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461" r:id="rId2"/>
    <p:sldId id="478" r:id="rId3"/>
    <p:sldId id="488" r:id="rId4"/>
    <p:sldId id="505" r:id="rId5"/>
    <p:sldId id="509" r:id="rId6"/>
    <p:sldId id="489" r:id="rId7"/>
    <p:sldId id="490" r:id="rId8"/>
    <p:sldId id="491" r:id="rId9"/>
    <p:sldId id="462" r:id="rId10"/>
    <p:sldId id="481" r:id="rId11"/>
    <p:sldId id="480" r:id="rId12"/>
    <p:sldId id="482" r:id="rId13"/>
    <p:sldId id="483" r:id="rId14"/>
    <p:sldId id="492" r:id="rId15"/>
    <p:sldId id="493" r:id="rId16"/>
    <p:sldId id="484" r:id="rId17"/>
    <p:sldId id="494" r:id="rId18"/>
    <p:sldId id="479" r:id="rId19"/>
    <p:sldId id="485" r:id="rId20"/>
    <p:sldId id="486" r:id="rId21"/>
    <p:sldId id="495" r:id="rId22"/>
    <p:sldId id="463" r:id="rId23"/>
    <p:sldId id="497" r:id="rId24"/>
    <p:sldId id="498" r:id="rId25"/>
    <p:sldId id="464" r:id="rId26"/>
    <p:sldId id="500" r:id="rId27"/>
    <p:sldId id="499" r:id="rId28"/>
    <p:sldId id="501" r:id="rId29"/>
    <p:sldId id="502" r:id="rId30"/>
    <p:sldId id="503" r:id="rId31"/>
    <p:sldId id="504" r:id="rId32"/>
    <p:sldId id="506" r:id="rId33"/>
    <p:sldId id="510" r:id="rId34"/>
  </p:sldIdLst>
  <p:sldSz cx="9906000" cy="6858000" type="A4"/>
  <p:notesSz cx="9601200" cy="7313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3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5FC"/>
    <a:srgbClr val="FFFFF7"/>
    <a:srgbClr val="0000CC"/>
    <a:srgbClr val="FF0000"/>
    <a:srgbClr val="003366"/>
    <a:srgbClr val="003399"/>
    <a:srgbClr val="00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0" autoAdjust="0"/>
    <p:restoredTop sz="94043" autoAdjust="0"/>
  </p:normalViewPr>
  <p:slideViewPr>
    <p:cSldViewPr>
      <p:cViewPr varScale="1">
        <p:scale>
          <a:sx n="66" d="100"/>
          <a:sy n="66" d="100"/>
        </p:scale>
        <p:origin x="1320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943" y="-102"/>
      </p:cViewPr>
      <p:guideLst>
        <p:guide orient="horz" pos="2303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r>
              <a:rPr lang="en-US"/>
              <a:t>hung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5313"/>
            <a:ext cx="416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5313"/>
            <a:ext cx="416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2E2597DB-60A7-41F8-B3F2-6430CAB277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07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r>
              <a:rPr lang="en-US"/>
              <a:t>hung</a:t>
            </a:r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19400" y="547688"/>
            <a:ext cx="39624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313"/>
            <a:ext cx="416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5313"/>
            <a:ext cx="416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350FC2A3-1832-4F09-BE83-B1DDE07323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2165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hung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4E5E5-05A7-49B3-BEF2-137402594F36}" type="slidenum">
              <a:rPr lang="en-US"/>
              <a:pPr/>
              <a:t>2</a:t>
            </a:fld>
            <a:endParaRPr 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5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hung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0FC2A3-1832-4F09-BE83-B1DDE073237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53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9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1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3950" y="79375"/>
            <a:ext cx="2232025" cy="6373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6288" y="79375"/>
            <a:ext cx="6545262" cy="6373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8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141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2188" y="1052513"/>
            <a:ext cx="42084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050" y="1052513"/>
            <a:ext cx="420846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2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5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221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96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986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2188" y="1052513"/>
            <a:ext cx="856932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4103" name="Picture 7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800" y="6121400"/>
            <a:ext cx="4381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Text Box 8"/>
          <p:cNvSpPr txBox="1">
            <a:spLocks noChangeArrowheads="1"/>
          </p:cNvSpPr>
          <p:nvPr userDrawn="1"/>
        </p:nvSpPr>
        <p:spPr bwMode="auto">
          <a:xfrm>
            <a:off x="0" y="908050"/>
            <a:ext cx="415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gray">
          <a:xfrm>
            <a:off x="0" y="762000"/>
            <a:ext cx="704850" cy="60960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Text Box 11"/>
          <p:cNvSpPr txBox="1">
            <a:spLocks noChangeArrowheads="1"/>
          </p:cNvSpPr>
          <p:nvPr userDrawn="1"/>
        </p:nvSpPr>
        <p:spPr bwMode="auto">
          <a:xfrm rot="16200000">
            <a:off x="-1248569" y="4888707"/>
            <a:ext cx="3402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3366"/>
                </a:solidFill>
              </a:rPr>
              <a:t>CẤU TRÚC DỮ LIỆU VÀ GIẢI THUẬT 1</a:t>
            </a:r>
          </a:p>
        </p:txBody>
      </p:sp>
      <p:pic>
        <p:nvPicPr>
          <p:cNvPr id="4108" name="Picture 1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48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Rectangle 13"/>
          <p:cNvSpPr>
            <a:spLocks noChangeArrowheads="1"/>
          </p:cNvSpPr>
          <p:nvPr userDrawn="1"/>
        </p:nvSpPr>
        <p:spPr bwMode="gray">
          <a:xfrm>
            <a:off x="704850" y="3175"/>
            <a:ext cx="9217025" cy="762000"/>
          </a:xfrm>
          <a:prstGeom prst="rect">
            <a:avLst/>
          </a:prstGeom>
          <a:gradFill rotWithShape="1">
            <a:gsLst>
              <a:gs pos="0">
                <a:srgbClr val="006600">
                  <a:gamma/>
                  <a:shade val="46275"/>
                  <a:invGamma/>
                </a:srgbClr>
              </a:gs>
              <a:gs pos="100000">
                <a:srgbClr val="00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 bwMode="white">
          <a:xfrm>
            <a:off x="776288" y="79375"/>
            <a:ext cx="892968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4648200" y="6430963"/>
            <a:ext cx="762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fld id="{D87E5A57-4A1E-4E0F-A947-3655DFB121B0}" type="slidenum">
              <a:rPr lang="en-US" sz="1200" b="1">
                <a:solidFill>
                  <a:schemeClr val="tx2"/>
                </a:solidFill>
              </a:rPr>
              <a:pPr/>
              <a:t>‹#›</a:t>
            </a:fld>
            <a:endParaRPr lang="en-US" sz="1200" b="1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463550" indent="-4635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1023938" indent="-446088" algn="l" rtl="0" fontAlgn="base">
        <a:spcBef>
          <a:spcPct val="20000"/>
        </a:spcBef>
        <a:spcAft>
          <a:spcPct val="0"/>
        </a:spcAft>
        <a:buFont typeface="Wingdings" pitchFamily="2" charset="2"/>
        <a:buChar char="Ä"/>
        <a:defRPr sz="2800">
          <a:solidFill>
            <a:schemeClr val="tx1"/>
          </a:solidFill>
          <a:latin typeface="+mn-lt"/>
          <a:cs typeface="+mn-cs"/>
        </a:defRPr>
      </a:lvl2pPr>
      <a:lvl3pPr marL="1487488" indent="-3492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  <a:cs typeface="+mn-cs"/>
        </a:defRPr>
      </a:lvl3pPr>
      <a:lvl4pPr marL="1938338" indent="-33655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401888" indent="-34925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859088" indent="-34925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3316288" indent="-34925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773488" indent="-34925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4230688" indent="-34925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/>
              <a:t>TRƯỜNG ĐH CÔNG NGHỆ THÔNG TIN</a:t>
            </a:r>
          </a:p>
        </p:txBody>
      </p:sp>
      <p:grpSp>
        <p:nvGrpSpPr>
          <p:cNvPr id="237572" name="Group 4"/>
          <p:cNvGrpSpPr>
            <a:grpSpLocks/>
          </p:cNvGrpSpPr>
          <p:nvPr/>
        </p:nvGrpSpPr>
        <p:grpSpPr bwMode="auto">
          <a:xfrm>
            <a:off x="1281113" y="2708275"/>
            <a:ext cx="7920037" cy="1122363"/>
            <a:chOff x="960" y="2256"/>
            <a:chExt cx="4320" cy="624"/>
          </a:xfrm>
        </p:grpSpPr>
        <p:sp>
          <p:nvSpPr>
            <p:cNvPr id="237573" name="AutoShape 5"/>
            <p:cNvSpPr>
              <a:spLocks noChangeArrowheads="1"/>
            </p:cNvSpPr>
            <p:nvPr/>
          </p:nvSpPr>
          <p:spPr bwMode="gray">
            <a:xfrm>
              <a:off x="1320" y="2364"/>
              <a:ext cx="3960" cy="41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237574" name="AutoShape 6"/>
            <p:cNvSpPr>
              <a:spLocks noChangeArrowheads="1"/>
            </p:cNvSpPr>
            <p:nvPr/>
          </p:nvSpPr>
          <p:spPr bwMode="gray">
            <a:xfrm>
              <a:off x="960" y="2256"/>
              <a:ext cx="648" cy="624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75" name="Text Box 7"/>
            <p:cNvSpPr txBox="1">
              <a:spLocks noChangeArrowheads="1"/>
            </p:cNvSpPr>
            <p:nvPr/>
          </p:nvSpPr>
          <p:spPr bwMode="gray">
            <a:xfrm>
              <a:off x="1560" y="2457"/>
              <a:ext cx="3240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</a:rPr>
                <a:t>CẤU TRÚC DỮ LIỆU VÀ GIẢI THUẬT </a:t>
              </a:r>
            </a:p>
          </p:txBody>
        </p:sp>
        <p:sp>
          <p:nvSpPr>
            <p:cNvPr id="237576" name="Text Box 8"/>
            <p:cNvSpPr txBox="1">
              <a:spLocks noChangeArrowheads="1"/>
            </p:cNvSpPr>
            <p:nvPr/>
          </p:nvSpPr>
          <p:spPr bwMode="gray">
            <a:xfrm>
              <a:off x="1224" y="2400"/>
              <a:ext cx="97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/>
              <a:t>Sự Cần Thiết Của Thuật Toán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Tại sao sử dụng máy tính để xử lý dữ liệu?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Nhanh hơn.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Nhiều hơn.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de-DE"/>
              <a:t>Giải quyết những bài toán mà con người không thể hoàn thành được.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Làm sao đạt được những mục tiêu đó?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/>
              <a:t>Nhờ vào sự tiến bộ của kỹ thuật: tăng cấu hình máy </a:t>
            </a:r>
            <a:r>
              <a:rPr lang="en-US">
                <a:sym typeface="Wingdings" pitchFamily="2" charset="2"/>
              </a:rPr>
              <a:t></a:t>
            </a:r>
            <a:r>
              <a:rPr lang="en-US"/>
              <a:t> chi phí cao </a:t>
            </a:r>
            <a:r>
              <a:rPr lang="en-US">
                <a:sym typeface="Wingdings" pitchFamily="2" charset="2"/>
              </a:rPr>
              <a:t>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>
                <a:sym typeface="Wingdings" pitchFamily="2" charset="2"/>
              </a:rPr>
              <a:t>Nhờ vào các thuật toán hiệu quả: thông minh và chi phí thấp </a:t>
            </a:r>
            <a:endParaRPr lang="en-US"/>
          </a:p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b="1" i="1">
                <a:solidFill>
                  <a:srgbClr val="FF0000"/>
                </a:solidFill>
              </a:rPr>
              <a:t>	“Một máy tính siêu hạng vẫn không thể cứu vãn một thuật toán tồi!”</a:t>
            </a:r>
            <a:endParaRPr lang="en-US" sz="2000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/>
              <a:t>Thuật Toán 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sym typeface="Wingdings" pitchFamily="2" charset="2"/>
              </a:rPr>
              <a:t>Thuật toán</a:t>
            </a:r>
            <a:r>
              <a:rPr lang="en-US">
                <a:sym typeface="Wingdings" pitchFamily="2" charset="2"/>
              </a:rPr>
              <a:t>: </a:t>
            </a:r>
            <a:r>
              <a:rPr lang="de-DE"/>
              <a:t>Một dãy hữu hạn các chỉ thị có thể thi hành để đạt mục tiêu đề ra nào đó.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b="1"/>
              <a:t>Ví dụ</a:t>
            </a:r>
            <a:r>
              <a:rPr lang="en-US"/>
              <a:t>: Thuật toán tính tổng tất cả các số nguyên dương nhỏ hơn n gồm các bước sau: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i="1" u="sng"/>
              <a:t>Bước 1</a:t>
            </a:r>
            <a:r>
              <a:rPr lang="en-US" i="1"/>
              <a:t>:   S=0, i=1;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i="1" u="sng"/>
              <a:t>Bước 2</a:t>
            </a:r>
            <a:r>
              <a:rPr lang="en-US" i="1"/>
              <a:t>:   nếu i&lt;n thì s=s+i;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 i="1"/>
              <a:t>   	  Ngược lại: qua bước 4;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i="1" u="sng"/>
              <a:t>Bước 3</a:t>
            </a:r>
            <a:r>
              <a:rPr lang="en-US" i="1"/>
              <a:t>: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i="1"/>
              <a:t>		   i=i+1;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i="1"/>
              <a:t>              Quay lại bước 2;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i="1" u="sng"/>
              <a:t>Bước 4</a:t>
            </a:r>
            <a:r>
              <a:rPr lang="en-US" i="1"/>
              <a:t>:   Tổng cần tìm là 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/>
              <a:t>Các Tiêu Chuẩn Của Thuật Toán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80000"/>
              </a:spcBef>
            </a:pPr>
            <a:r>
              <a:rPr lang="en-US"/>
              <a:t>Xác định</a:t>
            </a:r>
          </a:p>
          <a:p>
            <a:pPr>
              <a:spcBef>
                <a:spcPct val="80000"/>
              </a:spcBef>
            </a:pPr>
            <a:r>
              <a:rPr lang="en-US"/>
              <a:t>Hữu hạn</a:t>
            </a:r>
          </a:p>
          <a:p>
            <a:pPr>
              <a:spcBef>
                <a:spcPct val="80000"/>
              </a:spcBef>
            </a:pPr>
            <a:r>
              <a:rPr lang="en-US"/>
              <a:t>Đúng</a:t>
            </a:r>
          </a:p>
          <a:p>
            <a:pPr>
              <a:spcBef>
                <a:spcPct val="80000"/>
              </a:spcBef>
            </a:pPr>
            <a:r>
              <a:rPr lang="en-US"/>
              <a:t>Tính hiệu quả</a:t>
            </a:r>
          </a:p>
          <a:p>
            <a:pPr>
              <a:spcBef>
                <a:spcPct val="80000"/>
              </a:spcBef>
            </a:pPr>
            <a:r>
              <a:rPr lang="en-US"/>
              <a:t>Tính tổng quát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/>
              <a:t>Biễu Diễn Thuật Toán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80000"/>
              </a:spcBef>
            </a:pPr>
            <a:r>
              <a:rPr lang="en-US"/>
              <a:t>Dạng ngôn ngữ tự nhiên</a:t>
            </a:r>
          </a:p>
          <a:p>
            <a:pPr>
              <a:spcBef>
                <a:spcPct val="80000"/>
              </a:spcBef>
            </a:pPr>
            <a:r>
              <a:rPr lang="en-US"/>
              <a:t>Dạng lưu đồ (sơ đồ khối)</a:t>
            </a:r>
          </a:p>
          <a:p>
            <a:pPr>
              <a:spcBef>
                <a:spcPct val="80000"/>
              </a:spcBef>
            </a:pPr>
            <a:r>
              <a:rPr lang="en-US"/>
              <a:t>Dạng mã giả</a:t>
            </a:r>
          </a:p>
          <a:p>
            <a:pPr>
              <a:spcBef>
                <a:spcPct val="80000"/>
              </a:spcBef>
            </a:pPr>
            <a:r>
              <a:rPr lang="en-US"/>
              <a:t>Ngôn ngữ lập trình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/>
              <a:t>Biểu Diễn Bằng Ngôn Ngữ Tự Nhiên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de-DE"/>
              <a:t>NN tự nhiên thông qua các bước được tuần tự liệt kê để biễu diễn thuật toán.</a:t>
            </a:r>
          </a:p>
          <a:p>
            <a:pPr>
              <a:spcBef>
                <a:spcPct val="40000"/>
              </a:spcBef>
            </a:pPr>
            <a:r>
              <a:rPr lang="de-DE"/>
              <a:t>Ưu điểm: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§"/>
            </a:pPr>
            <a:r>
              <a:rPr lang="de-DE"/>
              <a:t>Đơn giản, không cần kiến thức về về cách biểu diễn (mã giả, lưu đồ,...)</a:t>
            </a:r>
          </a:p>
          <a:p>
            <a:pPr>
              <a:spcBef>
                <a:spcPct val="40000"/>
              </a:spcBef>
            </a:pPr>
            <a:r>
              <a:rPr lang="de-DE"/>
              <a:t>Nhược điểm: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§"/>
            </a:pPr>
            <a:r>
              <a:rPr lang="de-DE"/>
              <a:t>Dài dòng, không cấu trúc.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§"/>
            </a:pPr>
            <a:r>
              <a:rPr lang="de-DE"/>
              <a:t>Đôi lúc khó hiểu, không diễn đạt được thuật toán.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/>
              <a:t>Lưu Đồ 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de-DE"/>
              <a:t>Là hệ thống các nút, cung hình dạng khác nhau thể hiện các chức năng khác nhau.</a:t>
            </a:r>
            <a:endParaRPr lang="en-US"/>
          </a:p>
        </p:txBody>
      </p:sp>
      <p:grpSp>
        <p:nvGrpSpPr>
          <p:cNvPr id="283679" name="Group 31"/>
          <p:cNvGrpSpPr>
            <a:grpSpLocks/>
          </p:cNvGrpSpPr>
          <p:nvPr/>
        </p:nvGrpSpPr>
        <p:grpSpPr bwMode="auto">
          <a:xfrm>
            <a:off x="1620838" y="2349500"/>
            <a:ext cx="6788150" cy="3627438"/>
            <a:chOff x="1021" y="1480"/>
            <a:chExt cx="4276" cy="2285"/>
          </a:xfrm>
        </p:grpSpPr>
        <p:sp>
          <p:nvSpPr>
            <p:cNvPr id="283652" name="Text Box 4"/>
            <p:cNvSpPr txBox="1">
              <a:spLocks noChangeArrowheads="1"/>
            </p:cNvSpPr>
            <p:nvPr/>
          </p:nvSpPr>
          <p:spPr bwMode="auto">
            <a:xfrm>
              <a:off x="1117" y="1624"/>
              <a:ext cx="1008" cy="304"/>
            </a:xfrm>
            <a:prstGeom prst="rect">
              <a:avLst/>
            </a:prstGeom>
            <a:solidFill>
              <a:srgbClr val="97FF97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de-DE" sz="2400" b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83653" name="AutoShape 5"/>
            <p:cNvSpPr>
              <a:spLocks noChangeArrowheads="1"/>
            </p:cNvSpPr>
            <p:nvPr/>
          </p:nvSpPr>
          <p:spPr bwMode="auto">
            <a:xfrm>
              <a:off x="1069" y="2707"/>
              <a:ext cx="1200" cy="420"/>
            </a:xfrm>
            <a:prstGeom prst="flowChartDecision">
              <a:avLst/>
            </a:prstGeom>
            <a:solidFill>
              <a:srgbClr val="97FF97"/>
            </a:solidFill>
            <a:ln w="25400" algn="ctr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de-DE" b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283654" name="AutoShape 6"/>
            <p:cNvSpPr>
              <a:spLocks noChangeArrowheads="1"/>
            </p:cNvSpPr>
            <p:nvPr/>
          </p:nvSpPr>
          <p:spPr bwMode="auto">
            <a:xfrm>
              <a:off x="2653" y="1624"/>
              <a:ext cx="1056" cy="304"/>
            </a:xfrm>
            <a:prstGeom prst="flowChartPredefinedProcess">
              <a:avLst/>
            </a:prstGeom>
            <a:solidFill>
              <a:srgbClr val="97FF97"/>
            </a:solidFill>
            <a:ln w="25400" algn="ctr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de-DE" sz="2400" b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83655" name="AutoShape 7"/>
            <p:cNvSpPr>
              <a:spLocks noChangeArrowheads="1"/>
            </p:cNvSpPr>
            <p:nvPr/>
          </p:nvSpPr>
          <p:spPr bwMode="auto">
            <a:xfrm>
              <a:off x="4189" y="1624"/>
              <a:ext cx="1104" cy="304"/>
            </a:xfrm>
            <a:prstGeom prst="flowChartInputOutput">
              <a:avLst/>
            </a:prstGeom>
            <a:solidFill>
              <a:srgbClr val="97FF97"/>
            </a:solidFill>
            <a:ln w="25400" algn="ctr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endParaRPr lang="de-DE" sz="2400" b="1">
                <a:solidFill>
                  <a:srgbClr val="FF0000"/>
                </a:solidFill>
              </a:endParaRPr>
            </a:p>
          </p:txBody>
        </p:sp>
        <p:sp>
          <p:nvSpPr>
            <p:cNvPr id="283656" name="AutoShape 8"/>
            <p:cNvSpPr>
              <a:spLocks noChangeArrowheads="1"/>
            </p:cNvSpPr>
            <p:nvPr/>
          </p:nvSpPr>
          <p:spPr bwMode="auto">
            <a:xfrm>
              <a:off x="3479" y="2750"/>
              <a:ext cx="672" cy="346"/>
            </a:xfrm>
            <a:prstGeom prst="flowChartTerminator">
              <a:avLst/>
            </a:prstGeom>
            <a:solidFill>
              <a:srgbClr val="97FF97"/>
            </a:solidFill>
            <a:ln w="25400" algn="ctr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de-DE" sz="2000" b="1">
                  <a:solidFill>
                    <a:srgbClr val="FF0000"/>
                  </a:solidFill>
                </a:rPr>
                <a:t>Begin</a:t>
              </a:r>
            </a:p>
          </p:txBody>
        </p:sp>
        <p:sp>
          <p:nvSpPr>
            <p:cNvPr id="283657" name="AutoShape 9"/>
            <p:cNvSpPr>
              <a:spLocks noChangeArrowheads="1"/>
            </p:cNvSpPr>
            <p:nvPr/>
          </p:nvSpPr>
          <p:spPr bwMode="auto">
            <a:xfrm>
              <a:off x="4381" y="2916"/>
              <a:ext cx="720" cy="319"/>
            </a:xfrm>
            <a:prstGeom prst="flowChartTerminator">
              <a:avLst/>
            </a:prstGeom>
            <a:solidFill>
              <a:srgbClr val="97FF97"/>
            </a:solidFill>
            <a:ln w="25400" algn="ctr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de-DE" b="1">
                  <a:solidFill>
                    <a:srgbClr val="FF0000"/>
                  </a:solidFill>
                </a:rPr>
                <a:t>End</a:t>
              </a:r>
            </a:p>
          </p:txBody>
        </p:sp>
        <p:sp>
          <p:nvSpPr>
            <p:cNvPr id="283658" name="Text Box 10"/>
            <p:cNvSpPr txBox="1">
              <a:spLocks noChangeArrowheads="1"/>
            </p:cNvSpPr>
            <p:nvPr/>
          </p:nvSpPr>
          <p:spPr bwMode="auto">
            <a:xfrm>
              <a:off x="1121" y="2152"/>
              <a:ext cx="9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b="1"/>
                <a:t>Thực hiện A</a:t>
              </a:r>
            </a:p>
          </p:txBody>
        </p:sp>
        <p:sp>
          <p:nvSpPr>
            <p:cNvPr id="283659" name="Text Box 11"/>
            <p:cNvSpPr txBox="1">
              <a:spLocks noChangeArrowheads="1"/>
            </p:cNvSpPr>
            <p:nvPr/>
          </p:nvSpPr>
          <p:spPr bwMode="auto">
            <a:xfrm>
              <a:off x="2729" y="2152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b="1"/>
                <a:t>Gọi hàm A</a:t>
              </a:r>
            </a:p>
          </p:txBody>
        </p:sp>
        <p:sp>
          <p:nvSpPr>
            <p:cNvPr id="283660" name="Text Box 12"/>
            <p:cNvSpPr txBox="1">
              <a:spLocks noChangeArrowheads="1"/>
            </p:cNvSpPr>
            <p:nvPr/>
          </p:nvSpPr>
          <p:spPr bwMode="auto">
            <a:xfrm>
              <a:off x="4093" y="2152"/>
              <a:ext cx="1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b="1"/>
                <a:t>Vào / Ra dữ liệu</a:t>
              </a:r>
            </a:p>
          </p:txBody>
        </p:sp>
        <p:grpSp>
          <p:nvGrpSpPr>
            <p:cNvPr id="283661" name="Group 13"/>
            <p:cNvGrpSpPr>
              <a:grpSpLocks/>
            </p:cNvGrpSpPr>
            <p:nvPr/>
          </p:nvGrpSpPr>
          <p:grpSpPr bwMode="auto">
            <a:xfrm>
              <a:off x="1597" y="1480"/>
              <a:ext cx="0" cy="624"/>
              <a:chOff x="1680" y="1488"/>
              <a:chExt cx="0" cy="624"/>
            </a:xfrm>
          </p:grpSpPr>
          <p:sp>
            <p:nvSpPr>
              <p:cNvPr id="283662" name="Line 14"/>
              <p:cNvSpPr>
                <a:spLocks noChangeShapeType="1"/>
              </p:cNvSpPr>
              <p:nvPr/>
            </p:nvSpPr>
            <p:spPr bwMode="auto">
              <a:xfrm>
                <a:off x="1680" y="14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663" name="Line 15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3664" name="Group 16"/>
            <p:cNvGrpSpPr>
              <a:grpSpLocks/>
            </p:cNvGrpSpPr>
            <p:nvPr/>
          </p:nvGrpSpPr>
          <p:grpSpPr bwMode="auto">
            <a:xfrm>
              <a:off x="3181" y="1480"/>
              <a:ext cx="0" cy="624"/>
              <a:chOff x="1680" y="1488"/>
              <a:chExt cx="0" cy="624"/>
            </a:xfrm>
          </p:grpSpPr>
          <p:sp>
            <p:nvSpPr>
              <p:cNvPr id="283665" name="Line 17"/>
              <p:cNvSpPr>
                <a:spLocks noChangeShapeType="1"/>
              </p:cNvSpPr>
              <p:nvPr/>
            </p:nvSpPr>
            <p:spPr bwMode="auto">
              <a:xfrm>
                <a:off x="1680" y="14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666" name="Line 18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3667" name="Group 19"/>
            <p:cNvGrpSpPr>
              <a:grpSpLocks/>
            </p:cNvGrpSpPr>
            <p:nvPr/>
          </p:nvGrpSpPr>
          <p:grpSpPr bwMode="auto">
            <a:xfrm>
              <a:off x="4717" y="1480"/>
              <a:ext cx="0" cy="624"/>
              <a:chOff x="1680" y="1488"/>
              <a:chExt cx="0" cy="624"/>
            </a:xfrm>
          </p:grpSpPr>
          <p:sp>
            <p:nvSpPr>
              <p:cNvPr id="283668" name="Line 20"/>
              <p:cNvSpPr>
                <a:spLocks noChangeShapeType="1"/>
              </p:cNvSpPr>
              <p:nvPr/>
            </p:nvSpPr>
            <p:spPr bwMode="auto">
              <a:xfrm>
                <a:off x="1680" y="14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669" name="Line 2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3670" name="Line 22"/>
            <p:cNvSpPr>
              <a:spLocks noChangeShapeType="1"/>
            </p:cNvSpPr>
            <p:nvPr/>
          </p:nvSpPr>
          <p:spPr bwMode="auto">
            <a:xfrm>
              <a:off x="1645" y="248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671" name="Line 23"/>
            <p:cNvSpPr>
              <a:spLocks noChangeShapeType="1"/>
            </p:cNvSpPr>
            <p:nvPr/>
          </p:nvSpPr>
          <p:spPr bwMode="auto">
            <a:xfrm>
              <a:off x="1657" y="312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672" name="Line 24"/>
            <p:cNvSpPr>
              <a:spLocks noChangeShapeType="1"/>
            </p:cNvSpPr>
            <p:nvPr/>
          </p:nvSpPr>
          <p:spPr bwMode="auto">
            <a:xfrm>
              <a:off x="3815" y="304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673" name="Line 25"/>
            <p:cNvSpPr>
              <a:spLocks noChangeShapeType="1"/>
            </p:cNvSpPr>
            <p:nvPr/>
          </p:nvSpPr>
          <p:spPr bwMode="auto">
            <a:xfrm>
              <a:off x="4765" y="26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674" name="Freeform 26"/>
            <p:cNvSpPr>
              <a:spLocks/>
            </p:cNvSpPr>
            <p:nvPr/>
          </p:nvSpPr>
          <p:spPr bwMode="auto">
            <a:xfrm>
              <a:off x="2253" y="2924"/>
              <a:ext cx="372" cy="460"/>
            </a:xfrm>
            <a:custGeom>
              <a:avLst/>
              <a:gdLst>
                <a:gd name="T0" fmla="*/ 0 w 372"/>
                <a:gd name="T1" fmla="*/ 0 h 460"/>
                <a:gd name="T2" fmla="*/ 372 w 372"/>
                <a:gd name="T3" fmla="*/ 0 h 460"/>
                <a:gd name="T4" fmla="*/ 372 w 372"/>
                <a:gd name="T5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2" h="460">
                  <a:moveTo>
                    <a:pt x="0" y="0"/>
                  </a:moveTo>
                  <a:lnTo>
                    <a:pt x="372" y="0"/>
                  </a:lnTo>
                  <a:lnTo>
                    <a:pt x="372" y="46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675" name="Text Box 27"/>
            <p:cNvSpPr txBox="1">
              <a:spLocks noChangeArrowheads="1"/>
            </p:cNvSpPr>
            <p:nvPr/>
          </p:nvSpPr>
          <p:spPr bwMode="auto">
            <a:xfrm>
              <a:off x="1021" y="3457"/>
              <a:ext cx="1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b="1"/>
                <a:t>Điều kiện rẻ nhánh B</a:t>
              </a:r>
            </a:p>
          </p:txBody>
        </p:sp>
        <p:sp>
          <p:nvSpPr>
            <p:cNvPr id="283676" name="Text Box 28"/>
            <p:cNvSpPr txBox="1">
              <a:spLocks noChangeArrowheads="1"/>
            </p:cNvSpPr>
            <p:nvPr/>
          </p:nvSpPr>
          <p:spPr bwMode="auto">
            <a:xfrm>
              <a:off x="2217" y="2632"/>
              <a:ext cx="4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b="1"/>
                <a:t>Đúng</a:t>
              </a:r>
            </a:p>
          </p:txBody>
        </p:sp>
        <p:sp>
          <p:nvSpPr>
            <p:cNvPr id="283677" name="Text Box 29"/>
            <p:cNvSpPr txBox="1">
              <a:spLocks noChangeArrowheads="1"/>
            </p:cNvSpPr>
            <p:nvPr/>
          </p:nvSpPr>
          <p:spPr bwMode="auto">
            <a:xfrm>
              <a:off x="1697" y="3073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b="1"/>
                <a:t>Sai</a:t>
              </a:r>
            </a:p>
          </p:txBody>
        </p:sp>
        <p:sp>
          <p:nvSpPr>
            <p:cNvPr id="283678" name="Text Box 30"/>
            <p:cNvSpPr txBox="1">
              <a:spLocks noChangeArrowheads="1"/>
            </p:cNvSpPr>
            <p:nvPr/>
          </p:nvSpPr>
          <p:spPr bwMode="auto">
            <a:xfrm>
              <a:off x="3425" y="3361"/>
              <a:ext cx="18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de-DE" b="1"/>
                <a:t>Nút giới hạn bắt đầu / kết thúc chương trình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/>
              <a:t>Biểu Diễn Bằng Lưu Đồ</a:t>
            </a:r>
          </a:p>
        </p:txBody>
      </p:sp>
      <p:grpSp>
        <p:nvGrpSpPr>
          <p:cNvPr id="274459" name="Group 27"/>
          <p:cNvGrpSpPr>
            <a:grpSpLocks/>
          </p:cNvGrpSpPr>
          <p:nvPr/>
        </p:nvGrpSpPr>
        <p:grpSpPr bwMode="auto">
          <a:xfrm>
            <a:off x="1423988" y="1125538"/>
            <a:ext cx="7273925" cy="5111750"/>
            <a:chOff x="1578" y="482"/>
            <a:chExt cx="4173" cy="3674"/>
          </a:xfrm>
        </p:grpSpPr>
        <p:sp>
          <p:nvSpPr>
            <p:cNvPr id="274436" name="Oval 4"/>
            <p:cNvSpPr>
              <a:spLocks noChangeArrowheads="1"/>
            </p:cNvSpPr>
            <p:nvPr/>
          </p:nvSpPr>
          <p:spPr bwMode="auto">
            <a:xfrm>
              <a:off x="1624" y="482"/>
              <a:ext cx="681" cy="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Bắt đầu</a:t>
              </a:r>
            </a:p>
          </p:txBody>
        </p:sp>
        <p:sp>
          <p:nvSpPr>
            <p:cNvPr id="274437" name="Rectangle 5"/>
            <p:cNvSpPr>
              <a:spLocks noChangeArrowheads="1"/>
            </p:cNvSpPr>
            <p:nvPr/>
          </p:nvSpPr>
          <p:spPr bwMode="auto">
            <a:xfrm>
              <a:off x="3075" y="527"/>
              <a:ext cx="95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a</a:t>
              </a:r>
              <a:r>
                <a:rPr lang="en-US" sz="2000" baseline="-25000"/>
                <a:t>max </a:t>
              </a:r>
              <a:r>
                <a:rPr lang="en-US" sz="2000"/>
                <a:t>= a</a:t>
              </a:r>
              <a:r>
                <a:rPr lang="en-US" sz="2000" baseline="-25000"/>
                <a:t>0</a:t>
              </a:r>
            </a:p>
          </p:txBody>
        </p:sp>
        <p:sp>
          <p:nvSpPr>
            <p:cNvPr id="274438" name="AutoShape 6"/>
            <p:cNvSpPr>
              <a:spLocks noChangeArrowheads="1"/>
            </p:cNvSpPr>
            <p:nvPr/>
          </p:nvSpPr>
          <p:spPr bwMode="auto">
            <a:xfrm>
              <a:off x="1624" y="1843"/>
              <a:ext cx="862" cy="772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i&lt;n</a:t>
              </a:r>
            </a:p>
          </p:txBody>
        </p:sp>
        <p:sp>
          <p:nvSpPr>
            <p:cNvPr id="274439" name="Rectangle 7"/>
            <p:cNvSpPr>
              <a:spLocks noChangeArrowheads="1"/>
            </p:cNvSpPr>
            <p:nvPr/>
          </p:nvSpPr>
          <p:spPr bwMode="auto">
            <a:xfrm>
              <a:off x="1578" y="1344"/>
              <a:ext cx="95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i</a:t>
              </a:r>
              <a:r>
                <a:rPr lang="en-US" sz="2000" baseline="-25000"/>
                <a:t> </a:t>
              </a:r>
              <a:r>
                <a:rPr lang="en-US" sz="2000"/>
                <a:t>= 1</a:t>
              </a:r>
              <a:endParaRPr lang="en-US" sz="2000" baseline="-25000"/>
            </a:p>
          </p:txBody>
        </p:sp>
        <p:sp>
          <p:nvSpPr>
            <p:cNvPr id="274440" name="Rectangle 8"/>
            <p:cNvSpPr>
              <a:spLocks noChangeArrowheads="1"/>
            </p:cNvSpPr>
            <p:nvPr/>
          </p:nvSpPr>
          <p:spPr bwMode="auto">
            <a:xfrm>
              <a:off x="3212" y="2069"/>
              <a:ext cx="1133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a</a:t>
              </a:r>
              <a:r>
                <a:rPr lang="en-US" sz="2000" baseline="-25000"/>
                <a:t>max  </a:t>
              </a:r>
              <a:r>
                <a:rPr lang="en-US" sz="2000"/>
                <a:t>là lớn nhất</a:t>
              </a:r>
            </a:p>
          </p:txBody>
        </p:sp>
        <p:sp>
          <p:nvSpPr>
            <p:cNvPr id="274441" name="Oval 9"/>
            <p:cNvSpPr>
              <a:spLocks noChangeArrowheads="1"/>
            </p:cNvSpPr>
            <p:nvPr/>
          </p:nvSpPr>
          <p:spPr bwMode="auto">
            <a:xfrm>
              <a:off x="5070" y="2024"/>
              <a:ext cx="681" cy="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Kết thúc</a:t>
              </a:r>
            </a:p>
          </p:txBody>
        </p:sp>
        <p:sp>
          <p:nvSpPr>
            <p:cNvPr id="274442" name="AutoShape 10"/>
            <p:cNvSpPr>
              <a:spLocks noChangeArrowheads="1"/>
            </p:cNvSpPr>
            <p:nvPr/>
          </p:nvSpPr>
          <p:spPr bwMode="auto">
            <a:xfrm>
              <a:off x="1624" y="2841"/>
              <a:ext cx="862" cy="772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a</a:t>
              </a:r>
              <a:r>
                <a:rPr lang="en-US" sz="2000" baseline="-25000"/>
                <a:t>max</a:t>
              </a:r>
              <a:r>
                <a:rPr lang="en-US" sz="2000"/>
                <a:t> &lt; a</a:t>
              </a:r>
              <a:r>
                <a:rPr lang="en-US" sz="2000" baseline="-25000"/>
                <a:t>i</a:t>
              </a:r>
            </a:p>
          </p:txBody>
        </p:sp>
        <p:sp>
          <p:nvSpPr>
            <p:cNvPr id="274443" name="Rectangle 11"/>
            <p:cNvSpPr>
              <a:spLocks noChangeArrowheads="1"/>
            </p:cNvSpPr>
            <p:nvPr/>
          </p:nvSpPr>
          <p:spPr bwMode="auto">
            <a:xfrm>
              <a:off x="1578" y="3884"/>
              <a:ext cx="95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i</a:t>
              </a:r>
              <a:r>
                <a:rPr lang="en-US" sz="2000" baseline="-25000"/>
                <a:t> </a:t>
              </a:r>
              <a:r>
                <a:rPr lang="en-US" sz="2000"/>
                <a:t>= i+1</a:t>
              </a:r>
              <a:endParaRPr lang="en-US" sz="2000" baseline="-25000"/>
            </a:p>
          </p:txBody>
        </p:sp>
        <p:sp>
          <p:nvSpPr>
            <p:cNvPr id="274444" name="Rectangle 12"/>
            <p:cNvSpPr>
              <a:spLocks noChangeArrowheads="1"/>
            </p:cNvSpPr>
            <p:nvPr/>
          </p:nvSpPr>
          <p:spPr bwMode="auto">
            <a:xfrm>
              <a:off x="3256" y="3113"/>
              <a:ext cx="1133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a</a:t>
              </a:r>
              <a:r>
                <a:rPr lang="en-US" sz="2000" baseline="-25000"/>
                <a:t>max </a:t>
              </a:r>
              <a:r>
                <a:rPr lang="en-US" sz="2000"/>
                <a:t>=a</a:t>
              </a:r>
              <a:r>
                <a:rPr lang="en-US" sz="2000" baseline="-25000"/>
                <a:t>i</a:t>
              </a:r>
            </a:p>
          </p:txBody>
        </p:sp>
        <p:cxnSp>
          <p:nvCxnSpPr>
            <p:cNvPr id="274445" name="AutoShape 13"/>
            <p:cNvCxnSpPr>
              <a:cxnSpLocks noChangeShapeType="1"/>
              <a:stCxn id="274436" idx="6"/>
              <a:endCxn id="274437" idx="1"/>
            </p:cNvCxnSpPr>
            <p:nvPr/>
          </p:nvCxnSpPr>
          <p:spPr bwMode="auto">
            <a:xfrm flipV="1">
              <a:off x="2305" y="663"/>
              <a:ext cx="770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446" name="AutoShape 14"/>
            <p:cNvCxnSpPr>
              <a:cxnSpLocks noChangeShapeType="1"/>
              <a:stCxn id="274437" idx="2"/>
              <a:endCxn id="274439" idx="0"/>
            </p:cNvCxnSpPr>
            <p:nvPr/>
          </p:nvCxnSpPr>
          <p:spPr bwMode="auto">
            <a:xfrm rot="5400000">
              <a:off x="2530" y="323"/>
              <a:ext cx="545" cy="1497"/>
            </a:xfrm>
            <a:prstGeom prst="bentConnector3">
              <a:avLst>
                <a:gd name="adj1" fmla="val 4990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447" name="AutoShape 15"/>
            <p:cNvCxnSpPr>
              <a:cxnSpLocks noChangeShapeType="1"/>
              <a:stCxn id="274439" idx="2"/>
              <a:endCxn id="274438" idx="0"/>
            </p:cNvCxnSpPr>
            <p:nvPr/>
          </p:nvCxnSpPr>
          <p:spPr bwMode="auto">
            <a:xfrm>
              <a:off x="2054" y="1616"/>
              <a:ext cx="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448" name="AutoShape 16"/>
            <p:cNvCxnSpPr>
              <a:cxnSpLocks noChangeShapeType="1"/>
              <a:stCxn id="274438" idx="2"/>
              <a:endCxn id="274442" idx="0"/>
            </p:cNvCxnSpPr>
            <p:nvPr/>
          </p:nvCxnSpPr>
          <p:spPr bwMode="auto">
            <a:xfrm>
              <a:off x="2055" y="2615"/>
              <a:ext cx="0" cy="2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449" name="AutoShape 17"/>
            <p:cNvCxnSpPr>
              <a:cxnSpLocks noChangeShapeType="1"/>
              <a:stCxn id="274442" idx="2"/>
              <a:endCxn id="274443" idx="0"/>
            </p:cNvCxnSpPr>
            <p:nvPr/>
          </p:nvCxnSpPr>
          <p:spPr bwMode="auto">
            <a:xfrm flipH="1">
              <a:off x="2054" y="3613"/>
              <a:ext cx="1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450" name="AutoShape 18"/>
            <p:cNvCxnSpPr>
              <a:cxnSpLocks noChangeShapeType="1"/>
              <a:stCxn id="274443" idx="2"/>
              <a:endCxn id="274438" idx="1"/>
            </p:cNvCxnSpPr>
            <p:nvPr/>
          </p:nvCxnSpPr>
          <p:spPr bwMode="auto">
            <a:xfrm rot="16200000" flipV="1">
              <a:off x="875" y="2978"/>
              <a:ext cx="1927" cy="430"/>
            </a:xfrm>
            <a:prstGeom prst="bentConnector4">
              <a:avLst>
                <a:gd name="adj1" fmla="val -7472"/>
                <a:gd name="adj2" fmla="val 14418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451" name="AutoShape 19"/>
            <p:cNvCxnSpPr>
              <a:cxnSpLocks noChangeShapeType="1"/>
              <a:stCxn id="274438" idx="3"/>
              <a:endCxn id="274440" idx="1"/>
            </p:cNvCxnSpPr>
            <p:nvPr/>
          </p:nvCxnSpPr>
          <p:spPr bwMode="auto">
            <a:xfrm flipV="1">
              <a:off x="2486" y="2205"/>
              <a:ext cx="726" cy="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452" name="AutoShape 20"/>
            <p:cNvCxnSpPr>
              <a:cxnSpLocks noChangeShapeType="1"/>
              <a:stCxn id="274440" idx="3"/>
              <a:endCxn id="274441" idx="2"/>
            </p:cNvCxnSpPr>
            <p:nvPr/>
          </p:nvCxnSpPr>
          <p:spPr bwMode="auto">
            <a:xfrm>
              <a:off x="4345" y="2205"/>
              <a:ext cx="725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453" name="AutoShape 21"/>
            <p:cNvCxnSpPr>
              <a:cxnSpLocks noChangeShapeType="1"/>
              <a:stCxn id="274442" idx="3"/>
              <a:endCxn id="274444" idx="1"/>
            </p:cNvCxnSpPr>
            <p:nvPr/>
          </p:nvCxnSpPr>
          <p:spPr bwMode="auto">
            <a:xfrm>
              <a:off x="2486" y="3227"/>
              <a:ext cx="770" cy="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454" name="AutoShape 22"/>
            <p:cNvCxnSpPr>
              <a:cxnSpLocks noChangeShapeType="1"/>
              <a:stCxn id="274444" idx="2"/>
              <a:endCxn id="274443" idx="3"/>
            </p:cNvCxnSpPr>
            <p:nvPr/>
          </p:nvCxnSpPr>
          <p:spPr bwMode="auto">
            <a:xfrm rot="5400000">
              <a:off x="2859" y="3056"/>
              <a:ext cx="635" cy="129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4455" name="Text Box 23"/>
            <p:cNvSpPr txBox="1">
              <a:spLocks noChangeArrowheads="1"/>
            </p:cNvSpPr>
            <p:nvPr/>
          </p:nvSpPr>
          <p:spPr bwMode="auto">
            <a:xfrm>
              <a:off x="2726" y="2020"/>
              <a:ext cx="194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274456" name="Text Box 24"/>
            <p:cNvSpPr txBox="1">
              <a:spLocks noChangeArrowheads="1"/>
            </p:cNvSpPr>
            <p:nvPr/>
          </p:nvSpPr>
          <p:spPr bwMode="auto">
            <a:xfrm>
              <a:off x="2032" y="3607"/>
              <a:ext cx="19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274457" name="Text Box 25"/>
            <p:cNvSpPr txBox="1">
              <a:spLocks noChangeArrowheads="1"/>
            </p:cNvSpPr>
            <p:nvPr/>
          </p:nvSpPr>
          <p:spPr bwMode="auto">
            <a:xfrm>
              <a:off x="2046" y="2615"/>
              <a:ext cx="20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Đ</a:t>
              </a:r>
            </a:p>
          </p:txBody>
        </p:sp>
        <p:sp>
          <p:nvSpPr>
            <p:cNvPr id="274458" name="Text Box 26"/>
            <p:cNvSpPr txBox="1">
              <a:spLocks noChangeArrowheads="1"/>
            </p:cNvSpPr>
            <p:nvPr/>
          </p:nvSpPr>
          <p:spPr bwMode="auto">
            <a:xfrm>
              <a:off x="2763" y="3022"/>
              <a:ext cx="20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Đ</a:t>
              </a:r>
            </a:p>
          </p:txBody>
        </p:sp>
      </p:grpSp>
      <p:sp>
        <p:nvSpPr>
          <p:cNvPr id="274460" name="Text Box 28"/>
          <p:cNvSpPr txBox="1">
            <a:spLocks noChangeArrowheads="1"/>
          </p:cNvSpPr>
          <p:nvPr/>
        </p:nvSpPr>
        <p:spPr bwMode="auto">
          <a:xfrm>
            <a:off x="6537325" y="1557338"/>
            <a:ext cx="27368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solidFill>
                  <a:schemeClr val="accent2"/>
                </a:solidFill>
              </a:rPr>
              <a:t>Tìm phần tử mang giá trị lớn nhất trong mảng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/>
              <a:t>Biểu Diễn Bằng Mã Giả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de-DE"/>
              <a:t>Ngôn ngữ tựa ngôn ngữ lập trình: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§"/>
            </a:pPr>
            <a:r>
              <a:rPr lang="de-DE"/>
              <a:t>Dùng cấu trúc chuẩn hóa, chẳng hạn tựa Pascal, C.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§"/>
            </a:pPr>
            <a:r>
              <a:rPr lang="de-DE"/>
              <a:t>Dùng các ký hiệu toán học, biến, hàm.</a:t>
            </a:r>
          </a:p>
          <a:p>
            <a:pPr>
              <a:spcBef>
                <a:spcPct val="40000"/>
              </a:spcBef>
            </a:pPr>
            <a:r>
              <a:rPr lang="de-DE"/>
              <a:t>Ưu điểm: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§"/>
            </a:pPr>
            <a:r>
              <a:rPr lang="de-DE"/>
              <a:t>Đỡ cồng kềnh hơn lưu đồ khối.</a:t>
            </a:r>
          </a:p>
          <a:p>
            <a:pPr>
              <a:spcBef>
                <a:spcPct val="40000"/>
              </a:spcBef>
            </a:pPr>
            <a:r>
              <a:rPr lang="de-DE"/>
              <a:t>Nhược điểm: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§"/>
            </a:pPr>
            <a:r>
              <a:rPr lang="de-DE"/>
              <a:t>Không trực quan bằng lưu đồ khối.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/>
              <a:t>Biểu Diễn Bằng Mã Giả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/>
              <a:t>Một số quy ước</a:t>
            </a:r>
            <a:endParaRPr lang="en-US" sz="3200"/>
          </a:p>
          <a:p>
            <a:pPr>
              <a:buFont typeface="Wingdings" pitchFamily="2" charset="2"/>
              <a:buNone/>
            </a:pPr>
            <a:r>
              <a:rPr lang="en-US"/>
              <a:t>	1. Các biểu thức toán học</a:t>
            </a:r>
          </a:p>
          <a:p>
            <a:pPr>
              <a:buFont typeface="Wingdings" pitchFamily="2" charset="2"/>
              <a:buNone/>
            </a:pPr>
            <a:r>
              <a:rPr lang="en-US"/>
              <a:t>	2. Lệnh gán: “=” (A</a:t>
            </a:r>
            <a:r>
              <a:rPr lang="en-US">
                <a:sym typeface="Wingdings" pitchFamily="2" charset="2"/>
              </a:rPr>
              <a:t>B</a:t>
            </a:r>
            <a:r>
              <a:rPr lang="en-US"/>
              <a:t>)</a:t>
            </a:r>
          </a:p>
          <a:p>
            <a:pPr>
              <a:buFont typeface="Wingdings" pitchFamily="2" charset="2"/>
              <a:buNone/>
            </a:pPr>
            <a:r>
              <a:rPr lang="en-US"/>
              <a:t>     3. So sánh: “==”, “!=”</a:t>
            </a:r>
          </a:p>
          <a:p>
            <a:pPr>
              <a:buFont typeface="Wingdings" pitchFamily="2" charset="2"/>
              <a:buNone/>
            </a:pPr>
            <a:r>
              <a:rPr lang="en-US"/>
              <a:t>     4. Khai báo hàm (thuật toán)</a:t>
            </a:r>
          </a:p>
          <a:p>
            <a:pPr>
              <a:buFont typeface="Wingdings" pitchFamily="2" charset="2"/>
              <a:buNone/>
            </a:pPr>
            <a:r>
              <a:rPr lang="en-US" i="1"/>
              <a:t>	    </a:t>
            </a:r>
            <a:r>
              <a:rPr lang="en-US" b="1" i="1"/>
              <a:t>Thuật toán </a:t>
            </a:r>
            <a:r>
              <a:rPr lang="en-US" i="1"/>
              <a:t>&lt;tên TT&gt; (&lt;tham số&gt;)</a:t>
            </a:r>
          </a:p>
          <a:p>
            <a:pPr>
              <a:buFont typeface="Wingdings" pitchFamily="2" charset="2"/>
              <a:buNone/>
            </a:pPr>
            <a:r>
              <a:rPr lang="en-US" i="1"/>
              <a:t>		    </a:t>
            </a:r>
            <a:r>
              <a:rPr lang="en-US" b="1" i="1"/>
              <a:t>Input</a:t>
            </a:r>
            <a:r>
              <a:rPr lang="en-US" i="1"/>
              <a:t>: &lt;dữ liệu vào&gt;</a:t>
            </a:r>
          </a:p>
          <a:p>
            <a:pPr>
              <a:buFont typeface="Wingdings" pitchFamily="2" charset="2"/>
              <a:buNone/>
            </a:pPr>
            <a:r>
              <a:rPr lang="en-US" i="1"/>
              <a:t>		    </a:t>
            </a:r>
            <a:r>
              <a:rPr lang="en-US" b="1" i="1"/>
              <a:t>Output</a:t>
            </a:r>
            <a:r>
              <a:rPr lang="en-US" i="1"/>
              <a:t>: &lt;dữ liệu ra&gt;</a:t>
            </a:r>
          </a:p>
          <a:p>
            <a:pPr>
              <a:buFont typeface="Wingdings" pitchFamily="2" charset="2"/>
              <a:buNone/>
            </a:pPr>
            <a:r>
              <a:rPr lang="en-US" i="1"/>
              <a:t>		    &lt;Các câu lệnh&gt;</a:t>
            </a:r>
          </a:p>
          <a:p>
            <a:pPr>
              <a:buFont typeface="Wingdings" pitchFamily="2" charset="2"/>
              <a:buNone/>
            </a:pPr>
            <a:r>
              <a:rPr lang="en-US" i="1"/>
              <a:t>         </a:t>
            </a:r>
            <a:r>
              <a:rPr lang="en-US" b="1" i="1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/>
              <a:t>Biểu Diễn Bằng Mã Giả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/>
              <a:t>5. Các cấu trúc: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		Cấu trúc chọn: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				</a:t>
            </a:r>
            <a:r>
              <a:rPr lang="en-US" b="1">
                <a:solidFill>
                  <a:srgbClr val="0000CC"/>
                </a:solidFill>
              </a:rPr>
              <a:t>if</a:t>
            </a:r>
            <a:r>
              <a:rPr lang="en-US"/>
              <a:t> … </a:t>
            </a:r>
            <a:r>
              <a:rPr lang="en-US" b="1">
                <a:solidFill>
                  <a:srgbClr val="0000CC"/>
                </a:solidFill>
              </a:rPr>
              <a:t>then </a:t>
            </a:r>
            <a:r>
              <a:rPr lang="en-US"/>
              <a:t>… [</a:t>
            </a:r>
            <a:r>
              <a:rPr lang="en-US" b="1">
                <a:solidFill>
                  <a:srgbClr val="0000CC"/>
                </a:solidFill>
              </a:rPr>
              <a:t>else </a:t>
            </a:r>
            <a:r>
              <a:rPr lang="en-US"/>
              <a:t>…] </a:t>
            </a:r>
            <a:r>
              <a:rPr lang="en-US" b="1">
                <a:solidFill>
                  <a:srgbClr val="0000CC"/>
                </a:solidFill>
              </a:rPr>
              <a:t>fi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		Vòng lặp: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				</a:t>
            </a:r>
            <a:r>
              <a:rPr lang="en-US" b="1">
                <a:solidFill>
                  <a:srgbClr val="0000CC"/>
                </a:solidFill>
              </a:rPr>
              <a:t>while </a:t>
            </a:r>
            <a:r>
              <a:rPr lang="en-US"/>
              <a:t>… </a:t>
            </a:r>
            <a:r>
              <a:rPr lang="en-US" b="1">
                <a:solidFill>
                  <a:srgbClr val="0000CC"/>
                </a:solidFill>
              </a:rPr>
              <a:t>do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				</a:t>
            </a:r>
            <a:r>
              <a:rPr lang="en-US" b="1">
                <a:solidFill>
                  <a:srgbClr val="0000CC"/>
                </a:solidFill>
              </a:rPr>
              <a:t>do </a:t>
            </a:r>
            <a:r>
              <a:rPr lang="en-US"/>
              <a:t>… </a:t>
            </a:r>
            <a:r>
              <a:rPr lang="en-US" b="1">
                <a:solidFill>
                  <a:srgbClr val="0000CC"/>
                </a:solidFill>
              </a:rPr>
              <a:t>while </a:t>
            </a:r>
            <a:r>
              <a:rPr lang="en-US"/>
              <a:t>(…)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				</a:t>
            </a:r>
            <a:r>
              <a:rPr lang="en-US" b="1">
                <a:solidFill>
                  <a:srgbClr val="0000CC"/>
                </a:solidFill>
              </a:rPr>
              <a:t>for </a:t>
            </a:r>
            <a:r>
              <a:rPr lang="en-US"/>
              <a:t>… </a:t>
            </a:r>
            <a:r>
              <a:rPr lang="en-US" b="1">
                <a:solidFill>
                  <a:srgbClr val="0000CC"/>
                </a:solidFill>
              </a:rPr>
              <a:t>do </a:t>
            </a:r>
            <a:r>
              <a:rPr lang="en-US"/>
              <a:t>… </a:t>
            </a:r>
            <a:r>
              <a:rPr lang="en-US" b="1">
                <a:solidFill>
                  <a:srgbClr val="0000CC"/>
                </a:solidFill>
              </a:rPr>
              <a:t>od</a:t>
            </a:r>
            <a:endParaRPr lang="en-US"/>
          </a:p>
          <a:p>
            <a:pPr lvl="1">
              <a:buFont typeface="Wingdings" pitchFamily="2" charset="2"/>
              <a:buNone/>
            </a:pPr>
            <a:r>
              <a:rPr lang="en-US"/>
              <a:t>6. Một số câu lệnh khác: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		Trả giá trị về: </a:t>
            </a:r>
            <a:r>
              <a:rPr lang="en-US" b="1">
                <a:solidFill>
                  <a:srgbClr val="0000CC"/>
                </a:solidFill>
              </a:rPr>
              <a:t>return </a:t>
            </a:r>
            <a:r>
              <a:rPr lang="en-US"/>
              <a:t>[giá trị]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		Lời gọi hàm: &lt;Tên&gt;(tham số)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Tài Liệu Tham Khảo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80000"/>
              </a:spcBef>
            </a:pPr>
            <a:r>
              <a:rPr lang="en-US" sz="2600"/>
              <a:t>Trần Hạnh Nhi, Dương Anh Đức. </a:t>
            </a:r>
            <a:r>
              <a:rPr lang="en-US" sz="2600" b="1" i="1"/>
              <a:t>Giáo trình Cấu Trúc Dữ Liệu 1</a:t>
            </a:r>
            <a:r>
              <a:rPr lang="en-US" sz="2600"/>
              <a:t>, ĐHQG Tp. HCM, 2000.</a:t>
            </a:r>
          </a:p>
          <a:p>
            <a:pPr>
              <a:spcBef>
                <a:spcPct val="80000"/>
              </a:spcBef>
            </a:pPr>
            <a:r>
              <a:rPr lang="en-US" sz="2600"/>
              <a:t>Robert Sedgewick. </a:t>
            </a:r>
            <a:r>
              <a:rPr lang="en-US" sz="2600" b="1" i="1"/>
              <a:t>Cẩm nang thuật toán </a:t>
            </a:r>
            <a:r>
              <a:rPr lang="en-US" sz="2600"/>
              <a:t>(bản dịch của nhóm tác giả ĐH KHTN), NXB Khoa học kỹ thuật, 1994.</a:t>
            </a:r>
          </a:p>
          <a:p>
            <a:pPr>
              <a:spcBef>
                <a:spcPct val="80000"/>
              </a:spcBef>
            </a:pPr>
            <a:r>
              <a:rPr lang="en-US" sz="2600"/>
              <a:t>P. S. Deshpande, O. G. Kakde. </a:t>
            </a:r>
            <a:r>
              <a:rPr lang="en-US" sz="2600" b="1" i="1"/>
              <a:t>C &amp; Data Structures</a:t>
            </a:r>
            <a:r>
              <a:rPr lang="en-US" sz="2600" b="1"/>
              <a:t>,</a:t>
            </a:r>
            <a:r>
              <a:rPr lang="en-US" sz="2600"/>
              <a:t> 2004.</a:t>
            </a:r>
          </a:p>
          <a:p>
            <a:pPr>
              <a:spcBef>
                <a:spcPct val="80000"/>
              </a:spcBef>
            </a:pPr>
            <a:r>
              <a:rPr lang="en-US" sz="2600"/>
              <a:t>Dr. Dobb's. </a:t>
            </a:r>
            <a:r>
              <a:rPr lang="en-US" sz="2600" b="1" i="1"/>
              <a:t>Algorithms and Data Structures</a:t>
            </a:r>
            <a:r>
              <a:rPr lang="en-US" sz="2600"/>
              <a:t>, 1999</a:t>
            </a:r>
          </a:p>
          <a:p>
            <a:pPr>
              <a:spcBef>
                <a:spcPct val="80000"/>
              </a:spcBef>
            </a:pPr>
            <a:r>
              <a:rPr lang="en-US" sz="2600"/>
              <a:t>A.V. Aho, J.E  Hopcroft, J.D Ullman. </a:t>
            </a:r>
            <a:r>
              <a:rPr lang="en-US" sz="2600" b="1" i="1"/>
              <a:t>Data structures and Algorithms,</a:t>
            </a:r>
            <a:r>
              <a:rPr lang="en-US" sz="2600"/>
              <a:t> Addison Wesley, 1983.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/>
              <a:t>Biểu Diễn Bằng Mã Giả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/>
              <a:t>Ví dụ</a:t>
            </a:r>
            <a:r>
              <a:rPr lang="en-US"/>
              <a:t>: Tìm phần tử lớn nhất trong mảng một chiều.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 lvl="1">
              <a:buFontTx/>
              <a:buNone/>
            </a:pPr>
            <a:r>
              <a:rPr lang="en-US"/>
              <a:t>a</a:t>
            </a:r>
            <a:r>
              <a:rPr lang="en-US" baseline="-25000"/>
              <a:t>max</a:t>
            </a:r>
            <a:r>
              <a:rPr lang="en-US"/>
              <a:t>=a</a:t>
            </a:r>
            <a:r>
              <a:rPr lang="en-US" baseline="-25000"/>
              <a:t>0</a:t>
            </a:r>
            <a:r>
              <a:rPr lang="en-US"/>
              <a:t>;</a:t>
            </a:r>
          </a:p>
          <a:p>
            <a:pPr lvl="1">
              <a:buFontTx/>
              <a:buNone/>
            </a:pPr>
            <a:r>
              <a:rPr lang="en-US"/>
              <a:t>i=1;</a:t>
            </a:r>
          </a:p>
          <a:p>
            <a:pPr lvl="1">
              <a:buFontTx/>
              <a:buNone/>
            </a:pPr>
            <a:r>
              <a:rPr lang="en-US" b="1">
                <a:solidFill>
                  <a:srgbClr val="0000CC"/>
                </a:solidFill>
              </a:rPr>
              <a:t>while </a:t>
            </a:r>
            <a:r>
              <a:rPr lang="en-US"/>
              <a:t>(i&lt;n)</a:t>
            </a:r>
          </a:p>
          <a:p>
            <a:pPr lvl="1">
              <a:buFontTx/>
              <a:buNone/>
            </a:pPr>
            <a:r>
              <a:rPr lang="en-US"/>
              <a:t>	</a:t>
            </a:r>
            <a:r>
              <a:rPr lang="en-US" b="1">
                <a:solidFill>
                  <a:srgbClr val="0000CC"/>
                </a:solidFill>
              </a:rPr>
              <a:t>if</a:t>
            </a:r>
            <a:r>
              <a:rPr lang="en-US"/>
              <a:t> (a</a:t>
            </a:r>
            <a:r>
              <a:rPr lang="en-US" baseline="-25000"/>
              <a:t>max</a:t>
            </a:r>
            <a:r>
              <a:rPr lang="en-US"/>
              <a:t>&lt;a</a:t>
            </a:r>
            <a:r>
              <a:rPr lang="en-US" baseline="-25000"/>
              <a:t>i</a:t>
            </a:r>
            <a:r>
              <a:rPr lang="en-US"/>
              <a:t>) a</a:t>
            </a:r>
            <a:r>
              <a:rPr lang="en-US" baseline="-25000"/>
              <a:t>max</a:t>
            </a:r>
            <a:r>
              <a:rPr lang="en-US"/>
              <a:t> = a</a:t>
            </a:r>
            <a:r>
              <a:rPr lang="en-US" baseline="-25000"/>
              <a:t>i</a:t>
            </a:r>
            <a:r>
              <a:rPr lang="en-US"/>
              <a:t>;</a:t>
            </a:r>
          </a:p>
          <a:p>
            <a:pPr lvl="1">
              <a:buFontTx/>
              <a:buNone/>
            </a:pPr>
            <a:r>
              <a:rPr lang="en-US" baseline="-25000"/>
              <a:t>            </a:t>
            </a:r>
            <a:r>
              <a:rPr lang="en-US"/>
              <a:t>i++;</a:t>
            </a:r>
          </a:p>
          <a:p>
            <a:pPr lvl="1">
              <a:buFontTx/>
              <a:buNone/>
            </a:pPr>
            <a:r>
              <a:rPr lang="en-US" b="1">
                <a:solidFill>
                  <a:srgbClr val="0000CC"/>
                </a:solidFill>
              </a:rPr>
              <a:t>end while</a:t>
            </a:r>
            <a:r>
              <a:rPr lang="en-US"/>
              <a:t>;</a:t>
            </a:r>
            <a:endParaRPr lang="en-US" baseline="-25000"/>
          </a:p>
          <a:p>
            <a:pPr lvl="1">
              <a:buFontTx/>
              <a:buChar char="•"/>
            </a:pP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/>
              <a:t>Biểu Diễn Bằng Ngôn Ngữ Lập Trình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de-DE"/>
              <a:t>Dùng ngôn ngữ máy tính (C, Pascal,...) để diễn tả thuật toán, CTDL thành câu lệnh.</a:t>
            </a:r>
          </a:p>
          <a:p>
            <a:pPr>
              <a:spcBef>
                <a:spcPct val="50000"/>
              </a:spcBef>
            </a:pPr>
            <a:r>
              <a:rPr lang="de-DE"/>
              <a:t>Kỹ năng lập trình đòi hỏi cần học tập và thực hành (nhiều).</a:t>
            </a:r>
          </a:p>
          <a:p>
            <a:pPr>
              <a:spcBef>
                <a:spcPct val="50000"/>
              </a:spcBef>
            </a:pPr>
            <a:r>
              <a:rPr lang="de-DE"/>
              <a:t>Dùng phương pháp tinh chế từng bước để chuyển hoá bài toán sang mã chương trình cụ thể.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/>
              <a:t>Độ Phức Tạp Của Thuật Toán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Một thuật toán hiệu quả: 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Chi phí cần sử dụng tài nguyên thấp: Bộ nhớ, thời gian sử dụng CPU, …</a:t>
            </a:r>
          </a:p>
          <a:p>
            <a:r>
              <a:rPr lang="en-US"/>
              <a:t>Phân tích độ phức tạp thuật toán:</a:t>
            </a:r>
          </a:p>
          <a:p>
            <a:pPr lvl="1">
              <a:buFont typeface="Wingdings" pitchFamily="2" charset="2"/>
              <a:buChar char="§"/>
            </a:pPr>
            <a:r>
              <a:rPr lang="en-US" b="1"/>
              <a:t> </a:t>
            </a:r>
            <a:r>
              <a:rPr lang="en-US" b="1">
                <a:solidFill>
                  <a:srgbClr val="FF0000"/>
                </a:solidFill>
              </a:rPr>
              <a:t>N</a:t>
            </a:r>
            <a:r>
              <a:rPr lang="en-US" b="1"/>
              <a:t> </a:t>
            </a:r>
            <a:r>
              <a:rPr lang="en-US"/>
              <a:t>là khối lượng dữ liệu cần xử lý.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Mô tả độ phức tạp thuật toán qua một hàm </a:t>
            </a:r>
            <a:r>
              <a:rPr lang="en-US" b="1">
                <a:solidFill>
                  <a:srgbClr val="FF0000"/>
                </a:solidFill>
              </a:rPr>
              <a:t>f(N)</a:t>
            </a:r>
            <a:r>
              <a:rPr lang="en-US" b="1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Hai phương pháp đánh giá độ phức tạp của thuật toán:</a:t>
            </a:r>
          </a:p>
          <a:p>
            <a:pPr lvl="2"/>
            <a:r>
              <a:rPr lang="en-US" sz="2800"/>
              <a:t>Phương pháp thực nghiệm.</a:t>
            </a:r>
          </a:p>
          <a:p>
            <a:pPr lvl="2"/>
            <a:r>
              <a:rPr lang="en-US" sz="2800"/>
              <a:t>Phương pháp xấp xỉ toán học.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/>
              <a:t>Phương Pháp Thực Nghiệm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Cài thuật toán rồi chọn các bộ dữ liệu thử nghiệm. </a:t>
            </a:r>
          </a:p>
          <a:p>
            <a:r>
              <a:rPr lang="en-US"/>
              <a:t>Thống kê các thông số nhận được khi chạy các bộ dữ liệu đó.</a:t>
            </a:r>
          </a:p>
          <a:p>
            <a:r>
              <a:rPr lang="en-US" i="1" u="sng"/>
              <a:t>Ưu điểm</a:t>
            </a:r>
            <a:r>
              <a:rPr lang="en-US"/>
              <a:t>: Dễ thực hiện.</a:t>
            </a:r>
          </a:p>
          <a:p>
            <a:r>
              <a:rPr lang="en-US" i="1" u="sng"/>
              <a:t>Nhược điểm</a:t>
            </a:r>
            <a:r>
              <a:rPr lang="en-US"/>
              <a:t>: 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Chịu sự hạn chế của ngôn ngữ lập trình.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Ảnh hưởng bởi trình độ của người lập trình.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Chọn được các bộ dữ liệu thử đặc trưng cho tất cả tập các dữ liệu vào của thuật toán: khó khăn và tốn nhiều chi phí. 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Phụ thuộc vào phần cứng.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/>
              <a:t>Phương Pháp Xấp Xỉ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/>
              <a:t>Đánh giá giá thuật toán theo hướng tiệm xấp xỉ tiệm cận qua các khái niệm O().</a:t>
            </a:r>
          </a:p>
          <a:p>
            <a:pPr>
              <a:spcBef>
                <a:spcPct val="50000"/>
              </a:spcBef>
            </a:pPr>
            <a:r>
              <a:rPr lang="en-US" i="1" u="sng"/>
              <a:t>Ưu điểm</a:t>
            </a:r>
            <a:r>
              <a:rPr lang="en-US"/>
              <a:t>: Ít phụ thuộc môi trường cũng như phần cứng hơn.</a:t>
            </a:r>
          </a:p>
          <a:p>
            <a:pPr>
              <a:spcBef>
                <a:spcPct val="50000"/>
              </a:spcBef>
            </a:pPr>
            <a:r>
              <a:rPr lang="en-US" i="1" u="sng"/>
              <a:t>Nhược điểm</a:t>
            </a:r>
            <a:r>
              <a:rPr lang="en-US"/>
              <a:t>: Phức tạp.</a:t>
            </a:r>
          </a:p>
          <a:p>
            <a:pPr>
              <a:spcBef>
                <a:spcPct val="50000"/>
              </a:spcBef>
            </a:pPr>
            <a:r>
              <a:rPr lang="en-US"/>
              <a:t>Các trường hợp độ phức tạp quan tâm:</a:t>
            </a:r>
          </a:p>
          <a:p>
            <a:pPr lvl="1">
              <a:spcBef>
                <a:spcPct val="50000"/>
              </a:spcBef>
            </a:pPr>
            <a:r>
              <a:rPr lang="en-US"/>
              <a:t> Trường hợp tốt nhất (phân tích chính xác)</a:t>
            </a:r>
          </a:p>
          <a:p>
            <a:pPr lvl="1">
              <a:spcBef>
                <a:spcPct val="50000"/>
              </a:spcBef>
            </a:pPr>
            <a:r>
              <a:rPr lang="en-US"/>
              <a:t>Trường hợp xấu nhất (phân tích chính xác)</a:t>
            </a:r>
          </a:p>
          <a:p>
            <a:pPr lvl="1">
              <a:spcBef>
                <a:spcPct val="50000"/>
              </a:spcBef>
            </a:pPr>
            <a:r>
              <a:rPr lang="en-US"/>
              <a:t>Trường hợp trung bình (mang tích dự đoán)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/>
              <a:t>Sự Phân Lớp Theo Độ Phức Tạp Của Thuật Toán</a:t>
            </a:r>
          </a:p>
        </p:txBody>
      </p:sp>
      <p:sp>
        <p:nvSpPr>
          <p:cNvPr id="254015" name="Rectangle 6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/>
              <a:t>Sử dụng ký hiệu BigO </a:t>
            </a:r>
          </a:p>
          <a:p>
            <a:pPr lvl="1"/>
            <a:r>
              <a:rPr lang="en-US"/>
              <a:t>Hằng số	: O(c)</a:t>
            </a:r>
          </a:p>
          <a:p>
            <a:pPr lvl="1"/>
            <a:r>
              <a:rPr lang="en-US"/>
              <a:t>logN		: O(logN)</a:t>
            </a:r>
          </a:p>
          <a:p>
            <a:pPr lvl="1"/>
            <a:r>
              <a:rPr lang="en-US"/>
              <a:t>N		: O(N)</a:t>
            </a:r>
          </a:p>
          <a:p>
            <a:pPr lvl="1"/>
            <a:r>
              <a:rPr lang="en-US"/>
              <a:t>NlogN	: O(NlogN)</a:t>
            </a:r>
          </a:p>
          <a:p>
            <a:pPr lvl="1"/>
            <a:r>
              <a:rPr lang="en-US"/>
              <a:t>N</a:t>
            </a:r>
            <a:r>
              <a:rPr lang="en-US" baseline="30000"/>
              <a:t>2		: </a:t>
            </a:r>
            <a:r>
              <a:rPr lang="en-US"/>
              <a:t>O(N</a:t>
            </a:r>
            <a:r>
              <a:rPr lang="en-US" baseline="30000"/>
              <a:t>2</a:t>
            </a:r>
            <a:r>
              <a:rPr lang="en-US"/>
              <a:t>)</a:t>
            </a:r>
            <a:endParaRPr lang="en-US" baseline="30000"/>
          </a:p>
          <a:p>
            <a:pPr lvl="1"/>
            <a:r>
              <a:rPr lang="en-US"/>
              <a:t>N</a:t>
            </a:r>
            <a:r>
              <a:rPr lang="en-US" baseline="30000"/>
              <a:t>3		: </a:t>
            </a:r>
            <a:r>
              <a:rPr lang="en-US"/>
              <a:t>O(N</a:t>
            </a:r>
            <a:r>
              <a:rPr lang="en-US" baseline="30000"/>
              <a:t>3</a:t>
            </a:r>
            <a:r>
              <a:rPr lang="en-US"/>
              <a:t>)</a:t>
            </a:r>
            <a:endParaRPr lang="en-US" baseline="30000"/>
          </a:p>
          <a:p>
            <a:pPr lvl="1"/>
            <a:r>
              <a:rPr lang="en-US"/>
              <a:t>2</a:t>
            </a:r>
            <a:r>
              <a:rPr lang="en-US" baseline="30000"/>
              <a:t>N		: </a:t>
            </a:r>
            <a:r>
              <a:rPr lang="en-US"/>
              <a:t>O(2</a:t>
            </a:r>
            <a:r>
              <a:rPr lang="en-US" baseline="30000"/>
              <a:t>N)</a:t>
            </a:r>
          </a:p>
          <a:p>
            <a:pPr lvl="1"/>
            <a:r>
              <a:rPr lang="en-US"/>
              <a:t>N!		:O(N!)	</a:t>
            </a:r>
          </a:p>
          <a:p>
            <a:endParaRPr lang="en-US"/>
          </a:p>
        </p:txBody>
      </p:sp>
      <p:sp>
        <p:nvSpPr>
          <p:cNvPr id="254016" name="Line 64"/>
          <p:cNvSpPr>
            <a:spLocks noChangeShapeType="1"/>
          </p:cNvSpPr>
          <p:nvPr/>
        </p:nvSpPr>
        <p:spPr bwMode="auto">
          <a:xfrm>
            <a:off x="5745163" y="1916113"/>
            <a:ext cx="0" cy="331311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4017" name="Text Box 65"/>
          <p:cNvSpPr txBox="1">
            <a:spLocks noChangeArrowheads="1"/>
          </p:cNvSpPr>
          <p:nvPr/>
        </p:nvSpPr>
        <p:spPr bwMode="auto">
          <a:xfrm>
            <a:off x="6089650" y="3141663"/>
            <a:ext cx="332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i="1"/>
              <a:t>Độ phức tạp tăng dần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40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4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4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016" grpId="0" animBg="1"/>
      <p:bldP spid="2540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/>
              <a:t>Dữ Liệu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80000"/>
              </a:spcBef>
            </a:pPr>
            <a:r>
              <a:rPr lang="en-US"/>
              <a:t>Theo </a:t>
            </a:r>
            <a:r>
              <a:rPr lang="en-US" i="1"/>
              <a:t>từ điển Tiếng Việt</a:t>
            </a:r>
            <a:r>
              <a:rPr lang="en-US"/>
              <a:t>: số liệu, tư liệu đã có, được dựa vào để giải quyết vấn đề</a:t>
            </a:r>
          </a:p>
          <a:p>
            <a:pPr>
              <a:spcBef>
                <a:spcPct val="80000"/>
              </a:spcBef>
            </a:pPr>
            <a:r>
              <a:rPr lang="en-US" i="1"/>
              <a:t>Tin học: </a:t>
            </a:r>
            <a:r>
              <a:rPr lang="en-US"/>
              <a:t>Biểu diễn các thông tin cần thiết cho bài toán.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/>
              <a:t>Cấu Trúc Dữ Liệu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80000"/>
              </a:spcBef>
            </a:pPr>
            <a:r>
              <a:rPr lang="en-US"/>
              <a:t>Cách tổ chức lưu trữ dữ liệu.</a:t>
            </a:r>
          </a:p>
          <a:p>
            <a:pPr>
              <a:spcBef>
                <a:spcPct val="80000"/>
              </a:spcBef>
            </a:pPr>
            <a:r>
              <a:rPr lang="en-US"/>
              <a:t>Các tiêu chuẩn của CTDL:</a:t>
            </a:r>
          </a:p>
          <a:p>
            <a:pPr lvl="1">
              <a:spcBef>
                <a:spcPct val="80000"/>
              </a:spcBef>
              <a:buFont typeface="Wingdings" pitchFamily="2" charset="2"/>
              <a:buChar char="§"/>
            </a:pPr>
            <a:r>
              <a:rPr lang="en-US"/>
              <a:t>Phải biểu diễn đầy đủ thông tin.</a:t>
            </a:r>
          </a:p>
          <a:p>
            <a:pPr lvl="1">
              <a:spcBef>
                <a:spcPct val="80000"/>
              </a:spcBef>
              <a:buFont typeface="Wingdings" pitchFamily="2" charset="2"/>
              <a:buChar char="§"/>
            </a:pPr>
            <a:r>
              <a:rPr lang="en-US"/>
              <a:t>Phải phù hợp với các thao tác trên đó.</a:t>
            </a:r>
          </a:p>
          <a:p>
            <a:pPr lvl="1">
              <a:spcBef>
                <a:spcPct val="80000"/>
              </a:spcBef>
              <a:buFont typeface="Wingdings" pitchFamily="2" charset="2"/>
              <a:buChar char="§"/>
            </a:pPr>
            <a:r>
              <a:rPr lang="en-US"/>
              <a:t>Phù hợp với điều kiện cho phép của NNLT.</a:t>
            </a:r>
          </a:p>
          <a:p>
            <a:pPr lvl="1">
              <a:spcBef>
                <a:spcPct val="80000"/>
              </a:spcBef>
              <a:buFont typeface="Wingdings" pitchFamily="2" charset="2"/>
              <a:buChar char="§"/>
            </a:pPr>
            <a:r>
              <a:rPr lang="en-US"/>
              <a:t>Tiết kiệm tài nguyên hệ thống.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/>
              <a:t>Vai Trò Của Cấu Trúc Dữ Liệu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80000"/>
              </a:spcBef>
            </a:pPr>
            <a:r>
              <a:rPr lang="de-DE"/>
              <a:t>Cấu trúc dữ liệu đóng vai trò quan trọng trong việc kết hợp và đưa ra cách giải quyết bài toán.</a:t>
            </a:r>
          </a:p>
          <a:p>
            <a:pPr>
              <a:spcBef>
                <a:spcPct val="80000"/>
              </a:spcBef>
            </a:pPr>
            <a:r>
              <a:rPr lang="en-US"/>
              <a:t>CTDL hỗ trợ cho các thuật toán thao tác trên đối tượng được hiệu quả hơn</a:t>
            </a:r>
            <a:endParaRPr lang="de-DE">
              <a:solidFill>
                <a:srgbClr val="000066"/>
              </a:solidFill>
            </a:endParaRPr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/>
              <a:t>Thực Hiện Và Hiệu Chỉnh Chương Trình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de-DE"/>
              <a:t>Chạy thử.</a:t>
            </a:r>
          </a:p>
          <a:p>
            <a:pPr>
              <a:spcBef>
                <a:spcPct val="50000"/>
              </a:spcBef>
            </a:pPr>
            <a:r>
              <a:rPr lang="de-DE"/>
              <a:t>Lỗi và cách sửa: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de-DE"/>
              <a:t>Lỗi thuật toán.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de-DE"/>
              <a:t>Lỗi trình tự.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de-DE"/>
              <a:t>Lỗi cú pháp.</a:t>
            </a:r>
          </a:p>
          <a:p>
            <a:pPr>
              <a:spcBef>
                <a:spcPct val="50000"/>
              </a:spcBef>
            </a:pPr>
            <a:r>
              <a:rPr lang="de-DE"/>
              <a:t>Xây dựng bộ test.</a:t>
            </a:r>
          </a:p>
          <a:p>
            <a:pPr>
              <a:spcBef>
                <a:spcPct val="50000"/>
              </a:spcBef>
            </a:pPr>
            <a:r>
              <a:rPr lang="de-DE"/>
              <a:t>Cập nhật, thay đổi chương trình theo yêu cầu (mới).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Nội Dung Chương Trình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528" y="1052513"/>
            <a:ext cx="9073008" cy="5544839"/>
          </a:xfrm>
        </p:spPr>
        <p:txBody>
          <a:bodyPr/>
          <a:lstStyle/>
          <a:p>
            <a:pPr marL="533400" indent="-533400" algn="just">
              <a:spcBef>
                <a:spcPct val="70000"/>
              </a:spcBef>
              <a:tabLst>
                <a:tab pos="1828800" algn="l"/>
              </a:tabLst>
            </a:pPr>
            <a:r>
              <a:rPr lang="en-US" i="1" u="sng" err="1"/>
              <a:t>Buổi</a:t>
            </a:r>
            <a:r>
              <a:rPr lang="en-US" i="1" u="sng"/>
              <a:t> 1</a:t>
            </a:r>
            <a:r>
              <a:rPr lang="en-US"/>
              <a:t>: 	</a:t>
            </a:r>
            <a:r>
              <a:rPr lang="en-US" err="1" smtClean="0"/>
              <a:t>Tổng</a:t>
            </a:r>
            <a:r>
              <a:rPr lang="en-US" smtClean="0"/>
              <a:t> </a:t>
            </a:r>
            <a:r>
              <a:rPr lang="en-US" err="1" smtClean="0"/>
              <a:t>quan</a:t>
            </a:r>
            <a:r>
              <a:rPr lang="en-US" smtClean="0"/>
              <a:t> </a:t>
            </a:r>
            <a:r>
              <a:rPr lang="en-US" err="1" smtClean="0"/>
              <a:t>về</a:t>
            </a:r>
            <a:r>
              <a:rPr lang="en-US" smtClean="0"/>
              <a:t> </a:t>
            </a:r>
            <a:r>
              <a:rPr lang="en-US" err="1" smtClean="0"/>
              <a:t>Giải</a:t>
            </a:r>
            <a:r>
              <a:rPr lang="en-US" smtClean="0"/>
              <a:t> </a:t>
            </a:r>
            <a:r>
              <a:rPr lang="en-US" err="1" smtClean="0"/>
              <a:t>thuật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Cấu</a:t>
            </a:r>
            <a:r>
              <a:rPr lang="en-US" smtClean="0"/>
              <a:t> </a:t>
            </a:r>
            <a:r>
              <a:rPr lang="en-US" err="1" smtClean="0"/>
              <a:t>trúc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	</a:t>
            </a:r>
            <a:r>
              <a:rPr lang="en-US" err="1" smtClean="0"/>
              <a:t>liệu</a:t>
            </a:r>
            <a:r>
              <a:rPr lang="en-US" smtClean="0"/>
              <a:t>.</a:t>
            </a:r>
          </a:p>
          <a:p>
            <a:pPr marL="533400" indent="-533400" algn="just">
              <a:spcBef>
                <a:spcPct val="70000"/>
              </a:spcBef>
            </a:pPr>
            <a:r>
              <a:rPr lang="en-US" i="1" u="sng" err="1" smtClean="0"/>
              <a:t>Buổi</a:t>
            </a:r>
            <a:r>
              <a:rPr lang="en-US" i="1" u="sng" smtClean="0"/>
              <a:t> </a:t>
            </a:r>
            <a:r>
              <a:rPr lang="en-US" i="1" u="sng"/>
              <a:t>2</a:t>
            </a:r>
            <a:r>
              <a:rPr lang="en-US"/>
              <a:t>:	</a:t>
            </a:r>
            <a:r>
              <a:rPr lang="en-US" err="1" smtClean="0"/>
              <a:t>Nhu</a:t>
            </a:r>
            <a:r>
              <a:rPr lang="en-US" smtClean="0"/>
              <a:t> </a:t>
            </a:r>
            <a:r>
              <a:rPr lang="en-US" err="1" smtClean="0"/>
              <a:t>cầu</a:t>
            </a:r>
            <a:r>
              <a:rPr lang="en-US" smtClean="0"/>
              <a:t> </a:t>
            </a:r>
            <a:r>
              <a:rPr lang="en-US" err="1" smtClean="0"/>
              <a:t>tìm</a:t>
            </a:r>
            <a:r>
              <a:rPr lang="en-US" smtClean="0"/>
              <a:t> </a:t>
            </a:r>
            <a:r>
              <a:rPr lang="en-US" err="1" smtClean="0"/>
              <a:t>kiếm</a:t>
            </a:r>
            <a:r>
              <a:rPr lang="en-US" smtClean="0"/>
              <a:t>, </a:t>
            </a:r>
            <a:r>
              <a:rPr lang="en-US" err="1" smtClean="0"/>
              <a:t>sắp</a:t>
            </a:r>
            <a:r>
              <a:rPr lang="en-US" smtClean="0"/>
              <a:t> </a:t>
            </a:r>
            <a:r>
              <a:rPr lang="en-US" err="1" smtClean="0"/>
              <a:t>xếp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mtClean="0"/>
              <a:t>		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giải</a:t>
            </a:r>
            <a:r>
              <a:rPr lang="en-US" smtClean="0"/>
              <a:t> </a:t>
            </a:r>
            <a:r>
              <a:rPr lang="en-US" err="1" smtClean="0"/>
              <a:t>thuật</a:t>
            </a:r>
            <a:r>
              <a:rPr lang="en-US" smtClean="0"/>
              <a:t> </a:t>
            </a:r>
            <a:r>
              <a:rPr lang="en-US" err="1" smtClean="0"/>
              <a:t>tìm</a:t>
            </a:r>
            <a:r>
              <a:rPr lang="en-US" smtClean="0"/>
              <a:t> </a:t>
            </a:r>
            <a:r>
              <a:rPr lang="en-US" err="1" smtClean="0"/>
              <a:t>kiếm</a:t>
            </a:r>
            <a:r>
              <a:rPr lang="en-US" smtClean="0"/>
              <a:t> </a:t>
            </a:r>
            <a:r>
              <a:rPr lang="en-US" err="1" smtClean="0"/>
              <a:t>nội</a:t>
            </a:r>
            <a:r>
              <a:rPr lang="en-US" smtClean="0"/>
              <a:t>.</a:t>
            </a:r>
            <a:endParaRPr lang="en-US"/>
          </a:p>
          <a:p>
            <a:pPr marL="533400" indent="-533400" algn="just">
              <a:spcBef>
                <a:spcPct val="70000"/>
              </a:spcBef>
            </a:pPr>
            <a:r>
              <a:rPr lang="en-US" i="1" u="sng" err="1"/>
              <a:t>Buổi</a:t>
            </a:r>
            <a:r>
              <a:rPr lang="en-US" i="1" u="sng"/>
              <a:t> 3</a:t>
            </a:r>
            <a:r>
              <a:rPr lang="en-US"/>
              <a:t>:	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giải</a:t>
            </a:r>
            <a:r>
              <a:rPr lang="en-US" smtClean="0"/>
              <a:t> </a:t>
            </a:r>
            <a:r>
              <a:rPr lang="en-US" err="1" smtClean="0"/>
              <a:t>thuật</a:t>
            </a:r>
            <a:r>
              <a:rPr lang="en-US" smtClean="0"/>
              <a:t> </a:t>
            </a:r>
            <a:r>
              <a:rPr lang="en-US" err="1" smtClean="0"/>
              <a:t>sắp</a:t>
            </a:r>
            <a:r>
              <a:rPr lang="en-US" smtClean="0"/>
              <a:t> </a:t>
            </a:r>
            <a:r>
              <a:rPr lang="en-US" err="1" smtClean="0"/>
              <a:t>xếp</a:t>
            </a:r>
            <a:r>
              <a:rPr lang="en-US" smtClean="0"/>
              <a:t> </a:t>
            </a:r>
            <a:r>
              <a:rPr lang="en-US" err="1" smtClean="0"/>
              <a:t>nội</a:t>
            </a:r>
            <a:r>
              <a:rPr lang="en-US" smtClean="0"/>
              <a:t>: </a:t>
            </a:r>
            <a:r>
              <a:rPr lang="en-US" err="1" smtClean="0"/>
              <a:t>định</a:t>
            </a:r>
            <a:r>
              <a:rPr lang="en-US" smtClean="0"/>
              <a:t> </a:t>
            </a:r>
            <a:r>
              <a:rPr lang="en-US" err="1" smtClean="0"/>
              <a:t>nghĩa</a:t>
            </a:r>
            <a:r>
              <a:rPr lang="en-US" smtClean="0"/>
              <a:t> </a:t>
            </a:r>
            <a:r>
              <a:rPr lang="en-US" err="1" smtClean="0"/>
              <a:t>bài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, </a:t>
            </a:r>
            <a:r>
              <a:rPr lang="en-US" err="1" smtClean="0"/>
              <a:t>một</a:t>
            </a:r>
            <a:r>
              <a:rPr lang="en-US" smtClean="0"/>
              <a:t> </a:t>
            </a:r>
            <a:r>
              <a:rPr lang="en-US" err="1" smtClean="0"/>
              <a:t>số</a:t>
            </a:r>
            <a:r>
              <a:rPr lang="en-US" smtClean="0"/>
              <a:t> </a:t>
            </a:r>
            <a:r>
              <a:rPr lang="en-US" err="1" smtClean="0"/>
              <a:t>phương</a:t>
            </a:r>
            <a:r>
              <a:rPr lang="en-US" smtClean="0"/>
              <a:t> </a:t>
            </a:r>
            <a:r>
              <a:rPr lang="en-US" err="1" smtClean="0"/>
              <a:t>pháp</a:t>
            </a:r>
            <a:r>
              <a:rPr lang="en-US" smtClean="0"/>
              <a:t> </a:t>
            </a:r>
            <a:r>
              <a:rPr lang="en-US" err="1" smtClean="0"/>
              <a:t>thông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err="1" smtClean="0"/>
              <a:t>như</a:t>
            </a:r>
            <a:r>
              <a:rPr lang="en-US" smtClean="0"/>
              <a:t> Selection Sort, Insertion Sort.</a:t>
            </a:r>
          </a:p>
          <a:p>
            <a:pPr marL="533400" indent="-533400" algn="just">
              <a:spcBef>
                <a:spcPct val="70000"/>
              </a:spcBef>
            </a:pPr>
            <a:r>
              <a:rPr lang="en-US" i="1" u="sng" err="1" smtClean="0"/>
              <a:t>Buổi</a:t>
            </a:r>
            <a:r>
              <a:rPr lang="en-US" i="1" u="sng" smtClean="0"/>
              <a:t> </a:t>
            </a:r>
            <a:r>
              <a:rPr lang="en-US" i="1" u="sng"/>
              <a:t>4</a:t>
            </a:r>
            <a:r>
              <a:rPr lang="en-US"/>
              <a:t>:	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giải</a:t>
            </a:r>
            <a:r>
              <a:rPr lang="en-US" smtClean="0"/>
              <a:t> </a:t>
            </a:r>
            <a:r>
              <a:rPr lang="en-US" err="1" smtClean="0"/>
              <a:t>thuật</a:t>
            </a:r>
            <a:r>
              <a:rPr lang="en-US" smtClean="0"/>
              <a:t> </a:t>
            </a:r>
            <a:r>
              <a:rPr lang="en-US" err="1" smtClean="0"/>
              <a:t>sắp</a:t>
            </a:r>
            <a:r>
              <a:rPr lang="en-US" smtClean="0"/>
              <a:t> </a:t>
            </a:r>
            <a:r>
              <a:rPr lang="en-US" err="1" smtClean="0"/>
              <a:t>xếp</a:t>
            </a:r>
            <a:r>
              <a:rPr lang="en-US" smtClean="0"/>
              <a:t> </a:t>
            </a:r>
            <a:r>
              <a:rPr lang="en-US" err="1" smtClean="0"/>
              <a:t>nội</a:t>
            </a:r>
            <a:r>
              <a:rPr lang="en-US" smtClean="0"/>
              <a:t>: Interchange Sort, Bubble Sort, Heap Sort, Shell Sort.</a:t>
            </a:r>
            <a:endParaRPr lang="en-US"/>
          </a:p>
          <a:p>
            <a:pPr marL="533400" indent="-533400" algn="just">
              <a:spcBef>
                <a:spcPct val="70000"/>
              </a:spcBef>
            </a:pPr>
            <a:r>
              <a:rPr lang="en-US" i="1" u="sng" err="1"/>
              <a:t>Buổi</a:t>
            </a:r>
            <a:r>
              <a:rPr lang="en-US" i="1" u="sng"/>
              <a:t> 5</a:t>
            </a:r>
            <a:r>
              <a:rPr lang="en-US"/>
              <a:t>:	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giải</a:t>
            </a:r>
            <a:r>
              <a:rPr lang="en-US" smtClean="0"/>
              <a:t> </a:t>
            </a:r>
            <a:r>
              <a:rPr lang="en-US" err="1" smtClean="0"/>
              <a:t>thuật</a:t>
            </a:r>
            <a:r>
              <a:rPr lang="en-US" smtClean="0"/>
              <a:t> </a:t>
            </a:r>
            <a:r>
              <a:rPr lang="en-US" err="1" smtClean="0"/>
              <a:t>sắp</a:t>
            </a:r>
            <a:r>
              <a:rPr lang="en-US" smtClean="0"/>
              <a:t> </a:t>
            </a:r>
            <a:r>
              <a:rPr lang="en-US" err="1" smtClean="0"/>
              <a:t>xếp</a:t>
            </a:r>
            <a:r>
              <a:rPr lang="en-US" smtClean="0"/>
              <a:t> </a:t>
            </a:r>
            <a:r>
              <a:rPr lang="en-US" err="1" smtClean="0"/>
              <a:t>nội</a:t>
            </a:r>
            <a:r>
              <a:rPr lang="en-US" smtClean="0"/>
              <a:t>: Quick Sort, Merge Sort, Radix Sort.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/>
              <a:t>Tiêu Chuẩn Của Một Chương Trình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de-DE"/>
              <a:t>Tính tin cậy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de-DE"/>
              <a:t>Giải thuật + Kiểm tra cài đặt</a:t>
            </a:r>
          </a:p>
          <a:p>
            <a:pPr>
              <a:spcBef>
                <a:spcPct val="50000"/>
              </a:spcBef>
            </a:pPr>
            <a:r>
              <a:rPr lang="de-DE"/>
              <a:t>Tính uyển chuyển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de-DE"/>
              <a:t>Đáp ứng quy trình làm phần mềm.</a:t>
            </a:r>
          </a:p>
          <a:p>
            <a:pPr>
              <a:spcBef>
                <a:spcPct val="50000"/>
              </a:spcBef>
            </a:pPr>
            <a:r>
              <a:rPr lang="de-DE"/>
              <a:t>Tính trong sáng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de-DE"/>
              <a:t>Dễ hiểu và dễ chỉnh sửa</a:t>
            </a:r>
          </a:p>
          <a:p>
            <a:pPr>
              <a:spcBef>
                <a:spcPct val="50000"/>
              </a:spcBef>
            </a:pPr>
            <a:r>
              <a:rPr lang="de-DE"/>
              <a:t>Tính hữu hiệu.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de-DE"/>
              <a:t>Tài nguyên + giải thuật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/>
              <a:t>Quy Trình Làm Phần Mềm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i="1" u="sng"/>
              <a:t>Bước 0</a:t>
            </a:r>
            <a:r>
              <a:rPr lang="en-US" i="1"/>
              <a:t>:  </a:t>
            </a:r>
            <a:r>
              <a:rPr lang="en-US"/>
              <a:t>Ý tưởng (concept).</a:t>
            </a:r>
          </a:p>
          <a:p>
            <a:pPr>
              <a:spcBef>
                <a:spcPct val="50000"/>
              </a:spcBef>
            </a:pPr>
            <a:r>
              <a:rPr lang="en-US" i="1" u="sng"/>
              <a:t>Bước 1</a:t>
            </a:r>
            <a:r>
              <a:rPr lang="en-US" i="1"/>
              <a:t>:  </a:t>
            </a:r>
            <a:r>
              <a:rPr lang="en-US"/>
              <a:t>Xác định yêu cầu (Requirements 	          Specification).</a:t>
            </a:r>
          </a:p>
          <a:p>
            <a:pPr>
              <a:spcBef>
                <a:spcPct val="50000"/>
              </a:spcBef>
            </a:pPr>
            <a:r>
              <a:rPr lang="en-US" i="1" u="sng"/>
              <a:t>Bước 2</a:t>
            </a:r>
            <a:r>
              <a:rPr lang="en-US" i="1"/>
              <a:t>:  </a:t>
            </a:r>
            <a:r>
              <a:rPr lang="en-US"/>
              <a:t>Phân tích (Analysis).</a:t>
            </a:r>
          </a:p>
          <a:p>
            <a:pPr>
              <a:spcBef>
                <a:spcPct val="50000"/>
              </a:spcBef>
            </a:pPr>
            <a:r>
              <a:rPr lang="en-US" i="1" u="sng"/>
              <a:t>Bước 3</a:t>
            </a:r>
            <a:r>
              <a:rPr lang="en-US" i="1"/>
              <a:t>:  </a:t>
            </a:r>
            <a:r>
              <a:rPr lang="en-US"/>
              <a:t>Thiết kế (Design).</a:t>
            </a:r>
          </a:p>
          <a:p>
            <a:pPr>
              <a:spcBef>
                <a:spcPct val="50000"/>
              </a:spcBef>
            </a:pPr>
            <a:r>
              <a:rPr lang="en-US" i="1" u="sng"/>
              <a:t>Bước 4</a:t>
            </a:r>
            <a:r>
              <a:rPr lang="en-US" i="1"/>
              <a:t>:  </a:t>
            </a:r>
            <a:r>
              <a:rPr lang="en-US"/>
              <a:t>Cài đặt (Implementation).</a:t>
            </a:r>
          </a:p>
          <a:p>
            <a:pPr>
              <a:spcBef>
                <a:spcPct val="50000"/>
              </a:spcBef>
            </a:pPr>
            <a:r>
              <a:rPr lang="en-US" i="1" u="sng"/>
              <a:t>Bước 5</a:t>
            </a:r>
            <a:r>
              <a:rPr lang="en-US" i="1"/>
              <a:t>:  </a:t>
            </a:r>
            <a:r>
              <a:rPr lang="en-US"/>
              <a:t>Thử nghiệm (Testing).</a:t>
            </a:r>
          </a:p>
          <a:p>
            <a:pPr>
              <a:spcBef>
                <a:spcPct val="50000"/>
              </a:spcBef>
            </a:pPr>
            <a:r>
              <a:rPr lang="en-US" i="1" u="sng"/>
              <a:t>Bước 6</a:t>
            </a:r>
            <a:r>
              <a:rPr lang="en-US" i="1"/>
              <a:t>:  </a:t>
            </a:r>
            <a:r>
              <a:rPr lang="en-US"/>
              <a:t>Vận hành, theo dõi và bảo dưỡng 	          (Operation, follow-up and Maintenance).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Hỏi và Bài Tập</a:t>
            </a:r>
            <a:endParaRPr 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552" y="1052513"/>
            <a:ext cx="8985448" cy="5400675"/>
          </a:xfrm>
        </p:spPr>
        <p:txBody>
          <a:bodyPr/>
          <a:lstStyle/>
          <a:p>
            <a:pPr marL="0" indent="0" algn="just">
              <a:buNone/>
            </a:pPr>
            <a:r>
              <a:rPr lang="en-US" smtClean="0"/>
              <a:t>1. Trình bày tầm quan trọng của CTDL&amp;GT?</a:t>
            </a:r>
          </a:p>
          <a:p>
            <a:pPr marL="0" indent="0" algn="just">
              <a:buNone/>
            </a:pPr>
            <a:r>
              <a:rPr lang="en-US" smtClean="0"/>
              <a:t>2. Các tiêu chuẩn để đánh giá CTDL&amp;GT?</a:t>
            </a:r>
          </a:p>
          <a:p>
            <a:pPr marL="0" indent="0" algn="just">
              <a:buNone/>
            </a:pPr>
            <a:r>
              <a:rPr lang="en-US" smtClean="0"/>
              <a:t>3. Khi xây dựng giải thuật có cần quan tâm tới CTDL không? Tại sao?</a:t>
            </a:r>
          </a:p>
          <a:p>
            <a:pPr marL="0" indent="0" algn="just">
              <a:buNone/>
            </a:pPr>
            <a:r>
              <a:rPr lang="en-US" smtClean="0"/>
              <a:t>4. Sử dụng các kiểu dữ liệu cở bản trong C, xây dựng CTDL để lưu trữ đa thức có bậc tự nhiên n (0</a:t>
            </a:r>
            <a:r>
              <a:rPr lang="en-US" smtClean="0">
                <a:sym typeface="Symbol"/>
              </a:rPr>
              <a:t>  </a:t>
            </a:r>
            <a:r>
              <a:rPr lang="en-US" smtClean="0"/>
              <a:t>n</a:t>
            </a:r>
            <a:r>
              <a:rPr lang="en-US" smtClean="0">
                <a:sym typeface="Symbol"/>
              </a:rPr>
              <a:t> 100</a:t>
            </a:r>
            <a:r>
              <a:rPr lang="en-US" smtClean="0"/>
              <a:t>) trên trường số thực 	          :</a:t>
            </a:r>
          </a:p>
          <a:p>
            <a:pPr algn="just"/>
            <a:endParaRPr lang="en-US" smtClean="0"/>
          </a:p>
          <a:p>
            <a:pPr algn="just"/>
            <a:endParaRPr lang="en-US" smtClean="0"/>
          </a:p>
          <a:p>
            <a:pPr marL="0" indent="0" algn="just">
              <a:buNone/>
            </a:pPr>
            <a:r>
              <a:rPr lang="en-US"/>
              <a:t> </a:t>
            </a:r>
            <a:r>
              <a:rPr lang="en-US" smtClean="0"/>
              <a:t>   Với CTDL đã được xây dựng, trình bày thuật toán và cài đặt chương trình để thực hiện các công việc sau:</a:t>
            </a:r>
            <a:endParaRPr lang="en-US"/>
          </a:p>
          <a:p>
            <a:pPr algn="just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798738"/>
              </p:ext>
            </p:extLst>
          </p:nvPr>
        </p:nvGraphicFramePr>
        <p:xfrm>
          <a:off x="4160912" y="3861048"/>
          <a:ext cx="145248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70" name="Equation" r:id="rId3" imgW="660240" imgH="228600" progId="Equation.DSMT4">
                  <p:embed/>
                </p:oleObj>
              </mc:Choice>
              <mc:Fallback>
                <p:oleObj name="Equation" r:id="rId3" imgW="660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60912" y="3861048"/>
                        <a:ext cx="1452488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001287"/>
              </p:ext>
            </p:extLst>
          </p:nvPr>
        </p:nvGraphicFramePr>
        <p:xfrm>
          <a:off x="3728864" y="4365104"/>
          <a:ext cx="237626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71" name="Equation" r:id="rId5" imgW="939600" imgH="431640" progId="Equation.DSMT4">
                  <p:embed/>
                </p:oleObj>
              </mc:Choice>
              <mc:Fallback>
                <p:oleObj name="Equation" r:id="rId5" imgW="939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8864" y="4365104"/>
                        <a:ext cx="2376264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Hỏi và Bài Tập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60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20552" y="1052513"/>
                <a:ext cx="8985448" cy="5400675"/>
              </a:xfrm>
            </p:spPr>
            <p:txBody>
              <a:bodyPr/>
              <a:lstStyle/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en-US" smtClean="0"/>
                  <a:t>	- Nhập xuất đa thức.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en-US"/>
                  <a:t>	</a:t>
                </a:r>
                <a:r>
                  <a:rPr lang="en-US" smtClean="0"/>
                  <a:t>- Tính giá trị của đa thức tại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mtClean="0"/>
                  <a:t> nào đó.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en-US"/>
                  <a:t>	</a:t>
                </a:r>
                <a:r>
                  <a:rPr lang="en-US" smtClean="0"/>
                  <a:t>- Tính tổng tích của 2 đa thức.</a:t>
                </a:r>
              </a:p>
              <a:p>
                <a:pPr marL="0" indent="0" algn="just">
                  <a:buNone/>
                </a:pPr>
                <a:r>
                  <a:rPr lang="en-US"/>
                  <a:t>5</a:t>
                </a:r>
                <a:r>
                  <a:rPr lang="en-US" smtClean="0"/>
                  <a:t>. Tương tự như bài tập 4, nhưng đa thức trong trường số hữu tỷ Q (các số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và x là các phân số có tử số và mẫu số là các số nguyên).</a:t>
                </a:r>
              </a:p>
              <a:p>
                <a:pPr marL="0" indent="0" algn="just">
                  <a:buNone/>
                </a:pPr>
                <a:r>
                  <a:rPr lang="en-US" smtClean="0"/>
                  <a:t>6. Sử dụng kiểu dữ liệu cấu trúc trong C, xây dựng CTDL để lưu trữ trạng thái của các cột đèn giao thông (có 3 đèn: xanh, đỏ, vàng). Với CTDL đã được xây dựng, trình bày thuật toán và cài đặt chương trình để minh họa hoạt động của 2 cột đèn trên 2 tuyến đường giao nhau tại một ngã tư.</a:t>
                </a:r>
                <a:endParaRPr lang="en-US"/>
              </a:p>
            </p:txBody>
          </p:sp>
        </mc:Choice>
        <mc:Fallback xmlns="">
          <p:sp>
            <p:nvSpPr>
              <p:cNvPr id="3860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20552" y="1052513"/>
                <a:ext cx="8985448" cy="5400675"/>
              </a:xfrm>
              <a:blipFill rotWithShape="1">
                <a:blip r:embed="rId3"/>
                <a:stretch>
                  <a:fillRect l="-1357" t="-1129" r="-1425" b="-2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6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Nội Dung Chương Trình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536" y="1052513"/>
            <a:ext cx="9001000" cy="5400675"/>
          </a:xfrm>
        </p:spPr>
        <p:txBody>
          <a:bodyPr/>
          <a:lstStyle/>
          <a:p>
            <a:pPr marL="533400" indent="-533400" algn="just">
              <a:spcBef>
                <a:spcPct val="70000"/>
              </a:spcBef>
              <a:tabLst>
                <a:tab pos="1828800" algn="l"/>
              </a:tabLst>
            </a:pPr>
            <a:r>
              <a:rPr lang="en-US" i="1" u="sng" smtClean="0"/>
              <a:t>Buổi </a:t>
            </a:r>
            <a:r>
              <a:rPr lang="en-US" i="1" u="sng"/>
              <a:t>6</a:t>
            </a:r>
            <a:r>
              <a:rPr lang="en-US"/>
              <a:t>:	 </a:t>
            </a:r>
            <a:r>
              <a:rPr lang="en-US" smtClean="0"/>
              <a:t>Giới thiệu Cấu trúc dữ liệu động.</a:t>
            </a:r>
            <a:endParaRPr lang="en-US"/>
          </a:p>
          <a:p>
            <a:pPr marL="533400" indent="-533400" algn="just">
              <a:spcBef>
                <a:spcPct val="70000"/>
              </a:spcBef>
            </a:pPr>
            <a:r>
              <a:rPr lang="en-US" i="1" u="sng" err="1"/>
              <a:t>Buổi</a:t>
            </a:r>
            <a:r>
              <a:rPr lang="en-US" i="1" u="sng"/>
              <a:t> 7</a:t>
            </a:r>
            <a:r>
              <a:rPr lang="en-US"/>
              <a:t>:	 </a:t>
            </a:r>
            <a:r>
              <a:rPr lang="en-US" smtClean="0"/>
              <a:t>Danh </a:t>
            </a:r>
            <a:r>
              <a:rPr lang="en-US" err="1"/>
              <a:t>sách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smtClean="0"/>
              <a:t>đơn.</a:t>
            </a:r>
            <a:endParaRPr lang="en-US"/>
          </a:p>
          <a:p>
            <a:pPr marL="533400" indent="-533400" algn="just">
              <a:spcBef>
                <a:spcPct val="70000"/>
              </a:spcBef>
            </a:pPr>
            <a:r>
              <a:rPr lang="en-US" i="1" u="sng" err="1"/>
              <a:t>Buổi</a:t>
            </a:r>
            <a:r>
              <a:rPr lang="en-US" i="1" u="sng"/>
              <a:t> 8</a:t>
            </a:r>
            <a:r>
              <a:rPr lang="en-US"/>
              <a:t>:	 </a:t>
            </a:r>
            <a:r>
              <a:rPr lang="en-US" smtClean="0"/>
              <a:t>Các cấu trúc đặc biệt của danh sách đơn, d</a:t>
            </a:r>
            <a:r>
              <a:rPr lang="en-US" sz="2800" smtClean="0"/>
              <a:t>anh sách liên kết kép, hàng đợi hai đầu, danh sách liên kết có thứ tự.</a:t>
            </a:r>
          </a:p>
          <a:p>
            <a:pPr marL="533400" indent="-533400" algn="just">
              <a:spcBef>
                <a:spcPct val="70000"/>
              </a:spcBef>
            </a:pPr>
            <a:r>
              <a:rPr lang="en-US" i="1" u="sng" smtClean="0"/>
              <a:t>Buổi </a:t>
            </a:r>
            <a:r>
              <a:rPr lang="en-US" i="1" u="sng"/>
              <a:t>9</a:t>
            </a:r>
            <a:r>
              <a:rPr lang="en-US"/>
              <a:t>:	 </a:t>
            </a:r>
            <a:r>
              <a:rPr lang="en-US" smtClean="0"/>
              <a:t>Danh sách liên kết vòng, danh sách có nhiều mối liên kết, danh sách tổng quát.</a:t>
            </a:r>
            <a:endParaRPr lang="en-US"/>
          </a:p>
          <a:p>
            <a:pPr marL="533400" indent="-533400" algn="just">
              <a:spcBef>
                <a:spcPct val="70000"/>
              </a:spcBef>
            </a:pPr>
            <a:r>
              <a:rPr lang="en-US" i="1" u="sng" err="1"/>
              <a:t>Buổi</a:t>
            </a:r>
            <a:r>
              <a:rPr lang="en-US" i="1" u="sng"/>
              <a:t> 10</a:t>
            </a:r>
            <a:r>
              <a:rPr lang="en-US"/>
              <a:t>:  </a:t>
            </a:r>
            <a:r>
              <a:rPr lang="en-US" smtClean="0"/>
              <a:t>Giới thiệu cấu trúc cây, cây nhị phân.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Nội Dung Chương Trình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536" y="1052513"/>
            <a:ext cx="9001000" cy="5400675"/>
          </a:xfrm>
        </p:spPr>
        <p:txBody>
          <a:bodyPr/>
          <a:lstStyle/>
          <a:p>
            <a:pPr marL="533400" indent="-533400" algn="just">
              <a:spcBef>
                <a:spcPct val="70000"/>
              </a:spcBef>
              <a:tabLst>
                <a:tab pos="2001838" algn="l"/>
              </a:tabLst>
            </a:pPr>
            <a:r>
              <a:rPr lang="en-US" i="1" u="sng" smtClean="0"/>
              <a:t>Buổi 11</a:t>
            </a:r>
            <a:r>
              <a:rPr lang="en-US" smtClean="0"/>
              <a:t>:</a:t>
            </a:r>
            <a:r>
              <a:rPr lang="en-US"/>
              <a:t>	</a:t>
            </a:r>
            <a:r>
              <a:rPr lang="en-US" smtClean="0"/>
              <a:t> Cây nhị phân tìm kiếm, cây nhị phân cân bằng, cây nhị phân cân bằng hoàn toàn.</a:t>
            </a:r>
            <a:endParaRPr lang="en-US"/>
          </a:p>
          <a:p>
            <a:pPr marL="533400" indent="-533400" algn="just">
              <a:spcBef>
                <a:spcPct val="70000"/>
              </a:spcBef>
              <a:tabLst>
                <a:tab pos="2001838" algn="l"/>
              </a:tabLst>
            </a:pPr>
            <a:r>
              <a:rPr lang="en-US" i="1" u="sng" err="1"/>
              <a:t>Buổi</a:t>
            </a:r>
            <a:r>
              <a:rPr lang="en-US" i="1" u="sng"/>
              <a:t> </a:t>
            </a:r>
            <a:r>
              <a:rPr lang="en-US" i="1" u="sng" smtClean="0"/>
              <a:t>12</a:t>
            </a:r>
            <a:r>
              <a:rPr lang="en-US" smtClean="0"/>
              <a:t>:</a:t>
            </a:r>
            <a:r>
              <a:rPr lang="en-US"/>
              <a:t>	</a:t>
            </a:r>
            <a:r>
              <a:rPr lang="en-US" smtClean="0"/>
              <a:t> Cây B-Tree, cây tìm kiếm nhiều nhánh, cây nhiều nhánh cân bằng.</a:t>
            </a:r>
            <a:endParaRPr lang="en-US"/>
          </a:p>
          <a:p>
            <a:pPr marL="533400" indent="-533400" algn="just">
              <a:spcBef>
                <a:spcPct val="70000"/>
              </a:spcBef>
            </a:pPr>
            <a:r>
              <a:rPr lang="en-US" i="1" u="sng" err="1"/>
              <a:t>Buổi</a:t>
            </a:r>
            <a:r>
              <a:rPr lang="en-US" i="1" u="sng"/>
              <a:t> </a:t>
            </a:r>
            <a:r>
              <a:rPr lang="en-US" i="1" u="sng" smtClean="0"/>
              <a:t>13</a:t>
            </a:r>
            <a:r>
              <a:rPr lang="en-US" smtClean="0"/>
              <a:t>:   Cây đỏ đen</a:t>
            </a:r>
            <a:r>
              <a:rPr lang="en-US" sz="2800" smtClean="0"/>
              <a:t>.</a:t>
            </a:r>
          </a:p>
          <a:p>
            <a:pPr marL="533400" indent="-533400" algn="just">
              <a:spcBef>
                <a:spcPct val="70000"/>
              </a:spcBef>
            </a:pPr>
            <a:r>
              <a:rPr lang="en-US" i="1" u="sng" smtClean="0"/>
              <a:t>Buổi 14</a:t>
            </a:r>
            <a:r>
              <a:rPr lang="en-US" smtClean="0"/>
              <a:t>:   Bảng băm (Hash Table).</a:t>
            </a:r>
            <a:endParaRPr lang="en-US"/>
          </a:p>
          <a:p>
            <a:pPr marL="533400" indent="-533400" algn="just">
              <a:spcBef>
                <a:spcPct val="70000"/>
              </a:spcBef>
            </a:pPr>
            <a:r>
              <a:rPr lang="en-US" i="1" u="sng" err="1"/>
              <a:t>Buổi</a:t>
            </a:r>
            <a:r>
              <a:rPr lang="en-US" i="1" u="sng"/>
              <a:t> </a:t>
            </a:r>
            <a:r>
              <a:rPr lang="en-US" i="1" u="sng" smtClean="0"/>
              <a:t>15</a:t>
            </a:r>
            <a:r>
              <a:rPr lang="en-US" smtClean="0"/>
              <a:t>:  Giới thiệu </a:t>
            </a:r>
            <a:r>
              <a:rPr lang="en-US"/>
              <a:t>m</a:t>
            </a:r>
            <a:r>
              <a:rPr lang="en-US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ột </a:t>
            </a:r>
            <a:r>
              <a:rPr lang="en-US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số kỹ thuật nâng cao hiệu quả thuật </a:t>
            </a:r>
            <a:r>
              <a:rPr lang="en-US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toán</a:t>
            </a:r>
            <a:r>
              <a:rPr lang="en-US" smtClean="0"/>
              <a:t>. Ôn tập.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9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/>
              <a:t>Hình Thức </a:t>
            </a:r>
            <a:r>
              <a:rPr lang="en-US" sz="2800" smtClean="0"/>
              <a:t>Đánh Giá</a:t>
            </a:r>
            <a:endParaRPr lang="en-US" sz="280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80000"/>
              </a:spcBef>
            </a:pPr>
            <a:endParaRPr lang="en-US" sz="2400" dirty="0" smtClean="0"/>
          </a:p>
          <a:p>
            <a:pPr>
              <a:spcBef>
                <a:spcPct val="80000"/>
              </a:spcBef>
            </a:pP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quá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: </a:t>
            </a:r>
            <a:r>
              <a:rPr lang="en-US" sz="2400" b="1" dirty="0"/>
              <a:t>1</a:t>
            </a:r>
            <a:r>
              <a:rPr lang="en-US" sz="2400" b="1" dirty="0" smtClean="0"/>
              <a:t>0</a:t>
            </a:r>
            <a:r>
              <a:rPr lang="en-US" sz="2400" b="1" dirty="0" smtClean="0"/>
              <a:t>%</a:t>
            </a:r>
          </a:p>
          <a:p>
            <a:pPr>
              <a:spcBef>
                <a:spcPct val="80000"/>
              </a:spcBef>
            </a:pP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án</a:t>
            </a:r>
            <a:r>
              <a:rPr lang="en-US" sz="2400" dirty="0" smtClean="0"/>
              <a:t> </a:t>
            </a:r>
            <a:r>
              <a:rPr lang="en-US" sz="2400" dirty="0" err="1" smtClean="0"/>
              <a:t>nhóm</a:t>
            </a:r>
            <a:r>
              <a:rPr lang="en-US" sz="2400" dirty="0" smtClean="0"/>
              <a:t> (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t</a:t>
            </a:r>
            <a:r>
              <a:rPr lang="en-US" sz="2400" dirty="0" err="1" smtClean="0"/>
              <a:t>hi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thuyết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kỳ</a:t>
            </a:r>
            <a:r>
              <a:rPr lang="en-US" sz="2400" dirty="0" smtClean="0"/>
              <a:t>): </a:t>
            </a:r>
            <a:r>
              <a:rPr lang="en-US" sz="2400" b="1" dirty="0" smtClean="0"/>
              <a:t>2</a:t>
            </a:r>
            <a:r>
              <a:rPr lang="en-US" sz="2400" b="1" dirty="0"/>
              <a:t>0</a:t>
            </a:r>
            <a:r>
              <a:rPr lang="en-US" sz="2400" b="1" dirty="0" smtClean="0"/>
              <a:t>%</a:t>
            </a:r>
            <a:endParaRPr lang="en-US" sz="2400" b="1" dirty="0" smtClean="0"/>
          </a:p>
          <a:p>
            <a:pPr>
              <a:spcBef>
                <a:spcPct val="80000"/>
              </a:spcBef>
            </a:pPr>
            <a:r>
              <a:rPr lang="en-US" sz="2400" dirty="0" err="1" smtClean="0"/>
              <a:t>Thi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hành</a:t>
            </a:r>
            <a:r>
              <a:rPr lang="en-US" sz="2400" dirty="0" smtClean="0"/>
              <a:t> </a:t>
            </a:r>
            <a:r>
              <a:rPr lang="en-US" sz="2400" dirty="0" err="1" smtClean="0"/>
              <a:t>cuối</a:t>
            </a:r>
            <a:r>
              <a:rPr lang="en-US" sz="2400" dirty="0" smtClean="0"/>
              <a:t> </a:t>
            </a:r>
            <a:r>
              <a:rPr lang="en-US" sz="2400" dirty="0" err="1" smtClean="0"/>
              <a:t>kỳ</a:t>
            </a:r>
            <a:r>
              <a:rPr lang="en-US" sz="2400" smtClean="0"/>
              <a:t>: </a:t>
            </a:r>
            <a:r>
              <a:rPr lang="en-US" sz="2400" b="1" smtClean="0"/>
              <a:t>20</a:t>
            </a:r>
            <a:r>
              <a:rPr lang="en-US" sz="2400" b="1" smtClean="0"/>
              <a:t>%</a:t>
            </a:r>
            <a:endParaRPr lang="en-US" sz="2400" b="1" dirty="0" smtClean="0"/>
          </a:p>
          <a:p>
            <a:pPr>
              <a:spcBef>
                <a:spcPct val="80000"/>
              </a:spcBef>
            </a:pPr>
            <a:r>
              <a:rPr lang="en-US" sz="2400" dirty="0" err="1" smtClean="0"/>
              <a:t>Thi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thuyết</a:t>
            </a:r>
            <a:r>
              <a:rPr lang="en-US" sz="2400" dirty="0" smtClean="0"/>
              <a:t> </a:t>
            </a:r>
            <a:r>
              <a:rPr lang="en-US" sz="2400" dirty="0" err="1" smtClean="0"/>
              <a:t>cuối</a:t>
            </a:r>
            <a:r>
              <a:rPr lang="en-US" sz="2400" dirty="0" smtClean="0"/>
              <a:t> </a:t>
            </a:r>
            <a:r>
              <a:rPr lang="en-US" sz="2400" dirty="0" err="1"/>
              <a:t>kỳ</a:t>
            </a:r>
            <a:r>
              <a:rPr lang="en-US" sz="2400" dirty="0"/>
              <a:t>: </a:t>
            </a:r>
            <a:r>
              <a:rPr lang="en-US" sz="2400" b="1" dirty="0"/>
              <a:t>5</a:t>
            </a:r>
            <a:r>
              <a:rPr lang="en-US" sz="2400" b="1" dirty="0" smtClean="0"/>
              <a:t>0%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/>
              <a:t>CHƯƠNG 1</a:t>
            </a:r>
          </a:p>
        </p:txBody>
      </p:sp>
      <p:grpSp>
        <p:nvGrpSpPr>
          <p:cNvPr id="280585" name="Group 9"/>
          <p:cNvGrpSpPr>
            <a:grpSpLocks/>
          </p:cNvGrpSpPr>
          <p:nvPr/>
        </p:nvGrpSpPr>
        <p:grpSpPr bwMode="auto">
          <a:xfrm>
            <a:off x="1065213" y="2954338"/>
            <a:ext cx="8208962" cy="1338262"/>
            <a:chOff x="580" y="1661"/>
            <a:chExt cx="5443" cy="934"/>
          </a:xfrm>
        </p:grpSpPr>
        <p:sp>
          <p:nvSpPr>
            <p:cNvPr id="280581" name="AutoShape 5"/>
            <p:cNvSpPr>
              <a:spLocks noChangeArrowheads="1"/>
            </p:cNvSpPr>
            <p:nvPr/>
          </p:nvSpPr>
          <p:spPr bwMode="gray">
            <a:xfrm>
              <a:off x="1034" y="1823"/>
              <a:ext cx="4989" cy="622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de-DE" sz="2400" b="1">
                  <a:solidFill>
                    <a:schemeClr val="bg1"/>
                  </a:solidFill>
                </a:rPr>
                <a:t>TỔNG QUAN VỀ CTDL VÀ THUẬT TOÁN</a:t>
              </a:r>
            </a:p>
          </p:txBody>
        </p:sp>
        <p:sp>
          <p:nvSpPr>
            <p:cNvPr id="280582" name="AutoShape 6"/>
            <p:cNvSpPr>
              <a:spLocks noChangeArrowheads="1"/>
            </p:cNvSpPr>
            <p:nvPr/>
          </p:nvSpPr>
          <p:spPr bwMode="gray">
            <a:xfrm>
              <a:off x="580" y="1661"/>
              <a:ext cx="816" cy="934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83" name="Text Box 7"/>
            <p:cNvSpPr txBox="1">
              <a:spLocks noChangeArrowheads="1"/>
            </p:cNvSpPr>
            <p:nvPr/>
          </p:nvSpPr>
          <p:spPr bwMode="gray">
            <a:xfrm>
              <a:off x="1336" y="1961"/>
              <a:ext cx="4082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endParaRPr 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280584" name="Text Box 8"/>
            <p:cNvSpPr txBox="1">
              <a:spLocks noChangeArrowheads="1"/>
            </p:cNvSpPr>
            <p:nvPr/>
          </p:nvSpPr>
          <p:spPr bwMode="gray">
            <a:xfrm>
              <a:off x="915" y="1919"/>
              <a:ext cx="116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800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/>
              <a:t>Nội Dung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/>
              <a:t>Tổng quan về CTDL và thuật toán</a:t>
            </a:r>
          </a:p>
          <a:p>
            <a:pPr>
              <a:spcBef>
                <a:spcPct val="40000"/>
              </a:spcBef>
            </a:pPr>
            <a:r>
              <a:rPr lang="en-US"/>
              <a:t>Các tiêu chuẩn của CTDL</a:t>
            </a:r>
          </a:p>
          <a:p>
            <a:pPr>
              <a:spcBef>
                <a:spcPct val="40000"/>
              </a:spcBef>
            </a:pPr>
            <a:r>
              <a:rPr lang="en-US"/>
              <a:t>Vai trò của CTDL</a:t>
            </a:r>
          </a:p>
          <a:p>
            <a:pPr>
              <a:spcBef>
                <a:spcPct val="40000"/>
              </a:spcBef>
            </a:pPr>
            <a:r>
              <a:rPr lang="en-US"/>
              <a:t>Độ phức tạp của thuật toán</a:t>
            </a:r>
          </a:p>
          <a:p>
            <a:pPr>
              <a:spcBef>
                <a:spcPct val="40000"/>
              </a:spcBef>
            </a:pPr>
            <a:r>
              <a:rPr lang="en-US"/>
              <a:t>Thực hiện và hiệu chỉnh chương trình</a:t>
            </a:r>
          </a:p>
          <a:p>
            <a:pPr>
              <a:spcBef>
                <a:spcPct val="40000"/>
              </a:spcBef>
            </a:pPr>
            <a:r>
              <a:rPr lang="en-US"/>
              <a:t>Tiêu chuẩn của chương trình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/>
              <a:t>Khái Niệm Về CTDL Và Thuật Toán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80000"/>
              </a:spcBef>
            </a:pPr>
            <a:r>
              <a:rPr lang="de-DE"/>
              <a:t>Niklaus Wirth:</a:t>
            </a:r>
            <a:endParaRPr lang="en-US"/>
          </a:p>
          <a:p>
            <a:pPr>
              <a:spcBef>
                <a:spcPct val="80000"/>
              </a:spcBef>
              <a:buFont typeface="Wingdings" pitchFamily="2" charset="2"/>
              <a:buNone/>
            </a:pPr>
            <a:r>
              <a:rPr lang="en-US"/>
              <a:t>	CTDL + Thuật toán = Chương trình</a:t>
            </a:r>
          </a:p>
          <a:p>
            <a:pPr>
              <a:spcBef>
                <a:spcPct val="80000"/>
              </a:spcBef>
            </a:pPr>
            <a:r>
              <a:rPr lang="en-US"/>
              <a:t>Cần nghiên cứu về thuật toán và CTDL!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2">
  <a:themeElements>
    <a:clrScheme name="t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5626</TotalTime>
  <Words>1369</Words>
  <Application>Microsoft Office PowerPoint</Application>
  <PresentationFormat>A4 Paper (210x297 mm)</PresentationFormat>
  <Paragraphs>248</Paragraphs>
  <Slides>33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Cambria Math</vt:lpstr>
      <vt:lpstr>Symbol</vt:lpstr>
      <vt:lpstr>Wingdings</vt:lpstr>
      <vt:lpstr>t2</vt:lpstr>
      <vt:lpstr>Equation</vt:lpstr>
      <vt:lpstr>TRƯỜNG ĐH CÔNG NGHỆ THÔNG TIN</vt:lpstr>
      <vt:lpstr>Tài Liệu Tham Khảo</vt:lpstr>
      <vt:lpstr>Nội Dung Chương Trình</vt:lpstr>
      <vt:lpstr>Nội Dung Chương Trình</vt:lpstr>
      <vt:lpstr>Nội Dung Chương Trình</vt:lpstr>
      <vt:lpstr>Hình Thức Đánh Giá</vt:lpstr>
      <vt:lpstr>CHƯƠNG 1</vt:lpstr>
      <vt:lpstr>Nội Dung</vt:lpstr>
      <vt:lpstr>Khái Niệm Về CTDL Và Thuật Toán</vt:lpstr>
      <vt:lpstr>Sự Cần Thiết Của Thuật Toán</vt:lpstr>
      <vt:lpstr>Thuật Toán </vt:lpstr>
      <vt:lpstr>Các Tiêu Chuẩn Của Thuật Toán</vt:lpstr>
      <vt:lpstr>Biễu Diễn Thuật Toán</vt:lpstr>
      <vt:lpstr>Biểu Diễn Bằng Ngôn Ngữ Tự Nhiên</vt:lpstr>
      <vt:lpstr>Lưu Đồ </vt:lpstr>
      <vt:lpstr>Biểu Diễn Bằng Lưu Đồ</vt:lpstr>
      <vt:lpstr>Biểu Diễn Bằng Mã Giả</vt:lpstr>
      <vt:lpstr>Biểu Diễn Bằng Mã Giả</vt:lpstr>
      <vt:lpstr>Biểu Diễn Bằng Mã Giả</vt:lpstr>
      <vt:lpstr>Biểu Diễn Bằng Mã Giả</vt:lpstr>
      <vt:lpstr>Biểu Diễn Bằng Ngôn Ngữ Lập Trình</vt:lpstr>
      <vt:lpstr>Độ Phức Tạp Của Thuật Toán</vt:lpstr>
      <vt:lpstr>Phương Pháp Thực Nghiệm</vt:lpstr>
      <vt:lpstr>Phương Pháp Xấp Xỉ</vt:lpstr>
      <vt:lpstr>Sự Phân Lớp Theo Độ Phức Tạp Của Thuật Toán</vt:lpstr>
      <vt:lpstr>Dữ Liệu</vt:lpstr>
      <vt:lpstr>Cấu Trúc Dữ Liệu</vt:lpstr>
      <vt:lpstr>Vai Trò Của Cấu Trúc Dữ Liệu</vt:lpstr>
      <vt:lpstr>Thực Hiện Và Hiệu Chỉnh Chương Trình</vt:lpstr>
      <vt:lpstr>Tiêu Chuẩn Của Một Chương Trình</vt:lpstr>
      <vt:lpstr>Quy Trình Làm Phần Mềm</vt:lpstr>
      <vt:lpstr>Câu Hỏi và Bài Tập</vt:lpstr>
      <vt:lpstr>Câu Hỏi và Bài Tập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Dãy – Danh sách</dc:title>
  <dc:creator>User</dc:creator>
  <cp:lastModifiedBy>Thanh Ngo Duc</cp:lastModifiedBy>
  <cp:revision>246</cp:revision>
  <dcterms:created xsi:type="dcterms:W3CDTF">2006-03-07T22:30:17Z</dcterms:created>
  <dcterms:modified xsi:type="dcterms:W3CDTF">2017-01-06T06:21:47Z</dcterms:modified>
</cp:coreProperties>
</file>