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4"/>
  </p:notesMasterIdLst>
  <p:handoutMasterIdLst>
    <p:handoutMasterId r:id="rId195"/>
  </p:handoutMasterIdLst>
  <p:sldIdLst>
    <p:sldId id="461" r:id="rId2"/>
    <p:sldId id="473" r:id="rId3"/>
    <p:sldId id="474" r:id="rId4"/>
    <p:sldId id="463" r:id="rId5"/>
    <p:sldId id="507" r:id="rId6"/>
    <p:sldId id="462" r:id="rId7"/>
    <p:sldId id="465" r:id="rId8"/>
    <p:sldId id="464" r:id="rId9"/>
    <p:sldId id="475" r:id="rId10"/>
    <p:sldId id="467" r:id="rId11"/>
    <p:sldId id="468" r:id="rId12"/>
    <p:sldId id="466" r:id="rId13"/>
    <p:sldId id="469" r:id="rId14"/>
    <p:sldId id="471" r:id="rId15"/>
    <p:sldId id="482" r:id="rId16"/>
    <p:sldId id="470" r:id="rId17"/>
    <p:sldId id="476" r:id="rId18"/>
    <p:sldId id="478" r:id="rId19"/>
    <p:sldId id="508" r:id="rId20"/>
    <p:sldId id="479" r:id="rId21"/>
    <p:sldId id="477" r:id="rId22"/>
    <p:sldId id="483" r:id="rId23"/>
    <p:sldId id="298" r:id="rId24"/>
    <p:sldId id="299" r:id="rId25"/>
    <p:sldId id="300" r:id="rId26"/>
    <p:sldId id="303" r:id="rId27"/>
    <p:sldId id="304" r:id="rId28"/>
    <p:sldId id="305" r:id="rId29"/>
    <p:sldId id="301" r:id="rId30"/>
    <p:sldId id="357" r:id="rId31"/>
    <p:sldId id="358" r:id="rId32"/>
    <p:sldId id="359" r:id="rId33"/>
    <p:sldId id="360" r:id="rId34"/>
    <p:sldId id="361" r:id="rId35"/>
    <p:sldId id="362" r:id="rId36"/>
    <p:sldId id="363" r:id="rId37"/>
    <p:sldId id="35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39" r:id="rId54"/>
    <p:sldId id="540" r:id="rId55"/>
    <p:sldId id="541" r:id="rId56"/>
    <p:sldId id="542" r:id="rId57"/>
    <p:sldId id="544" r:id="rId58"/>
    <p:sldId id="543" r:id="rId59"/>
    <p:sldId id="509" r:id="rId60"/>
    <p:sldId id="510" r:id="rId61"/>
    <p:sldId id="511" r:id="rId62"/>
    <p:sldId id="512" r:id="rId63"/>
    <p:sldId id="513" r:id="rId64"/>
    <p:sldId id="514" r:id="rId65"/>
    <p:sldId id="515" r:id="rId66"/>
    <p:sldId id="516" r:id="rId67"/>
    <p:sldId id="517" r:id="rId68"/>
    <p:sldId id="518" r:id="rId69"/>
    <p:sldId id="519" r:id="rId70"/>
    <p:sldId id="520" r:id="rId71"/>
    <p:sldId id="521" r:id="rId72"/>
    <p:sldId id="522" r:id="rId73"/>
    <p:sldId id="523" r:id="rId74"/>
    <p:sldId id="485" r:id="rId75"/>
    <p:sldId id="321" r:id="rId76"/>
    <p:sldId id="322" r:id="rId77"/>
    <p:sldId id="323" r:id="rId78"/>
    <p:sldId id="324" r:id="rId79"/>
    <p:sldId id="325" r:id="rId80"/>
    <p:sldId id="326" r:id="rId81"/>
    <p:sldId id="327" r:id="rId82"/>
    <p:sldId id="328" r:id="rId83"/>
    <p:sldId id="379" r:id="rId84"/>
    <p:sldId id="380" r:id="rId85"/>
    <p:sldId id="381" r:id="rId86"/>
    <p:sldId id="382" r:id="rId87"/>
    <p:sldId id="383" r:id="rId88"/>
    <p:sldId id="384" r:id="rId89"/>
    <p:sldId id="385" r:id="rId90"/>
    <p:sldId id="355" r:id="rId91"/>
    <p:sldId id="348" r:id="rId92"/>
    <p:sldId id="329" r:id="rId93"/>
    <p:sldId id="480" r:id="rId94"/>
    <p:sldId id="331" r:id="rId95"/>
    <p:sldId id="487" r:id="rId96"/>
    <p:sldId id="332" r:id="rId97"/>
    <p:sldId id="333" r:id="rId98"/>
    <p:sldId id="334" r:id="rId99"/>
    <p:sldId id="335" r:id="rId100"/>
    <p:sldId id="337" r:id="rId101"/>
    <p:sldId id="336" r:id="rId102"/>
    <p:sldId id="338" r:id="rId103"/>
    <p:sldId id="340" r:id="rId104"/>
    <p:sldId id="341" r:id="rId105"/>
    <p:sldId id="342" r:id="rId106"/>
    <p:sldId id="343" r:id="rId107"/>
    <p:sldId id="344" r:id="rId108"/>
    <p:sldId id="386" r:id="rId109"/>
    <p:sldId id="387" r:id="rId110"/>
    <p:sldId id="388" r:id="rId111"/>
    <p:sldId id="389" r:id="rId112"/>
    <p:sldId id="390" r:id="rId113"/>
    <p:sldId id="391" r:id="rId114"/>
    <p:sldId id="392" r:id="rId115"/>
    <p:sldId id="393" r:id="rId116"/>
    <p:sldId id="491" r:id="rId117"/>
    <p:sldId id="490" r:id="rId118"/>
    <p:sldId id="492" r:id="rId119"/>
    <p:sldId id="493" r:id="rId120"/>
    <p:sldId id="494" r:id="rId121"/>
    <p:sldId id="495" r:id="rId122"/>
    <p:sldId id="496" r:id="rId123"/>
    <p:sldId id="497" r:id="rId124"/>
    <p:sldId id="498" r:id="rId125"/>
    <p:sldId id="499" r:id="rId126"/>
    <p:sldId id="500" r:id="rId127"/>
    <p:sldId id="501" r:id="rId128"/>
    <p:sldId id="502" r:id="rId129"/>
    <p:sldId id="503" r:id="rId130"/>
    <p:sldId id="504" r:id="rId131"/>
    <p:sldId id="505" r:id="rId132"/>
    <p:sldId id="506" r:id="rId133"/>
    <p:sldId id="545" r:id="rId134"/>
    <p:sldId id="488" r:id="rId135"/>
    <p:sldId id="417" r:id="rId136"/>
    <p:sldId id="418" r:id="rId137"/>
    <p:sldId id="420" r:id="rId138"/>
    <p:sldId id="421" r:id="rId139"/>
    <p:sldId id="423" r:id="rId140"/>
    <p:sldId id="424" r:id="rId141"/>
    <p:sldId id="430" r:id="rId142"/>
    <p:sldId id="431" r:id="rId143"/>
    <p:sldId id="432" r:id="rId144"/>
    <p:sldId id="433" r:id="rId145"/>
    <p:sldId id="434" r:id="rId146"/>
    <p:sldId id="435" r:id="rId147"/>
    <p:sldId id="425" r:id="rId148"/>
    <p:sldId id="426" r:id="rId149"/>
    <p:sldId id="427" r:id="rId150"/>
    <p:sldId id="428" r:id="rId151"/>
    <p:sldId id="429" r:id="rId152"/>
    <p:sldId id="436" r:id="rId153"/>
    <p:sldId id="489" r:id="rId154"/>
    <p:sldId id="454" r:id="rId155"/>
    <p:sldId id="442" r:id="rId156"/>
    <p:sldId id="443" r:id="rId157"/>
    <p:sldId id="444" r:id="rId158"/>
    <p:sldId id="445" r:id="rId159"/>
    <p:sldId id="446" r:id="rId160"/>
    <p:sldId id="447" r:id="rId161"/>
    <p:sldId id="439" r:id="rId162"/>
    <p:sldId id="440" r:id="rId163"/>
    <p:sldId id="441" r:id="rId164"/>
    <p:sldId id="455" r:id="rId165"/>
    <p:sldId id="456" r:id="rId166"/>
    <p:sldId id="397" r:id="rId167"/>
    <p:sldId id="398" r:id="rId168"/>
    <p:sldId id="399" r:id="rId169"/>
    <p:sldId id="400" r:id="rId170"/>
    <p:sldId id="401" r:id="rId171"/>
    <p:sldId id="402" r:id="rId172"/>
    <p:sldId id="403" r:id="rId173"/>
    <p:sldId id="404" r:id="rId174"/>
    <p:sldId id="405" r:id="rId175"/>
    <p:sldId id="406" r:id="rId176"/>
    <p:sldId id="407" r:id="rId177"/>
    <p:sldId id="408" r:id="rId178"/>
    <p:sldId id="457" r:id="rId179"/>
    <p:sldId id="458" r:id="rId180"/>
    <p:sldId id="459" r:id="rId181"/>
    <p:sldId id="396" r:id="rId182"/>
    <p:sldId id="449" r:id="rId183"/>
    <p:sldId id="450" r:id="rId184"/>
    <p:sldId id="451" r:id="rId185"/>
    <p:sldId id="452" r:id="rId186"/>
    <p:sldId id="410" r:id="rId187"/>
    <p:sldId id="411" r:id="rId188"/>
    <p:sldId id="412" r:id="rId189"/>
    <p:sldId id="413" r:id="rId190"/>
    <p:sldId id="414" r:id="rId191"/>
    <p:sldId id="546" r:id="rId192"/>
    <p:sldId id="547" r:id="rId193"/>
  </p:sldIdLst>
  <p:sldSz cx="9906000" cy="6858000" type="A4"/>
  <p:notesSz cx="9601200" cy="7313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5FC"/>
    <a:srgbClr val="FB2603"/>
    <a:srgbClr val="00FF00"/>
    <a:srgbClr val="008200"/>
    <a:srgbClr val="00B800"/>
    <a:srgbClr val="CCFFFF"/>
    <a:srgbClr val="0000F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6482" autoAdjust="0"/>
  </p:normalViewPr>
  <p:slideViewPr>
    <p:cSldViewPr>
      <p:cViewPr varScale="1">
        <p:scale>
          <a:sx n="67" d="100"/>
          <a:sy n="67" d="100"/>
        </p:scale>
        <p:origin x="1254" y="60"/>
      </p:cViewPr>
      <p:guideLst>
        <p:guide orient="horz" pos="2160"/>
        <p:guide pos="312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handoutMaster" Target="handoutMasters/handout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defTabSz="966788">
              <a:defRPr sz="1200"/>
            </a:lvl1pPr>
          </a:lstStyle>
          <a:p>
            <a:endParaRPr lang="en-US"/>
          </a:p>
        </p:txBody>
      </p:sp>
      <p:sp>
        <p:nvSpPr>
          <p:cNvPr id="23555" name="Rectangle 3"/>
          <p:cNvSpPr>
            <a:spLocks noGrp="1" noChangeArrowheads="1"/>
          </p:cNvSpPr>
          <p:nvPr>
            <p:ph type="dt" sz="quarter" idx="1"/>
          </p:nvPr>
        </p:nvSpPr>
        <p:spPr bwMode="auto">
          <a:xfrm>
            <a:off x="5438775"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algn="r" defTabSz="966788">
              <a:defRPr sz="1200"/>
            </a:lvl1pPr>
          </a:lstStyle>
          <a:p>
            <a:r>
              <a:rPr lang="en-US"/>
              <a:t>hung</a:t>
            </a:r>
          </a:p>
        </p:txBody>
      </p:sp>
      <p:sp>
        <p:nvSpPr>
          <p:cNvPr id="23556" name="Rectangle 4"/>
          <p:cNvSpPr>
            <a:spLocks noGrp="1" noChangeArrowheads="1"/>
          </p:cNvSpPr>
          <p:nvPr>
            <p:ph type="ftr" sz="quarter" idx="2"/>
          </p:nvPr>
        </p:nvSpPr>
        <p:spPr bwMode="auto">
          <a:xfrm>
            <a:off x="0"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defTabSz="966788">
              <a:defRPr sz="1200"/>
            </a:lvl1pPr>
          </a:lstStyle>
          <a:p>
            <a:endParaRPr lang="en-US"/>
          </a:p>
        </p:txBody>
      </p:sp>
      <p:sp>
        <p:nvSpPr>
          <p:cNvPr id="23557" name="Rectangle 5"/>
          <p:cNvSpPr>
            <a:spLocks noGrp="1" noChangeArrowheads="1"/>
          </p:cNvSpPr>
          <p:nvPr>
            <p:ph type="sldNum" sz="quarter" idx="3"/>
          </p:nvPr>
        </p:nvSpPr>
        <p:spPr bwMode="auto">
          <a:xfrm>
            <a:off x="5438775"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algn="r" defTabSz="966788">
              <a:defRPr sz="1200"/>
            </a:lvl1pPr>
          </a:lstStyle>
          <a:p>
            <a:fld id="{542037E9-81DF-4004-98F9-469E4885A6E4}" type="slidenum">
              <a:rPr lang="en-US"/>
              <a:pPr/>
              <a:t>‹#›</a:t>
            </a:fld>
            <a:endParaRPr lang="en-US"/>
          </a:p>
        </p:txBody>
      </p:sp>
    </p:spTree>
    <p:extLst>
      <p:ext uri="{BB962C8B-B14F-4D97-AF65-F5344CB8AC3E}">
        <p14:creationId xmlns:p14="http://schemas.microsoft.com/office/powerpoint/2010/main" val="6921527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defTabSz="966788">
              <a:defRPr sz="1200"/>
            </a:lvl1pPr>
          </a:lstStyle>
          <a:p>
            <a:endParaRPr lang="en-US"/>
          </a:p>
        </p:txBody>
      </p:sp>
      <p:sp>
        <p:nvSpPr>
          <p:cNvPr id="7171" name="Rectangle 3"/>
          <p:cNvSpPr>
            <a:spLocks noGrp="1" noChangeArrowheads="1"/>
          </p:cNvSpPr>
          <p:nvPr>
            <p:ph type="dt" idx="1"/>
          </p:nvPr>
        </p:nvSpPr>
        <p:spPr bwMode="auto">
          <a:xfrm>
            <a:off x="5438775" y="0"/>
            <a:ext cx="4160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lvl1pPr algn="r" defTabSz="966788">
              <a:defRPr sz="1200"/>
            </a:lvl1pPr>
          </a:lstStyle>
          <a:p>
            <a:r>
              <a:rPr lang="en-US"/>
              <a:t>hung</a:t>
            </a:r>
          </a:p>
        </p:txBody>
      </p:sp>
      <p:sp>
        <p:nvSpPr>
          <p:cNvPr id="7172" name="Rectangle 4"/>
          <p:cNvSpPr>
            <a:spLocks noGrp="1" noRot="1" noChangeAspect="1" noChangeArrowheads="1" noTextEdit="1"/>
          </p:cNvSpPr>
          <p:nvPr>
            <p:ph type="sldImg" idx="2"/>
          </p:nvPr>
        </p:nvSpPr>
        <p:spPr bwMode="auto">
          <a:xfrm>
            <a:off x="2819400" y="547688"/>
            <a:ext cx="3962400" cy="27432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60438" y="3475038"/>
            <a:ext cx="7680325"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74" name="Rectangle 6"/>
          <p:cNvSpPr>
            <a:spLocks noGrp="1" noChangeArrowheads="1"/>
          </p:cNvSpPr>
          <p:nvPr>
            <p:ph type="ftr" sz="quarter" idx="4"/>
          </p:nvPr>
        </p:nvSpPr>
        <p:spPr bwMode="auto">
          <a:xfrm>
            <a:off x="0"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defTabSz="966788">
              <a:defRPr sz="1200"/>
            </a:lvl1pPr>
          </a:lstStyle>
          <a:p>
            <a:endParaRPr lang="en-US"/>
          </a:p>
        </p:txBody>
      </p:sp>
      <p:sp>
        <p:nvSpPr>
          <p:cNvPr id="7175" name="Rectangle 7"/>
          <p:cNvSpPr>
            <a:spLocks noGrp="1" noChangeArrowheads="1"/>
          </p:cNvSpPr>
          <p:nvPr>
            <p:ph type="sldNum" sz="quarter" idx="5"/>
          </p:nvPr>
        </p:nvSpPr>
        <p:spPr bwMode="auto">
          <a:xfrm>
            <a:off x="5438775" y="6945313"/>
            <a:ext cx="416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43" tIns="48322" rIns="96643" bIns="48322" numCol="1" anchor="b" anchorCtr="0" compatLnSpc="1">
            <a:prstTxWarp prst="textNoShape">
              <a:avLst/>
            </a:prstTxWarp>
          </a:bodyPr>
          <a:lstStyle>
            <a:lvl1pPr algn="r" defTabSz="966788">
              <a:defRPr sz="1200"/>
            </a:lvl1pPr>
          </a:lstStyle>
          <a:p>
            <a:fld id="{8B0AF6F9-40F4-44DD-A190-8C08402AEAD1}" type="slidenum">
              <a:rPr lang="en-US"/>
              <a:pPr/>
              <a:t>‹#›</a:t>
            </a:fld>
            <a:endParaRPr lang="en-US"/>
          </a:p>
        </p:txBody>
      </p:sp>
    </p:spTree>
    <p:extLst>
      <p:ext uri="{BB962C8B-B14F-4D97-AF65-F5344CB8AC3E}">
        <p14:creationId xmlns:p14="http://schemas.microsoft.com/office/powerpoint/2010/main" val="3681285318"/>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t>hung</a:t>
            </a:r>
          </a:p>
        </p:txBody>
      </p:sp>
      <p:sp>
        <p:nvSpPr>
          <p:cNvPr id="7" name="Rectangle 7"/>
          <p:cNvSpPr>
            <a:spLocks noGrp="1" noChangeArrowheads="1"/>
          </p:cNvSpPr>
          <p:nvPr>
            <p:ph type="sldNum" sz="quarter" idx="5"/>
          </p:nvPr>
        </p:nvSpPr>
        <p:spPr>
          <a:ln/>
        </p:spPr>
        <p:txBody>
          <a:bodyPr/>
          <a:lstStyle/>
          <a:p>
            <a:fld id="{7343585F-E6F9-4B44-8631-EE9162D34696}" type="slidenum">
              <a:rPr lang="en-US"/>
              <a:pPr/>
              <a:t>59</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619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r>
              <a:rPr lang="en-US"/>
              <a:t>hung</a:t>
            </a:r>
          </a:p>
        </p:txBody>
      </p:sp>
      <p:sp>
        <p:nvSpPr>
          <p:cNvPr id="7" name="Rectangle 7"/>
          <p:cNvSpPr>
            <a:spLocks noGrp="1" noChangeArrowheads="1"/>
          </p:cNvSpPr>
          <p:nvPr>
            <p:ph type="sldNum" sz="quarter" idx="5"/>
          </p:nvPr>
        </p:nvSpPr>
        <p:spPr>
          <a:ln/>
        </p:spPr>
        <p:txBody>
          <a:bodyPr/>
          <a:lstStyle/>
          <a:p>
            <a:fld id="{DAE7BD9C-1B88-4AA2-9E70-24688D72C642}" type="slidenum">
              <a:rPr lang="en-US"/>
              <a:pPr/>
              <a:t>163</a:t>
            </a:fld>
            <a:endParaRPr lang="en-US"/>
          </a:p>
        </p:txBody>
      </p:sp>
      <p:sp>
        <p:nvSpPr>
          <p:cNvPr id="214018" name="Rectangle 2"/>
          <p:cNvSpPr>
            <a:spLocks noGrp="1" noRot="1" noChangeAspect="1" noChangeArrowheads="1" noTextEdit="1"/>
          </p:cNvSpPr>
          <p:nvPr>
            <p:ph type="sldImg"/>
          </p:nvPr>
        </p:nvSpPr>
        <p:spPr>
          <a:xfrm>
            <a:off x="2822575" y="549275"/>
            <a:ext cx="3957638" cy="2741613"/>
          </a:xfrm>
          <a:ln/>
        </p:spPr>
      </p:sp>
      <p:sp>
        <p:nvSpPr>
          <p:cNvPr id="214019" name="Rectangle 3"/>
          <p:cNvSpPr>
            <a:spLocks noGrp="1" noChangeArrowheads="1"/>
          </p:cNvSpPr>
          <p:nvPr>
            <p:ph type="body" idx="1"/>
          </p:nvPr>
        </p:nvSpPr>
        <p:spPr>
          <a:xfrm>
            <a:off x="1281113" y="3473450"/>
            <a:ext cx="7038975" cy="3290888"/>
          </a:xfrm>
        </p:spPr>
        <p:txBody>
          <a:bodyPr/>
          <a:lstStyle/>
          <a:p>
            <a:endParaRPr lang="en-US"/>
          </a:p>
        </p:txBody>
      </p:sp>
    </p:spTree>
    <p:extLst>
      <p:ext uri="{BB962C8B-B14F-4D97-AF65-F5344CB8AC3E}">
        <p14:creationId xmlns:p14="http://schemas.microsoft.com/office/powerpoint/2010/main" val="3215514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05836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9929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10463" y="79375"/>
            <a:ext cx="2195512" cy="6445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20750" y="79375"/>
            <a:ext cx="6437313" cy="6445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44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20750" y="79375"/>
            <a:ext cx="8785225"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2188" y="981075"/>
            <a:ext cx="4208462" cy="554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53050" y="981075"/>
            <a:ext cx="4208463" cy="554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840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498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462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2188" y="981075"/>
            <a:ext cx="4208462"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53050" y="981075"/>
            <a:ext cx="4208463"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368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367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422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93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3597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0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992188" y="981075"/>
            <a:ext cx="8569325"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4" name="Text Box 8"/>
          <p:cNvSpPr txBox="1">
            <a:spLocks noChangeArrowheads="1"/>
          </p:cNvSpPr>
          <p:nvPr userDrawn="1"/>
        </p:nvSpPr>
        <p:spPr bwMode="auto">
          <a:xfrm>
            <a:off x="0" y="908050"/>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sp>
        <p:nvSpPr>
          <p:cNvPr id="4108" name="Rectangle 12"/>
          <p:cNvSpPr>
            <a:spLocks noChangeArrowheads="1"/>
          </p:cNvSpPr>
          <p:nvPr userDrawn="1"/>
        </p:nvSpPr>
        <p:spPr bwMode="gray">
          <a:xfrm>
            <a:off x="0" y="762000"/>
            <a:ext cx="704850" cy="609600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Text Box 13"/>
          <p:cNvSpPr txBox="1">
            <a:spLocks noChangeArrowheads="1"/>
          </p:cNvSpPr>
          <p:nvPr userDrawn="1"/>
        </p:nvSpPr>
        <p:spPr bwMode="auto">
          <a:xfrm rot="16200000">
            <a:off x="-1248569" y="4888707"/>
            <a:ext cx="34020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a:solidFill>
                  <a:srgbClr val="003366"/>
                </a:solidFill>
              </a:rPr>
              <a:t>CẤU TRÚC DỮ LIỆU VÀ GIẢI THUẬT 1</a:t>
            </a:r>
          </a:p>
        </p:txBody>
      </p:sp>
      <p:pic>
        <p:nvPicPr>
          <p:cNvPr id="4110" name="Picture 1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704850" cy="762000"/>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15"/>
          <p:cNvSpPr>
            <a:spLocks noChangeArrowheads="1"/>
          </p:cNvSpPr>
          <p:nvPr userDrawn="1"/>
        </p:nvSpPr>
        <p:spPr bwMode="gray">
          <a:xfrm>
            <a:off x="704850" y="3175"/>
            <a:ext cx="9217025" cy="762000"/>
          </a:xfrm>
          <a:prstGeom prst="rect">
            <a:avLst/>
          </a:prstGeom>
          <a:gradFill rotWithShape="1">
            <a:gsLst>
              <a:gs pos="0">
                <a:srgbClr val="006600">
                  <a:gamma/>
                  <a:shade val="46275"/>
                  <a:invGamma/>
                </a:srgbClr>
              </a:gs>
              <a:gs pos="100000">
                <a:srgbClr val="0066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Rectangle 16"/>
          <p:cNvSpPr>
            <a:spLocks noGrp="1" noChangeArrowheads="1"/>
          </p:cNvSpPr>
          <p:nvPr>
            <p:ph type="title"/>
          </p:nvPr>
        </p:nvSpPr>
        <p:spPr bwMode="white">
          <a:xfrm>
            <a:off x="920750" y="79375"/>
            <a:ext cx="87852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4113" name="Picture 17" descr="logo"/>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94800" y="6121400"/>
            <a:ext cx="438150" cy="476250"/>
          </a:xfrm>
          <a:prstGeom prst="rect">
            <a:avLst/>
          </a:prstGeom>
          <a:noFill/>
          <a:extLst>
            <a:ext uri="{909E8E84-426E-40DD-AFC4-6F175D3DCCD1}">
              <a14:hiddenFill xmlns:a14="http://schemas.microsoft.com/office/drawing/2010/main">
                <a:solidFill>
                  <a:srgbClr val="FFFFFF"/>
                </a:solidFill>
              </a14:hiddenFill>
            </a:ext>
          </a:extLst>
        </p:spPr>
      </p:pic>
      <p:sp>
        <p:nvSpPr>
          <p:cNvPr id="4114" name="Text Box 18"/>
          <p:cNvSpPr txBox="1">
            <a:spLocks noChangeArrowheads="1"/>
          </p:cNvSpPr>
          <p:nvPr userDrawn="1"/>
        </p:nvSpPr>
        <p:spPr bwMode="auto">
          <a:xfrm>
            <a:off x="4648200" y="6430963"/>
            <a:ext cx="762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fld id="{BC3E79D9-9BBE-4FEF-98B8-C5839F8AD5A2}" type="slidenum">
              <a:rPr lang="en-US" sz="1200" b="1">
                <a:solidFill>
                  <a:schemeClr val="tx2"/>
                </a:solidFill>
              </a:rPr>
              <a:pPr/>
              <a:t>‹#›</a:t>
            </a:fld>
            <a:endParaRPr lang="en-US" sz="1200" b="1">
              <a:solidFill>
                <a:schemeClr val="tx2"/>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Arial" charset="0"/>
          <a:cs typeface="Arial" charset="0"/>
        </a:defRPr>
      </a:lvl2pPr>
      <a:lvl3pPr algn="l" rtl="0" fontAlgn="base">
        <a:spcBef>
          <a:spcPct val="0"/>
        </a:spcBef>
        <a:spcAft>
          <a:spcPct val="0"/>
        </a:spcAft>
        <a:defRPr sz="3200" b="1">
          <a:solidFill>
            <a:schemeClr val="bg1"/>
          </a:solidFill>
          <a:latin typeface="Arial" charset="0"/>
          <a:cs typeface="Arial" charset="0"/>
        </a:defRPr>
      </a:lvl3pPr>
      <a:lvl4pPr algn="l" rtl="0" fontAlgn="base">
        <a:spcBef>
          <a:spcPct val="0"/>
        </a:spcBef>
        <a:spcAft>
          <a:spcPct val="0"/>
        </a:spcAft>
        <a:defRPr sz="3200" b="1">
          <a:solidFill>
            <a:schemeClr val="bg1"/>
          </a:solidFill>
          <a:latin typeface="Arial" charset="0"/>
          <a:cs typeface="Arial" charset="0"/>
        </a:defRPr>
      </a:lvl4pPr>
      <a:lvl5pPr algn="l" rtl="0" fontAlgn="base">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463550" indent="-463550" algn="l" rtl="0" fontAlgn="base">
        <a:spcBef>
          <a:spcPct val="20000"/>
        </a:spcBef>
        <a:spcAft>
          <a:spcPct val="0"/>
        </a:spcAft>
        <a:buFont typeface="Wingdings" pitchFamily="2" charset="2"/>
        <a:buChar char="Ø"/>
        <a:defRPr sz="2800">
          <a:solidFill>
            <a:schemeClr val="tx1"/>
          </a:solidFill>
          <a:latin typeface="+mn-lt"/>
          <a:ea typeface="+mn-ea"/>
          <a:cs typeface="+mn-cs"/>
        </a:defRPr>
      </a:lvl1pPr>
      <a:lvl2pPr marL="1023938" indent="-446088" algn="l" rtl="0" fontAlgn="base">
        <a:spcBef>
          <a:spcPct val="20000"/>
        </a:spcBef>
        <a:spcAft>
          <a:spcPct val="0"/>
        </a:spcAft>
        <a:buFont typeface="Wingdings" pitchFamily="2" charset="2"/>
        <a:buChar char="Ä"/>
        <a:defRPr sz="2800">
          <a:solidFill>
            <a:schemeClr val="tx1"/>
          </a:solidFill>
          <a:latin typeface="+mn-lt"/>
          <a:cs typeface="+mn-cs"/>
        </a:defRPr>
      </a:lvl2pPr>
      <a:lvl3pPr marL="1487488" indent="-349250" algn="l" rtl="0" fontAlgn="base">
        <a:spcBef>
          <a:spcPct val="20000"/>
        </a:spcBef>
        <a:spcAft>
          <a:spcPct val="0"/>
        </a:spcAft>
        <a:buFont typeface="Wingdings" pitchFamily="2" charset="2"/>
        <a:buChar char="§"/>
        <a:defRPr sz="2400">
          <a:solidFill>
            <a:schemeClr val="tx1"/>
          </a:solidFill>
          <a:latin typeface="+mn-lt"/>
          <a:cs typeface="+mn-cs"/>
        </a:defRPr>
      </a:lvl3pPr>
      <a:lvl4pPr marL="1938338" indent="-336550" algn="l" rtl="0" fontAlgn="base">
        <a:spcBef>
          <a:spcPct val="20000"/>
        </a:spcBef>
        <a:spcAft>
          <a:spcPct val="0"/>
        </a:spcAft>
        <a:buChar char="•"/>
        <a:defRPr sz="2000">
          <a:solidFill>
            <a:schemeClr val="tx1"/>
          </a:solidFill>
          <a:latin typeface="+mn-lt"/>
          <a:cs typeface="+mn-cs"/>
        </a:defRPr>
      </a:lvl4pPr>
      <a:lvl5pPr marL="2401888" indent="-349250" algn="l" rtl="0" fontAlgn="base">
        <a:spcBef>
          <a:spcPct val="20000"/>
        </a:spcBef>
        <a:spcAft>
          <a:spcPct val="0"/>
        </a:spcAft>
        <a:buChar char="»"/>
        <a:defRPr sz="2000">
          <a:solidFill>
            <a:schemeClr val="tx1"/>
          </a:solidFill>
          <a:latin typeface="+mn-lt"/>
          <a:cs typeface="+mn-cs"/>
        </a:defRPr>
      </a:lvl5pPr>
      <a:lvl6pPr marL="2859088" indent="-349250" algn="l" rtl="0" fontAlgn="base">
        <a:spcBef>
          <a:spcPct val="20000"/>
        </a:spcBef>
        <a:spcAft>
          <a:spcPct val="0"/>
        </a:spcAft>
        <a:buChar char="»"/>
        <a:defRPr sz="2000">
          <a:solidFill>
            <a:schemeClr val="tx1"/>
          </a:solidFill>
          <a:latin typeface="+mn-lt"/>
          <a:cs typeface="+mn-cs"/>
        </a:defRPr>
      </a:lvl6pPr>
      <a:lvl7pPr marL="3316288" indent="-349250" algn="l" rtl="0" fontAlgn="base">
        <a:spcBef>
          <a:spcPct val="20000"/>
        </a:spcBef>
        <a:spcAft>
          <a:spcPct val="0"/>
        </a:spcAft>
        <a:buChar char="»"/>
        <a:defRPr sz="2000">
          <a:solidFill>
            <a:schemeClr val="tx1"/>
          </a:solidFill>
          <a:latin typeface="+mn-lt"/>
          <a:cs typeface="+mn-cs"/>
        </a:defRPr>
      </a:lvl7pPr>
      <a:lvl8pPr marL="3773488" indent="-349250" algn="l" rtl="0" fontAlgn="base">
        <a:spcBef>
          <a:spcPct val="20000"/>
        </a:spcBef>
        <a:spcAft>
          <a:spcPct val="0"/>
        </a:spcAft>
        <a:buChar char="»"/>
        <a:defRPr sz="2000">
          <a:solidFill>
            <a:schemeClr val="tx1"/>
          </a:solidFill>
          <a:latin typeface="+mn-lt"/>
          <a:cs typeface="+mn-cs"/>
        </a:defRPr>
      </a:lvl8pPr>
      <a:lvl9pPr marL="4230688" indent="-34925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57.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image" Target="../media/image1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t>CHƯƠNG 2</a:t>
            </a:r>
          </a:p>
        </p:txBody>
      </p:sp>
      <p:grpSp>
        <p:nvGrpSpPr>
          <p:cNvPr id="237572" name="Group 4"/>
          <p:cNvGrpSpPr>
            <a:grpSpLocks/>
          </p:cNvGrpSpPr>
          <p:nvPr/>
        </p:nvGrpSpPr>
        <p:grpSpPr bwMode="auto">
          <a:xfrm>
            <a:off x="1712913" y="2995613"/>
            <a:ext cx="7127875" cy="1081087"/>
            <a:chOff x="960" y="2256"/>
            <a:chExt cx="4320" cy="624"/>
          </a:xfrm>
        </p:grpSpPr>
        <p:sp>
          <p:nvSpPr>
            <p:cNvPr id="237573" name="AutoShape 5"/>
            <p:cNvSpPr>
              <a:spLocks noChangeArrowheads="1"/>
            </p:cNvSpPr>
            <p:nvPr/>
          </p:nvSpPr>
          <p:spPr bwMode="gray">
            <a:xfrm>
              <a:off x="1320" y="2364"/>
              <a:ext cx="3960" cy="416"/>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lgn="ctr"/>
              <a:endParaRPr lang="de-DE">
                <a:solidFill>
                  <a:schemeClr val="bg1"/>
                </a:solidFill>
              </a:endParaRPr>
            </a:p>
          </p:txBody>
        </p:sp>
        <p:sp>
          <p:nvSpPr>
            <p:cNvPr id="237574" name="AutoShape 6"/>
            <p:cNvSpPr>
              <a:spLocks noChangeArrowheads="1"/>
            </p:cNvSpPr>
            <p:nvPr/>
          </p:nvSpPr>
          <p:spPr bwMode="gray">
            <a:xfrm>
              <a:off x="960" y="2256"/>
              <a:ext cx="648" cy="624"/>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37575" name="Text Box 7"/>
            <p:cNvSpPr txBox="1">
              <a:spLocks noChangeArrowheads="1"/>
            </p:cNvSpPr>
            <p:nvPr/>
          </p:nvSpPr>
          <p:spPr bwMode="gray">
            <a:xfrm>
              <a:off x="1560" y="2457"/>
              <a:ext cx="3240" cy="26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b="1">
                  <a:solidFill>
                    <a:schemeClr val="bg1"/>
                  </a:solidFill>
                </a:rPr>
                <a:t>TÌM KIẾM VÀ SẮP XẾP NỘI</a:t>
              </a:r>
            </a:p>
          </p:txBody>
        </p:sp>
        <p:sp>
          <p:nvSpPr>
            <p:cNvPr id="237576" name="Text Box 8"/>
            <p:cNvSpPr txBox="1">
              <a:spLocks noChangeArrowheads="1"/>
            </p:cNvSpPr>
            <p:nvPr/>
          </p:nvSpPr>
          <p:spPr bwMode="gray">
            <a:xfrm>
              <a:off x="1218" y="2400"/>
              <a:ext cx="111" cy="26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endParaRPr lang="en-US" sz="2400">
                <a:solidFill>
                  <a:schemeClr val="bg1"/>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Ðánh Giá Thuật Toán Tìm Tuyến Tính</a:t>
            </a:r>
          </a:p>
        </p:txBody>
      </p:sp>
      <p:grpSp>
        <p:nvGrpSpPr>
          <p:cNvPr id="244757" name="Group 21"/>
          <p:cNvGrpSpPr>
            <a:grpSpLocks/>
          </p:cNvGrpSpPr>
          <p:nvPr/>
        </p:nvGrpSpPr>
        <p:grpSpPr bwMode="auto">
          <a:xfrm>
            <a:off x="1423988" y="1397000"/>
            <a:ext cx="7416800" cy="4833938"/>
            <a:chOff x="897" y="880"/>
            <a:chExt cx="4672" cy="3045"/>
          </a:xfrm>
        </p:grpSpPr>
        <p:sp>
          <p:nvSpPr>
            <p:cNvPr id="244740" name="Line 4"/>
            <p:cNvSpPr>
              <a:spLocks noChangeShapeType="1"/>
            </p:cNvSpPr>
            <p:nvPr/>
          </p:nvSpPr>
          <p:spPr bwMode="auto">
            <a:xfrm>
              <a:off x="897" y="1888"/>
              <a:ext cx="4656"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44741" name="Line 5"/>
            <p:cNvSpPr>
              <a:spLocks noChangeShapeType="1"/>
            </p:cNvSpPr>
            <p:nvPr/>
          </p:nvSpPr>
          <p:spPr bwMode="auto">
            <a:xfrm>
              <a:off x="3120" y="1162"/>
              <a:ext cx="1" cy="2102"/>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4742" name="Line 6"/>
            <p:cNvSpPr>
              <a:spLocks noChangeShapeType="1"/>
            </p:cNvSpPr>
            <p:nvPr/>
          </p:nvSpPr>
          <p:spPr bwMode="auto">
            <a:xfrm>
              <a:off x="913" y="2496"/>
              <a:ext cx="4656"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44743" name="Line 7"/>
            <p:cNvSpPr>
              <a:spLocks noChangeShapeType="1"/>
            </p:cNvSpPr>
            <p:nvPr/>
          </p:nvSpPr>
          <p:spPr bwMode="auto">
            <a:xfrm>
              <a:off x="913" y="3024"/>
              <a:ext cx="4656"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44744" name="Text Box 8"/>
            <p:cNvSpPr txBox="1">
              <a:spLocks noChangeArrowheads="1"/>
            </p:cNvSpPr>
            <p:nvPr/>
          </p:nvSpPr>
          <p:spPr bwMode="auto">
            <a:xfrm>
              <a:off x="1578" y="890"/>
              <a:ext cx="1334"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Trường hợp</a:t>
              </a:r>
            </a:p>
          </p:txBody>
        </p:sp>
        <p:sp>
          <p:nvSpPr>
            <p:cNvPr id="244745" name="Text Box 9"/>
            <p:cNvSpPr txBox="1">
              <a:spLocks noChangeArrowheads="1"/>
            </p:cNvSpPr>
            <p:nvPr/>
          </p:nvSpPr>
          <p:spPr bwMode="auto">
            <a:xfrm>
              <a:off x="3755" y="880"/>
              <a:ext cx="502"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Css</a:t>
              </a:r>
            </a:p>
          </p:txBody>
        </p:sp>
        <p:sp>
          <p:nvSpPr>
            <p:cNvPr id="244746" name="Text Box 10"/>
            <p:cNvSpPr txBox="1">
              <a:spLocks noChangeArrowheads="1"/>
            </p:cNvSpPr>
            <p:nvPr/>
          </p:nvSpPr>
          <p:spPr bwMode="auto">
            <a:xfrm>
              <a:off x="1633" y="2000"/>
              <a:ext cx="1014"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Xấu nhất</a:t>
              </a:r>
            </a:p>
          </p:txBody>
        </p:sp>
        <p:sp>
          <p:nvSpPr>
            <p:cNvPr id="244747" name="Text Box 11"/>
            <p:cNvSpPr txBox="1">
              <a:spLocks noChangeArrowheads="1"/>
            </p:cNvSpPr>
            <p:nvPr/>
          </p:nvSpPr>
          <p:spPr bwMode="auto">
            <a:xfrm>
              <a:off x="1585" y="2576"/>
              <a:ext cx="1264"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Trung bình </a:t>
              </a:r>
            </a:p>
          </p:txBody>
        </p:sp>
        <p:sp>
          <p:nvSpPr>
            <p:cNvPr id="244748" name="Text Box 12"/>
            <p:cNvSpPr txBox="1">
              <a:spLocks noChangeArrowheads="1"/>
            </p:cNvSpPr>
            <p:nvPr/>
          </p:nvSpPr>
          <p:spPr bwMode="auto">
            <a:xfrm>
              <a:off x="3889" y="2048"/>
              <a:ext cx="340"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N </a:t>
              </a:r>
            </a:p>
          </p:txBody>
        </p:sp>
        <p:sp>
          <p:nvSpPr>
            <p:cNvPr id="244749" name="Text Box 13"/>
            <p:cNvSpPr txBox="1">
              <a:spLocks noChangeArrowheads="1"/>
            </p:cNvSpPr>
            <p:nvPr/>
          </p:nvSpPr>
          <p:spPr bwMode="auto">
            <a:xfrm>
              <a:off x="3793" y="2576"/>
              <a:ext cx="995"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(N+1) / 2</a:t>
              </a:r>
            </a:p>
          </p:txBody>
        </p:sp>
        <p:sp>
          <p:nvSpPr>
            <p:cNvPr id="244752" name="Text Box 16"/>
            <p:cNvSpPr txBox="1">
              <a:spLocks noChangeArrowheads="1"/>
            </p:cNvSpPr>
            <p:nvPr/>
          </p:nvSpPr>
          <p:spPr bwMode="auto">
            <a:xfrm>
              <a:off x="1623" y="3521"/>
              <a:ext cx="285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3600"/>
                <a:t> Độ phức tạp O(N)</a:t>
              </a:r>
            </a:p>
          </p:txBody>
        </p:sp>
        <p:sp>
          <p:nvSpPr>
            <p:cNvPr id="244753" name="Line 17"/>
            <p:cNvSpPr>
              <a:spLocks noChangeShapeType="1"/>
            </p:cNvSpPr>
            <p:nvPr/>
          </p:nvSpPr>
          <p:spPr bwMode="auto">
            <a:xfrm>
              <a:off x="897" y="1344"/>
              <a:ext cx="4656"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44754" name="Text Box 18"/>
            <p:cNvSpPr txBox="1">
              <a:spLocks noChangeArrowheads="1"/>
            </p:cNvSpPr>
            <p:nvPr/>
          </p:nvSpPr>
          <p:spPr bwMode="auto">
            <a:xfrm>
              <a:off x="1578" y="1425"/>
              <a:ext cx="939"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Tốt nhất</a:t>
              </a:r>
            </a:p>
          </p:txBody>
        </p:sp>
        <p:sp>
          <p:nvSpPr>
            <p:cNvPr id="244755" name="Text Box 19"/>
            <p:cNvSpPr txBox="1">
              <a:spLocks noChangeArrowheads="1"/>
            </p:cNvSpPr>
            <p:nvPr/>
          </p:nvSpPr>
          <p:spPr bwMode="auto">
            <a:xfrm>
              <a:off x="3891" y="1389"/>
              <a:ext cx="303"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1 </a:t>
              </a:r>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99331" name="Rectangle 3"/>
          <p:cNvSpPr>
            <a:spLocks noGrp="1" noChangeArrowheads="1"/>
          </p:cNvSpPr>
          <p:nvPr>
            <p:ph type="body" idx="1"/>
          </p:nvPr>
        </p:nvSpPr>
        <p:spPr>
          <a:xfrm>
            <a:off x="992188" y="1243013"/>
            <a:ext cx="8569325" cy="4781550"/>
          </a:xfrm>
        </p:spPr>
        <p:txBody>
          <a:bodyPr/>
          <a:lstStyle/>
          <a:p>
            <a:pPr>
              <a:lnSpc>
                <a:spcPct val="120000"/>
              </a:lnSpc>
              <a:spcBef>
                <a:spcPct val="60000"/>
              </a:spcBef>
            </a:pPr>
            <a:r>
              <a:rPr lang="pt-BR" sz="2400"/>
              <a:t>h có dạng 3i+1: 364, 121, 40, 13, 4, 1</a:t>
            </a:r>
          </a:p>
          <a:p>
            <a:pPr>
              <a:lnSpc>
                <a:spcPct val="120000"/>
              </a:lnSpc>
              <a:spcBef>
                <a:spcPct val="60000"/>
              </a:spcBef>
            </a:pPr>
            <a:r>
              <a:rPr lang="en-US" sz="2400"/>
              <a:t>Dãy fibonaci: 34, 21, 13, 8, 5, 3, 2, 1</a:t>
            </a:r>
          </a:p>
          <a:p>
            <a:pPr>
              <a:lnSpc>
                <a:spcPct val="120000"/>
              </a:lnSpc>
              <a:spcBef>
                <a:spcPct val="60000"/>
              </a:spcBef>
            </a:pPr>
            <a:r>
              <a:rPr lang="en-US" sz="2400"/>
              <a:t>h là dãy các số nguyên tố giảm dần đến 1: 13, 11, 7, 5, 3, 1.</a:t>
            </a:r>
          </a:p>
          <a:p>
            <a:endParaRPr lang="en-US" sz="240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98307" name="Rectangle 3"/>
          <p:cNvSpPr>
            <a:spLocks noGrp="1" noChangeArrowheads="1"/>
          </p:cNvSpPr>
          <p:nvPr>
            <p:ph type="body" idx="1"/>
          </p:nvPr>
        </p:nvSpPr>
        <p:spPr>
          <a:xfrm>
            <a:off x="992188" y="981075"/>
            <a:ext cx="8569325" cy="5307013"/>
          </a:xfrm>
        </p:spPr>
        <p:txBody>
          <a:bodyPr/>
          <a:lstStyle/>
          <a:p>
            <a:pPr>
              <a:lnSpc>
                <a:spcPct val="120000"/>
              </a:lnSpc>
              <a:spcBef>
                <a:spcPct val="60000"/>
              </a:spcBef>
            </a:pPr>
            <a:r>
              <a:rPr lang="en-US" sz="2400" u="sng"/>
              <a:t>Bước 1</a:t>
            </a:r>
            <a:r>
              <a:rPr lang="en-US" sz="2400"/>
              <a:t>:	Chọn </a:t>
            </a:r>
            <a:r>
              <a:rPr lang="en-US" sz="2400" b="1"/>
              <a:t>k</a:t>
            </a:r>
            <a:r>
              <a:rPr lang="en-US" sz="2400"/>
              <a:t> khoảng cách h[1], h[2], ..., h[k]; </a:t>
            </a:r>
          </a:p>
          <a:p>
            <a:pPr>
              <a:lnSpc>
                <a:spcPct val="120000"/>
              </a:lnSpc>
              <a:spcBef>
                <a:spcPct val="60000"/>
              </a:spcBef>
              <a:buFont typeface="Wingdings" pitchFamily="2" charset="2"/>
              <a:buNone/>
            </a:pPr>
            <a:r>
              <a:rPr lang="en-US" sz="2400"/>
              <a:t>			i = 1;</a:t>
            </a:r>
          </a:p>
          <a:p>
            <a:pPr>
              <a:lnSpc>
                <a:spcPct val="120000"/>
              </a:lnSpc>
              <a:spcBef>
                <a:spcPct val="60000"/>
              </a:spcBef>
            </a:pPr>
            <a:r>
              <a:rPr lang="en-US" sz="2400" u="sng"/>
              <a:t>Bước 2</a:t>
            </a:r>
            <a:r>
              <a:rPr lang="en-US" sz="2400"/>
              <a:t>:	Phân chia dãy ban đầu thành các dãy con  			cách nhau h[i] khoảng cách. </a:t>
            </a:r>
          </a:p>
          <a:p>
            <a:pPr>
              <a:lnSpc>
                <a:spcPct val="120000"/>
              </a:lnSpc>
              <a:spcBef>
                <a:spcPct val="60000"/>
              </a:spcBef>
              <a:buFont typeface="Wingdings" pitchFamily="2" charset="2"/>
              <a:buNone/>
            </a:pPr>
            <a:r>
              <a:rPr lang="en-US" sz="2400"/>
              <a:t>			Sắp xếp từng dãy con bằng phương pháp  			chèn trực tiếp;</a:t>
            </a:r>
          </a:p>
          <a:p>
            <a:pPr>
              <a:lnSpc>
                <a:spcPct val="120000"/>
              </a:lnSpc>
              <a:spcBef>
                <a:spcPct val="60000"/>
              </a:spcBef>
            </a:pPr>
            <a:r>
              <a:rPr lang="en-US" sz="2400" u="sng"/>
              <a:t>Bước 3</a:t>
            </a:r>
            <a:r>
              <a:rPr lang="en-US" sz="2400"/>
              <a:t>	: i = i+1;	</a:t>
            </a:r>
            <a:br>
              <a:rPr lang="en-US" sz="2400"/>
            </a:br>
            <a:r>
              <a:rPr lang="en-US" sz="2400"/>
              <a:t>         	    Nếu  i &gt; k : Dừng	</a:t>
            </a:r>
            <a:br>
              <a:rPr lang="en-US" sz="2400"/>
            </a:br>
            <a:r>
              <a:rPr lang="en-US" sz="2400"/>
              <a:t>         	    Ngược lại : Lặp lại Bước 2.       </a:t>
            </a:r>
          </a:p>
          <a:p>
            <a:endParaRPr lang="en-US" sz="240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100355" name="Rectangle 3"/>
          <p:cNvSpPr>
            <a:spLocks noGrp="1" noChangeArrowheads="1"/>
          </p:cNvSpPr>
          <p:nvPr>
            <p:ph type="body" idx="1"/>
          </p:nvPr>
        </p:nvSpPr>
        <p:spPr>
          <a:xfrm>
            <a:off x="992188" y="981075"/>
            <a:ext cx="8569325" cy="3297238"/>
          </a:xfrm>
        </p:spPr>
        <p:txBody>
          <a:bodyPr/>
          <a:lstStyle/>
          <a:p>
            <a:r>
              <a:rPr lang="en-US"/>
              <a:t>Cho dãy số a:</a:t>
            </a:r>
          </a:p>
          <a:p>
            <a:pPr>
              <a:buFont typeface="Wingdings" pitchFamily="2" charset="2"/>
              <a:buNone/>
            </a:pPr>
            <a:r>
              <a:rPr lang="en-US"/>
              <a:t>		12	   2	8	5	1	6	4	15</a:t>
            </a:r>
          </a:p>
          <a:p>
            <a:pPr>
              <a:buFont typeface="Wingdings" pitchFamily="2" charset="2"/>
              <a:buNone/>
            </a:pPr>
            <a:endParaRPr lang="en-US"/>
          </a:p>
          <a:p>
            <a:r>
              <a:rPr lang="en-US"/>
              <a:t>Giả sử chọn các khoảng cách là 5, 3, 1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102403" name="Rectangle 3"/>
          <p:cNvSpPr>
            <a:spLocks noGrp="1" noChangeArrowheads="1"/>
          </p:cNvSpPr>
          <p:nvPr>
            <p:ph type="body" idx="1"/>
          </p:nvPr>
        </p:nvSpPr>
        <p:spPr>
          <a:xfrm>
            <a:off x="992188" y="981075"/>
            <a:ext cx="8569325" cy="915988"/>
          </a:xfrm>
        </p:spPr>
        <p:txBody>
          <a:bodyPr/>
          <a:lstStyle/>
          <a:p>
            <a:pPr>
              <a:lnSpc>
                <a:spcPct val="90000"/>
              </a:lnSpc>
            </a:pPr>
            <a:r>
              <a:rPr lang="en-US" u="sng"/>
              <a:t>h = 5 :</a:t>
            </a:r>
            <a:r>
              <a:rPr lang="en-US"/>
              <a:t> xem dãy ban đầu như  các dãy con</a:t>
            </a:r>
            <a:br>
              <a:rPr lang="en-US"/>
            </a:br>
            <a:endParaRPr lang="en-US"/>
          </a:p>
        </p:txBody>
      </p:sp>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2492375"/>
            <a:ext cx="82804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103427" name="AutoShape 3"/>
          <p:cNvSpPr>
            <a:spLocks noGrp="1" noChangeAspect="1" noChangeArrowheads="1"/>
          </p:cNvSpPr>
          <p:nvPr>
            <p:ph type="body" idx="1"/>
          </p:nvPr>
        </p:nvSpPr>
        <p:spPr>
          <a:xfrm>
            <a:off x="992188" y="981075"/>
            <a:ext cx="8569325" cy="1093788"/>
          </a:xfrm>
        </p:spPr>
        <p:txBody>
          <a:bodyPr/>
          <a:lstStyle/>
          <a:p>
            <a:r>
              <a:rPr lang="en-US" sz="2400" u="sng"/>
              <a:t>h = 3 :</a:t>
            </a:r>
            <a:r>
              <a:rPr lang="en-US" sz="2400"/>
              <a:t> (sau khi đã sắp xếp các dãy con ở bước trước)</a:t>
            </a:r>
            <a:br>
              <a:rPr lang="en-US" sz="2400"/>
            </a:br>
            <a:endParaRPr lang="en-US" sz="2400"/>
          </a:p>
        </p:txBody>
      </p:sp>
      <p:pic>
        <p:nvPicPr>
          <p:cNvPr id="103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88" y="2678113"/>
            <a:ext cx="7561262" cy="20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104451" name="Rectangle 3"/>
          <p:cNvSpPr>
            <a:spLocks noGrp="1" noChangeArrowheads="1"/>
          </p:cNvSpPr>
          <p:nvPr>
            <p:ph type="body" idx="1"/>
          </p:nvPr>
        </p:nvSpPr>
        <p:spPr>
          <a:xfrm>
            <a:off x="495300" y="1600200"/>
            <a:ext cx="9137650" cy="820738"/>
          </a:xfrm>
        </p:spPr>
        <p:txBody>
          <a:bodyPr/>
          <a:lstStyle/>
          <a:p>
            <a:r>
              <a:rPr lang="en-US" u="sng"/>
              <a:t>h = 1 :</a:t>
            </a:r>
            <a:r>
              <a:rPr lang="en-US"/>
              <a:t> (sau khi đã sắp xếp các dãy con ở bước trước </a:t>
            </a:r>
          </a:p>
        </p:txBody>
      </p:sp>
      <p:pic>
        <p:nvPicPr>
          <p:cNvPr id="1044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88" y="2886075"/>
            <a:ext cx="7705725"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pic>
        <p:nvPicPr>
          <p:cNvPr id="105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1125538"/>
            <a:ext cx="8207375"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bwMode="auto">
          <a:xfrm>
            <a:off x="717550" y="0"/>
            <a:ext cx="91884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106499" name="Rectangle 3"/>
          <p:cNvSpPr>
            <a:spLocks noGrp="1" noChangeArrowheads="1"/>
          </p:cNvSpPr>
          <p:nvPr>
            <p:ph type="body" idx="1"/>
          </p:nvPr>
        </p:nvSpPr>
        <p:spPr>
          <a:xfrm>
            <a:off x="1127125" y="1044575"/>
            <a:ext cx="8367713" cy="5480050"/>
          </a:xfrm>
        </p:spPr>
        <p:txBody>
          <a:bodyPr/>
          <a:lstStyle/>
          <a:p>
            <a:pPr>
              <a:lnSpc>
                <a:spcPct val="80000"/>
              </a:lnSpc>
              <a:buFont typeface="Wingdings" pitchFamily="2" charset="2"/>
              <a:buNone/>
            </a:pPr>
            <a:r>
              <a:rPr lang="en-US" sz="2000">
                <a:solidFill>
                  <a:srgbClr val="0000FF"/>
                </a:solidFill>
                <a:cs typeface="Courier New" pitchFamily="49" charset="0"/>
              </a:rPr>
              <a:t>void</a:t>
            </a:r>
            <a:r>
              <a:rPr lang="en-US" sz="2100"/>
              <a:t> ShellSort(int a[],int n, int h[], int k)</a:t>
            </a:r>
          </a:p>
          <a:p>
            <a:pPr>
              <a:lnSpc>
                <a:spcPct val="80000"/>
              </a:lnSpc>
              <a:buFont typeface="Wingdings" pitchFamily="2" charset="2"/>
              <a:buNone/>
            </a:pPr>
            <a:r>
              <a:rPr lang="en-US" sz="2100"/>
              <a:t>{	</a:t>
            </a:r>
            <a:r>
              <a:rPr lang="en-US" sz="2000">
                <a:solidFill>
                  <a:srgbClr val="0000FF"/>
                </a:solidFill>
                <a:cs typeface="Courier New" pitchFamily="49" charset="0"/>
              </a:rPr>
              <a:t>int</a:t>
            </a:r>
            <a:r>
              <a:rPr lang="en-US" sz="2100"/>
              <a:t>	step,i,j, x,len;</a:t>
            </a:r>
          </a:p>
          <a:p>
            <a:pPr>
              <a:lnSpc>
                <a:spcPct val="80000"/>
              </a:lnSpc>
              <a:buFont typeface="Wingdings" pitchFamily="2" charset="2"/>
              <a:buNone/>
            </a:pPr>
            <a:r>
              <a:rPr lang="en-US" sz="2100"/>
              <a:t>	</a:t>
            </a:r>
            <a:r>
              <a:rPr lang="en-US" sz="2000">
                <a:solidFill>
                  <a:srgbClr val="0000FF"/>
                </a:solidFill>
                <a:cs typeface="Courier New" pitchFamily="49" charset="0"/>
              </a:rPr>
              <a:t>for</a:t>
            </a:r>
            <a:r>
              <a:rPr lang="en-US" sz="2100"/>
              <a:t> (step = 0 ; step &lt;k; step ++)</a:t>
            </a:r>
          </a:p>
          <a:p>
            <a:pPr>
              <a:lnSpc>
                <a:spcPct val="80000"/>
              </a:lnSpc>
              <a:buFont typeface="Wingdings" pitchFamily="2" charset="2"/>
              <a:buNone/>
            </a:pPr>
            <a:r>
              <a:rPr lang="en-US" sz="2100"/>
              <a:t>	{	</a:t>
            </a:r>
            <a:r>
              <a:rPr lang="en-US" sz="2000">
                <a:solidFill>
                  <a:srgbClr val="0000FF"/>
                </a:solidFill>
                <a:cs typeface="Courier New" pitchFamily="49" charset="0"/>
              </a:rPr>
              <a:t>len</a:t>
            </a:r>
            <a:r>
              <a:rPr lang="en-US" sz="2100"/>
              <a:t> = h[step];</a:t>
            </a:r>
          </a:p>
          <a:p>
            <a:pPr>
              <a:lnSpc>
                <a:spcPct val="80000"/>
              </a:lnSpc>
              <a:buFont typeface="Wingdings" pitchFamily="2" charset="2"/>
              <a:buNone/>
            </a:pPr>
            <a:r>
              <a:rPr lang="en-US" sz="2100"/>
              <a:t>		</a:t>
            </a:r>
            <a:r>
              <a:rPr lang="en-US" sz="2000">
                <a:solidFill>
                  <a:srgbClr val="0000FF"/>
                </a:solidFill>
                <a:cs typeface="Courier New" pitchFamily="49" charset="0"/>
              </a:rPr>
              <a:t>for</a:t>
            </a:r>
            <a:r>
              <a:rPr lang="en-US" sz="2100"/>
              <a:t> (i = len; i &lt;d.n; i++)</a:t>
            </a:r>
          </a:p>
          <a:p>
            <a:pPr>
              <a:lnSpc>
                <a:spcPct val="80000"/>
              </a:lnSpc>
              <a:buFont typeface="Wingdings" pitchFamily="2" charset="2"/>
              <a:buNone/>
            </a:pPr>
            <a:r>
              <a:rPr lang="en-US" sz="2100"/>
              <a:t>		{	</a:t>
            </a:r>
          </a:p>
          <a:p>
            <a:pPr>
              <a:lnSpc>
                <a:spcPct val="80000"/>
              </a:lnSpc>
              <a:buFont typeface="Wingdings" pitchFamily="2" charset="2"/>
              <a:buNone/>
            </a:pPr>
            <a:r>
              <a:rPr lang="en-US" sz="2100"/>
              <a:t>			x = a[i]; </a:t>
            </a:r>
          </a:p>
          <a:p>
            <a:pPr>
              <a:lnSpc>
                <a:spcPct val="80000"/>
              </a:lnSpc>
              <a:buFont typeface="Wingdings" pitchFamily="2" charset="2"/>
              <a:buNone/>
            </a:pPr>
            <a:r>
              <a:rPr lang="en-US" sz="2100"/>
              <a:t>			j = i-len; </a:t>
            </a:r>
            <a:r>
              <a:rPr lang="en-US" sz="1900"/>
              <a:t>// a[j] đứng kề trước a[i] trong cùng dãy con </a:t>
            </a:r>
          </a:p>
          <a:p>
            <a:pPr>
              <a:lnSpc>
                <a:spcPct val="80000"/>
              </a:lnSpc>
              <a:buFont typeface="Wingdings" pitchFamily="2" charset="2"/>
              <a:buNone/>
            </a:pPr>
            <a:r>
              <a:rPr lang="en-US" sz="2100"/>
              <a:t>			</a:t>
            </a:r>
            <a:r>
              <a:rPr lang="en-US" sz="2000">
                <a:solidFill>
                  <a:srgbClr val="0000FF"/>
                </a:solidFill>
                <a:cs typeface="Courier New" pitchFamily="49" charset="0"/>
              </a:rPr>
              <a:t>while </a:t>
            </a:r>
            <a:r>
              <a:rPr lang="en-US" sz="2100"/>
              <a:t>((x&lt;a[j])&amp;&amp;(j&gt;=0</a:t>
            </a:r>
            <a:r>
              <a:rPr lang="en-US" sz="2100" i="1"/>
              <a:t>)</a:t>
            </a:r>
            <a:r>
              <a:rPr lang="en-US" sz="1900"/>
              <a:t>// sắp xếp dãy con chứa  x </a:t>
            </a:r>
          </a:p>
          <a:p>
            <a:pPr>
              <a:lnSpc>
                <a:spcPct val="80000"/>
              </a:lnSpc>
              <a:buFont typeface="Wingdings" pitchFamily="2" charset="2"/>
              <a:buNone/>
            </a:pPr>
            <a:r>
              <a:rPr lang="en-US" sz="2100"/>
              <a:t>			{		</a:t>
            </a:r>
            <a:r>
              <a:rPr lang="en-US" sz="1900"/>
              <a:t>// bằng phương pháp chèn trực tiếp</a:t>
            </a:r>
            <a:r>
              <a:rPr lang="en-US" sz="2100"/>
              <a:t> </a:t>
            </a:r>
          </a:p>
          <a:p>
            <a:pPr>
              <a:lnSpc>
                <a:spcPct val="80000"/>
              </a:lnSpc>
              <a:buFont typeface="Wingdings" pitchFamily="2" charset="2"/>
              <a:buNone/>
            </a:pPr>
            <a:r>
              <a:rPr lang="en-US" sz="2100"/>
              <a:t>				a[j+len]  = a[j];</a:t>
            </a:r>
          </a:p>
          <a:p>
            <a:pPr>
              <a:lnSpc>
                <a:spcPct val="80000"/>
              </a:lnSpc>
              <a:buFont typeface="Wingdings" pitchFamily="2" charset="2"/>
              <a:buNone/>
            </a:pPr>
            <a:r>
              <a:rPr lang="en-US" sz="2100"/>
              <a:t>				j = j - len;</a:t>
            </a:r>
          </a:p>
          <a:p>
            <a:pPr>
              <a:lnSpc>
                <a:spcPct val="80000"/>
              </a:lnSpc>
              <a:buFont typeface="Wingdings" pitchFamily="2" charset="2"/>
              <a:buNone/>
            </a:pPr>
            <a:r>
              <a:rPr lang="en-US" sz="2100"/>
              <a:t>			}</a:t>
            </a:r>
          </a:p>
          <a:p>
            <a:pPr>
              <a:lnSpc>
                <a:spcPct val="80000"/>
              </a:lnSpc>
              <a:buFont typeface="Wingdings" pitchFamily="2" charset="2"/>
              <a:buNone/>
            </a:pPr>
            <a:r>
              <a:rPr lang="en-US" sz="2100"/>
              <a:t>			a[j+len] = x;</a:t>
            </a:r>
          </a:p>
          <a:p>
            <a:pPr>
              <a:lnSpc>
                <a:spcPct val="80000"/>
              </a:lnSpc>
              <a:buFont typeface="Wingdings" pitchFamily="2" charset="2"/>
              <a:buNone/>
            </a:pPr>
            <a:r>
              <a:rPr lang="en-US" sz="2100"/>
              <a:t>		}</a:t>
            </a:r>
          </a:p>
          <a:p>
            <a:pPr>
              <a:lnSpc>
                <a:spcPct val="80000"/>
              </a:lnSpc>
              <a:buFont typeface="Wingdings" pitchFamily="2" charset="2"/>
              <a:buNone/>
            </a:pPr>
            <a:r>
              <a:rPr lang="en-US" sz="2100"/>
              <a:t>	}</a:t>
            </a:r>
          </a:p>
          <a:p>
            <a:pPr>
              <a:lnSpc>
                <a:spcPct val="80000"/>
              </a:lnSpc>
              <a:buFont typeface="Wingdings" pitchFamily="2" charset="2"/>
              <a:buNone/>
            </a:pPr>
            <a:r>
              <a:rPr lang="en-US" sz="2100"/>
              <a:t>}</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3603"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3604"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3605"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3606"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3607"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3608"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3609" name="Oval 9"/>
          <p:cNvSpPr>
            <a:spLocks noChangeArrowheads="1"/>
          </p:cNvSpPr>
          <p:nvPr/>
        </p:nvSpPr>
        <p:spPr bwMode="auto">
          <a:xfrm>
            <a:off x="1108075" y="28829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153610" name="Group 10"/>
          <p:cNvGrpSpPr>
            <a:grpSpLocks/>
          </p:cNvGrpSpPr>
          <p:nvPr/>
        </p:nvGrpSpPr>
        <p:grpSpPr bwMode="auto">
          <a:xfrm>
            <a:off x="1108075" y="3397250"/>
            <a:ext cx="8550275" cy="608013"/>
            <a:chOff x="644" y="1153"/>
            <a:chExt cx="4972" cy="383"/>
          </a:xfrm>
        </p:grpSpPr>
        <p:sp>
          <p:nvSpPr>
            <p:cNvPr id="153611"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3612"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3613"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3614"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3615"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3616"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3617"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3618"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53619"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 – Ví Dụ</a:t>
            </a:r>
          </a:p>
        </p:txBody>
      </p:sp>
      <p:sp>
        <p:nvSpPr>
          <p:cNvPr id="153620" name="Text Box 20"/>
          <p:cNvSpPr txBox="1">
            <a:spLocks noChangeArrowheads="1"/>
          </p:cNvSpPr>
          <p:nvPr/>
        </p:nvSpPr>
        <p:spPr bwMode="auto">
          <a:xfrm>
            <a:off x="579596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chemeClr val="bg1"/>
                </a:solidFill>
                <a:latin typeface="VNI-Helve" pitchFamily="2" charset="0"/>
              </a:rPr>
              <a:t>h = (5, 3, 1); k = 3</a:t>
            </a:r>
          </a:p>
        </p:txBody>
      </p:sp>
      <p:sp>
        <p:nvSpPr>
          <p:cNvPr id="153621" name="Text Box 21"/>
          <p:cNvSpPr txBox="1">
            <a:spLocks noChangeArrowheads="1"/>
          </p:cNvSpPr>
          <p:nvPr/>
        </p:nvSpPr>
        <p:spPr bwMode="auto">
          <a:xfrm>
            <a:off x="1100138" y="1493838"/>
            <a:ext cx="17002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chemeClr val="bg1"/>
                </a:solidFill>
                <a:latin typeface="VNI-Helve" pitchFamily="2" charset="0"/>
              </a:rPr>
              <a:t>len = 5</a:t>
            </a:r>
          </a:p>
        </p:txBody>
      </p:sp>
      <p:sp>
        <p:nvSpPr>
          <p:cNvPr id="153622" name="AutoShape 22"/>
          <p:cNvSpPr>
            <a:spLocks noChangeArrowheads="1"/>
          </p:cNvSpPr>
          <p:nvPr/>
        </p:nvSpPr>
        <p:spPr bwMode="auto">
          <a:xfrm>
            <a:off x="6537325"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VNI-Helve" pitchFamily="2" charset="0"/>
              </a:rPr>
              <a:t>curr</a:t>
            </a:r>
          </a:p>
        </p:txBody>
      </p:sp>
      <p:sp>
        <p:nvSpPr>
          <p:cNvPr id="153623" name="AutoShape 23"/>
          <p:cNvSpPr>
            <a:spLocks noChangeArrowheads="1"/>
          </p:cNvSpPr>
          <p:nvPr/>
        </p:nvSpPr>
        <p:spPr bwMode="auto">
          <a:xfrm>
            <a:off x="97472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3624" name="Text Box 24"/>
          <p:cNvSpPr txBox="1">
            <a:spLocks noChangeArrowheads="1"/>
          </p:cNvSpPr>
          <p:nvPr/>
        </p:nvSpPr>
        <p:spPr bwMode="auto">
          <a:xfrm>
            <a:off x="7777163" y="5410200"/>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21"/>
                                        </p:tgtEl>
                                        <p:attrNameLst>
                                          <p:attrName>style.visibility</p:attrName>
                                        </p:attrNameLst>
                                      </p:cBhvr>
                                      <p:to>
                                        <p:strVal val="visible"/>
                                      </p:to>
                                    </p:set>
                                    <p:anim calcmode="lin" valueType="num">
                                      <p:cBhvr additive="base">
                                        <p:cTn id="7" dur="500" fill="hold"/>
                                        <p:tgtEl>
                                          <p:spTgt spid="153621"/>
                                        </p:tgtEl>
                                        <p:attrNameLst>
                                          <p:attrName>ppt_x</p:attrName>
                                        </p:attrNameLst>
                                      </p:cBhvr>
                                      <p:tavLst>
                                        <p:tav tm="0">
                                          <p:val>
                                            <p:strVal val="0-#ppt_w/2"/>
                                          </p:val>
                                        </p:tav>
                                        <p:tav tm="100000">
                                          <p:val>
                                            <p:strVal val="#ppt_x"/>
                                          </p:val>
                                        </p:tav>
                                      </p:tavLst>
                                    </p:anim>
                                    <p:anim calcmode="lin" valueType="num">
                                      <p:cBhvr additive="base">
                                        <p:cTn id="8" dur="500" fill="hold"/>
                                        <p:tgtEl>
                                          <p:spTgt spid="15362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53622"/>
                                        </p:tgtEl>
                                        <p:attrNameLst>
                                          <p:attrName>style.visibility</p:attrName>
                                        </p:attrNameLst>
                                      </p:cBhvr>
                                      <p:to>
                                        <p:strVal val="visible"/>
                                      </p:to>
                                    </p:set>
                                    <p:animEffect transition="in" filter="blinds(horizontal)">
                                      <p:cBhvr>
                                        <p:cTn id="12" dur="500"/>
                                        <p:tgtEl>
                                          <p:spTgt spid="1536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23"/>
                                        </p:tgtEl>
                                        <p:attrNameLst>
                                          <p:attrName>style.visibility</p:attrName>
                                        </p:attrNameLst>
                                      </p:cBhvr>
                                      <p:to>
                                        <p:strVal val="visible"/>
                                      </p:to>
                                    </p:set>
                                    <p:animEffect transition="in" filter="blinds(horizontal)">
                                      <p:cBhvr>
                                        <p:cTn id="17" dur="500"/>
                                        <p:tgtEl>
                                          <p:spTgt spid="1536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path" presetSubtype="0" accel="50000" decel="50000" fill="hold" grpId="0" nodeType="clickEffect">
                                  <p:stCondLst>
                                    <p:cond delay="0"/>
                                  </p:stCondLst>
                                  <p:childTnLst>
                                    <p:animMotion origin="layout" path="M -1.11111E-6 2.59259E-6 L -0.31007 0.36666 " pathEditMode="relative" rAng="0" ptsTypes="AA">
                                      <p:cBhvr>
                                        <p:cTn id="21" dur="2000" fill="hold"/>
                                        <p:tgtEl>
                                          <p:spTgt spid="153606"/>
                                        </p:tgtEl>
                                        <p:attrNameLst>
                                          <p:attrName>ppt_x</p:attrName>
                                          <p:attrName>ppt_y</p:attrName>
                                        </p:attrNameLst>
                                      </p:cBhvr>
                                      <p:rCtr x="-15503" y="18333"/>
                                    </p:animMotion>
                                  </p:childTnLst>
                                </p:cTn>
                              </p:par>
                            </p:childTnLst>
                          </p:cTn>
                        </p:par>
                        <p:par>
                          <p:cTn id="22" fill="hold" nodeType="afterGroup">
                            <p:stCondLst>
                              <p:cond delay="2000"/>
                            </p:stCondLst>
                            <p:childTnLst>
                              <p:par>
                                <p:cTn id="23" presetID="63" presetClass="path" presetSubtype="0" accel="50000" decel="50000" fill="hold" grpId="0" nodeType="afterEffect">
                                  <p:stCondLst>
                                    <p:cond delay="0"/>
                                  </p:stCondLst>
                                  <p:childTnLst>
                                    <p:animMotion origin="layout" path="M 0.00105 0.00209 L 0.55938 -4.07407E-6 " pathEditMode="relative" rAng="0" ptsTypes="AA">
                                      <p:cBhvr>
                                        <p:cTn id="24" dur="2000" fill="hold"/>
                                        <p:tgtEl>
                                          <p:spTgt spid="153609"/>
                                        </p:tgtEl>
                                        <p:attrNameLst>
                                          <p:attrName>ppt_x</p:attrName>
                                          <p:attrName>ppt_y</p:attrName>
                                        </p:attrNameLst>
                                      </p:cBhvr>
                                      <p:rCtr x="27917" y="-116"/>
                                    </p:animMotion>
                                  </p:childTnLst>
                                </p:cTn>
                              </p:par>
                            </p:childTnLst>
                          </p:cTn>
                        </p:par>
                        <p:par>
                          <p:cTn id="25" fill="hold" nodeType="afterGroup">
                            <p:stCondLst>
                              <p:cond delay="4000"/>
                            </p:stCondLst>
                            <p:childTnLst>
                              <p:par>
                                <p:cTn id="26" presetID="64" presetClass="path" presetSubtype="0" accel="50000" decel="50000" fill="hold" grpId="1" nodeType="afterEffect">
                                  <p:stCondLst>
                                    <p:cond delay="0"/>
                                  </p:stCondLst>
                                  <p:childTnLst>
                                    <p:animMotion origin="layout" path="M -0.31006 0.36666 L -0.5585 0.00231 " pathEditMode="relative" rAng="0" ptsTypes="AA">
                                      <p:cBhvr>
                                        <p:cTn id="27" dur="2000" fill="hold"/>
                                        <p:tgtEl>
                                          <p:spTgt spid="153606"/>
                                        </p:tgtEl>
                                        <p:attrNameLst>
                                          <p:attrName>ppt_x</p:attrName>
                                          <p:attrName>ppt_y</p:attrName>
                                        </p:attrNameLst>
                                      </p:cBhvr>
                                      <p:rCtr x="-12431" y="-18218"/>
                                    </p:animMotion>
                                  </p:childTnLst>
                                </p:cTn>
                              </p:par>
                            </p:childTnLst>
                          </p:cTn>
                        </p:par>
                        <p:par>
                          <p:cTn id="28" fill="hold" nodeType="afterGroup">
                            <p:stCondLst>
                              <p:cond delay="6000"/>
                            </p:stCondLst>
                            <p:childTnLst>
                              <p:par>
                                <p:cTn id="29" presetID="3" presetClass="exit" presetSubtype="10" fill="hold" grpId="1" nodeType="afterEffect">
                                  <p:stCondLst>
                                    <p:cond delay="0"/>
                                  </p:stCondLst>
                                  <p:childTnLst>
                                    <p:animEffect transition="out" filter="blinds(horizontal)">
                                      <p:cBhvr>
                                        <p:cTn id="30" dur="500"/>
                                        <p:tgtEl>
                                          <p:spTgt spid="153623"/>
                                        </p:tgtEl>
                                      </p:cBhvr>
                                    </p:animEffect>
                                    <p:set>
                                      <p:cBhvr>
                                        <p:cTn id="31" dur="1" fill="hold">
                                          <p:stCondLst>
                                            <p:cond delay="499"/>
                                          </p:stCondLst>
                                        </p:cTn>
                                        <p:tgtEl>
                                          <p:spTgt spid="153623"/>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63" presetClass="path" presetSubtype="0" accel="50000" decel="50000" fill="hold" grpId="1" nodeType="clickEffect">
                                  <p:stCondLst>
                                    <p:cond delay="0"/>
                                  </p:stCondLst>
                                  <p:childTnLst>
                                    <p:animMotion origin="layout" path="M 4.16667E-6 4.81481E-6 L 0.11336 4.81481E-6 " pathEditMode="relative" rAng="0" ptsTypes="AA">
                                      <p:cBhvr>
                                        <p:cTn id="35" dur="2000" fill="hold"/>
                                        <p:tgtEl>
                                          <p:spTgt spid="153622"/>
                                        </p:tgtEl>
                                        <p:attrNameLst>
                                          <p:attrName>ppt_x</p:attrName>
                                          <p:attrName>ppt_y</p:attrName>
                                        </p:attrNameLst>
                                      </p:cBhvr>
                                      <p:rCtr x="5660" y="0"/>
                                    </p:animMotion>
                                  </p:childTnLst>
                                </p:cTn>
                              </p:par>
                              <p:par>
                                <p:cTn id="36" presetID="63" presetClass="path" presetSubtype="0" accel="50000" decel="50000" fill="hold" grpId="2" nodeType="withEffect">
                                  <p:stCondLst>
                                    <p:cond delay="0"/>
                                  </p:stCondLst>
                                  <p:childTnLst>
                                    <p:animMotion origin="layout" path="M 2.5E-6 4.81481E-6 L 0.11493 4.81481E-6 " pathEditMode="relative" rAng="0" ptsTypes="AA">
                                      <p:cBhvr>
                                        <p:cTn id="37" dur="2000" fill="hold"/>
                                        <p:tgtEl>
                                          <p:spTgt spid="153623"/>
                                        </p:tgtEl>
                                        <p:attrNameLst>
                                          <p:attrName>ppt_x</p:attrName>
                                          <p:attrName>ppt_y</p:attrName>
                                        </p:attrNameLst>
                                      </p:cBhvr>
                                      <p:rCtr x="5747" y="0"/>
                                    </p:animMotion>
                                  </p:childTnLst>
                                </p:cTn>
                              </p:par>
                            </p:childTnLst>
                          </p:cTn>
                        </p:par>
                        <p:par>
                          <p:cTn id="38" fill="hold" nodeType="afterGroup">
                            <p:stCondLst>
                              <p:cond delay="2000"/>
                            </p:stCondLst>
                            <p:childTnLst>
                              <p:par>
                                <p:cTn id="39" presetID="4" presetClass="entr" presetSubtype="16" fill="hold" grpId="3" nodeType="afterEffect">
                                  <p:stCondLst>
                                    <p:cond delay="0"/>
                                  </p:stCondLst>
                                  <p:childTnLst>
                                    <p:set>
                                      <p:cBhvr>
                                        <p:cTn id="40" dur="1" fill="hold">
                                          <p:stCondLst>
                                            <p:cond delay="0"/>
                                          </p:stCondLst>
                                        </p:cTn>
                                        <p:tgtEl>
                                          <p:spTgt spid="153623"/>
                                        </p:tgtEl>
                                        <p:attrNameLst>
                                          <p:attrName>style.visibility</p:attrName>
                                        </p:attrNameLst>
                                      </p:cBhvr>
                                      <p:to>
                                        <p:strVal val="visible"/>
                                      </p:to>
                                    </p:set>
                                    <p:animEffect transition="in" filter="box(in)">
                                      <p:cBhvr>
                                        <p:cTn id="41" dur="500"/>
                                        <p:tgtEl>
                                          <p:spTgt spid="153623"/>
                                        </p:tgtEl>
                                      </p:cBhvr>
                                    </p:animEffect>
                                  </p:childTnLst>
                                </p:cTn>
                              </p:par>
                            </p:childTnLst>
                          </p:cTn>
                        </p:par>
                        <p:par>
                          <p:cTn id="42" fill="hold" nodeType="afterGroup">
                            <p:stCondLst>
                              <p:cond delay="2500"/>
                            </p:stCondLst>
                            <p:childTnLst>
                              <p:par>
                                <p:cTn id="43" presetID="3" presetClass="entr" presetSubtype="10" fill="hold" grpId="0" nodeType="afterEffect" nodePh="1">
                                  <p:stCondLst>
                                    <p:cond delay="0"/>
                                  </p:stCondLst>
                                  <p:endCondLst>
                                    <p:cond evt="begin" delay="0">
                                      <p:tn val="43"/>
                                    </p:cond>
                                  </p:endCondLst>
                                  <p:childTnLst>
                                    <p:set>
                                      <p:cBhvr>
                                        <p:cTn id="44" dur="1" fill="hold">
                                          <p:stCondLst>
                                            <p:cond delay="0"/>
                                          </p:stCondLst>
                                        </p:cTn>
                                        <p:tgtEl>
                                          <p:spTgt spid="153624"/>
                                        </p:tgtEl>
                                        <p:attrNameLst>
                                          <p:attrName>style.visibility</p:attrName>
                                        </p:attrNameLst>
                                      </p:cBhvr>
                                      <p:to>
                                        <p:strVal val="visible"/>
                                      </p:to>
                                    </p:set>
                                    <p:animEffect transition="in" filter="blinds(horizontal)">
                                      <p:cBhvr>
                                        <p:cTn id="45" dur="500"/>
                                        <p:tgtEl>
                                          <p:spTgt spid="153624"/>
                                        </p:tgtEl>
                                      </p:cBhvr>
                                    </p:animEffect>
                                  </p:childTnLst>
                                </p:cTn>
                              </p:par>
                            </p:childTnLst>
                          </p:cTn>
                        </p:par>
                        <p:par>
                          <p:cTn id="46" fill="hold" nodeType="afterGroup">
                            <p:stCondLst>
                              <p:cond delay="3000"/>
                            </p:stCondLst>
                            <p:childTnLst>
                              <p:par>
                                <p:cTn id="47" presetID="4" presetClass="exit" presetSubtype="16" fill="hold" grpId="4" nodeType="afterEffect">
                                  <p:stCondLst>
                                    <p:cond delay="0"/>
                                  </p:stCondLst>
                                  <p:childTnLst>
                                    <p:animEffect transition="out" filter="box(in)">
                                      <p:cBhvr>
                                        <p:cTn id="48" dur="500"/>
                                        <p:tgtEl>
                                          <p:spTgt spid="153623"/>
                                        </p:tgtEl>
                                      </p:cBhvr>
                                    </p:animEffect>
                                    <p:set>
                                      <p:cBhvr>
                                        <p:cTn id="49" dur="1" fill="hold">
                                          <p:stCondLst>
                                            <p:cond delay="499"/>
                                          </p:stCondLst>
                                        </p:cTn>
                                        <p:tgtEl>
                                          <p:spTgt spid="153623"/>
                                        </p:tgtEl>
                                        <p:attrNameLst>
                                          <p:attrName>style.visibility</p:attrName>
                                        </p:attrNameLst>
                                      </p:cBhvr>
                                      <p:to>
                                        <p:strVal val="hidden"/>
                                      </p:to>
                                    </p:set>
                                  </p:childTnLst>
                                </p:cTn>
                              </p:par>
                            </p:childTnLst>
                          </p:cTn>
                        </p:par>
                        <p:par>
                          <p:cTn id="50" fill="hold" nodeType="afterGroup">
                            <p:stCondLst>
                              <p:cond delay="3500"/>
                            </p:stCondLst>
                            <p:childTnLst>
                              <p:par>
                                <p:cTn id="51" presetID="63" presetClass="path" presetSubtype="0" accel="50000" decel="50000" fill="hold" grpId="2" nodeType="afterEffect">
                                  <p:stCondLst>
                                    <p:cond delay="0"/>
                                  </p:stCondLst>
                                  <p:childTnLst>
                                    <p:animMotion origin="layout" path="M 0.11336 4.81481E-6 L 0.2217 4.81481E-6 " pathEditMode="relative" rAng="0" ptsTypes="AA">
                                      <p:cBhvr>
                                        <p:cTn id="52" dur="2000" fill="hold"/>
                                        <p:tgtEl>
                                          <p:spTgt spid="153622"/>
                                        </p:tgtEl>
                                        <p:attrNameLst>
                                          <p:attrName>ppt_x</p:attrName>
                                          <p:attrName>ppt_y</p:attrName>
                                        </p:attrNameLst>
                                      </p:cBhvr>
                                      <p:rCtr x="5417" y="0"/>
                                    </p:animMotion>
                                  </p:childTnLst>
                                </p:cTn>
                              </p:par>
                              <p:par>
                                <p:cTn id="53" presetID="63" presetClass="path" presetSubtype="0" accel="50000" decel="50000" fill="hold" grpId="5" nodeType="withEffect">
                                  <p:stCondLst>
                                    <p:cond delay="0"/>
                                  </p:stCondLst>
                                  <p:childTnLst>
                                    <p:animMotion origin="layout" path="M 0.11493 4.81481E-6 L 0.22482 4.81481E-6 " pathEditMode="relative" rAng="0" ptsTypes="AA">
                                      <p:cBhvr>
                                        <p:cTn id="54" dur="2000" fill="hold"/>
                                        <p:tgtEl>
                                          <p:spTgt spid="153623"/>
                                        </p:tgtEl>
                                        <p:attrNameLst>
                                          <p:attrName>ppt_x</p:attrName>
                                          <p:attrName>ppt_y</p:attrName>
                                        </p:attrNameLst>
                                      </p:cBhvr>
                                      <p:rCtr x="5486" y="0"/>
                                    </p:animMotion>
                                  </p:childTnLst>
                                </p:cTn>
                              </p:par>
                            </p:childTnLst>
                          </p:cTn>
                        </p:par>
                        <p:par>
                          <p:cTn id="55" fill="hold" nodeType="afterGroup">
                            <p:stCondLst>
                              <p:cond delay="5500"/>
                            </p:stCondLst>
                            <p:childTnLst>
                              <p:par>
                                <p:cTn id="56" presetID="3" presetClass="entr" presetSubtype="10" fill="hold" grpId="6" nodeType="afterEffect">
                                  <p:stCondLst>
                                    <p:cond delay="0"/>
                                  </p:stCondLst>
                                  <p:childTnLst>
                                    <p:set>
                                      <p:cBhvr>
                                        <p:cTn id="57" dur="1" fill="hold">
                                          <p:stCondLst>
                                            <p:cond delay="0"/>
                                          </p:stCondLst>
                                        </p:cTn>
                                        <p:tgtEl>
                                          <p:spTgt spid="153623"/>
                                        </p:tgtEl>
                                        <p:attrNameLst>
                                          <p:attrName>style.visibility</p:attrName>
                                        </p:attrNameLst>
                                      </p:cBhvr>
                                      <p:to>
                                        <p:strVal val="visible"/>
                                      </p:to>
                                    </p:set>
                                    <p:animEffect transition="in" filter="blinds(horizontal)">
                                      <p:cBhvr>
                                        <p:cTn id="58" dur="500"/>
                                        <p:tgtEl>
                                          <p:spTgt spid="15362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xit" presetSubtype="10" fill="hold" grpId="3" nodeType="clickEffect">
                                  <p:stCondLst>
                                    <p:cond delay="0"/>
                                  </p:stCondLst>
                                  <p:childTnLst>
                                    <p:animEffect transition="out" filter="blinds(horizontal)">
                                      <p:cBhvr>
                                        <p:cTn id="62" dur="500"/>
                                        <p:tgtEl>
                                          <p:spTgt spid="153622"/>
                                        </p:tgtEl>
                                      </p:cBhvr>
                                    </p:animEffect>
                                    <p:set>
                                      <p:cBhvr>
                                        <p:cTn id="63" dur="1" fill="hold">
                                          <p:stCondLst>
                                            <p:cond delay="499"/>
                                          </p:stCondLst>
                                        </p:cTn>
                                        <p:tgtEl>
                                          <p:spTgt spid="1536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6" grpId="0" animBg="1"/>
      <p:bldP spid="153606" grpId="1" animBg="1"/>
      <p:bldP spid="153609" grpId="0" animBg="1"/>
      <p:bldP spid="153621" grpId="0" animBg="1"/>
      <p:bldP spid="153622" grpId="0" animBg="1"/>
      <p:bldP spid="153622" grpId="1" animBg="1"/>
      <p:bldP spid="153622" grpId="2" animBg="1"/>
      <p:bldP spid="153622" grpId="3" animBg="1"/>
      <p:bldP spid="153623" grpId="0" animBg="1"/>
      <p:bldP spid="153623" grpId="1" animBg="1"/>
      <p:bldP spid="153623" grpId="2" animBg="1"/>
      <p:bldP spid="153623" grpId="3" animBg="1"/>
      <p:bldP spid="153623" grpId="4" animBg="1"/>
      <p:bldP spid="153623" grpId="5" animBg="1"/>
      <p:bldP spid="153623" grpId="6" animBg="1"/>
      <p:bldP spid="15362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4627"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00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4628"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4629"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4630"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4631"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4632"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00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4633"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grpSp>
        <p:nvGrpSpPr>
          <p:cNvPr id="154634" name="Group 10"/>
          <p:cNvGrpSpPr>
            <a:grpSpLocks/>
          </p:cNvGrpSpPr>
          <p:nvPr/>
        </p:nvGrpSpPr>
        <p:grpSpPr bwMode="auto">
          <a:xfrm>
            <a:off x="1108075" y="3397250"/>
            <a:ext cx="8550275" cy="608013"/>
            <a:chOff x="644" y="1153"/>
            <a:chExt cx="4972" cy="383"/>
          </a:xfrm>
        </p:grpSpPr>
        <p:sp>
          <p:nvSpPr>
            <p:cNvPr id="154635"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4636"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4637"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4638"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4639"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4640"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4641"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4642"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54643"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 – Ví Dụ</a:t>
            </a:r>
          </a:p>
        </p:txBody>
      </p:sp>
      <p:sp>
        <p:nvSpPr>
          <p:cNvPr id="154644" name="Text Box 20"/>
          <p:cNvSpPr txBox="1">
            <a:spLocks noChangeArrowheads="1"/>
          </p:cNvSpPr>
          <p:nvPr/>
        </p:nvSpPr>
        <p:spPr bwMode="auto">
          <a:xfrm>
            <a:off x="579596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h = (5, 3, 1); k = 3</a:t>
            </a:r>
          </a:p>
        </p:txBody>
      </p:sp>
      <p:sp>
        <p:nvSpPr>
          <p:cNvPr id="154645" name="Text Box 21"/>
          <p:cNvSpPr txBox="1">
            <a:spLocks noChangeArrowheads="1"/>
          </p:cNvSpPr>
          <p:nvPr/>
        </p:nvSpPr>
        <p:spPr bwMode="auto">
          <a:xfrm>
            <a:off x="1100138" y="1493838"/>
            <a:ext cx="1684337"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FF00"/>
                </a:solidFill>
                <a:latin typeface="VNI-Helve" pitchFamily="2" charset="0"/>
              </a:rPr>
              <a:t>len = 5;</a:t>
            </a:r>
          </a:p>
        </p:txBody>
      </p:sp>
      <p:sp>
        <p:nvSpPr>
          <p:cNvPr id="154646" name="Text Box 22"/>
          <p:cNvSpPr txBox="1">
            <a:spLocks noChangeArrowheads="1"/>
          </p:cNvSpPr>
          <p:nvPr/>
        </p:nvSpPr>
        <p:spPr bwMode="auto">
          <a:xfrm>
            <a:off x="7777163" y="5410200"/>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nodePh="1">
                                  <p:stCondLst>
                                    <p:cond delay="0"/>
                                  </p:stCondLst>
                                  <p:endCondLst>
                                    <p:cond evt="begin" delay="0">
                                      <p:tn val="5"/>
                                    </p:cond>
                                  </p:endCondLst>
                                  <p:childTnLst>
                                    <p:set>
                                      <p:cBhvr>
                                        <p:cTn id="6" dur="1" fill="hold">
                                          <p:stCondLst>
                                            <p:cond delay="0"/>
                                          </p:stCondLst>
                                        </p:cTn>
                                        <p:tgtEl>
                                          <p:spTgt spid="154646"/>
                                        </p:tgtEl>
                                        <p:attrNameLst>
                                          <p:attrName>style.visibility</p:attrName>
                                        </p:attrNameLst>
                                      </p:cBhvr>
                                      <p:to>
                                        <p:strVal val="visible"/>
                                      </p:to>
                                    </p:set>
                                    <p:animEffect transition="in" filter="blinds(horizontal)">
                                      <p:cBhvr>
                                        <p:cTn id="7" dur="500"/>
                                        <p:tgtEl>
                                          <p:spTgt spid="1546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8" fill="hold" grpId="0" nodeType="clickEffect">
                                  <p:stCondLst>
                                    <p:cond delay="0"/>
                                  </p:stCondLst>
                                  <p:childTnLst>
                                    <p:anim calcmode="lin" valueType="num">
                                      <p:cBhvr additive="base">
                                        <p:cTn id="11" dur="500"/>
                                        <p:tgtEl>
                                          <p:spTgt spid="154645"/>
                                        </p:tgtEl>
                                        <p:attrNameLst>
                                          <p:attrName>ppt_x</p:attrName>
                                        </p:attrNameLst>
                                      </p:cBhvr>
                                      <p:tavLst>
                                        <p:tav tm="0">
                                          <p:val>
                                            <p:strVal val="ppt_x"/>
                                          </p:val>
                                        </p:tav>
                                        <p:tav tm="100000">
                                          <p:val>
                                            <p:strVal val="0-ppt_w/2"/>
                                          </p:val>
                                        </p:tav>
                                      </p:tavLst>
                                    </p:anim>
                                    <p:anim calcmode="lin" valueType="num">
                                      <p:cBhvr additive="base">
                                        <p:cTn id="12" dur="500"/>
                                        <p:tgtEl>
                                          <p:spTgt spid="154645"/>
                                        </p:tgtEl>
                                        <p:attrNameLst>
                                          <p:attrName>ppt_y</p:attrName>
                                        </p:attrNameLst>
                                      </p:cBhvr>
                                      <p:tavLst>
                                        <p:tav tm="0">
                                          <p:val>
                                            <p:strVal val="ppt_y"/>
                                          </p:val>
                                        </p:tav>
                                        <p:tav tm="100000">
                                          <p:val>
                                            <p:strVal val="ppt_y"/>
                                          </p:val>
                                        </p:tav>
                                      </p:tavLst>
                                    </p:anim>
                                    <p:set>
                                      <p:cBhvr>
                                        <p:cTn id="13" dur="1" fill="hold">
                                          <p:stCondLst>
                                            <p:cond delay="499"/>
                                          </p:stCondLst>
                                        </p:cTn>
                                        <p:tgtEl>
                                          <p:spTgt spid="1546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5" grpId="0" animBg="1"/>
      <p:bldP spid="1546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Cải Tiến Thuật Toán Tìm Tuyến Tính</a:t>
            </a:r>
          </a:p>
        </p:txBody>
      </p:sp>
      <p:sp>
        <p:nvSpPr>
          <p:cNvPr id="245763" name="Rectangle 3"/>
          <p:cNvSpPr>
            <a:spLocks noGrp="1" noChangeArrowheads="1"/>
          </p:cNvSpPr>
          <p:nvPr>
            <p:ph type="body" idx="1"/>
          </p:nvPr>
        </p:nvSpPr>
        <p:spPr/>
        <p:txBody>
          <a:bodyPr/>
          <a:lstStyle/>
          <a:p>
            <a:pPr>
              <a:spcBef>
                <a:spcPct val="50000"/>
              </a:spcBef>
            </a:pPr>
            <a:r>
              <a:rPr lang="en-US" sz="2400"/>
              <a:t>Nhận xét: Số phép so sánh của thuật toán trong trường hợp xấu nhất là 2*n.</a:t>
            </a:r>
          </a:p>
          <a:p>
            <a:pPr>
              <a:spcBef>
                <a:spcPct val="50000"/>
              </a:spcBef>
            </a:pPr>
            <a:r>
              <a:rPr lang="en-US" sz="2400"/>
              <a:t>Để giảm thiểu số phép so sánh trong vòng lặp cho thuật toán, ta thêm phần tử “lính canh” vào cuối dãy.</a:t>
            </a:r>
            <a:endParaRPr lang="en-US" sz="2400">
              <a:solidFill>
                <a:srgbClr val="0000FF"/>
              </a:solidFill>
            </a:endParaRPr>
          </a:p>
          <a:p>
            <a:pPr lvl="1">
              <a:spcBef>
                <a:spcPct val="50000"/>
              </a:spcBef>
              <a:buFont typeface="Wingdings" pitchFamily="2" charset="2"/>
              <a:buNone/>
            </a:pPr>
            <a:r>
              <a:rPr lang="en-US" sz="2200">
                <a:solidFill>
                  <a:srgbClr val="0000FF"/>
                </a:solidFill>
              </a:rPr>
              <a:t>int</a:t>
            </a:r>
            <a:r>
              <a:rPr lang="en-US" sz="2200"/>
              <a:t> LinearSearch(</a:t>
            </a:r>
            <a:r>
              <a:rPr lang="en-US" sz="2200">
                <a:solidFill>
                  <a:srgbClr val="0000FF"/>
                </a:solidFill>
              </a:rPr>
              <a:t>int</a:t>
            </a:r>
            <a:r>
              <a:rPr lang="en-US" sz="2200"/>
              <a:t> a[],</a:t>
            </a:r>
            <a:r>
              <a:rPr lang="en-US" sz="2200">
                <a:solidFill>
                  <a:srgbClr val="0000FF"/>
                </a:solidFill>
              </a:rPr>
              <a:t>int</a:t>
            </a:r>
            <a:r>
              <a:rPr lang="en-US" sz="2200"/>
              <a:t> n, </a:t>
            </a:r>
            <a:r>
              <a:rPr lang="en-US" sz="2200">
                <a:solidFill>
                  <a:srgbClr val="0000FF"/>
                </a:solidFill>
              </a:rPr>
              <a:t>int</a:t>
            </a:r>
            <a:r>
              <a:rPr lang="en-US" sz="2200"/>
              <a:t> x)</a:t>
            </a:r>
          </a:p>
          <a:p>
            <a:pPr lvl="1">
              <a:buFont typeface="Wingdings" pitchFamily="2" charset="2"/>
              <a:buNone/>
            </a:pPr>
            <a:r>
              <a:rPr lang="en-US" sz="2200"/>
              <a:t>{		</a:t>
            </a:r>
            <a:r>
              <a:rPr lang="en-US" sz="2200">
                <a:solidFill>
                  <a:srgbClr val="0000FF"/>
                </a:solidFill>
              </a:rPr>
              <a:t>int</a:t>
            </a:r>
            <a:r>
              <a:rPr lang="en-US" sz="2200"/>
              <a:t> i=0; a[n]=x;   </a:t>
            </a:r>
            <a:r>
              <a:rPr lang="en-US" sz="2200" i="1"/>
              <a:t>// a[n] là phần tử “lính canh”</a:t>
            </a:r>
          </a:p>
          <a:p>
            <a:pPr lvl="1">
              <a:buFont typeface="Wingdings" pitchFamily="2" charset="2"/>
              <a:buNone/>
            </a:pPr>
            <a:r>
              <a:rPr lang="en-US" sz="2200"/>
              <a:t>		</a:t>
            </a:r>
            <a:r>
              <a:rPr lang="en-US" sz="2200">
                <a:solidFill>
                  <a:srgbClr val="0000FF"/>
                </a:solidFill>
              </a:rPr>
              <a:t>while</a:t>
            </a:r>
            <a:r>
              <a:rPr lang="en-US" sz="2200"/>
              <a:t>(a[i]!=x) 	</a:t>
            </a:r>
          </a:p>
          <a:p>
            <a:pPr lvl="1">
              <a:buFont typeface="Wingdings" pitchFamily="2" charset="2"/>
              <a:buNone/>
            </a:pPr>
            <a:r>
              <a:rPr lang="en-US" sz="2200"/>
              <a:t>			i++;</a:t>
            </a:r>
          </a:p>
          <a:p>
            <a:pPr lvl="1">
              <a:buFont typeface="Wingdings" pitchFamily="2" charset="2"/>
              <a:buNone/>
            </a:pPr>
            <a:r>
              <a:rPr lang="en-US" sz="2200"/>
              <a:t>		</a:t>
            </a:r>
            <a:r>
              <a:rPr lang="en-US" sz="2200">
                <a:solidFill>
                  <a:srgbClr val="0000FF"/>
                </a:solidFill>
              </a:rPr>
              <a:t>if</a:t>
            </a:r>
            <a:r>
              <a:rPr lang="en-US" sz="2200"/>
              <a:t>(i==n)</a:t>
            </a:r>
          </a:p>
          <a:p>
            <a:pPr lvl="1">
              <a:buFont typeface="Wingdings" pitchFamily="2" charset="2"/>
              <a:buNone/>
            </a:pPr>
            <a:r>
              <a:rPr lang="en-US" sz="2200"/>
              <a:t>			</a:t>
            </a:r>
            <a:r>
              <a:rPr lang="en-US" sz="2200">
                <a:solidFill>
                  <a:srgbClr val="0000FF"/>
                </a:solidFill>
              </a:rPr>
              <a:t>return</a:t>
            </a:r>
            <a:r>
              <a:rPr lang="en-US" sz="2200"/>
              <a:t> 0; </a:t>
            </a:r>
            <a:r>
              <a:rPr lang="en-US" sz="2200" i="1"/>
              <a:t>// Tìm không thấy x</a:t>
            </a:r>
          </a:p>
          <a:p>
            <a:pPr lvl="1">
              <a:buFont typeface="Wingdings" pitchFamily="2" charset="2"/>
              <a:buNone/>
            </a:pPr>
            <a:r>
              <a:rPr lang="en-US" sz="2200"/>
              <a:t>		</a:t>
            </a:r>
            <a:r>
              <a:rPr lang="en-US" sz="2200">
                <a:solidFill>
                  <a:srgbClr val="0000FF"/>
                </a:solidFill>
              </a:rPr>
              <a:t>else</a:t>
            </a:r>
            <a:r>
              <a:rPr lang="en-US" sz="2200"/>
              <a:t>	</a:t>
            </a:r>
          </a:p>
          <a:p>
            <a:pPr lvl="1">
              <a:buFont typeface="Wingdings" pitchFamily="2" charset="2"/>
              <a:buNone/>
            </a:pPr>
            <a:r>
              <a:rPr lang="en-US" sz="2200"/>
              <a:t>			</a:t>
            </a:r>
            <a:r>
              <a:rPr lang="en-US" sz="2200">
                <a:solidFill>
                  <a:srgbClr val="0000FF"/>
                </a:solidFill>
              </a:rPr>
              <a:t>return</a:t>
            </a:r>
            <a:r>
              <a:rPr lang="en-US" sz="2200"/>
              <a:t> 1; </a:t>
            </a:r>
            <a:r>
              <a:rPr lang="en-US" sz="2200" i="1"/>
              <a:t>// Tìm thấy</a:t>
            </a:r>
          </a:p>
          <a:p>
            <a:pPr lvl="1">
              <a:buFont typeface="Wingdings" pitchFamily="2" charset="2"/>
              <a:buNone/>
            </a:pPr>
            <a:r>
              <a:rPr lang="en-US" sz="2200"/>
              <a:t>}</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5651"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5652"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5653"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5654"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5655"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5656"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5657" name="Oval 9"/>
          <p:cNvSpPr>
            <a:spLocks noChangeArrowheads="1"/>
          </p:cNvSpPr>
          <p:nvPr/>
        </p:nvSpPr>
        <p:spPr bwMode="auto">
          <a:xfrm>
            <a:off x="1108075" y="2924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grpSp>
        <p:nvGrpSpPr>
          <p:cNvPr id="155658" name="Group 10"/>
          <p:cNvGrpSpPr>
            <a:grpSpLocks/>
          </p:cNvGrpSpPr>
          <p:nvPr/>
        </p:nvGrpSpPr>
        <p:grpSpPr bwMode="auto">
          <a:xfrm>
            <a:off x="1108075" y="3468688"/>
            <a:ext cx="8550275" cy="608012"/>
            <a:chOff x="644" y="1153"/>
            <a:chExt cx="4972" cy="383"/>
          </a:xfrm>
        </p:grpSpPr>
        <p:sp>
          <p:nvSpPr>
            <p:cNvPr id="155659"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5660"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5661"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5662"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5663"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5664"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5665"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5666"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55667"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 – Ví Dụ</a:t>
            </a:r>
          </a:p>
        </p:txBody>
      </p:sp>
      <p:sp>
        <p:nvSpPr>
          <p:cNvPr id="155668" name="Text Box 20"/>
          <p:cNvSpPr txBox="1">
            <a:spLocks noChangeArrowheads="1"/>
          </p:cNvSpPr>
          <p:nvPr/>
        </p:nvSpPr>
        <p:spPr bwMode="auto">
          <a:xfrm>
            <a:off x="579596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h = (5, 3, 1); k = 3</a:t>
            </a:r>
          </a:p>
        </p:txBody>
      </p:sp>
      <p:sp>
        <p:nvSpPr>
          <p:cNvPr id="155669" name="Text Box 21"/>
          <p:cNvSpPr txBox="1">
            <a:spLocks noChangeArrowheads="1"/>
          </p:cNvSpPr>
          <p:nvPr/>
        </p:nvSpPr>
        <p:spPr bwMode="auto">
          <a:xfrm>
            <a:off x="110013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len = 3</a:t>
            </a:r>
          </a:p>
        </p:txBody>
      </p:sp>
      <p:sp>
        <p:nvSpPr>
          <p:cNvPr id="155670" name="AutoShape 22"/>
          <p:cNvSpPr>
            <a:spLocks noChangeArrowheads="1"/>
          </p:cNvSpPr>
          <p:nvPr/>
        </p:nvSpPr>
        <p:spPr bwMode="auto">
          <a:xfrm>
            <a:off x="4335463"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VNI-Helve" pitchFamily="2" charset="0"/>
              </a:rPr>
              <a:t>curr</a:t>
            </a:r>
          </a:p>
        </p:txBody>
      </p:sp>
      <p:sp>
        <p:nvSpPr>
          <p:cNvPr id="155671" name="AutoShape 23"/>
          <p:cNvSpPr>
            <a:spLocks noChangeArrowheads="1"/>
          </p:cNvSpPr>
          <p:nvPr/>
        </p:nvSpPr>
        <p:spPr bwMode="auto">
          <a:xfrm>
            <a:off x="97472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5672" name="Text Box 24"/>
          <p:cNvSpPr txBox="1">
            <a:spLocks noChangeArrowheads="1"/>
          </p:cNvSpPr>
          <p:nvPr/>
        </p:nvSpPr>
        <p:spPr bwMode="auto">
          <a:xfrm>
            <a:off x="7777163" y="5410200"/>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69"/>
                                        </p:tgtEl>
                                        <p:attrNameLst>
                                          <p:attrName>style.visibility</p:attrName>
                                        </p:attrNameLst>
                                      </p:cBhvr>
                                      <p:to>
                                        <p:strVal val="visible"/>
                                      </p:to>
                                    </p:set>
                                    <p:anim calcmode="lin" valueType="num">
                                      <p:cBhvr additive="base">
                                        <p:cTn id="7" dur="500" fill="hold"/>
                                        <p:tgtEl>
                                          <p:spTgt spid="155669"/>
                                        </p:tgtEl>
                                        <p:attrNameLst>
                                          <p:attrName>ppt_x</p:attrName>
                                        </p:attrNameLst>
                                      </p:cBhvr>
                                      <p:tavLst>
                                        <p:tav tm="0">
                                          <p:val>
                                            <p:strVal val="0-#ppt_w/2"/>
                                          </p:val>
                                        </p:tav>
                                        <p:tav tm="100000">
                                          <p:val>
                                            <p:strVal val="#ppt_x"/>
                                          </p:val>
                                        </p:tav>
                                      </p:tavLst>
                                    </p:anim>
                                    <p:anim calcmode="lin" valueType="num">
                                      <p:cBhvr additive="base">
                                        <p:cTn id="8" dur="500" fill="hold"/>
                                        <p:tgtEl>
                                          <p:spTgt spid="15566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55670"/>
                                        </p:tgtEl>
                                        <p:attrNameLst>
                                          <p:attrName>style.visibility</p:attrName>
                                        </p:attrNameLst>
                                      </p:cBhvr>
                                      <p:to>
                                        <p:strVal val="visible"/>
                                      </p:to>
                                    </p:set>
                                    <p:animEffect transition="in" filter="blinds(horizontal)">
                                      <p:cBhvr>
                                        <p:cTn id="12" dur="500"/>
                                        <p:tgtEl>
                                          <p:spTgt spid="155670"/>
                                        </p:tgtEl>
                                      </p:cBhvr>
                                    </p:animEffect>
                                  </p:childTnLst>
                                </p:cTn>
                              </p:par>
                            </p:childTnLst>
                          </p:cTn>
                        </p:par>
                        <p:par>
                          <p:cTn id="13" fill="hold" nodeType="afterGroup">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55671"/>
                                        </p:tgtEl>
                                        <p:attrNameLst>
                                          <p:attrName>style.visibility</p:attrName>
                                        </p:attrNameLst>
                                      </p:cBhvr>
                                      <p:to>
                                        <p:strVal val="visible"/>
                                      </p:to>
                                    </p:set>
                                    <p:animEffect transition="in" filter="blinds(horizontal)">
                                      <p:cBhvr>
                                        <p:cTn id="16" dur="500"/>
                                        <p:tgtEl>
                                          <p:spTgt spid="155671"/>
                                        </p:tgtEl>
                                      </p:cBhvr>
                                    </p:animEffect>
                                  </p:childTnLst>
                                </p:cTn>
                              </p:par>
                            </p:childTnLst>
                          </p:cTn>
                        </p:par>
                        <p:par>
                          <p:cTn id="17" fill="hold" nodeType="afterGroup">
                            <p:stCondLst>
                              <p:cond delay="1500"/>
                            </p:stCondLst>
                            <p:childTnLst>
                              <p:par>
                                <p:cTn id="18" presetID="42" presetClass="path" presetSubtype="0" accel="50000" decel="50000" fill="hold" grpId="0" nodeType="afterEffect">
                                  <p:stCondLst>
                                    <p:cond delay="0"/>
                                  </p:stCondLst>
                                  <p:childTnLst>
                                    <p:animMotion origin="layout" path="M 3.61111E-6 2.59259E-6 L -0.18004 0.33102 " pathEditMode="relative" rAng="0" ptsTypes="AA">
                                      <p:cBhvr>
                                        <p:cTn id="19" dur="2000" fill="hold"/>
                                        <p:tgtEl>
                                          <p:spTgt spid="155652"/>
                                        </p:tgtEl>
                                        <p:attrNameLst>
                                          <p:attrName>ppt_x</p:attrName>
                                          <p:attrName>ppt_y</p:attrName>
                                        </p:attrNameLst>
                                      </p:cBhvr>
                                      <p:rCtr x="-9010" y="16551"/>
                                    </p:animMotion>
                                  </p:childTnLst>
                                </p:cTn>
                              </p:par>
                            </p:childTnLst>
                          </p:cTn>
                        </p:par>
                        <p:par>
                          <p:cTn id="20" fill="hold" nodeType="afterGroup">
                            <p:stCondLst>
                              <p:cond delay="3500"/>
                            </p:stCondLst>
                            <p:childTnLst>
                              <p:par>
                                <p:cTn id="21" presetID="63" presetClass="path" presetSubtype="0" accel="50000" decel="50000" fill="hold" grpId="0" nodeType="afterEffect">
                                  <p:stCondLst>
                                    <p:cond delay="0"/>
                                  </p:stCondLst>
                                  <p:childTnLst>
                                    <p:animMotion origin="layout" path="M 0.0007 -0.00023 L 0.33577 -0.00046 " pathEditMode="relative" rAng="0" ptsTypes="AA">
                                      <p:cBhvr>
                                        <p:cTn id="22" dur="2000" fill="hold"/>
                                        <p:tgtEl>
                                          <p:spTgt spid="155657"/>
                                        </p:tgtEl>
                                        <p:attrNameLst>
                                          <p:attrName>ppt_x</p:attrName>
                                          <p:attrName>ppt_y</p:attrName>
                                        </p:attrNameLst>
                                      </p:cBhvr>
                                      <p:rCtr x="16753" y="-23"/>
                                    </p:animMotion>
                                  </p:childTnLst>
                                </p:cTn>
                              </p:par>
                            </p:childTnLst>
                          </p:cTn>
                        </p:par>
                        <p:par>
                          <p:cTn id="23" fill="hold" nodeType="afterGroup">
                            <p:stCondLst>
                              <p:cond delay="5500"/>
                            </p:stCondLst>
                            <p:childTnLst>
                              <p:par>
                                <p:cTn id="24" presetID="64" presetClass="path" presetSubtype="0" accel="50000" decel="50000" fill="hold" grpId="1" nodeType="afterEffect">
                                  <p:stCondLst>
                                    <p:cond delay="0"/>
                                  </p:stCondLst>
                                  <p:childTnLst>
                                    <p:animMotion origin="layout" path="M -0.18004 0.33102 L -0.3349 -0.00023 " pathEditMode="relative" rAng="0" ptsTypes="AA">
                                      <p:cBhvr>
                                        <p:cTn id="25" dur="2000" fill="hold"/>
                                        <p:tgtEl>
                                          <p:spTgt spid="155652"/>
                                        </p:tgtEl>
                                        <p:attrNameLst>
                                          <p:attrName>ppt_x</p:attrName>
                                          <p:attrName>ppt_y</p:attrName>
                                        </p:attrNameLst>
                                      </p:cBhvr>
                                      <p:rCtr x="-7743" y="-16574"/>
                                    </p:animMotion>
                                  </p:childTnLst>
                                </p:cTn>
                              </p:par>
                            </p:childTnLst>
                          </p:cTn>
                        </p:par>
                        <p:par>
                          <p:cTn id="26" fill="hold" nodeType="afterGroup">
                            <p:stCondLst>
                              <p:cond delay="7500"/>
                            </p:stCondLst>
                            <p:childTnLst>
                              <p:par>
                                <p:cTn id="27" presetID="4" presetClass="exit" presetSubtype="16" fill="hold" grpId="1" nodeType="afterEffect">
                                  <p:stCondLst>
                                    <p:cond delay="0"/>
                                  </p:stCondLst>
                                  <p:childTnLst>
                                    <p:animEffect transition="out" filter="box(in)">
                                      <p:cBhvr>
                                        <p:cTn id="28" dur="500"/>
                                        <p:tgtEl>
                                          <p:spTgt spid="155671"/>
                                        </p:tgtEl>
                                      </p:cBhvr>
                                    </p:animEffect>
                                    <p:set>
                                      <p:cBhvr>
                                        <p:cTn id="29" dur="1" fill="hold">
                                          <p:stCondLst>
                                            <p:cond delay="499"/>
                                          </p:stCondLst>
                                        </p:cTn>
                                        <p:tgtEl>
                                          <p:spTgt spid="155671"/>
                                        </p:tgtEl>
                                        <p:attrNameLst>
                                          <p:attrName>style.visibility</p:attrName>
                                        </p:attrNameLst>
                                      </p:cBhvr>
                                      <p:to>
                                        <p:strVal val="hidden"/>
                                      </p:to>
                                    </p:set>
                                  </p:childTnLst>
                                </p:cTn>
                              </p:par>
                            </p:childTnLst>
                          </p:cTn>
                        </p:par>
                        <p:par>
                          <p:cTn id="30" fill="hold" nodeType="afterGroup">
                            <p:stCondLst>
                              <p:cond delay="8000"/>
                            </p:stCondLst>
                            <p:childTnLst>
                              <p:par>
                                <p:cTn id="31" presetID="63" presetClass="path" presetSubtype="0" accel="50000" decel="50000" fill="hold" grpId="1" nodeType="afterEffect">
                                  <p:stCondLst>
                                    <p:cond delay="0"/>
                                  </p:stCondLst>
                                  <p:childTnLst>
                                    <p:animMotion origin="layout" path="M -3.61111E-6 4.81481E-6 L 0.11164 4.81481E-6 " pathEditMode="relative" rAng="0" ptsTypes="AA">
                                      <p:cBhvr>
                                        <p:cTn id="32" dur="2000" fill="hold"/>
                                        <p:tgtEl>
                                          <p:spTgt spid="155670"/>
                                        </p:tgtEl>
                                        <p:attrNameLst>
                                          <p:attrName>ppt_x</p:attrName>
                                          <p:attrName>ppt_y</p:attrName>
                                        </p:attrNameLst>
                                      </p:cBhvr>
                                      <p:rCtr x="5573" y="0"/>
                                    </p:animMotion>
                                  </p:childTnLst>
                                </p:cTn>
                              </p:par>
                              <p:par>
                                <p:cTn id="33" presetID="63" presetClass="path" presetSubtype="0" accel="50000" decel="50000" fill="hold" grpId="2" nodeType="withEffect">
                                  <p:stCondLst>
                                    <p:cond delay="0"/>
                                  </p:stCondLst>
                                  <p:childTnLst>
                                    <p:animMotion origin="layout" path="M 2.5E-6 4.81481E-6 L 0.11632 4.81481E-6 " pathEditMode="relative" rAng="0" ptsTypes="AA">
                                      <p:cBhvr>
                                        <p:cTn id="34" dur="2000" fill="hold"/>
                                        <p:tgtEl>
                                          <p:spTgt spid="155671"/>
                                        </p:tgtEl>
                                        <p:attrNameLst>
                                          <p:attrName>ppt_x</p:attrName>
                                          <p:attrName>ppt_y</p:attrName>
                                        </p:attrNameLst>
                                      </p:cBhvr>
                                      <p:rCtr x="5816" y="0"/>
                                    </p:animMotion>
                                  </p:childTnLst>
                                </p:cTn>
                              </p:par>
                            </p:childTnLst>
                          </p:cTn>
                        </p:par>
                        <p:par>
                          <p:cTn id="35" fill="hold" nodeType="afterGroup">
                            <p:stCondLst>
                              <p:cond delay="10000"/>
                            </p:stCondLst>
                            <p:childTnLst>
                              <p:par>
                                <p:cTn id="36" presetID="3" presetClass="entr" presetSubtype="10" fill="hold" grpId="3" nodeType="afterEffect">
                                  <p:stCondLst>
                                    <p:cond delay="0"/>
                                  </p:stCondLst>
                                  <p:childTnLst>
                                    <p:set>
                                      <p:cBhvr>
                                        <p:cTn id="37" dur="1" fill="hold">
                                          <p:stCondLst>
                                            <p:cond delay="0"/>
                                          </p:stCondLst>
                                        </p:cTn>
                                        <p:tgtEl>
                                          <p:spTgt spid="155671"/>
                                        </p:tgtEl>
                                        <p:attrNameLst>
                                          <p:attrName>style.visibility</p:attrName>
                                        </p:attrNameLst>
                                      </p:cBhvr>
                                      <p:to>
                                        <p:strVal val="visible"/>
                                      </p:to>
                                    </p:set>
                                    <p:animEffect transition="in" filter="blinds(horizontal)">
                                      <p:cBhvr>
                                        <p:cTn id="38" dur="500"/>
                                        <p:tgtEl>
                                          <p:spTgt spid="155671"/>
                                        </p:tgtEl>
                                      </p:cBhvr>
                                    </p:animEffect>
                                  </p:childTnLst>
                                </p:cTn>
                              </p:par>
                            </p:childTnLst>
                          </p:cTn>
                        </p:par>
                        <p:par>
                          <p:cTn id="39" fill="hold" nodeType="afterGroup">
                            <p:stCondLst>
                              <p:cond delay="10500"/>
                            </p:stCondLst>
                            <p:childTnLst>
                              <p:par>
                                <p:cTn id="40" presetID="42" presetClass="path" presetSubtype="0" accel="50000" decel="50000" fill="hold" grpId="0" nodeType="afterEffect">
                                  <p:stCondLst>
                                    <p:cond delay="0"/>
                                  </p:stCondLst>
                                  <p:childTnLst>
                                    <p:animMotion origin="layout" path="M 4.44444E-6 2.59259E-6 L -0.17153 0.32893 " pathEditMode="relative" rAng="0" ptsTypes="AA">
                                      <p:cBhvr>
                                        <p:cTn id="41" dur="2000" fill="hold"/>
                                        <p:tgtEl>
                                          <p:spTgt spid="155653"/>
                                        </p:tgtEl>
                                        <p:attrNameLst>
                                          <p:attrName>ppt_x</p:attrName>
                                          <p:attrName>ppt_y</p:attrName>
                                        </p:attrNameLst>
                                      </p:cBhvr>
                                      <p:rCtr x="-8576" y="16435"/>
                                    </p:animMotion>
                                  </p:childTnLst>
                                </p:cTn>
                              </p:par>
                            </p:childTnLst>
                          </p:cTn>
                        </p:par>
                        <p:par>
                          <p:cTn id="42" fill="hold" nodeType="afterGroup">
                            <p:stCondLst>
                              <p:cond delay="12500"/>
                            </p:stCondLst>
                            <p:childTnLst>
                              <p:par>
                                <p:cTn id="43" presetID="63" presetClass="path" presetSubtype="0" accel="50000" decel="50000" fill="hold" grpId="0" nodeType="afterEffect">
                                  <p:stCondLst>
                                    <p:cond delay="0"/>
                                  </p:stCondLst>
                                  <p:childTnLst>
                                    <p:animMotion origin="layout" path="M 0.00399 2.59259E-6 L 0.33576 2.59259E-6 " pathEditMode="relative" rAng="0" ptsTypes="AA">
                                      <p:cBhvr>
                                        <p:cTn id="44" dur="2000" fill="hold"/>
                                        <p:tgtEl>
                                          <p:spTgt spid="155650"/>
                                        </p:tgtEl>
                                        <p:attrNameLst>
                                          <p:attrName>ppt_x</p:attrName>
                                          <p:attrName>ppt_y</p:attrName>
                                        </p:attrNameLst>
                                      </p:cBhvr>
                                      <p:rCtr x="16580" y="0"/>
                                    </p:animMotion>
                                  </p:childTnLst>
                                </p:cTn>
                              </p:par>
                            </p:childTnLst>
                          </p:cTn>
                        </p:par>
                        <p:par>
                          <p:cTn id="45" fill="hold" nodeType="afterGroup">
                            <p:stCondLst>
                              <p:cond delay="14500"/>
                            </p:stCondLst>
                            <p:childTnLst>
                              <p:par>
                                <p:cTn id="46" presetID="64" presetClass="path" presetSubtype="0" accel="50000" decel="50000" fill="hold" grpId="1" nodeType="afterEffect">
                                  <p:stCondLst>
                                    <p:cond delay="0"/>
                                  </p:stCondLst>
                                  <p:childTnLst>
                                    <p:animMotion origin="layout" path="M -0.17153 0.32893 L -0.33646 2.59259E-6 " pathEditMode="relative" rAng="0" ptsTypes="AA">
                                      <p:cBhvr>
                                        <p:cTn id="47" dur="2000" fill="hold"/>
                                        <p:tgtEl>
                                          <p:spTgt spid="155653"/>
                                        </p:tgtEl>
                                        <p:attrNameLst>
                                          <p:attrName>ppt_x</p:attrName>
                                          <p:attrName>ppt_y</p:attrName>
                                        </p:attrNameLst>
                                      </p:cBhvr>
                                      <p:rCtr x="-8247" y="-16458"/>
                                    </p:animMotion>
                                  </p:childTnLst>
                                </p:cTn>
                              </p:par>
                            </p:childTnLst>
                          </p:cTn>
                        </p:par>
                        <p:par>
                          <p:cTn id="48" fill="hold" nodeType="afterGroup">
                            <p:stCondLst>
                              <p:cond delay="16500"/>
                            </p:stCondLst>
                            <p:childTnLst>
                              <p:par>
                                <p:cTn id="49" presetID="3" presetClass="exit" presetSubtype="10" fill="hold" grpId="4" nodeType="afterEffect">
                                  <p:stCondLst>
                                    <p:cond delay="0"/>
                                  </p:stCondLst>
                                  <p:childTnLst>
                                    <p:animEffect transition="out" filter="blinds(horizontal)">
                                      <p:cBhvr>
                                        <p:cTn id="50" dur="500"/>
                                        <p:tgtEl>
                                          <p:spTgt spid="155671"/>
                                        </p:tgtEl>
                                      </p:cBhvr>
                                    </p:animEffect>
                                    <p:set>
                                      <p:cBhvr>
                                        <p:cTn id="51" dur="1" fill="hold">
                                          <p:stCondLst>
                                            <p:cond delay="499"/>
                                          </p:stCondLst>
                                        </p:cTn>
                                        <p:tgtEl>
                                          <p:spTgt spid="155671"/>
                                        </p:tgtEl>
                                        <p:attrNameLst>
                                          <p:attrName>style.visibility</p:attrName>
                                        </p:attrNameLst>
                                      </p:cBhvr>
                                      <p:to>
                                        <p:strVal val="hidden"/>
                                      </p:to>
                                    </p:set>
                                  </p:childTnLst>
                                </p:cTn>
                              </p:par>
                            </p:childTnLst>
                          </p:cTn>
                        </p:par>
                        <p:par>
                          <p:cTn id="52" fill="hold" nodeType="afterGroup">
                            <p:stCondLst>
                              <p:cond delay="17000"/>
                            </p:stCondLst>
                            <p:childTnLst>
                              <p:par>
                                <p:cTn id="53" presetID="63" presetClass="path" presetSubtype="0" accel="50000" decel="50000" fill="hold" grpId="2" nodeType="afterEffect">
                                  <p:stCondLst>
                                    <p:cond delay="0"/>
                                  </p:stCondLst>
                                  <p:childTnLst>
                                    <p:animMotion origin="layout" path="M 0.11163 4.81481E-6 L 0.22326 4.81481E-6 " pathEditMode="relative" rAng="0" ptsTypes="AA">
                                      <p:cBhvr>
                                        <p:cTn id="54" dur="2000" fill="hold"/>
                                        <p:tgtEl>
                                          <p:spTgt spid="155670"/>
                                        </p:tgtEl>
                                        <p:attrNameLst>
                                          <p:attrName>ppt_x</p:attrName>
                                          <p:attrName>ppt_y</p:attrName>
                                        </p:attrNameLst>
                                      </p:cBhvr>
                                      <p:rCtr x="5573" y="0"/>
                                    </p:animMotion>
                                  </p:childTnLst>
                                </p:cTn>
                              </p:par>
                              <p:par>
                                <p:cTn id="55" presetID="63" presetClass="path" presetSubtype="0" accel="50000" decel="50000" fill="hold" grpId="5" nodeType="withEffect">
                                  <p:stCondLst>
                                    <p:cond delay="0"/>
                                  </p:stCondLst>
                                  <p:childTnLst>
                                    <p:animMotion origin="layout" path="M 0.11805 4.81481E-6 L 0.22639 0.00208 " pathEditMode="relative" rAng="0" ptsTypes="AA">
                                      <p:cBhvr>
                                        <p:cTn id="56" dur="2000" fill="hold"/>
                                        <p:tgtEl>
                                          <p:spTgt spid="155671"/>
                                        </p:tgtEl>
                                        <p:attrNameLst>
                                          <p:attrName>ppt_x</p:attrName>
                                          <p:attrName>ppt_y</p:attrName>
                                        </p:attrNameLst>
                                      </p:cBhvr>
                                      <p:rCtr x="5417" y="93"/>
                                    </p:animMotion>
                                  </p:childTnLst>
                                </p:cTn>
                              </p:par>
                            </p:childTnLst>
                          </p:cTn>
                        </p:par>
                        <p:par>
                          <p:cTn id="57" fill="hold" nodeType="afterGroup">
                            <p:stCondLst>
                              <p:cond delay="19000"/>
                            </p:stCondLst>
                            <p:childTnLst>
                              <p:par>
                                <p:cTn id="58" presetID="3" presetClass="entr" presetSubtype="10" fill="hold" grpId="6" nodeType="afterEffect">
                                  <p:stCondLst>
                                    <p:cond delay="0"/>
                                  </p:stCondLst>
                                  <p:childTnLst>
                                    <p:set>
                                      <p:cBhvr>
                                        <p:cTn id="59" dur="1" fill="hold">
                                          <p:stCondLst>
                                            <p:cond delay="0"/>
                                          </p:stCondLst>
                                        </p:cTn>
                                        <p:tgtEl>
                                          <p:spTgt spid="155671"/>
                                        </p:tgtEl>
                                        <p:attrNameLst>
                                          <p:attrName>style.visibility</p:attrName>
                                        </p:attrNameLst>
                                      </p:cBhvr>
                                      <p:to>
                                        <p:strVal val="visible"/>
                                      </p:to>
                                    </p:set>
                                    <p:animEffect transition="in" filter="blinds(horizontal)">
                                      <p:cBhvr>
                                        <p:cTn id="60" dur="500"/>
                                        <p:tgtEl>
                                          <p:spTgt spid="155671"/>
                                        </p:tgtEl>
                                      </p:cBhvr>
                                    </p:animEffect>
                                  </p:childTnLst>
                                </p:cTn>
                              </p:par>
                            </p:childTnLst>
                          </p:cTn>
                        </p:par>
                        <p:par>
                          <p:cTn id="61" fill="hold" nodeType="afterGroup">
                            <p:stCondLst>
                              <p:cond delay="19500"/>
                            </p:stCondLst>
                            <p:childTnLst>
                              <p:par>
                                <p:cTn id="62" presetID="42" presetClass="path" presetSubtype="0" accel="50000" decel="50000" fill="hold" grpId="0" nodeType="afterEffect">
                                  <p:stCondLst>
                                    <p:cond delay="0"/>
                                  </p:stCondLst>
                                  <p:childTnLst>
                                    <p:animMotion origin="layout" path="M -1.11111E-6 2.59259E-6 L -0.16163 0.33125 " pathEditMode="relative" rAng="0" ptsTypes="AA">
                                      <p:cBhvr>
                                        <p:cTn id="63" dur="2000" fill="hold"/>
                                        <p:tgtEl>
                                          <p:spTgt spid="155654"/>
                                        </p:tgtEl>
                                        <p:attrNameLst>
                                          <p:attrName>ppt_x</p:attrName>
                                          <p:attrName>ppt_y</p:attrName>
                                        </p:attrNameLst>
                                      </p:cBhvr>
                                      <p:rCtr x="-8090" y="16551"/>
                                    </p:animMotion>
                                  </p:childTnLst>
                                </p:cTn>
                              </p:par>
                            </p:childTnLst>
                          </p:cTn>
                        </p:par>
                        <p:par>
                          <p:cTn id="64" fill="hold" nodeType="afterGroup">
                            <p:stCondLst>
                              <p:cond delay="21500"/>
                            </p:stCondLst>
                            <p:childTnLst>
                              <p:par>
                                <p:cTn id="65" presetID="63" presetClass="path" presetSubtype="0" accel="50000" decel="50000" fill="hold" grpId="0" nodeType="afterEffect">
                                  <p:stCondLst>
                                    <p:cond delay="0"/>
                                  </p:stCondLst>
                                  <p:childTnLst>
                                    <p:animMotion origin="layout" path="M 0.00052 0.00209 L 0.33559 -4.07407E-6 " pathEditMode="relative" rAng="0" ptsTypes="AA">
                                      <p:cBhvr>
                                        <p:cTn id="66" dur="2000" fill="hold"/>
                                        <p:tgtEl>
                                          <p:spTgt spid="155651"/>
                                        </p:tgtEl>
                                        <p:attrNameLst>
                                          <p:attrName>ppt_x</p:attrName>
                                          <p:attrName>ppt_y</p:attrName>
                                        </p:attrNameLst>
                                      </p:cBhvr>
                                      <p:rCtr x="16753" y="-116"/>
                                    </p:animMotion>
                                  </p:childTnLst>
                                </p:cTn>
                              </p:par>
                            </p:childTnLst>
                          </p:cTn>
                        </p:par>
                        <p:par>
                          <p:cTn id="67" fill="hold" nodeType="afterGroup">
                            <p:stCondLst>
                              <p:cond delay="23500"/>
                            </p:stCondLst>
                            <p:childTnLst>
                              <p:par>
                                <p:cTn id="68" presetID="64" presetClass="path" presetSubtype="0" accel="50000" decel="50000" fill="hold" grpId="1" nodeType="afterEffect">
                                  <p:stCondLst>
                                    <p:cond delay="0"/>
                                  </p:stCondLst>
                                  <p:childTnLst>
                                    <p:animMotion origin="layout" path="M -0.16163 0.33125 L -0.3368 -0.00185 " pathEditMode="relative" rAng="0" ptsTypes="AA">
                                      <p:cBhvr>
                                        <p:cTn id="69" dur="2000" fill="hold"/>
                                        <p:tgtEl>
                                          <p:spTgt spid="155654"/>
                                        </p:tgtEl>
                                        <p:attrNameLst>
                                          <p:attrName>ppt_x</p:attrName>
                                          <p:attrName>ppt_y</p:attrName>
                                        </p:attrNameLst>
                                      </p:cBhvr>
                                      <p:rCtr x="-8767" y="-16667"/>
                                    </p:animMotion>
                                  </p:childTnLst>
                                </p:cTn>
                              </p:par>
                            </p:childTnLst>
                          </p:cTn>
                        </p:par>
                        <p:par>
                          <p:cTn id="70" fill="hold" nodeType="afterGroup">
                            <p:stCondLst>
                              <p:cond delay="25500"/>
                            </p:stCondLst>
                            <p:childTnLst>
                              <p:par>
                                <p:cTn id="71" presetID="63" presetClass="path" presetSubtype="0" accel="50000" decel="50000" fill="hold" grpId="3" nodeType="afterEffect">
                                  <p:stCondLst>
                                    <p:cond delay="0"/>
                                  </p:stCondLst>
                                  <p:childTnLst>
                                    <p:animMotion origin="layout" path="M 0.22327 4.81481E-6 L 0.3349 4.81481E-6 " pathEditMode="relative" rAng="0" ptsTypes="AA">
                                      <p:cBhvr>
                                        <p:cTn id="72" dur="2000" fill="hold"/>
                                        <p:tgtEl>
                                          <p:spTgt spid="155670"/>
                                        </p:tgtEl>
                                        <p:attrNameLst>
                                          <p:attrName>ppt_x</p:attrName>
                                          <p:attrName>ppt_y</p:attrName>
                                        </p:attrNameLst>
                                      </p:cBhvr>
                                      <p:rCtr x="55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nimBg="1"/>
      <p:bldP spid="155651" grpId="0" animBg="1"/>
      <p:bldP spid="155652" grpId="0" animBg="1"/>
      <p:bldP spid="155652" grpId="1" animBg="1"/>
      <p:bldP spid="155653" grpId="0" animBg="1"/>
      <p:bldP spid="155653" grpId="1" animBg="1"/>
      <p:bldP spid="155654" grpId="0" animBg="1"/>
      <p:bldP spid="155654" grpId="1" animBg="1"/>
      <p:bldP spid="155657" grpId="0" animBg="1"/>
      <p:bldP spid="155669" grpId="0" animBg="1"/>
      <p:bldP spid="155670" grpId="0" animBg="1"/>
      <p:bldP spid="155670" grpId="1" animBg="1"/>
      <p:bldP spid="155670" grpId="2" animBg="1"/>
      <p:bldP spid="155670" grpId="3" animBg="1"/>
      <p:bldP spid="155671" grpId="0" animBg="1"/>
      <p:bldP spid="155671" grpId="1" animBg="1"/>
      <p:bldP spid="155671" grpId="2" animBg="1"/>
      <p:bldP spid="155671" grpId="3" animBg="1"/>
      <p:bldP spid="155671" grpId="4" animBg="1"/>
      <p:bldP spid="155671" grpId="5" animBg="1"/>
      <p:bldP spid="155671" grpId="6"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6675"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6676"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6677"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6678"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6679"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6680"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6681"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grpSp>
        <p:nvGrpSpPr>
          <p:cNvPr id="156682" name="Group 10"/>
          <p:cNvGrpSpPr>
            <a:grpSpLocks/>
          </p:cNvGrpSpPr>
          <p:nvPr/>
        </p:nvGrpSpPr>
        <p:grpSpPr bwMode="auto">
          <a:xfrm>
            <a:off x="1108075" y="3397250"/>
            <a:ext cx="8550275" cy="608013"/>
            <a:chOff x="644" y="1153"/>
            <a:chExt cx="4972" cy="383"/>
          </a:xfrm>
        </p:grpSpPr>
        <p:sp>
          <p:nvSpPr>
            <p:cNvPr id="156683"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6684"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6685"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6686"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6687"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6688"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6689"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6690"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56691"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 – Ví Dụ</a:t>
            </a:r>
          </a:p>
        </p:txBody>
      </p:sp>
      <p:sp>
        <p:nvSpPr>
          <p:cNvPr id="156692" name="Text Box 20"/>
          <p:cNvSpPr txBox="1">
            <a:spLocks noChangeArrowheads="1"/>
          </p:cNvSpPr>
          <p:nvPr/>
        </p:nvSpPr>
        <p:spPr bwMode="auto">
          <a:xfrm>
            <a:off x="579596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h = (5, 3, 1); k = 3</a:t>
            </a:r>
          </a:p>
        </p:txBody>
      </p:sp>
      <p:sp>
        <p:nvSpPr>
          <p:cNvPr id="156693" name="Text Box 21"/>
          <p:cNvSpPr txBox="1">
            <a:spLocks noChangeArrowheads="1"/>
          </p:cNvSpPr>
          <p:nvPr/>
        </p:nvSpPr>
        <p:spPr bwMode="auto">
          <a:xfrm>
            <a:off x="110013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len = 3</a:t>
            </a:r>
          </a:p>
        </p:txBody>
      </p:sp>
      <p:sp>
        <p:nvSpPr>
          <p:cNvPr id="156694" name="AutoShape 22"/>
          <p:cNvSpPr>
            <a:spLocks noChangeArrowheads="1"/>
          </p:cNvSpPr>
          <p:nvPr/>
        </p:nvSpPr>
        <p:spPr bwMode="auto">
          <a:xfrm>
            <a:off x="7642225"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VNI-Helve" pitchFamily="2" charset="0"/>
              </a:rPr>
              <a:t>curr</a:t>
            </a:r>
          </a:p>
        </p:txBody>
      </p:sp>
      <p:sp>
        <p:nvSpPr>
          <p:cNvPr id="156695" name="AutoShape 23"/>
          <p:cNvSpPr>
            <a:spLocks noChangeArrowheads="1"/>
          </p:cNvSpPr>
          <p:nvPr/>
        </p:nvSpPr>
        <p:spPr bwMode="auto">
          <a:xfrm>
            <a:off x="97472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6696" name="Text Box 24"/>
          <p:cNvSpPr txBox="1">
            <a:spLocks noChangeArrowheads="1"/>
          </p:cNvSpPr>
          <p:nvPr/>
        </p:nvSpPr>
        <p:spPr bwMode="auto">
          <a:xfrm>
            <a:off x="7777163" y="5410200"/>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
        <p:nvSpPr>
          <p:cNvPr id="156697" name="AutoShape 25"/>
          <p:cNvSpPr>
            <a:spLocks noChangeArrowheads="1"/>
          </p:cNvSpPr>
          <p:nvPr/>
        </p:nvSpPr>
        <p:spPr bwMode="auto">
          <a:xfrm>
            <a:off x="432752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6695"/>
                                        </p:tgtEl>
                                        <p:attrNameLst>
                                          <p:attrName>style.visibility</p:attrName>
                                        </p:attrNameLst>
                                      </p:cBhvr>
                                      <p:to>
                                        <p:strVal val="visible"/>
                                      </p:to>
                                    </p:set>
                                    <p:animEffect transition="in" filter="blinds(horizontal)">
                                      <p:cBhvr>
                                        <p:cTn id="7" dur="500"/>
                                        <p:tgtEl>
                                          <p:spTgt spid="15669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6697"/>
                                        </p:tgtEl>
                                        <p:attrNameLst>
                                          <p:attrName>style.visibility</p:attrName>
                                        </p:attrNameLst>
                                      </p:cBhvr>
                                      <p:to>
                                        <p:strVal val="visible"/>
                                      </p:to>
                                    </p:set>
                                    <p:animEffect transition="in" filter="blinds(horizontal)">
                                      <p:cBhvr>
                                        <p:cTn id="10" dur="500"/>
                                        <p:tgtEl>
                                          <p:spTgt spid="156697"/>
                                        </p:tgtEl>
                                      </p:cBhvr>
                                    </p:animEffect>
                                  </p:childTnLst>
                                </p:cTn>
                              </p:par>
                            </p:childTnLst>
                          </p:cTn>
                        </p:par>
                        <p:par>
                          <p:cTn id="11" fill="hold" nodeType="afterGroup">
                            <p:stCondLst>
                              <p:cond delay="500"/>
                            </p:stCondLst>
                            <p:childTnLst>
                              <p:par>
                                <p:cTn id="12" presetID="42" presetClass="path" presetSubtype="0" accel="50000" decel="50000" fill="hold" grpId="0" nodeType="afterEffect">
                                  <p:stCondLst>
                                    <p:cond delay="0"/>
                                  </p:stCondLst>
                                  <p:childTnLst>
                                    <p:animMotion origin="layout" path="M -2.77778E-7 2.59259E-6 L -0.3599 0.35115 " pathEditMode="relative" rAng="0" ptsTypes="AA">
                                      <p:cBhvr>
                                        <p:cTn id="13" dur="2000" fill="hold"/>
                                        <p:tgtEl>
                                          <p:spTgt spid="156679"/>
                                        </p:tgtEl>
                                        <p:attrNameLst>
                                          <p:attrName>ppt_x</p:attrName>
                                          <p:attrName>ppt_y</p:attrName>
                                        </p:attrNameLst>
                                      </p:cBhvr>
                                      <p:rCtr x="-18003" y="17546"/>
                                    </p:animMotion>
                                  </p:childTnLst>
                                </p:cTn>
                              </p:par>
                            </p:childTnLst>
                          </p:cTn>
                        </p:par>
                        <p:par>
                          <p:cTn id="14" fill="hold" nodeType="afterGroup">
                            <p:stCondLst>
                              <p:cond delay="2500"/>
                            </p:stCondLst>
                            <p:childTnLst>
                              <p:par>
                                <p:cTn id="15" presetID="63" presetClass="path" presetSubtype="0" accel="50000" decel="50000" fill="hold" grpId="0" nodeType="afterEffect">
                                  <p:stCondLst>
                                    <p:cond delay="0"/>
                                  </p:stCondLst>
                                  <p:childTnLst>
                                    <p:animMotion origin="layout" path="M 0.00087 0.00209 L 0.33576 -4.07407E-6 " pathEditMode="relative" rAng="0" ptsTypes="AA">
                                      <p:cBhvr>
                                        <p:cTn id="16" dur="2000" fill="hold"/>
                                        <p:tgtEl>
                                          <p:spTgt spid="156676"/>
                                        </p:tgtEl>
                                        <p:attrNameLst>
                                          <p:attrName>ppt_x</p:attrName>
                                          <p:attrName>ppt_y</p:attrName>
                                        </p:attrNameLst>
                                      </p:cBhvr>
                                      <p:rCtr x="16736" y="-116"/>
                                    </p:animMotion>
                                  </p:childTnLst>
                                </p:cTn>
                              </p:par>
                            </p:childTnLst>
                          </p:cTn>
                        </p:par>
                        <p:par>
                          <p:cTn id="17" fill="hold" nodeType="afterGroup">
                            <p:stCondLst>
                              <p:cond delay="4500"/>
                            </p:stCondLst>
                            <p:childTnLst>
                              <p:par>
                                <p:cTn id="18" presetID="63" presetClass="path" presetSubtype="0" accel="50000" decel="50000" fill="hold" grpId="0" nodeType="afterEffect">
                                  <p:stCondLst>
                                    <p:cond delay="0"/>
                                  </p:stCondLst>
                                  <p:childTnLst>
                                    <p:animMotion origin="layout" path="M 0.00139 0.00209 L 0.33646 0.00209 " pathEditMode="relative" rAng="0" ptsTypes="AA">
                                      <p:cBhvr>
                                        <p:cTn id="19" dur="2000" fill="hold"/>
                                        <p:tgtEl>
                                          <p:spTgt spid="156681"/>
                                        </p:tgtEl>
                                        <p:attrNameLst>
                                          <p:attrName>ppt_x</p:attrName>
                                          <p:attrName>ppt_y</p:attrName>
                                        </p:attrNameLst>
                                      </p:cBhvr>
                                      <p:rCtr x="16753" y="0"/>
                                    </p:animMotion>
                                  </p:childTnLst>
                                </p:cTn>
                              </p:par>
                            </p:childTnLst>
                          </p:cTn>
                        </p:par>
                        <p:par>
                          <p:cTn id="20" fill="hold" nodeType="afterGroup">
                            <p:stCondLst>
                              <p:cond delay="6500"/>
                            </p:stCondLst>
                            <p:childTnLst>
                              <p:par>
                                <p:cTn id="21" presetID="64" presetClass="path" presetSubtype="0" accel="50000" decel="50000" fill="hold" grpId="1" nodeType="afterEffect">
                                  <p:stCondLst>
                                    <p:cond delay="0"/>
                                  </p:stCondLst>
                                  <p:childTnLst>
                                    <p:animMotion origin="layout" path="M -0.3599 0.35116 L -0.67153 0.0044 " pathEditMode="relative" rAng="0" ptsTypes="AA">
                                      <p:cBhvr>
                                        <p:cTn id="22" dur="2000" fill="hold"/>
                                        <p:tgtEl>
                                          <p:spTgt spid="156679"/>
                                        </p:tgtEl>
                                        <p:attrNameLst>
                                          <p:attrName>ppt_x</p:attrName>
                                          <p:attrName>ppt_y</p:attrName>
                                        </p:attrNameLst>
                                      </p:cBhvr>
                                      <p:rCtr x="-15590" y="-17338"/>
                                    </p:animMotion>
                                  </p:childTnLst>
                                </p:cTn>
                              </p:par>
                            </p:childTnLst>
                          </p:cTn>
                        </p:par>
                        <p:par>
                          <p:cTn id="23" fill="hold" nodeType="afterGroup">
                            <p:stCondLst>
                              <p:cond delay="8500"/>
                            </p:stCondLst>
                            <p:childTnLst>
                              <p:par>
                                <p:cTn id="24" presetID="3" presetClass="exit" presetSubtype="10" fill="hold" grpId="1" nodeType="afterEffect">
                                  <p:stCondLst>
                                    <p:cond delay="0"/>
                                  </p:stCondLst>
                                  <p:childTnLst>
                                    <p:animEffect transition="out" filter="blinds(horizontal)">
                                      <p:cBhvr>
                                        <p:cTn id="25" dur="500"/>
                                        <p:tgtEl>
                                          <p:spTgt spid="156697"/>
                                        </p:tgtEl>
                                      </p:cBhvr>
                                    </p:animEffect>
                                    <p:set>
                                      <p:cBhvr>
                                        <p:cTn id="26" dur="1" fill="hold">
                                          <p:stCondLst>
                                            <p:cond delay="499"/>
                                          </p:stCondLst>
                                        </p:cTn>
                                        <p:tgtEl>
                                          <p:spTgt spid="156697"/>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156695"/>
                                        </p:tgtEl>
                                      </p:cBhvr>
                                    </p:animEffect>
                                    <p:set>
                                      <p:cBhvr>
                                        <p:cTn id="29" dur="1" fill="hold">
                                          <p:stCondLst>
                                            <p:cond delay="499"/>
                                          </p:stCondLst>
                                        </p:cTn>
                                        <p:tgtEl>
                                          <p:spTgt spid="156695"/>
                                        </p:tgtEl>
                                        <p:attrNameLst>
                                          <p:attrName>style.visibility</p:attrName>
                                        </p:attrNameLst>
                                      </p:cBhvr>
                                      <p:to>
                                        <p:strVal val="hidden"/>
                                      </p:to>
                                    </p:set>
                                  </p:childTnLst>
                                </p:cTn>
                              </p:par>
                            </p:childTnLst>
                          </p:cTn>
                        </p:par>
                        <p:par>
                          <p:cTn id="30" fill="hold" nodeType="afterGroup">
                            <p:stCondLst>
                              <p:cond delay="9000"/>
                            </p:stCondLst>
                            <p:childTnLst>
                              <p:par>
                                <p:cTn id="31" presetID="63" presetClass="path" presetSubtype="0" accel="50000" decel="50000" fill="hold" grpId="0" nodeType="afterEffect">
                                  <p:stCondLst>
                                    <p:cond delay="0"/>
                                  </p:stCondLst>
                                  <p:childTnLst>
                                    <p:animMotion origin="layout" path="M 2.22222E-6 4.81481E-6 L 0.11163 4.81481E-6 " pathEditMode="relative" rAng="0" ptsTypes="AA">
                                      <p:cBhvr>
                                        <p:cTn id="32" dur="2000" fill="hold"/>
                                        <p:tgtEl>
                                          <p:spTgt spid="156694"/>
                                        </p:tgtEl>
                                        <p:attrNameLst>
                                          <p:attrName>ppt_x</p:attrName>
                                          <p:attrName>ppt_y</p:attrName>
                                        </p:attrNameLst>
                                      </p:cBhvr>
                                      <p:rCtr x="5573" y="0"/>
                                    </p:animMotion>
                                  </p:childTnLst>
                                </p:cTn>
                              </p:par>
                              <p:par>
                                <p:cTn id="33" presetID="63" presetClass="path" presetSubtype="0" accel="50000" decel="50000" fill="hold" grpId="2" nodeType="withEffect">
                                  <p:stCondLst>
                                    <p:cond delay="0"/>
                                  </p:stCondLst>
                                  <p:childTnLst>
                                    <p:animMotion origin="layout" path="M 4.44444E-6 4.81481E-6 L 0.11007 4.81481E-6 " pathEditMode="relative" rAng="0" ptsTypes="AA">
                                      <p:cBhvr>
                                        <p:cTn id="34" dur="2000" fill="hold"/>
                                        <p:tgtEl>
                                          <p:spTgt spid="156697"/>
                                        </p:tgtEl>
                                        <p:attrNameLst>
                                          <p:attrName>ppt_x</p:attrName>
                                          <p:attrName>ppt_y</p:attrName>
                                        </p:attrNameLst>
                                      </p:cBhvr>
                                      <p:rCtr x="5503" y="0"/>
                                    </p:animMotion>
                                  </p:childTnLst>
                                </p:cTn>
                              </p:par>
                              <p:par>
                                <p:cTn id="35" presetID="63" presetClass="path" presetSubtype="0" accel="50000" decel="50000" fill="hold" grpId="2" nodeType="withEffect">
                                  <p:stCondLst>
                                    <p:cond delay="0"/>
                                  </p:stCondLst>
                                  <p:childTnLst>
                                    <p:animMotion origin="layout" path="M 2.5E-6 4.81481E-6 L 0.11337 4.81481E-6 " pathEditMode="relative" rAng="0" ptsTypes="AA">
                                      <p:cBhvr>
                                        <p:cTn id="36" dur="2000" fill="hold"/>
                                        <p:tgtEl>
                                          <p:spTgt spid="156695"/>
                                        </p:tgtEl>
                                        <p:attrNameLst>
                                          <p:attrName>ppt_x</p:attrName>
                                          <p:attrName>ppt_y</p:attrName>
                                        </p:attrNameLst>
                                      </p:cBhvr>
                                      <p:rCtr x="5660" y="0"/>
                                    </p:animMotion>
                                  </p:childTnLst>
                                </p:cTn>
                              </p:par>
                            </p:childTnLst>
                          </p:cTn>
                        </p:par>
                        <p:par>
                          <p:cTn id="37" fill="hold" nodeType="afterGroup">
                            <p:stCondLst>
                              <p:cond delay="11000"/>
                            </p:stCondLst>
                            <p:childTnLst>
                              <p:par>
                                <p:cTn id="38" presetID="3" presetClass="entr" presetSubtype="10" fill="hold" grpId="3" nodeType="afterEffect">
                                  <p:stCondLst>
                                    <p:cond delay="0"/>
                                  </p:stCondLst>
                                  <p:childTnLst>
                                    <p:set>
                                      <p:cBhvr>
                                        <p:cTn id="39" dur="1" fill="hold">
                                          <p:stCondLst>
                                            <p:cond delay="0"/>
                                          </p:stCondLst>
                                        </p:cTn>
                                        <p:tgtEl>
                                          <p:spTgt spid="156697"/>
                                        </p:tgtEl>
                                        <p:attrNameLst>
                                          <p:attrName>style.visibility</p:attrName>
                                        </p:attrNameLst>
                                      </p:cBhvr>
                                      <p:to>
                                        <p:strVal val="visible"/>
                                      </p:to>
                                    </p:set>
                                    <p:animEffect transition="in" filter="blinds(horizontal)">
                                      <p:cBhvr>
                                        <p:cTn id="40" dur="500"/>
                                        <p:tgtEl>
                                          <p:spTgt spid="156697"/>
                                        </p:tgtEl>
                                      </p:cBhvr>
                                    </p:animEffect>
                                  </p:childTnLst>
                                </p:cTn>
                              </p:par>
                              <p:par>
                                <p:cTn id="41" presetID="3" presetClass="entr" presetSubtype="10" fill="hold" grpId="3" nodeType="withEffect">
                                  <p:stCondLst>
                                    <p:cond delay="0"/>
                                  </p:stCondLst>
                                  <p:childTnLst>
                                    <p:set>
                                      <p:cBhvr>
                                        <p:cTn id="42" dur="1" fill="hold">
                                          <p:stCondLst>
                                            <p:cond delay="0"/>
                                          </p:stCondLst>
                                        </p:cTn>
                                        <p:tgtEl>
                                          <p:spTgt spid="156695"/>
                                        </p:tgtEl>
                                        <p:attrNameLst>
                                          <p:attrName>style.visibility</p:attrName>
                                        </p:attrNameLst>
                                      </p:cBhvr>
                                      <p:to>
                                        <p:strVal val="visible"/>
                                      </p:to>
                                    </p:set>
                                    <p:animEffect transition="in" filter="blinds(horizontal)">
                                      <p:cBhvr>
                                        <p:cTn id="43" dur="500"/>
                                        <p:tgtEl>
                                          <p:spTgt spid="156695"/>
                                        </p:tgtEl>
                                      </p:cBhvr>
                                    </p:animEffect>
                                  </p:childTnLst>
                                </p:cTn>
                              </p:par>
                            </p:childTnLst>
                          </p:cTn>
                        </p:par>
                        <p:par>
                          <p:cTn id="44" fill="hold" nodeType="afterGroup">
                            <p:stCondLst>
                              <p:cond delay="11500"/>
                            </p:stCondLst>
                            <p:childTnLst>
                              <p:par>
                                <p:cTn id="45" presetID="3" presetClass="entr" presetSubtype="10" fill="hold" grpId="0" nodeType="afterEffect" nodePh="1">
                                  <p:stCondLst>
                                    <p:cond delay="0"/>
                                  </p:stCondLst>
                                  <p:endCondLst>
                                    <p:cond evt="begin" delay="0">
                                      <p:tn val="45"/>
                                    </p:cond>
                                  </p:endCondLst>
                                  <p:childTnLst>
                                    <p:set>
                                      <p:cBhvr>
                                        <p:cTn id="46" dur="1" fill="hold">
                                          <p:stCondLst>
                                            <p:cond delay="0"/>
                                          </p:stCondLst>
                                        </p:cTn>
                                        <p:tgtEl>
                                          <p:spTgt spid="156696"/>
                                        </p:tgtEl>
                                        <p:attrNameLst>
                                          <p:attrName>style.visibility</p:attrName>
                                        </p:attrNameLst>
                                      </p:cBhvr>
                                      <p:to>
                                        <p:strVal val="visible"/>
                                      </p:to>
                                    </p:set>
                                    <p:animEffect transition="in" filter="blinds(horizontal)">
                                      <p:cBhvr>
                                        <p:cTn id="47" dur="2000"/>
                                        <p:tgtEl>
                                          <p:spTgt spid="1566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4" nodeType="clickEffect">
                                  <p:stCondLst>
                                    <p:cond delay="0"/>
                                  </p:stCondLst>
                                  <p:childTnLst>
                                    <p:animEffect transition="out" filter="blinds(horizontal)">
                                      <p:cBhvr>
                                        <p:cTn id="51" dur="500"/>
                                        <p:tgtEl>
                                          <p:spTgt spid="156697"/>
                                        </p:tgtEl>
                                      </p:cBhvr>
                                    </p:animEffect>
                                    <p:set>
                                      <p:cBhvr>
                                        <p:cTn id="52" dur="1" fill="hold">
                                          <p:stCondLst>
                                            <p:cond delay="499"/>
                                          </p:stCondLst>
                                        </p:cTn>
                                        <p:tgtEl>
                                          <p:spTgt spid="156697"/>
                                        </p:tgtEl>
                                        <p:attrNameLst>
                                          <p:attrName>style.visibility</p:attrName>
                                        </p:attrNameLst>
                                      </p:cBhvr>
                                      <p:to>
                                        <p:strVal val="hidden"/>
                                      </p:to>
                                    </p:set>
                                  </p:childTnLst>
                                </p:cTn>
                              </p:par>
                              <p:par>
                                <p:cTn id="53" presetID="3" presetClass="exit" presetSubtype="10" fill="hold" grpId="4" nodeType="withEffect">
                                  <p:stCondLst>
                                    <p:cond delay="0"/>
                                  </p:stCondLst>
                                  <p:childTnLst>
                                    <p:animEffect transition="out" filter="blinds(horizontal)">
                                      <p:cBhvr>
                                        <p:cTn id="54" dur="500"/>
                                        <p:tgtEl>
                                          <p:spTgt spid="156695"/>
                                        </p:tgtEl>
                                      </p:cBhvr>
                                    </p:animEffect>
                                    <p:set>
                                      <p:cBhvr>
                                        <p:cTn id="55" dur="1" fill="hold">
                                          <p:stCondLst>
                                            <p:cond delay="499"/>
                                          </p:stCondLst>
                                        </p:cTn>
                                        <p:tgtEl>
                                          <p:spTgt spid="1566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nimBg="1"/>
      <p:bldP spid="156679" grpId="0" animBg="1"/>
      <p:bldP spid="156679" grpId="1" animBg="1"/>
      <p:bldP spid="156681" grpId="0" animBg="1"/>
      <p:bldP spid="156694" grpId="0" animBg="1"/>
      <p:bldP spid="156695" grpId="0" animBg="1"/>
      <p:bldP spid="156695" grpId="1" animBg="1"/>
      <p:bldP spid="156695" grpId="2" animBg="1"/>
      <p:bldP spid="156695" grpId="3" animBg="1"/>
      <p:bldP spid="156695" grpId="4" animBg="1"/>
      <p:bldP spid="156696" grpId="0"/>
      <p:bldP spid="156697" grpId="0" animBg="1"/>
      <p:bldP spid="156697" grpId="1" animBg="1"/>
      <p:bldP spid="156697" grpId="2" animBg="1"/>
      <p:bldP spid="156697" grpId="3" animBg="1"/>
      <p:bldP spid="156697" grpId="4"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7699"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7700"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7701"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7702"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7703"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7704"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7705"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7715"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 – Ví Dụ</a:t>
            </a:r>
          </a:p>
        </p:txBody>
      </p:sp>
      <p:sp>
        <p:nvSpPr>
          <p:cNvPr id="157716" name="Text Box 20"/>
          <p:cNvSpPr txBox="1">
            <a:spLocks noChangeArrowheads="1"/>
          </p:cNvSpPr>
          <p:nvPr/>
        </p:nvSpPr>
        <p:spPr bwMode="auto">
          <a:xfrm>
            <a:off x="579596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h = (5, 3, 1); k = 3</a:t>
            </a:r>
          </a:p>
        </p:txBody>
      </p:sp>
      <p:sp>
        <p:nvSpPr>
          <p:cNvPr id="157717" name="Text Box 21"/>
          <p:cNvSpPr txBox="1">
            <a:spLocks noChangeArrowheads="1"/>
          </p:cNvSpPr>
          <p:nvPr/>
        </p:nvSpPr>
        <p:spPr bwMode="auto">
          <a:xfrm>
            <a:off x="110013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len = 3</a:t>
            </a:r>
          </a:p>
        </p:txBody>
      </p:sp>
      <p:grpSp>
        <p:nvGrpSpPr>
          <p:cNvPr id="157718" name="Group 22"/>
          <p:cNvGrpSpPr>
            <a:grpSpLocks/>
          </p:cNvGrpSpPr>
          <p:nvPr/>
        </p:nvGrpSpPr>
        <p:grpSpPr bwMode="auto">
          <a:xfrm>
            <a:off x="1125538" y="3414713"/>
            <a:ext cx="8550275" cy="608012"/>
            <a:chOff x="644" y="1153"/>
            <a:chExt cx="4972" cy="383"/>
          </a:xfrm>
        </p:grpSpPr>
        <p:sp>
          <p:nvSpPr>
            <p:cNvPr id="157719" name="Oval 2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7720" name="Oval 2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7721" name="Oval 2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7722" name="Oval 2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7723" name="Oval 2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7724" name="Oval 2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7725" name="Oval 2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7726" name="Oval 3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8" fill="hold" grpId="0" nodeType="clickEffect">
                                  <p:stCondLst>
                                    <p:cond delay="0"/>
                                  </p:stCondLst>
                                  <p:childTnLst>
                                    <p:anim calcmode="lin" valueType="num">
                                      <p:cBhvr additive="base">
                                        <p:cTn id="6" dur="500"/>
                                        <p:tgtEl>
                                          <p:spTgt spid="157717"/>
                                        </p:tgtEl>
                                        <p:attrNameLst>
                                          <p:attrName>ppt_x</p:attrName>
                                        </p:attrNameLst>
                                      </p:cBhvr>
                                      <p:tavLst>
                                        <p:tav tm="0">
                                          <p:val>
                                            <p:strVal val="ppt_x"/>
                                          </p:val>
                                        </p:tav>
                                        <p:tav tm="100000">
                                          <p:val>
                                            <p:strVal val="0-ppt_w/2"/>
                                          </p:val>
                                        </p:tav>
                                      </p:tavLst>
                                    </p:anim>
                                    <p:anim calcmode="lin" valueType="num">
                                      <p:cBhvr additive="base">
                                        <p:cTn id="7" dur="500"/>
                                        <p:tgtEl>
                                          <p:spTgt spid="157717"/>
                                        </p:tgtEl>
                                        <p:attrNameLst>
                                          <p:attrName>ppt_y</p:attrName>
                                        </p:attrNameLst>
                                      </p:cBhvr>
                                      <p:tavLst>
                                        <p:tav tm="0">
                                          <p:val>
                                            <p:strVal val="ppt_y"/>
                                          </p:val>
                                        </p:tav>
                                        <p:tav tm="100000">
                                          <p:val>
                                            <p:strVal val="ppt_y"/>
                                          </p:val>
                                        </p:tav>
                                      </p:tavLst>
                                    </p:anim>
                                    <p:set>
                                      <p:cBhvr>
                                        <p:cTn id="8" dur="1" fill="hold">
                                          <p:stCondLst>
                                            <p:cond delay="499"/>
                                          </p:stCondLst>
                                        </p:cTn>
                                        <p:tgtEl>
                                          <p:spTgt spid="1577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AutoShape 2"/>
          <p:cNvSpPr>
            <a:spLocks noChangeArrowheads="1"/>
          </p:cNvSpPr>
          <p:nvPr/>
        </p:nvSpPr>
        <p:spPr bwMode="auto">
          <a:xfrm>
            <a:off x="2116138"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8723" name="AutoShape 3"/>
          <p:cNvSpPr>
            <a:spLocks noChangeArrowheads="1"/>
          </p:cNvSpPr>
          <p:nvPr/>
        </p:nvSpPr>
        <p:spPr bwMode="auto">
          <a:xfrm>
            <a:off x="2112963" y="2047875"/>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VNI-Helve" pitchFamily="2" charset="0"/>
              </a:rPr>
              <a:t>curr</a:t>
            </a:r>
          </a:p>
        </p:txBody>
      </p:sp>
      <p:sp>
        <p:nvSpPr>
          <p:cNvPr id="158724" name="Oval 4"/>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8725" name="Oval 5"/>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8726" name="Oval 6"/>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8727" name="Oval 7"/>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8728" name="Oval 8"/>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8729" name="Oval 9"/>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8730" name="Oval 10"/>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8731" name="Oval 11"/>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grpSp>
        <p:nvGrpSpPr>
          <p:cNvPr id="158732" name="Group 12"/>
          <p:cNvGrpSpPr>
            <a:grpSpLocks/>
          </p:cNvGrpSpPr>
          <p:nvPr/>
        </p:nvGrpSpPr>
        <p:grpSpPr bwMode="auto">
          <a:xfrm>
            <a:off x="1108075" y="3397250"/>
            <a:ext cx="8550275" cy="608013"/>
            <a:chOff x="644" y="1153"/>
            <a:chExt cx="4972" cy="383"/>
          </a:xfrm>
        </p:grpSpPr>
        <p:sp>
          <p:nvSpPr>
            <p:cNvPr id="158733"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8734"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8735"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8736"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8737"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8738"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8739"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8740"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58741" name="Rectangle 21"/>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 – Ví Dụ</a:t>
            </a:r>
          </a:p>
        </p:txBody>
      </p:sp>
      <p:sp>
        <p:nvSpPr>
          <p:cNvPr id="158742" name="Text Box 22"/>
          <p:cNvSpPr txBox="1">
            <a:spLocks noChangeArrowheads="1"/>
          </p:cNvSpPr>
          <p:nvPr/>
        </p:nvSpPr>
        <p:spPr bwMode="auto">
          <a:xfrm>
            <a:off x="579596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h = (5, 3, 1); k = 3</a:t>
            </a:r>
          </a:p>
        </p:txBody>
      </p:sp>
      <p:sp>
        <p:nvSpPr>
          <p:cNvPr id="158743" name="Text Box 23"/>
          <p:cNvSpPr txBox="1">
            <a:spLocks noChangeArrowheads="1"/>
          </p:cNvSpPr>
          <p:nvPr/>
        </p:nvSpPr>
        <p:spPr bwMode="auto">
          <a:xfrm>
            <a:off x="110013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len = 1</a:t>
            </a:r>
          </a:p>
        </p:txBody>
      </p:sp>
      <p:sp>
        <p:nvSpPr>
          <p:cNvPr id="158744" name="AutoShape 24"/>
          <p:cNvSpPr>
            <a:spLocks noChangeArrowheads="1"/>
          </p:cNvSpPr>
          <p:nvPr/>
        </p:nvSpPr>
        <p:spPr bwMode="auto">
          <a:xfrm>
            <a:off x="974725"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8745" name="Text Box 25"/>
          <p:cNvSpPr txBox="1">
            <a:spLocks noChangeArrowheads="1"/>
          </p:cNvSpPr>
          <p:nvPr/>
        </p:nvSpPr>
        <p:spPr bwMode="auto">
          <a:xfrm>
            <a:off x="7777163" y="5410200"/>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
        <p:nvSpPr>
          <p:cNvPr id="158746" name="AutoShape 26"/>
          <p:cNvSpPr>
            <a:spLocks noChangeArrowheads="1"/>
          </p:cNvSpPr>
          <p:nvPr/>
        </p:nvSpPr>
        <p:spPr bwMode="auto">
          <a:xfrm>
            <a:off x="322103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743"/>
                                        </p:tgtEl>
                                        <p:attrNameLst>
                                          <p:attrName>style.visibility</p:attrName>
                                        </p:attrNameLst>
                                      </p:cBhvr>
                                      <p:to>
                                        <p:strVal val="visible"/>
                                      </p:to>
                                    </p:set>
                                    <p:anim calcmode="lin" valueType="num">
                                      <p:cBhvr additive="base">
                                        <p:cTn id="7" dur="500" fill="hold"/>
                                        <p:tgtEl>
                                          <p:spTgt spid="158743"/>
                                        </p:tgtEl>
                                        <p:attrNameLst>
                                          <p:attrName>ppt_x</p:attrName>
                                        </p:attrNameLst>
                                      </p:cBhvr>
                                      <p:tavLst>
                                        <p:tav tm="0">
                                          <p:val>
                                            <p:strVal val="0-#ppt_w/2"/>
                                          </p:val>
                                        </p:tav>
                                        <p:tav tm="100000">
                                          <p:val>
                                            <p:strVal val="#ppt_x"/>
                                          </p:val>
                                        </p:tav>
                                      </p:tavLst>
                                    </p:anim>
                                    <p:anim calcmode="lin" valueType="num">
                                      <p:cBhvr additive="base">
                                        <p:cTn id="8" dur="500" fill="hold"/>
                                        <p:tgtEl>
                                          <p:spTgt spid="1587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158723"/>
                                        </p:tgtEl>
                                        <p:attrNameLst>
                                          <p:attrName>style.visibility</p:attrName>
                                        </p:attrNameLst>
                                      </p:cBhvr>
                                      <p:to>
                                        <p:strVal val="visible"/>
                                      </p:to>
                                    </p:set>
                                    <p:animEffect transition="in" filter="blinds(horizontal)">
                                      <p:cBhvr>
                                        <p:cTn id="12" dur="500"/>
                                        <p:tgtEl>
                                          <p:spTgt spid="158723"/>
                                        </p:tgtEl>
                                      </p:cBhvr>
                                    </p:animEffect>
                                  </p:childTnLst>
                                </p:cTn>
                              </p:par>
                            </p:childTnLst>
                          </p:cTn>
                        </p:par>
                        <p:par>
                          <p:cTn id="13" fill="hold" nodeType="afterGroup">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58744"/>
                                        </p:tgtEl>
                                        <p:attrNameLst>
                                          <p:attrName>style.visibility</p:attrName>
                                        </p:attrNameLst>
                                      </p:cBhvr>
                                      <p:to>
                                        <p:strVal val="visible"/>
                                      </p:to>
                                    </p:set>
                                    <p:animEffect transition="in" filter="blinds(horizontal)">
                                      <p:cBhvr>
                                        <p:cTn id="16" dur="500"/>
                                        <p:tgtEl>
                                          <p:spTgt spid="158744"/>
                                        </p:tgtEl>
                                      </p:cBhvr>
                                    </p:animEffect>
                                  </p:childTnLst>
                                </p:cTn>
                              </p:par>
                            </p:childTnLst>
                          </p:cTn>
                        </p:par>
                        <p:par>
                          <p:cTn id="17" fill="hold" nodeType="afterGroup">
                            <p:stCondLst>
                              <p:cond delay="1500"/>
                            </p:stCondLst>
                            <p:childTnLst>
                              <p:par>
                                <p:cTn id="18" presetID="42" presetClass="path" presetSubtype="0" accel="50000" decel="50000" fill="hold" grpId="0" nodeType="afterEffect">
                                  <p:stCondLst>
                                    <p:cond delay="0"/>
                                  </p:stCondLst>
                                  <p:childTnLst>
                                    <p:animMotion origin="layout" path="M 0 0  L 0 0.33333  E" pathEditMode="relative" ptsTypes="">
                                      <p:cBhvr>
                                        <p:cTn id="19" dur="2000" fill="hold"/>
                                        <p:tgtEl>
                                          <p:spTgt spid="158724"/>
                                        </p:tgtEl>
                                        <p:attrNameLst>
                                          <p:attrName>ppt_x</p:attrName>
                                          <p:attrName>ppt_y</p:attrName>
                                        </p:attrNameLst>
                                      </p:cBhvr>
                                    </p:animMotion>
                                  </p:childTnLst>
                                </p:cTn>
                              </p:par>
                            </p:childTnLst>
                          </p:cTn>
                        </p:par>
                        <p:par>
                          <p:cTn id="20" fill="hold" nodeType="afterGroup">
                            <p:stCondLst>
                              <p:cond delay="3500"/>
                            </p:stCondLst>
                            <p:childTnLst>
                              <p:par>
                                <p:cTn id="21" presetID="63" presetClass="path" presetSubtype="0" accel="50000" decel="50000" fill="hold" grpId="0" nodeType="afterEffect">
                                  <p:stCondLst>
                                    <p:cond delay="0"/>
                                  </p:stCondLst>
                                  <p:childTnLst>
                                    <p:animMotion origin="layout" path="M -2.22222E-6 2.59259E-6 L 0.11007 2.59259E-6 " pathEditMode="relative" rAng="0" ptsTypes="AA">
                                      <p:cBhvr>
                                        <p:cTn id="22" dur="2000" fill="hold"/>
                                        <p:tgtEl>
                                          <p:spTgt spid="158731"/>
                                        </p:tgtEl>
                                        <p:attrNameLst>
                                          <p:attrName>ppt_x</p:attrName>
                                          <p:attrName>ppt_y</p:attrName>
                                        </p:attrNameLst>
                                      </p:cBhvr>
                                      <p:rCtr x="5503" y="0"/>
                                    </p:animMotion>
                                  </p:childTnLst>
                                </p:cTn>
                              </p:par>
                            </p:childTnLst>
                          </p:cTn>
                        </p:par>
                        <p:par>
                          <p:cTn id="23" fill="hold" nodeType="afterGroup">
                            <p:stCondLst>
                              <p:cond delay="5500"/>
                            </p:stCondLst>
                            <p:childTnLst>
                              <p:par>
                                <p:cTn id="24" presetID="64" presetClass="path" presetSubtype="0" accel="50000" decel="50000" fill="hold" grpId="1" nodeType="afterEffect">
                                  <p:stCondLst>
                                    <p:cond delay="0"/>
                                  </p:stCondLst>
                                  <p:childTnLst>
                                    <p:animMotion origin="layout" path="M -1.66667E-6 0.33333 L -0.11319 -0.00209 " pathEditMode="relative" rAng="0" ptsTypes="AA">
                                      <p:cBhvr>
                                        <p:cTn id="25" dur="2000" fill="hold"/>
                                        <p:tgtEl>
                                          <p:spTgt spid="158724"/>
                                        </p:tgtEl>
                                        <p:attrNameLst>
                                          <p:attrName>ppt_x</p:attrName>
                                          <p:attrName>ppt_y</p:attrName>
                                        </p:attrNameLst>
                                      </p:cBhvr>
                                      <p:rCtr x="-5660" y="-16782"/>
                                    </p:animMotion>
                                  </p:childTnLst>
                                </p:cTn>
                              </p:par>
                            </p:childTnLst>
                          </p:cTn>
                        </p:par>
                        <p:par>
                          <p:cTn id="26" fill="hold" nodeType="afterGroup">
                            <p:stCondLst>
                              <p:cond delay="7500"/>
                            </p:stCondLst>
                            <p:childTnLst>
                              <p:par>
                                <p:cTn id="27" presetID="3" presetClass="exit" presetSubtype="10" fill="hold" grpId="1" nodeType="afterEffect">
                                  <p:stCondLst>
                                    <p:cond delay="0"/>
                                  </p:stCondLst>
                                  <p:childTnLst>
                                    <p:animEffect transition="out" filter="blinds(horizontal)">
                                      <p:cBhvr>
                                        <p:cTn id="28" dur="500"/>
                                        <p:tgtEl>
                                          <p:spTgt spid="158744"/>
                                        </p:tgtEl>
                                      </p:cBhvr>
                                    </p:animEffect>
                                    <p:set>
                                      <p:cBhvr>
                                        <p:cTn id="29" dur="1" fill="hold">
                                          <p:stCondLst>
                                            <p:cond delay="499"/>
                                          </p:stCondLst>
                                        </p:cTn>
                                        <p:tgtEl>
                                          <p:spTgt spid="158744"/>
                                        </p:tgtEl>
                                        <p:attrNameLst>
                                          <p:attrName>style.visibility</p:attrName>
                                        </p:attrNameLst>
                                      </p:cBhvr>
                                      <p:to>
                                        <p:strVal val="hidden"/>
                                      </p:to>
                                    </p:set>
                                  </p:childTnLst>
                                </p:cTn>
                              </p:par>
                            </p:childTnLst>
                          </p:cTn>
                        </p:par>
                        <p:par>
                          <p:cTn id="30" fill="hold" nodeType="afterGroup">
                            <p:stCondLst>
                              <p:cond delay="8000"/>
                            </p:stCondLst>
                            <p:childTnLst>
                              <p:par>
                                <p:cTn id="31" presetID="63" presetClass="path" presetSubtype="0" accel="50000" decel="50000" fill="hold" grpId="1" nodeType="afterEffect">
                                  <p:stCondLst>
                                    <p:cond delay="0"/>
                                  </p:stCondLst>
                                  <p:childTnLst>
                                    <p:animMotion origin="layout" path="M 1.94444E-6 -4.81481E-6 L 0.11163 -4.81481E-6 " pathEditMode="relative" rAng="0" ptsTypes="AA">
                                      <p:cBhvr>
                                        <p:cTn id="32" dur="2000" fill="hold"/>
                                        <p:tgtEl>
                                          <p:spTgt spid="158723"/>
                                        </p:tgtEl>
                                        <p:attrNameLst>
                                          <p:attrName>ppt_x</p:attrName>
                                          <p:attrName>ppt_y</p:attrName>
                                        </p:attrNameLst>
                                      </p:cBhvr>
                                      <p:rCtr x="5573" y="0"/>
                                    </p:animMotion>
                                  </p:childTnLst>
                                </p:cTn>
                              </p:par>
                            </p:childTnLst>
                          </p:cTn>
                        </p:par>
                        <p:par>
                          <p:cTn id="33" fill="hold" nodeType="afterGroup">
                            <p:stCondLst>
                              <p:cond delay="10000"/>
                            </p:stCondLst>
                            <p:childTnLst>
                              <p:par>
                                <p:cTn id="34" presetID="3" presetClass="entr" presetSubtype="10" fill="hold" grpId="0" nodeType="afterEffect">
                                  <p:stCondLst>
                                    <p:cond delay="0"/>
                                  </p:stCondLst>
                                  <p:childTnLst>
                                    <p:set>
                                      <p:cBhvr>
                                        <p:cTn id="35" dur="1" fill="hold">
                                          <p:stCondLst>
                                            <p:cond delay="0"/>
                                          </p:stCondLst>
                                        </p:cTn>
                                        <p:tgtEl>
                                          <p:spTgt spid="158722"/>
                                        </p:tgtEl>
                                        <p:attrNameLst>
                                          <p:attrName>style.visibility</p:attrName>
                                        </p:attrNameLst>
                                      </p:cBhvr>
                                      <p:to>
                                        <p:strVal val="visible"/>
                                      </p:to>
                                    </p:set>
                                    <p:animEffect transition="in" filter="blinds(horizontal)">
                                      <p:cBhvr>
                                        <p:cTn id="36" dur="500"/>
                                        <p:tgtEl>
                                          <p:spTgt spid="158722"/>
                                        </p:tgtEl>
                                      </p:cBhvr>
                                    </p:animEffect>
                                  </p:childTnLst>
                                </p:cTn>
                              </p:par>
                              <p:par>
                                <p:cTn id="37" presetID="3" presetClass="entr" presetSubtype="10" fill="hold" grpId="2" nodeType="withEffect">
                                  <p:stCondLst>
                                    <p:cond delay="0"/>
                                  </p:stCondLst>
                                  <p:childTnLst>
                                    <p:set>
                                      <p:cBhvr>
                                        <p:cTn id="38" dur="1" fill="hold">
                                          <p:stCondLst>
                                            <p:cond delay="0"/>
                                          </p:stCondLst>
                                        </p:cTn>
                                        <p:tgtEl>
                                          <p:spTgt spid="158744"/>
                                        </p:tgtEl>
                                        <p:attrNameLst>
                                          <p:attrName>style.visibility</p:attrName>
                                        </p:attrNameLst>
                                      </p:cBhvr>
                                      <p:to>
                                        <p:strVal val="visible"/>
                                      </p:to>
                                    </p:set>
                                    <p:animEffect transition="in" filter="blinds(horizontal)">
                                      <p:cBhvr>
                                        <p:cTn id="39" dur="500"/>
                                        <p:tgtEl>
                                          <p:spTgt spid="158744"/>
                                        </p:tgtEl>
                                      </p:cBhvr>
                                    </p:animEffect>
                                  </p:childTnLst>
                                </p:cTn>
                              </p:par>
                            </p:childTnLst>
                          </p:cTn>
                        </p:par>
                        <p:par>
                          <p:cTn id="40" fill="hold" nodeType="afterGroup">
                            <p:stCondLst>
                              <p:cond delay="10500"/>
                            </p:stCondLst>
                            <p:childTnLst>
                              <p:par>
                                <p:cTn id="41" presetID="13" presetClass="entr" presetSubtype="16" fill="hold" grpId="0" nodeType="afterEffect" nodePh="1">
                                  <p:stCondLst>
                                    <p:cond delay="0"/>
                                  </p:stCondLst>
                                  <p:endCondLst>
                                    <p:cond evt="begin" delay="0">
                                      <p:tn val="41"/>
                                    </p:cond>
                                  </p:endCondLst>
                                  <p:childTnLst>
                                    <p:set>
                                      <p:cBhvr>
                                        <p:cTn id="42" dur="1" fill="hold">
                                          <p:stCondLst>
                                            <p:cond delay="0"/>
                                          </p:stCondLst>
                                        </p:cTn>
                                        <p:tgtEl>
                                          <p:spTgt spid="158745"/>
                                        </p:tgtEl>
                                        <p:attrNameLst>
                                          <p:attrName>style.visibility</p:attrName>
                                        </p:attrNameLst>
                                      </p:cBhvr>
                                      <p:to>
                                        <p:strVal val="visible"/>
                                      </p:to>
                                    </p:set>
                                    <p:animEffect transition="in" filter="plus(in)">
                                      <p:cBhvr>
                                        <p:cTn id="43" dur="2000"/>
                                        <p:tgtEl>
                                          <p:spTgt spid="158745"/>
                                        </p:tgtEl>
                                      </p:cBhvr>
                                    </p:animEffect>
                                  </p:childTnLst>
                                </p:cTn>
                              </p:par>
                            </p:childTnLst>
                          </p:cTn>
                        </p:par>
                        <p:par>
                          <p:cTn id="44" fill="hold" nodeType="afterGroup">
                            <p:stCondLst>
                              <p:cond delay="12500"/>
                            </p:stCondLst>
                            <p:childTnLst>
                              <p:par>
                                <p:cTn id="45" presetID="3" presetClass="exit" presetSubtype="10" fill="hold" grpId="1" nodeType="afterEffect">
                                  <p:stCondLst>
                                    <p:cond delay="0"/>
                                  </p:stCondLst>
                                  <p:childTnLst>
                                    <p:animEffect transition="out" filter="blinds(horizontal)">
                                      <p:cBhvr>
                                        <p:cTn id="46" dur="500"/>
                                        <p:tgtEl>
                                          <p:spTgt spid="158722"/>
                                        </p:tgtEl>
                                      </p:cBhvr>
                                    </p:animEffect>
                                    <p:set>
                                      <p:cBhvr>
                                        <p:cTn id="47" dur="1" fill="hold">
                                          <p:stCondLst>
                                            <p:cond delay="499"/>
                                          </p:stCondLst>
                                        </p:cTn>
                                        <p:tgtEl>
                                          <p:spTgt spid="158722"/>
                                        </p:tgtEl>
                                        <p:attrNameLst>
                                          <p:attrName>style.visibility</p:attrName>
                                        </p:attrNameLst>
                                      </p:cBhvr>
                                      <p:to>
                                        <p:strVal val="hidden"/>
                                      </p:to>
                                    </p:set>
                                  </p:childTnLst>
                                </p:cTn>
                              </p:par>
                              <p:par>
                                <p:cTn id="48" presetID="3" presetClass="exit" presetSubtype="10" fill="hold" grpId="3" nodeType="withEffect">
                                  <p:stCondLst>
                                    <p:cond delay="0"/>
                                  </p:stCondLst>
                                  <p:childTnLst>
                                    <p:animEffect transition="out" filter="blinds(horizontal)">
                                      <p:cBhvr>
                                        <p:cTn id="49" dur="500"/>
                                        <p:tgtEl>
                                          <p:spTgt spid="158744"/>
                                        </p:tgtEl>
                                      </p:cBhvr>
                                    </p:animEffect>
                                    <p:set>
                                      <p:cBhvr>
                                        <p:cTn id="50" dur="1" fill="hold">
                                          <p:stCondLst>
                                            <p:cond delay="499"/>
                                          </p:stCondLst>
                                        </p:cTn>
                                        <p:tgtEl>
                                          <p:spTgt spid="158744"/>
                                        </p:tgtEl>
                                        <p:attrNameLst>
                                          <p:attrName>style.visibility</p:attrName>
                                        </p:attrNameLst>
                                      </p:cBhvr>
                                      <p:to>
                                        <p:strVal val="hidden"/>
                                      </p:to>
                                    </p:set>
                                  </p:childTnLst>
                                </p:cTn>
                              </p:par>
                            </p:childTnLst>
                          </p:cTn>
                        </p:par>
                        <p:par>
                          <p:cTn id="51" fill="hold" nodeType="afterGroup">
                            <p:stCondLst>
                              <p:cond delay="13000"/>
                            </p:stCondLst>
                            <p:childTnLst>
                              <p:par>
                                <p:cTn id="52" presetID="63" presetClass="path" presetSubtype="0" accel="50000" decel="50000" fill="hold" grpId="2" nodeType="afterEffect">
                                  <p:stCondLst>
                                    <p:cond delay="0"/>
                                  </p:stCondLst>
                                  <p:childTnLst>
                                    <p:animMotion origin="layout" path="M 0.11163 -4.81481E-6 L 0.22344 -4.81481E-6 " pathEditMode="relative" rAng="0" ptsTypes="AA">
                                      <p:cBhvr>
                                        <p:cTn id="53" dur="2000" fill="hold"/>
                                        <p:tgtEl>
                                          <p:spTgt spid="158723"/>
                                        </p:tgtEl>
                                        <p:attrNameLst>
                                          <p:attrName>ppt_x</p:attrName>
                                          <p:attrName>ppt_y</p:attrName>
                                        </p:attrNameLst>
                                      </p:cBhvr>
                                      <p:rCtr x="5590" y="0"/>
                                    </p:animMotion>
                                  </p:childTnLst>
                                </p:cTn>
                              </p:par>
                            </p:childTnLst>
                          </p:cTn>
                        </p:par>
                        <p:par>
                          <p:cTn id="54" fill="hold" nodeType="afterGroup">
                            <p:stCondLst>
                              <p:cond delay="15000"/>
                            </p:stCondLst>
                            <p:childTnLst>
                              <p:par>
                                <p:cTn id="55" presetID="3" presetClass="entr" presetSubtype="10" fill="hold" grpId="2" nodeType="afterEffect">
                                  <p:stCondLst>
                                    <p:cond delay="0"/>
                                  </p:stCondLst>
                                  <p:childTnLst>
                                    <p:set>
                                      <p:cBhvr>
                                        <p:cTn id="56" dur="1" fill="hold">
                                          <p:stCondLst>
                                            <p:cond delay="0"/>
                                          </p:stCondLst>
                                        </p:cTn>
                                        <p:tgtEl>
                                          <p:spTgt spid="158722"/>
                                        </p:tgtEl>
                                        <p:attrNameLst>
                                          <p:attrName>style.visibility</p:attrName>
                                        </p:attrNameLst>
                                      </p:cBhvr>
                                      <p:to>
                                        <p:strVal val="visible"/>
                                      </p:to>
                                    </p:set>
                                    <p:animEffect transition="in" filter="blinds(horizontal)">
                                      <p:cBhvr>
                                        <p:cTn id="57" dur="500"/>
                                        <p:tgtEl>
                                          <p:spTgt spid="158722"/>
                                        </p:tgtEl>
                                      </p:cBhvr>
                                    </p:animEffect>
                                  </p:childTnLst>
                                </p:cTn>
                              </p:par>
                              <p:par>
                                <p:cTn id="58" presetID="3" presetClass="entr" presetSubtype="10" fill="hold" grpId="4" nodeType="withEffect">
                                  <p:stCondLst>
                                    <p:cond delay="0"/>
                                  </p:stCondLst>
                                  <p:childTnLst>
                                    <p:set>
                                      <p:cBhvr>
                                        <p:cTn id="59" dur="1" fill="hold">
                                          <p:stCondLst>
                                            <p:cond delay="0"/>
                                          </p:stCondLst>
                                        </p:cTn>
                                        <p:tgtEl>
                                          <p:spTgt spid="158744"/>
                                        </p:tgtEl>
                                        <p:attrNameLst>
                                          <p:attrName>style.visibility</p:attrName>
                                        </p:attrNameLst>
                                      </p:cBhvr>
                                      <p:to>
                                        <p:strVal val="visible"/>
                                      </p:to>
                                    </p:set>
                                    <p:animEffect transition="in" filter="blinds(horizontal)">
                                      <p:cBhvr>
                                        <p:cTn id="60" dur="500"/>
                                        <p:tgtEl>
                                          <p:spTgt spid="158744"/>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58746"/>
                                        </p:tgtEl>
                                        <p:attrNameLst>
                                          <p:attrName>style.visibility</p:attrName>
                                        </p:attrNameLst>
                                      </p:cBhvr>
                                      <p:to>
                                        <p:strVal val="visible"/>
                                      </p:to>
                                    </p:set>
                                    <p:animEffect transition="in" filter="blinds(horizontal)">
                                      <p:cBhvr>
                                        <p:cTn id="63" dur="500"/>
                                        <p:tgtEl>
                                          <p:spTgt spid="158746"/>
                                        </p:tgtEl>
                                      </p:cBhvr>
                                    </p:animEffect>
                                  </p:childTnLst>
                                </p:cTn>
                              </p:par>
                            </p:childTnLst>
                          </p:cTn>
                        </p:par>
                        <p:par>
                          <p:cTn id="64" fill="hold" nodeType="afterGroup">
                            <p:stCondLst>
                              <p:cond delay="15500"/>
                            </p:stCondLst>
                            <p:childTnLst>
                              <p:par>
                                <p:cTn id="65" presetID="42" presetClass="path" presetSubtype="0" accel="50000" decel="50000" fill="hold" grpId="0" nodeType="afterEffect">
                                  <p:stCondLst>
                                    <p:cond delay="0"/>
                                  </p:stCondLst>
                                  <p:childTnLst>
                                    <p:animMotion origin="layout" path="M 0 0  L 0 0.33333  E" pathEditMode="relative" ptsTypes="">
                                      <p:cBhvr>
                                        <p:cTn id="66" dur="2000" fill="hold"/>
                                        <p:tgtEl>
                                          <p:spTgt spid="158726"/>
                                        </p:tgtEl>
                                        <p:attrNameLst>
                                          <p:attrName>ppt_x</p:attrName>
                                          <p:attrName>ppt_y</p:attrName>
                                        </p:attrNameLst>
                                      </p:cBhvr>
                                    </p:animMotion>
                                  </p:childTnLst>
                                </p:cTn>
                              </p:par>
                            </p:childTnLst>
                          </p:cTn>
                        </p:par>
                        <p:par>
                          <p:cTn id="67" fill="hold" nodeType="afterGroup">
                            <p:stCondLst>
                              <p:cond delay="17500"/>
                            </p:stCondLst>
                            <p:childTnLst>
                              <p:par>
                                <p:cTn id="68" presetID="63" presetClass="path" presetSubtype="0" accel="50000" decel="50000" fill="hold" grpId="0" nodeType="afterEffect">
                                  <p:stCondLst>
                                    <p:cond delay="0"/>
                                  </p:stCondLst>
                                  <p:childTnLst>
                                    <p:animMotion origin="layout" path="M 1.66667E-6 2.59259E-6 L 0.11337 2.59259E-6 " pathEditMode="relative" rAng="0" ptsTypes="AA">
                                      <p:cBhvr>
                                        <p:cTn id="69" dur="2000" fill="hold"/>
                                        <p:tgtEl>
                                          <p:spTgt spid="158725"/>
                                        </p:tgtEl>
                                        <p:attrNameLst>
                                          <p:attrName>ppt_x</p:attrName>
                                          <p:attrName>ppt_y</p:attrName>
                                        </p:attrNameLst>
                                      </p:cBhvr>
                                      <p:rCtr x="5660" y="0"/>
                                    </p:animMotion>
                                  </p:childTnLst>
                                </p:cTn>
                              </p:par>
                            </p:childTnLst>
                          </p:cTn>
                        </p:par>
                        <p:par>
                          <p:cTn id="70" fill="hold" nodeType="afterGroup">
                            <p:stCondLst>
                              <p:cond delay="19500"/>
                            </p:stCondLst>
                            <p:childTnLst>
                              <p:par>
                                <p:cTn id="71" presetID="64" presetClass="path" presetSubtype="0" accel="50000" decel="50000" fill="hold" grpId="1" nodeType="afterEffect">
                                  <p:stCondLst>
                                    <p:cond delay="0"/>
                                  </p:stCondLst>
                                  <p:childTnLst>
                                    <p:animMotion origin="layout" path="M 1.11111E-6 0.33333 L -0.11337 2.59259E-6 " pathEditMode="relative" rAng="0" ptsTypes="AA">
                                      <p:cBhvr>
                                        <p:cTn id="72" dur="2000" fill="hold"/>
                                        <p:tgtEl>
                                          <p:spTgt spid="158726"/>
                                        </p:tgtEl>
                                        <p:attrNameLst>
                                          <p:attrName>ppt_x</p:attrName>
                                          <p:attrName>ppt_y</p:attrName>
                                        </p:attrNameLst>
                                      </p:cBhvr>
                                      <p:rCtr x="-5677" y="-16667"/>
                                    </p:animMotion>
                                  </p:childTnLst>
                                </p:cTn>
                              </p:par>
                            </p:childTnLst>
                          </p:cTn>
                        </p:par>
                        <p:par>
                          <p:cTn id="73" fill="hold" nodeType="afterGroup">
                            <p:stCondLst>
                              <p:cond delay="21500"/>
                            </p:stCondLst>
                            <p:childTnLst>
                              <p:par>
                                <p:cTn id="74" presetID="3" presetClass="exit" presetSubtype="10" fill="hold" grpId="3" nodeType="afterEffect">
                                  <p:stCondLst>
                                    <p:cond delay="0"/>
                                  </p:stCondLst>
                                  <p:childTnLst>
                                    <p:animEffect transition="out" filter="blinds(horizontal)">
                                      <p:cBhvr>
                                        <p:cTn id="75" dur="500"/>
                                        <p:tgtEl>
                                          <p:spTgt spid="158722"/>
                                        </p:tgtEl>
                                      </p:cBhvr>
                                    </p:animEffect>
                                    <p:set>
                                      <p:cBhvr>
                                        <p:cTn id="76" dur="1" fill="hold">
                                          <p:stCondLst>
                                            <p:cond delay="499"/>
                                          </p:stCondLst>
                                        </p:cTn>
                                        <p:tgtEl>
                                          <p:spTgt spid="158722"/>
                                        </p:tgtEl>
                                        <p:attrNameLst>
                                          <p:attrName>style.visibility</p:attrName>
                                        </p:attrNameLst>
                                      </p:cBhvr>
                                      <p:to>
                                        <p:strVal val="hidden"/>
                                      </p:to>
                                    </p:set>
                                  </p:childTnLst>
                                </p:cTn>
                              </p:par>
                              <p:par>
                                <p:cTn id="77" presetID="3" presetClass="exit" presetSubtype="10" fill="hold" grpId="1" nodeType="withEffect">
                                  <p:stCondLst>
                                    <p:cond delay="0"/>
                                  </p:stCondLst>
                                  <p:childTnLst>
                                    <p:animEffect transition="out" filter="blinds(horizontal)">
                                      <p:cBhvr>
                                        <p:cTn id="78" dur="500"/>
                                        <p:tgtEl>
                                          <p:spTgt spid="158746"/>
                                        </p:tgtEl>
                                      </p:cBhvr>
                                    </p:animEffect>
                                    <p:set>
                                      <p:cBhvr>
                                        <p:cTn id="79" dur="1" fill="hold">
                                          <p:stCondLst>
                                            <p:cond delay="499"/>
                                          </p:stCondLst>
                                        </p:cTn>
                                        <p:tgtEl>
                                          <p:spTgt spid="158746"/>
                                        </p:tgtEl>
                                        <p:attrNameLst>
                                          <p:attrName>style.visibility</p:attrName>
                                        </p:attrNameLst>
                                      </p:cBhvr>
                                      <p:to>
                                        <p:strVal val="hidden"/>
                                      </p:to>
                                    </p:set>
                                  </p:childTnLst>
                                </p:cTn>
                              </p:par>
                              <p:par>
                                <p:cTn id="80" presetID="3" presetClass="exit" presetSubtype="10" fill="hold" grpId="5" nodeType="withEffect">
                                  <p:stCondLst>
                                    <p:cond delay="0"/>
                                  </p:stCondLst>
                                  <p:childTnLst>
                                    <p:animEffect transition="out" filter="blinds(horizontal)">
                                      <p:cBhvr>
                                        <p:cTn id="81" dur="500"/>
                                        <p:tgtEl>
                                          <p:spTgt spid="158744"/>
                                        </p:tgtEl>
                                      </p:cBhvr>
                                    </p:animEffect>
                                    <p:set>
                                      <p:cBhvr>
                                        <p:cTn id="82" dur="1" fill="hold">
                                          <p:stCondLst>
                                            <p:cond delay="499"/>
                                          </p:stCondLst>
                                        </p:cTn>
                                        <p:tgtEl>
                                          <p:spTgt spid="158744"/>
                                        </p:tgtEl>
                                        <p:attrNameLst>
                                          <p:attrName>style.visibility</p:attrName>
                                        </p:attrNameLst>
                                      </p:cBhvr>
                                      <p:to>
                                        <p:strVal val="hidden"/>
                                      </p:to>
                                    </p:set>
                                  </p:childTnLst>
                                </p:cTn>
                              </p:par>
                            </p:childTnLst>
                          </p:cTn>
                        </p:par>
                        <p:par>
                          <p:cTn id="83" fill="hold" nodeType="afterGroup">
                            <p:stCondLst>
                              <p:cond delay="22000"/>
                            </p:stCondLst>
                            <p:childTnLst>
                              <p:par>
                                <p:cTn id="84" presetID="63" presetClass="path" presetSubtype="0" accel="50000" decel="50000" fill="hold" grpId="3" nodeType="afterEffect">
                                  <p:stCondLst>
                                    <p:cond delay="0"/>
                                  </p:stCondLst>
                                  <p:childTnLst>
                                    <p:animMotion origin="layout" path="M 0.22344 -4.81481E-6 L 0.33177 -4.81481E-6 " pathEditMode="relative" rAng="0" ptsTypes="AA">
                                      <p:cBhvr>
                                        <p:cTn id="85" dur="2000" fill="hold"/>
                                        <p:tgtEl>
                                          <p:spTgt spid="158723"/>
                                        </p:tgtEl>
                                        <p:attrNameLst>
                                          <p:attrName>ppt_x</p:attrName>
                                          <p:attrName>ppt_y</p:attrName>
                                        </p:attrNameLst>
                                      </p:cBhvr>
                                      <p:rCtr x="54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nimBg="1"/>
      <p:bldP spid="158722" grpId="1" animBg="1"/>
      <p:bldP spid="158722" grpId="2" animBg="1"/>
      <p:bldP spid="158722" grpId="3" animBg="1"/>
      <p:bldP spid="158723" grpId="0" animBg="1"/>
      <p:bldP spid="158723" grpId="1" animBg="1"/>
      <p:bldP spid="158723" grpId="2" animBg="1"/>
      <p:bldP spid="158723" grpId="3" animBg="1"/>
      <p:bldP spid="158724" grpId="0" animBg="1"/>
      <p:bldP spid="158724" grpId="1" animBg="1"/>
      <p:bldP spid="158725" grpId="0" animBg="1"/>
      <p:bldP spid="158726" grpId="0" animBg="1"/>
      <p:bldP spid="158726" grpId="1" animBg="1"/>
      <p:bldP spid="158731" grpId="0" animBg="1"/>
      <p:bldP spid="158743" grpId="0" animBg="1"/>
      <p:bldP spid="158744" grpId="0" animBg="1"/>
      <p:bldP spid="158744" grpId="1" animBg="1"/>
      <p:bldP spid="158744" grpId="2" animBg="1"/>
      <p:bldP spid="158744" grpId="3" animBg="1"/>
      <p:bldP spid="158744" grpId="4" animBg="1"/>
      <p:bldP spid="158744" grpId="5" animBg="1"/>
      <p:bldP spid="158745" grpId="0"/>
      <p:bldP spid="158746" grpId="0" animBg="1"/>
      <p:bldP spid="158746"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AutoShape 2"/>
          <p:cNvSpPr>
            <a:spLocks noChangeArrowheads="1"/>
          </p:cNvSpPr>
          <p:nvPr/>
        </p:nvSpPr>
        <p:spPr bwMode="auto">
          <a:xfrm>
            <a:off x="5421313"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9747" name="AutoShape 3"/>
          <p:cNvSpPr>
            <a:spLocks noChangeArrowheads="1"/>
          </p:cNvSpPr>
          <p:nvPr/>
        </p:nvSpPr>
        <p:spPr bwMode="auto">
          <a:xfrm>
            <a:off x="5414963" y="2047875"/>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VNI-Helve" pitchFamily="2" charset="0"/>
              </a:rPr>
              <a:t>curr</a:t>
            </a:r>
          </a:p>
        </p:txBody>
      </p:sp>
      <p:sp>
        <p:nvSpPr>
          <p:cNvPr id="159748" name="AutoShape 4"/>
          <p:cNvSpPr>
            <a:spLocks noChangeArrowheads="1"/>
          </p:cNvSpPr>
          <p:nvPr/>
        </p:nvSpPr>
        <p:spPr bwMode="auto">
          <a:xfrm>
            <a:off x="2116138"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9749" name="Oval 5"/>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9750" name="Oval 6"/>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9751" name="Oval 7"/>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9752" name="Oval 8"/>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9753" name="Oval 9"/>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9754" name="Oval 10"/>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9755" name="Oval 11"/>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9756" name="Oval 12"/>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59757" name="Group 13"/>
          <p:cNvGrpSpPr>
            <a:grpSpLocks/>
          </p:cNvGrpSpPr>
          <p:nvPr/>
        </p:nvGrpSpPr>
        <p:grpSpPr bwMode="auto">
          <a:xfrm>
            <a:off x="1108075" y="3468688"/>
            <a:ext cx="8523288" cy="608012"/>
            <a:chOff x="644" y="1154"/>
            <a:chExt cx="4971" cy="376"/>
          </a:xfrm>
        </p:grpSpPr>
        <p:sp>
          <p:nvSpPr>
            <p:cNvPr id="159758" name="Oval 14"/>
            <p:cNvSpPr>
              <a:spLocks noChangeArrowheads="1"/>
            </p:cNvSpPr>
            <p:nvPr/>
          </p:nvSpPr>
          <p:spPr bwMode="auto">
            <a:xfrm>
              <a:off x="1288" y="1154"/>
              <a:ext cx="460"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9759" name="Oval 15"/>
            <p:cNvSpPr>
              <a:spLocks noChangeArrowheads="1"/>
            </p:cNvSpPr>
            <p:nvPr/>
          </p:nvSpPr>
          <p:spPr bwMode="auto">
            <a:xfrm>
              <a:off x="1933"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9760" name="Oval 16"/>
            <p:cNvSpPr>
              <a:spLocks noChangeArrowheads="1"/>
            </p:cNvSpPr>
            <p:nvPr/>
          </p:nvSpPr>
          <p:spPr bwMode="auto">
            <a:xfrm>
              <a:off x="2577"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9761" name="Oval 17"/>
            <p:cNvSpPr>
              <a:spLocks noChangeArrowheads="1"/>
            </p:cNvSpPr>
            <p:nvPr/>
          </p:nvSpPr>
          <p:spPr bwMode="auto">
            <a:xfrm>
              <a:off x="3222"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9762" name="Oval 18"/>
            <p:cNvSpPr>
              <a:spLocks noChangeArrowheads="1"/>
            </p:cNvSpPr>
            <p:nvPr/>
          </p:nvSpPr>
          <p:spPr bwMode="auto">
            <a:xfrm>
              <a:off x="3866"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9763" name="Oval 19"/>
            <p:cNvSpPr>
              <a:spLocks noChangeArrowheads="1"/>
            </p:cNvSpPr>
            <p:nvPr/>
          </p:nvSpPr>
          <p:spPr bwMode="auto">
            <a:xfrm>
              <a:off x="4511" y="1154"/>
              <a:ext cx="460"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9764" name="Oval 20"/>
            <p:cNvSpPr>
              <a:spLocks noChangeArrowheads="1"/>
            </p:cNvSpPr>
            <p:nvPr/>
          </p:nvSpPr>
          <p:spPr bwMode="auto">
            <a:xfrm>
              <a:off x="5156"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9765" name="Oval 21"/>
            <p:cNvSpPr>
              <a:spLocks noChangeArrowheads="1"/>
            </p:cNvSpPr>
            <p:nvPr/>
          </p:nvSpPr>
          <p:spPr bwMode="auto">
            <a:xfrm>
              <a:off x="644"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59766" name="Rectangle 2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 – Ví Dụ</a:t>
            </a:r>
          </a:p>
        </p:txBody>
      </p:sp>
      <p:sp>
        <p:nvSpPr>
          <p:cNvPr id="159767" name="Text Box 23"/>
          <p:cNvSpPr txBox="1">
            <a:spLocks noChangeArrowheads="1"/>
          </p:cNvSpPr>
          <p:nvPr/>
        </p:nvSpPr>
        <p:spPr bwMode="auto">
          <a:xfrm>
            <a:off x="579596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h = (5, 3, 1); k = 3</a:t>
            </a:r>
          </a:p>
        </p:txBody>
      </p:sp>
      <p:sp>
        <p:nvSpPr>
          <p:cNvPr id="159768" name="Text Box 24"/>
          <p:cNvSpPr txBox="1">
            <a:spLocks noChangeArrowheads="1"/>
          </p:cNvSpPr>
          <p:nvPr/>
        </p:nvSpPr>
        <p:spPr bwMode="auto">
          <a:xfrm>
            <a:off x="110013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800" b="1">
                <a:solidFill>
                  <a:srgbClr val="FFFF00"/>
                </a:solidFill>
                <a:latin typeface="VNI-Helve" pitchFamily="2" charset="0"/>
              </a:rPr>
              <a:t>len = 1</a:t>
            </a:r>
          </a:p>
        </p:txBody>
      </p:sp>
      <p:sp>
        <p:nvSpPr>
          <p:cNvPr id="159769" name="AutoShape 25"/>
          <p:cNvSpPr>
            <a:spLocks noChangeArrowheads="1"/>
          </p:cNvSpPr>
          <p:nvPr/>
        </p:nvSpPr>
        <p:spPr bwMode="auto">
          <a:xfrm>
            <a:off x="974725" y="2060575"/>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9770" name="Text Box 26"/>
          <p:cNvSpPr txBox="1">
            <a:spLocks noChangeArrowheads="1"/>
          </p:cNvSpPr>
          <p:nvPr/>
        </p:nvSpPr>
        <p:spPr bwMode="auto">
          <a:xfrm>
            <a:off x="7777163" y="5410200"/>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
        <p:nvSpPr>
          <p:cNvPr id="159771" name="AutoShape 27"/>
          <p:cNvSpPr>
            <a:spLocks noChangeArrowheads="1"/>
          </p:cNvSpPr>
          <p:nvPr/>
        </p:nvSpPr>
        <p:spPr bwMode="auto">
          <a:xfrm>
            <a:off x="322103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9772" name="AutoShape 28"/>
          <p:cNvSpPr>
            <a:spLocks noChangeArrowheads="1"/>
          </p:cNvSpPr>
          <p:nvPr/>
        </p:nvSpPr>
        <p:spPr bwMode="auto">
          <a:xfrm>
            <a:off x="4327525"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9773" name="AutoShape 29"/>
          <p:cNvSpPr>
            <a:spLocks noChangeArrowheads="1"/>
          </p:cNvSpPr>
          <p:nvPr/>
        </p:nvSpPr>
        <p:spPr bwMode="auto">
          <a:xfrm>
            <a:off x="4327525"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9774" name="AutoShape 30"/>
          <p:cNvSpPr>
            <a:spLocks noChangeArrowheads="1"/>
          </p:cNvSpPr>
          <p:nvPr/>
        </p:nvSpPr>
        <p:spPr bwMode="auto">
          <a:xfrm>
            <a:off x="6526213"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
        <p:nvSpPr>
          <p:cNvPr id="159775" name="AutoShape 31"/>
          <p:cNvSpPr>
            <a:spLocks noChangeArrowheads="1"/>
          </p:cNvSpPr>
          <p:nvPr/>
        </p:nvSpPr>
        <p:spPr bwMode="auto">
          <a:xfrm>
            <a:off x="7632700"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FF3300"/>
                </a:solidFill>
                <a:latin typeface="VNI-Helve" pitchFamily="2" charset="0"/>
              </a:rPr>
              <a:t>joint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9772"/>
                                        </p:tgtEl>
                                        <p:attrNameLst>
                                          <p:attrName>style.visibility</p:attrName>
                                        </p:attrNameLst>
                                      </p:cBhvr>
                                      <p:to>
                                        <p:strVal val="visible"/>
                                      </p:to>
                                    </p:set>
                                    <p:animEffect transition="in" filter="blinds(horizontal)">
                                      <p:cBhvr>
                                        <p:cTn id="7" dur="500"/>
                                        <p:tgtEl>
                                          <p:spTgt spid="1597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9771"/>
                                        </p:tgtEl>
                                        <p:attrNameLst>
                                          <p:attrName>style.visibility</p:attrName>
                                        </p:attrNameLst>
                                      </p:cBhvr>
                                      <p:to>
                                        <p:strVal val="visible"/>
                                      </p:to>
                                    </p:set>
                                    <p:animEffect transition="in" filter="blinds(horizontal)">
                                      <p:cBhvr>
                                        <p:cTn id="10" dur="500"/>
                                        <p:tgtEl>
                                          <p:spTgt spid="15977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9769"/>
                                        </p:tgtEl>
                                        <p:attrNameLst>
                                          <p:attrName>style.visibility</p:attrName>
                                        </p:attrNameLst>
                                      </p:cBhvr>
                                      <p:to>
                                        <p:strVal val="visible"/>
                                      </p:to>
                                    </p:set>
                                    <p:animEffect transition="in" filter="blinds(horizontal)">
                                      <p:cBhvr>
                                        <p:cTn id="13" dur="500"/>
                                        <p:tgtEl>
                                          <p:spTgt spid="15976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9748"/>
                                        </p:tgtEl>
                                        <p:attrNameLst>
                                          <p:attrName>style.visibility</p:attrName>
                                        </p:attrNameLst>
                                      </p:cBhvr>
                                      <p:to>
                                        <p:strVal val="visible"/>
                                      </p:to>
                                    </p:set>
                                    <p:animEffect transition="in" filter="blinds(horizontal)">
                                      <p:cBhvr>
                                        <p:cTn id="16" dur="500"/>
                                        <p:tgtEl>
                                          <p:spTgt spid="159748"/>
                                        </p:tgtEl>
                                      </p:cBhvr>
                                    </p:animEffect>
                                  </p:childTnLst>
                                </p:cTn>
                              </p:par>
                            </p:childTnLst>
                          </p:cTn>
                        </p:par>
                        <p:par>
                          <p:cTn id="17" fill="hold" nodeType="afterGroup">
                            <p:stCondLst>
                              <p:cond delay="500"/>
                            </p:stCondLst>
                            <p:childTnLst>
                              <p:par>
                                <p:cTn id="18" presetID="42" presetClass="path" presetSubtype="0" accel="50000" decel="50000" fill="hold" grpId="0" nodeType="afterEffect">
                                  <p:stCondLst>
                                    <p:cond delay="0"/>
                                  </p:stCondLst>
                                  <p:childTnLst>
                                    <p:animMotion origin="layout" path="M 4.44444E-6 2.59259E-6 L -0.24167 0.32893 " pathEditMode="relative" rAng="0" ptsTypes="AA">
                                      <p:cBhvr>
                                        <p:cTn id="19" dur="2000" fill="hold"/>
                                        <p:tgtEl>
                                          <p:spTgt spid="159752"/>
                                        </p:tgtEl>
                                        <p:attrNameLst>
                                          <p:attrName>ppt_x</p:attrName>
                                          <p:attrName>ppt_y</p:attrName>
                                        </p:attrNameLst>
                                      </p:cBhvr>
                                      <p:rCtr x="-12083" y="16435"/>
                                    </p:animMotion>
                                  </p:childTnLst>
                                </p:cTn>
                              </p:par>
                            </p:childTnLst>
                          </p:cTn>
                        </p:par>
                        <p:par>
                          <p:cTn id="20" fill="hold" nodeType="afterGroup">
                            <p:stCondLst>
                              <p:cond delay="2500"/>
                            </p:stCondLst>
                            <p:childTnLst>
                              <p:par>
                                <p:cTn id="21" presetID="63" presetClass="path" presetSubtype="0" accel="50000" decel="50000" fill="hold" grpId="0" nodeType="afterEffect">
                                  <p:stCondLst>
                                    <p:cond delay="0"/>
                                  </p:stCondLst>
                                  <p:childTnLst>
                                    <p:animMotion origin="layout" path="M 0.00209 2.59259E-6 L 0.11198 2.59259E-6 " pathEditMode="relative" rAng="0" ptsTypes="AA">
                                      <p:cBhvr>
                                        <p:cTn id="22" dur="2000" fill="hold"/>
                                        <p:tgtEl>
                                          <p:spTgt spid="159751"/>
                                        </p:tgtEl>
                                        <p:attrNameLst>
                                          <p:attrName>ppt_x</p:attrName>
                                          <p:attrName>ppt_y</p:attrName>
                                        </p:attrNameLst>
                                      </p:cBhvr>
                                      <p:rCtr x="5486" y="0"/>
                                    </p:animMotion>
                                  </p:childTnLst>
                                </p:cTn>
                              </p:par>
                            </p:childTnLst>
                          </p:cTn>
                        </p:par>
                        <p:par>
                          <p:cTn id="23" fill="hold" nodeType="afterGroup">
                            <p:stCondLst>
                              <p:cond delay="4500"/>
                            </p:stCondLst>
                            <p:childTnLst>
                              <p:par>
                                <p:cTn id="24" presetID="63" presetClass="path" presetSubtype="0" accel="50000" decel="50000" fill="hold" grpId="0" nodeType="afterEffect">
                                  <p:stCondLst>
                                    <p:cond delay="0"/>
                                  </p:stCondLst>
                                  <p:childTnLst>
                                    <p:animMotion origin="layout" path="M 0.00226 2.59259E-6 L 0.11389 2.59259E-6 " pathEditMode="relative" rAng="0" ptsTypes="AA">
                                      <p:cBhvr>
                                        <p:cTn id="25" dur="2000" fill="hold"/>
                                        <p:tgtEl>
                                          <p:spTgt spid="159750"/>
                                        </p:tgtEl>
                                        <p:attrNameLst>
                                          <p:attrName>ppt_x</p:attrName>
                                          <p:attrName>ppt_y</p:attrName>
                                        </p:attrNameLst>
                                      </p:cBhvr>
                                      <p:rCtr x="5573" y="0"/>
                                    </p:animMotion>
                                  </p:childTnLst>
                                </p:cTn>
                              </p:par>
                            </p:childTnLst>
                          </p:cTn>
                        </p:par>
                        <p:par>
                          <p:cTn id="26" fill="hold" nodeType="afterGroup">
                            <p:stCondLst>
                              <p:cond delay="6500"/>
                            </p:stCondLst>
                            <p:childTnLst>
                              <p:par>
                                <p:cTn id="27" presetID="63" presetClass="path" presetSubtype="0" accel="50000" decel="50000" fill="hold" grpId="0" nodeType="afterEffect">
                                  <p:stCondLst>
                                    <p:cond delay="0"/>
                                  </p:stCondLst>
                                  <p:childTnLst>
                                    <p:animMotion origin="layout" path="M 0.0026 2.59259E-6 L 0.11423 2.59259E-6 " pathEditMode="relative" rAng="0" ptsTypes="AA">
                                      <p:cBhvr>
                                        <p:cTn id="28" dur="2000" fill="hold"/>
                                        <p:tgtEl>
                                          <p:spTgt spid="159749"/>
                                        </p:tgtEl>
                                        <p:attrNameLst>
                                          <p:attrName>ppt_x</p:attrName>
                                          <p:attrName>ppt_y</p:attrName>
                                        </p:attrNameLst>
                                      </p:cBhvr>
                                      <p:rCtr x="5573" y="0"/>
                                    </p:animMotion>
                                  </p:childTnLst>
                                </p:cTn>
                              </p:par>
                            </p:childTnLst>
                          </p:cTn>
                        </p:par>
                        <p:par>
                          <p:cTn id="29" fill="hold" nodeType="afterGroup">
                            <p:stCondLst>
                              <p:cond delay="8500"/>
                            </p:stCondLst>
                            <p:childTnLst>
                              <p:par>
                                <p:cTn id="30" presetID="64" presetClass="path" presetSubtype="0" accel="50000" decel="50000" fill="hold" grpId="1" nodeType="afterEffect">
                                  <p:stCondLst>
                                    <p:cond delay="0"/>
                                  </p:stCondLst>
                                  <p:childTnLst>
                                    <p:animMotion origin="layout" path="M -0.24167 0.32893 L -0.3349 0.00231 " pathEditMode="relative" rAng="0" ptsTypes="AA">
                                      <p:cBhvr>
                                        <p:cTn id="31" dur="2000" fill="hold"/>
                                        <p:tgtEl>
                                          <p:spTgt spid="159752"/>
                                        </p:tgtEl>
                                        <p:attrNameLst>
                                          <p:attrName>ppt_x</p:attrName>
                                          <p:attrName>ppt_y</p:attrName>
                                        </p:attrNameLst>
                                      </p:cBhvr>
                                      <p:rCtr x="-4670" y="-16343"/>
                                    </p:animMotion>
                                  </p:childTnLst>
                                </p:cTn>
                              </p:par>
                            </p:childTnLst>
                          </p:cTn>
                        </p:par>
                        <p:par>
                          <p:cTn id="32" fill="hold" nodeType="afterGroup">
                            <p:stCondLst>
                              <p:cond delay="10500"/>
                            </p:stCondLst>
                            <p:childTnLst>
                              <p:par>
                                <p:cTn id="33" presetID="3" presetClass="exit" presetSubtype="10" fill="hold" grpId="1" nodeType="afterEffect">
                                  <p:stCondLst>
                                    <p:cond delay="0"/>
                                  </p:stCondLst>
                                  <p:childTnLst>
                                    <p:animEffect transition="out" filter="blinds(horizontal)">
                                      <p:cBhvr>
                                        <p:cTn id="34" dur="500"/>
                                        <p:tgtEl>
                                          <p:spTgt spid="159772"/>
                                        </p:tgtEl>
                                      </p:cBhvr>
                                    </p:animEffect>
                                    <p:set>
                                      <p:cBhvr>
                                        <p:cTn id="35" dur="1" fill="hold">
                                          <p:stCondLst>
                                            <p:cond delay="499"/>
                                          </p:stCondLst>
                                        </p:cTn>
                                        <p:tgtEl>
                                          <p:spTgt spid="159772"/>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159771"/>
                                        </p:tgtEl>
                                      </p:cBhvr>
                                    </p:animEffect>
                                    <p:set>
                                      <p:cBhvr>
                                        <p:cTn id="38" dur="1" fill="hold">
                                          <p:stCondLst>
                                            <p:cond delay="499"/>
                                          </p:stCondLst>
                                        </p:cTn>
                                        <p:tgtEl>
                                          <p:spTgt spid="159771"/>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159748"/>
                                        </p:tgtEl>
                                      </p:cBhvr>
                                    </p:animEffect>
                                    <p:set>
                                      <p:cBhvr>
                                        <p:cTn id="41" dur="1" fill="hold">
                                          <p:stCondLst>
                                            <p:cond delay="499"/>
                                          </p:stCondLst>
                                        </p:cTn>
                                        <p:tgtEl>
                                          <p:spTgt spid="159748"/>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159769"/>
                                        </p:tgtEl>
                                      </p:cBhvr>
                                    </p:animEffect>
                                    <p:set>
                                      <p:cBhvr>
                                        <p:cTn id="44" dur="1" fill="hold">
                                          <p:stCondLst>
                                            <p:cond delay="499"/>
                                          </p:stCondLst>
                                        </p:cTn>
                                        <p:tgtEl>
                                          <p:spTgt spid="159769"/>
                                        </p:tgtEl>
                                        <p:attrNameLst>
                                          <p:attrName>style.visibility</p:attrName>
                                        </p:attrNameLst>
                                      </p:cBhvr>
                                      <p:to>
                                        <p:strVal val="hidden"/>
                                      </p:to>
                                    </p:set>
                                  </p:childTnLst>
                                </p:cTn>
                              </p:par>
                            </p:childTnLst>
                          </p:cTn>
                        </p:par>
                        <p:par>
                          <p:cTn id="45" fill="hold" nodeType="afterGroup">
                            <p:stCondLst>
                              <p:cond delay="11000"/>
                            </p:stCondLst>
                            <p:childTnLst>
                              <p:par>
                                <p:cTn id="46" presetID="63" presetClass="path" presetSubtype="0" accel="50000" decel="50000" fill="hold" grpId="0" nodeType="afterEffect">
                                  <p:stCondLst>
                                    <p:cond delay="0"/>
                                  </p:stCondLst>
                                  <p:childTnLst>
                                    <p:animMotion origin="layout" path="M -1.38889E-6 -4.81481E-6 L 0.11337 -4.81481E-6 " pathEditMode="relative" rAng="0" ptsTypes="AA">
                                      <p:cBhvr>
                                        <p:cTn id="47" dur="2000" fill="hold"/>
                                        <p:tgtEl>
                                          <p:spTgt spid="159747"/>
                                        </p:tgtEl>
                                        <p:attrNameLst>
                                          <p:attrName>ppt_x</p:attrName>
                                          <p:attrName>ppt_y</p:attrName>
                                        </p:attrNameLst>
                                      </p:cBhvr>
                                      <p:rCtr x="5660" y="0"/>
                                    </p:animMotion>
                                  </p:childTnLst>
                                </p:cTn>
                              </p:par>
                            </p:childTnLst>
                          </p:cTn>
                        </p:par>
                        <p:par>
                          <p:cTn id="48" fill="hold" nodeType="afterGroup">
                            <p:stCondLst>
                              <p:cond delay="13000"/>
                            </p:stCondLst>
                            <p:childTnLst>
                              <p:par>
                                <p:cTn id="49" presetID="3" presetClass="entr" presetSubtype="10" fill="hold" grpId="0" nodeType="afterEffect">
                                  <p:stCondLst>
                                    <p:cond delay="0"/>
                                  </p:stCondLst>
                                  <p:childTnLst>
                                    <p:set>
                                      <p:cBhvr>
                                        <p:cTn id="50" dur="1" fill="hold">
                                          <p:stCondLst>
                                            <p:cond delay="0"/>
                                          </p:stCondLst>
                                        </p:cTn>
                                        <p:tgtEl>
                                          <p:spTgt spid="159773"/>
                                        </p:tgtEl>
                                        <p:attrNameLst>
                                          <p:attrName>style.visibility</p:attrName>
                                        </p:attrNameLst>
                                      </p:cBhvr>
                                      <p:to>
                                        <p:strVal val="visible"/>
                                      </p:to>
                                    </p:set>
                                    <p:animEffect transition="in" filter="blinds(horizontal)">
                                      <p:cBhvr>
                                        <p:cTn id="51" dur="500"/>
                                        <p:tgtEl>
                                          <p:spTgt spid="159773"/>
                                        </p:tgtEl>
                                      </p:cBhvr>
                                    </p:animEffect>
                                  </p:childTnLst>
                                </p:cTn>
                              </p:par>
                              <p:par>
                                <p:cTn id="52" presetID="3" presetClass="entr" presetSubtype="10" fill="hold" grpId="2" nodeType="withEffect">
                                  <p:stCondLst>
                                    <p:cond delay="0"/>
                                  </p:stCondLst>
                                  <p:childTnLst>
                                    <p:set>
                                      <p:cBhvr>
                                        <p:cTn id="53" dur="1" fill="hold">
                                          <p:stCondLst>
                                            <p:cond delay="0"/>
                                          </p:stCondLst>
                                        </p:cTn>
                                        <p:tgtEl>
                                          <p:spTgt spid="159771"/>
                                        </p:tgtEl>
                                        <p:attrNameLst>
                                          <p:attrName>style.visibility</p:attrName>
                                        </p:attrNameLst>
                                      </p:cBhvr>
                                      <p:to>
                                        <p:strVal val="visible"/>
                                      </p:to>
                                    </p:set>
                                    <p:animEffect transition="in" filter="blinds(horizontal)">
                                      <p:cBhvr>
                                        <p:cTn id="54" dur="500"/>
                                        <p:tgtEl>
                                          <p:spTgt spid="159771"/>
                                        </p:tgtEl>
                                      </p:cBhvr>
                                    </p:animEffect>
                                  </p:childTnLst>
                                </p:cTn>
                              </p:par>
                              <p:par>
                                <p:cTn id="55" presetID="3" presetClass="entr" presetSubtype="10" fill="hold" grpId="2" nodeType="withEffect">
                                  <p:stCondLst>
                                    <p:cond delay="0"/>
                                  </p:stCondLst>
                                  <p:childTnLst>
                                    <p:set>
                                      <p:cBhvr>
                                        <p:cTn id="56" dur="1" fill="hold">
                                          <p:stCondLst>
                                            <p:cond delay="0"/>
                                          </p:stCondLst>
                                        </p:cTn>
                                        <p:tgtEl>
                                          <p:spTgt spid="159748"/>
                                        </p:tgtEl>
                                        <p:attrNameLst>
                                          <p:attrName>style.visibility</p:attrName>
                                        </p:attrNameLst>
                                      </p:cBhvr>
                                      <p:to>
                                        <p:strVal val="visible"/>
                                      </p:to>
                                    </p:set>
                                    <p:animEffect transition="in" filter="blinds(horizontal)">
                                      <p:cBhvr>
                                        <p:cTn id="57" dur="500"/>
                                        <p:tgtEl>
                                          <p:spTgt spid="159748"/>
                                        </p:tgtEl>
                                      </p:cBhvr>
                                    </p:animEffect>
                                  </p:childTnLst>
                                </p:cTn>
                              </p:par>
                              <p:par>
                                <p:cTn id="58" presetID="3" presetClass="entr" presetSubtype="10" fill="hold" grpId="2" nodeType="withEffect">
                                  <p:stCondLst>
                                    <p:cond delay="0"/>
                                  </p:stCondLst>
                                  <p:childTnLst>
                                    <p:set>
                                      <p:cBhvr>
                                        <p:cTn id="59" dur="1" fill="hold">
                                          <p:stCondLst>
                                            <p:cond delay="0"/>
                                          </p:stCondLst>
                                        </p:cTn>
                                        <p:tgtEl>
                                          <p:spTgt spid="159769"/>
                                        </p:tgtEl>
                                        <p:attrNameLst>
                                          <p:attrName>style.visibility</p:attrName>
                                        </p:attrNameLst>
                                      </p:cBhvr>
                                      <p:to>
                                        <p:strVal val="visible"/>
                                      </p:to>
                                    </p:set>
                                    <p:animEffect transition="in" filter="blinds(horizontal)">
                                      <p:cBhvr>
                                        <p:cTn id="60" dur="500"/>
                                        <p:tgtEl>
                                          <p:spTgt spid="15976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59746"/>
                                        </p:tgtEl>
                                        <p:attrNameLst>
                                          <p:attrName>style.visibility</p:attrName>
                                        </p:attrNameLst>
                                      </p:cBhvr>
                                      <p:to>
                                        <p:strVal val="visible"/>
                                      </p:to>
                                    </p:set>
                                    <p:animEffect transition="in" filter="blinds(horizontal)">
                                      <p:cBhvr>
                                        <p:cTn id="63" dur="500"/>
                                        <p:tgtEl>
                                          <p:spTgt spid="159746"/>
                                        </p:tgtEl>
                                      </p:cBhvr>
                                    </p:animEffect>
                                  </p:childTnLst>
                                </p:cTn>
                              </p:par>
                            </p:childTnLst>
                          </p:cTn>
                        </p:par>
                        <p:par>
                          <p:cTn id="64" fill="hold" nodeType="afterGroup">
                            <p:stCondLst>
                              <p:cond delay="13500"/>
                            </p:stCondLst>
                            <p:childTnLst>
                              <p:par>
                                <p:cTn id="65" presetID="4" presetClass="exit" presetSubtype="16" fill="hold" grpId="0" nodeType="afterEffect" nodePh="1">
                                  <p:stCondLst>
                                    <p:cond delay="0"/>
                                  </p:stCondLst>
                                  <p:endCondLst>
                                    <p:cond evt="begin" delay="0">
                                      <p:tn val="65"/>
                                    </p:cond>
                                  </p:endCondLst>
                                  <p:childTnLst>
                                    <p:animEffect transition="out" filter="box(in)">
                                      <p:cBhvr>
                                        <p:cTn id="66" dur="2000"/>
                                        <p:tgtEl>
                                          <p:spTgt spid="159770"/>
                                        </p:tgtEl>
                                      </p:cBhvr>
                                    </p:animEffect>
                                    <p:set>
                                      <p:cBhvr>
                                        <p:cTn id="67" dur="1" fill="hold">
                                          <p:stCondLst>
                                            <p:cond delay="1999"/>
                                          </p:stCondLst>
                                        </p:cTn>
                                        <p:tgtEl>
                                          <p:spTgt spid="159770"/>
                                        </p:tgtEl>
                                        <p:attrNameLst>
                                          <p:attrName>style.visibility</p:attrName>
                                        </p:attrNameLst>
                                      </p:cBhvr>
                                      <p:to>
                                        <p:strVal val="hidden"/>
                                      </p:to>
                                    </p:set>
                                  </p:childTnLst>
                                </p:cTn>
                              </p:par>
                            </p:childTnLst>
                          </p:cTn>
                        </p:par>
                        <p:par>
                          <p:cTn id="68" fill="hold" nodeType="afterGroup">
                            <p:stCondLst>
                              <p:cond delay="15500"/>
                            </p:stCondLst>
                            <p:childTnLst>
                              <p:par>
                                <p:cTn id="69" presetID="3" presetClass="exit" presetSubtype="10" fill="hold" grpId="1" nodeType="afterEffect">
                                  <p:stCondLst>
                                    <p:cond delay="0"/>
                                  </p:stCondLst>
                                  <p:childTnLst>
                                    <p:animEffect transition="out" filter="blinds(horizontal)">
                                      <p:cBhvr>
                                        <p:cTn id="70" dur="500"/>
                                        <p:tgtEl>
                                          <p:spTgt spid="159746"/>
                                        </p:tgtEl>
                                      </p:cBhvr>
                                    </p:animEffect>
                                    <p:set>
                                      <p:cBhvr>
                                        <p:cTn id="71" dur="1" fill="hold">
                                          <p:stCondLst>
                                            <p:cond delay="499"/>
                                          </p:stCondLst>
                                        </p:cTn>
                                        <p:tgtEl>
                                          <p:spTgt spid="159746"/>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159773"/>
                                        </p:tgtEl>
                                      </p:cBhvr>
                                    </p:animEffect>
                                    <p:set>
                                      <p:cBhvr>
                                        <p:cTn id="74" dur="1" fill="hold">
                                          <p:stCondLst>
                                            <p:cond delay="499"/>
                                          </p:stCondLst>
                                        </p:cTn>
                                        <p:tgtEl>
                                          <p:spTgt spid="159773"/>
                                        </p:tgtEl>
                                        <p:attrNameLst>
                                          <p:attrName>style.visibility</p:attrName>
                                        </p:attrNameLst>
                                      </p:cBhvr>
                                      <p:to>
                                        <p:strVal val="hidden"/>
                                      </p:to>
                                    </p:set>
                                  </p:childTnLst>
                                </p:cTn>
                              </p:par>
                              <p:par>
                                <p:cTn id="75" presetID="3" presetClass="exit" presetSubtype="10" fill="hold" grpId="3" nodeType="withEffect">
                                  <p:stCondLst>
                                    <p:cond delay="0"/>
                                  </p:stCondLst>
                                  <p:childTnLst>
                                    <p:animEffect transition="out" filter="blinds(horizontal)">
                                      <p:cBhvr>
                                        <p:cTn id="76" dur="500"/>
                                        <p:tgtEl>
                                          <p:spTgt spid="159771"/>
                                        </p:tgtEl>
                                      </p:cBhvr>
                                    </p:animEffect>
                                    <p:set>
                                      <p:cBhvr>
                                        <p:cTn id="77" dur="1" fill="hold">
                                          <p:stCondLst>
                                            <p:cond delay="499"/>
                                          </p:stCondLst>
                                        </p:cTn>
                                        <p:tgtEl>
                                          <p:spTgt spid="159771"/>
                                        </p:tgtEl>
                                        <p:attrNameLst>
                                          <p:attrName>style.visibility</p:attrName>
                                        </p:attrNameLst>
                                      </p:cBhvr>
                                      <p:to>
                                        <p:strVal val="hidden"/>
                                      </p:to>
                                    </p:set>
                                  </p:childTnLst>
                                </p:cTn>
                              </p:par>
                              <p:par>
                                <p:cTn id="78" presetID="3" presetClass="exit" presetSubtype="10" fill="hold" grpId="3" nodeType="withEffect">
                                  <p:stCondLst>
                                    <p:cond delay="0"/>
                                  </p:stCondLst>
                                  <p:childTnLst>
                                    <p:animEffect transition="out" filter="blinds(horizontal)">
                                      <p:cBhvr>
                                        <p:cTn id="79" dur="500"/>
                                        <p:tgtEl>
                                          <p:spTgt spid="159748"/>
                                        </p:tgtEl>
                                      </p:cBhvr>
                                    </p:animEffect>
                                    <p:set>
                                      <p:cBhvr>
                                        <p:cTn id="80" dur="1" fill="hold">
                                          <p:stCondLst>
                                            <p:cond delay="499"/>
                                          </p:stCondLst>
                                        </p:cTn>
                                        <p:tgtEl>
                                          <p:spTgt spid="159748"/>
                                        </p:tgtEl>
                                        <p:attrNameLst>
                                          <p:attrName>style.visibility</p:attrName>
                                        </p:attrNameLst>
                                      </p:cBhvr>
                                      <p:to>
                                        <p:strVal val="hidden"/>
                                      </p:to>
                                    </p:set>
                                  </p:childTnLst>
                                </p:cTn>
                              </p:par>
                              <p:par>
                                <p:cTn id="81" presetID="3" presetClass="exit" presetSubtype="10" fill="hold" grpId="3" nodeType="withEffect">
                                  <p:stCondLst>
                                    <p:cond delay="0"/>
                                  </p:stCondLst>
                                  <p:childTnLst>
                                    <p:animEffect transition="out" filter="blinds(horizontal)">
                                      <p:cBhvr>
                                        <p:cTn id="82" dur="500"/>
                                        <p:tgtEl>
                                          <p:spTgt spid="159769"/>
                                        </p:tgtEl>
                                      </p:cBhvr>
                                    </p:animEffect>
                                    <p:set>
                                      <p:cBhvr>
                                        <p:cTn id="83" dur="1" fill="hold">
                                          <p:stCondLst>
                                            <p:cond delay="499"/>
                                          </p:stCondLst>
                                        </p:cTn>
                                        <p:tgtEl>
                                          <p:spTgt spid="159769"/>
                                        </p:tgtEl>
                                        <p:attrNameLst>
                                          <p:attrName>style.visibility</p:attrName>
                                        </p:attrNameLst>
                                      </p:cBhvr>
                                      <p:to>
                                        <p:strVal val="hidden"/>
                                      </p:to>
                                    </p:set>
                                  </p:childTnLst>
                                </p:cTn>
                              </p:par>
                            </p:childTnLst>
                          </p:cTn>
                        </p:par>
                        <p:par>
                          <p:cTn id="84" fill="hold" nodeType="afterGroup">
                            <p:stCondLst>
                              <p:cond delay="16000"/>
                            </p:stCondLst>
                            <p:childTnLst>
                              <p:par>
                                <p:cTn id="85" presetID="63" presetClass="path" presetSubtype="0" accel="50000" decel="50000" fill="hold" grpId="1" nodeType="afterEffect">
                                  <p:stCondLst>
                                    <p:cond delay="0"/>
                                  </p:stCondLst>
                                  <p:childTnLst>
                                    <p:animMotion origin="layout" path="M 0.11337 -4.81481E-6 L 0.22344 -4.81481E-6 " pathEditMode="relative" rAng="0" ptsTypes="AA">
                                      <p:cBhvr>
                                        <p:cTn id="86" dur="2000" fill="hold"/>
                                        <p:tgtEl>
                                          <p:spTgt spid="159747"/>
                                        </p:tgtEl>
                                        <p:attrNameLst>
                                          <p:attrName>ppt_x</p:attrName>
                                          <p:attrName>ppt_y</p:attrName>
                                        </p:attrNameLst>
                                      </p:cBhvr>
                                      <p:rCtr x="5503" y="0"/>
                                    </p:animMotion>
                                  </p:childTnLst>
                                </p:cTn>
                              </p:par>
                            </p:childTnLst>
                          </p:cTn>
                        </p:par>
                        <p:par>
                          <p:cTn id="87" fill="hold" nodeType="afterGroup">
                            <p:stCondLst>
                              <p:cond delay="18000"/>
                            </p:stCondLst>
                            <p:childTnLst>
                              <p:par>
                                <p:cTn id="88" presetID="3" presetClass="entr" presetSubtype="10" fill="hold" grpId="2" nodeType="afterEffect">
                                  <p:stCondLst>
                                    <p:cond delay="0"/>
                                  </p:stCondLst>
                                  <p:childTnLst>
                                    <p:set>
                                      <p:cBhvr>
                                        <p:cTn id="89" dur="1" fill="hold">
                                          <p:stCondLst>
                                            <p:cond delay="0"/>
                                          </p:stCondLst>
                                        </p:cTn>
                                        <p:tgtEl>
                                          <p:spTgt spid="159746"/>
                                        </p:tgtEl>
                                        <p:attrNameLst>
                                          <p:attrName>style.visibility</p:attrName>
                                        </p:attrNameLst>
                                      </p:cBhvr>
                                      <p:to>
                                        <p:strVal val="visible"/>
                                      </p:to>
                                    </p:set>
                                    <p:animEffect transition="in" filter="blinds(horizontal)">
                                      <p:cBhvr>
                                        <p:cTn id="90" dur="500"/>
                                        <p:tgtEl>
                                          <p:spTgt spid="159746"/>
                                        </p:tgtEl>
                                      </p:cBhvr>
                                    </p:animEffect>
                                  </p:childTnLst>
                                </p:cTn>
                              </p:par>
                              <p:par>
                                <p:cTn id="91" presetID="3" presetClass="entr" presetSubtype="10" fill="hold" grpId="2" nodeType="withEffect">
                                  <p:stCondLst>
                                    <p:cond delay="0"/>
                                  </p:stCondLst>
                                  <p:childTnLst>
                                    <p:set>
                                      <p:cBhvr>
                                        <p:cTn id="92" dur="1" fill="hold">
                                          <p:stCondLst>
                                            <p:cond delay="0"/>
                                          </p:stCondLst>
                                        </p:cTn>
                                        <p:tgtEl>
                                          <p:spTgt spid="159773"/>
                                        </p:tgtEl>
                                        <p:attrNameLst>
                                          <p:attrName>style.visibility</p:attrName>
                                        </p:attrNameLst>
                                      </p:cBhvr>
                                      <p:to>
                                        <p:strVal val="visible"/>
                                      </p:to>
                                    </p:set>
                                    <p:animEffect transition="in" filter="blinds(horizontal)">
                                      <p:cBhvr>
                                        <p:cTn id="93" dur="500"/>
                                        <p:tgtEl>
                                          <p:spTgt spid="159773"/>
                                        </p:tgtEl>
                                      </p:cBhvr>
                                    </p:animEffect>
                                  </p:childTnLst>
                                </p:cTn>
                              </p:par>
                              <p:par>
                                <p:cTn id="94" presetID="3" presetClass="entr" presetSubtype="10" fill="hold" grpId="4" nodeType="withEffect">
                                  <p:stCondLst>
                                    <p:cond delay="0"/>
                                  </p:stCondLst>
                                  <p:childTnLst>
                                    <p:set>
                                      <p:cBhvr>
                                        <p:cTn id="95" dur="1" fill="hold">
                                          <p:stCondLst>
                                            <p:cond delay="0"/>
                                          </p:stCondLst>
                                        </p:cTn>
                                        <p:tgtEl>
                                          <p:spTgt spid="159771"/>
                                        </p:tgtEl>
                                        <p:attrNameLst>
                                          <p:attrName>style.visibility</p:attrName>
                                        </p:attrNameLst>
                                      </p:cBhvr>
                                      <p:to>
                                        <p:strVal val="visible"/>
                                      </p:to>
                                    </p:set>
                                    <p:animEffect transition="in" filter="blinds(horizontal)">
                                      <p:cBhvr>
                                        <p:cTn id="96" dur="500"/>
                                        <p:tgtEl>
                                          <p:spTgt spid="159771"/>
                                        </p:tgtEl>
                                      </p:cBhvr>
                                    </p:animEffect>
                                  </p:childTnLst>
                                </p:cTn>
                              </p:par>
                              <p:par>
                                <p:cTn id="97" presetID="3" presetClass="entr" presetSubtype="10" fill="hold" grpId="4" nodeType="withEffect">
                                  <p:stCondLst>
                                    <p:cond delay="0"/>
                                  </p:stCondLst>
                                  <p:childTnLst>
                                    <p:set>
                                      <p:cBhvr>
                                        <p:cTn id="98" dur="1" fill="hold">
                                          <p:stCondLst>
                                            <p:cond delay="0"/>
                                          </p:stCondLst>
                                        </p:cTn>
                                        <p:tgtEl>
                                          <p:spTgt spid="159748"/>
                                        </p:tgtEl>
                                        <p:attrNameLst>
                                          <p:attrName>style.visibility</p:attrName>
                                        </p:attrNameLst>
                                      </p:cBhvr>
                                      <p:to>
                                        <p:strVal val="visible"/>
                                      </p:to>
                                    </p:set>
                                    <p:animEffect transition="in" filter="blinds(horizontal)">
                                      <p:cBhvr>
                                        <p:cTn id="99" dur="500"/>
                                        <p:tgtEl>
                                          <p:spTgt spid="159748"/>
                                        </p:tgtEl>
                                      </p:cBhvr>
                                    </p:animEffect>
                                  </p:childTnLst>
                                </p:cTn>
                              </p:par>
                              <p:par>
                                <p:cTn id="100" presetID="3" presetClass="entr" presetSubtype="10" fill="hold" grpId="4" nodeType="withEffect">
                                  <p:stCondLst>
                                    <p:cond delay="0"/>
                                  </p:stCondLst>
                                  <p:childTnLst>
                                    <p:set>
                                      <p:cBhvr>
                                        <p:cTn id="101" dur="1" fill="hold">
                                          <p:stCondLst>
                                            <p:cond delay="0"/>
                                          </p:stCondLst>
                                        </p:cTn>
                                        <p:tgtEl>
                                          <p:spTgt spid="159769"/>
                                        </p:tgtEl>
                                        <p:attrNameLst>
                                          <p:attrName>style.visibility</p:attrName>
                                        </p:attrNameLst>
                                      </p:cBhvr>
                                      <p:to>
                                        <p:strVal val="visible"/>
                                      </p:to>
                                    </p:set>
                                    <p:animEffect transition="in" filter="blinds(horizontal)">
                                      <p:cBhvr>
                                        <p:cTn id="102" dur="500"/>
                                        <p:tgtEl>
                                          <p:spTgt spid="159769"/>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59774"/>
                                        </p:tgtEl>
                                        <p:attrNameLst>
                                          <p:attrName>style.visibility</p:attrName>
                                        </p:attrNameLst>
                                      </p:cBhvr>
                                      <p:to>
                                        <p:strVal val="visible"/>
                                      </p:to>
                                    </p:set>
                                    <p:animEffect transition="in" filter="blinds(horizontal)">
                                      <p:cBhvr>
                                        <p:cTn id="105" dur="500"/>
                                        <p:tgtEl>
                                          <p:spTgt spid="159774"/>
                                        </p:tgtEl>
                                      </p:cBhvr>
                                    </p:animEffect>
                                  </p:childTnLst>
                                </p:cTn>
                              </p:par>
                            </p:childTnLst>
                          </p:cTn>
                        </p:par>
                        <p:par>
                          <p:cTn id="106" fill="hold" nodeType="afterGroup">
                            <p:stCondLst>
                              <p:cond delay="18500"/>
                            </p:stCondLst>
                            <p:childTnLst>
                              <p:par>
                                <p:cTn id="107" presetID="42" presetClass="path" presetSubtype="0" accel="50000" decel="50000" fill="hold" grpId="0" nodeType="afterEffect">
                                  <p:stCondLst>
                                    <p:cond delay="0"/>
                                  </p:stCondLst>
                                  <p:childTnLst>
                                    <p:animMotion origin="layout" path="M -2.77778E-7 2.59259E-6 L -0.1184 0.34004 " pathEditMode="relative" rAng="0" ptsTypes="AA">
                                      <p:cBhvr>
                                        <p:cTn id="108" dur="2000" fill="hold"/>
                                        <p:tgtEl>
                                          <p:spTgt spid="159754"/>
                                        </p:tgtEl>
                                        <p:attrNameLst>
                                          <p:attrName>ppt_x</p:attrName>
                                          <p:attrName>ppt_y</p:attrName>
                                        </p:attrNameLst>
                                      </p:cBhvr>
                                      <p:rCtr x="-5920" y="16991"/>
                                    </p:animMotion>
                                  </p:childTnLst>
                                </p:cTn>
                              </p:par>
                            </p:childTnLst>
                          </p:cTn>
                        </p:par>
                        <p:par>
                          <p:cTn id="109" fill="hold" nodeType="afterGroup">
                            <p:stCondLst>
                              <p:cond delay="20500"/>
                            </p:stCondLst>
                            <p:childTnLst>
                              <p:par>
                                <p:cTn id="110" presetID="63" presetClass="path" presetSubtype="0" accel="50000" decel="50000" fill="hold" grpId="0" nodeType="afterEffect">
                                  <p:stCondLst>
                                    <p:cond delay="0"/>
                                  </p:stCondLst>
                                  <p:childTnLst>
                                    <p:animMotion origin="layout" path="M 0.00035 2.59259E-6 L 0.11198 2.59259E-6 " pathEditMode="relative" rAng="0" ptsTypes="AA">
                                      <p:cBhvr>
                                        <p:cTn id="111" dur="2000" fill="hold"/>
                                        <p:tgtEl>
                                          <p:spTgt spid="159753"/>
                                        </p:tgtEl>
                                        <p:attrNameLst>
                                          <p:attrName>ppt_x</p:attrName>
                                          <p:attrName>ppt_y</p:attrName>
                                        </p:attrNameLst>
                                      </p:cBhvr>
                                      <p:rCtr x="5573" y="0"/>
                                    </p:animMotion>
                                  </p:childTnLst>
                                </p:cTn>
                              </p:par>
                            </p:childTnLst>
                          </p:cTn>
                        </p:par>
                        <p:par>
                          <p:cTn id="112" fill="hold" nodeType="afterGroup">
                            <p:stCondLst>
                              <p:cond delay="22500"/>
                            </p:stCondLst>
                            <p:childTnLst>
                              <p:par>
                                <p:cTn id="113" presetID="63" presetClass="path" presetSubtype="0" accel="50000" decel="50000" fill="hold" grpId="1" nodeType="afterEffect">
                                  <p:stCondLst>
                                    <p:cond delay="0"/>
                                  </p:stCondLst>
                                  <p:childTnLst>
                                    <p:animMotion origin="layout" path="M 0.11198 2.59259E-6 L 0.22361 2.59259E-6 " pathEditMode="relative" rAng="0" ptsTypes="AA">
                                      <p:cBhvr>
                                        <p:cTn id="114" dur="2000" fill="hold"/>
                                        <p:tgtEl>
                                          <p:spTgt spid="159751"/>
                                        </p:tgtEl>
                                        <p:attrNameLst>
                                          <p:attrName>ppt_x</p:attrName>
                                          <p:attrName>ppt_y</p:attrName>
                                        </p:attrNameLst>
                                      </p:cBhvr>
                                      <p:rCtr x="5573" y="0"/>
                                    </p:animMotion>
                                  </p:childTnLst>
                                </p:cTn>
                              </p:par>
                            </p:childTnLst>
                          </p:cTn>
                        </p:par>
                        <p:par>
                          <p:cTn id="115" fill="hold" nodeType="afterGroup">
                            <p:stCondLst>
                              <p:cond delay="24500"/>
                            </p:stCondLst>
                            <p:childTnLst>
                              <p:par>
                                <p:cTn id="116" presetID="64" presetClass="path" presetSubtype="0" accel="50000" decel="50000" fill="hold" grpId="1" nodeType="afterEffect">
                                  <p:stCondLst>
                                    <p:cond delay="0"/>
                                  </p:stCondLst>
                                  <p:childTnLst>
                                    <p:animMotion origin="layout" path="M -0.1184 0.34005 L -0.21996 0.0044 " pathEditMode="relative" rAng="0" ptsTypes="AA">
                                      <p:cBhvr>
                                        <p:cTn id="117" dur="2000" fill="hold"/>
                                        <p:tgtEl>
                                          <p:spTgt spid="159754"/>
                                        </p:tgtEl>
                                        <p:attrNameLst>
                                          <p:attrName>ppt_x</p:attrName>
                                          <p:attrName>ppt_y</p:attrName>
                                        </p:attrNameLst>
                                      </p:cBhvr>
                                      <p:rCtr x="-5087" y="-16782"/>
                                    </p:animMotion>
                                  </p:childTnLst>
                                </p:cTn>
                              </p:par>
                            </p:childTnLst>
                          </p:cTn>
                        </p:par>
                        <p:par>
                          <p:cTn id="118" fill="hold" nodeType="afterGroup">
                            <p:stCondLst>
                              <p:cond delay="26500"/>
                            </p:stCondLst>
                            <p:childTnLst>
                              <p:par>
                                <p:cTn id="119" presetID="3" presetClass="exit" presetSubtype="10" fill="hold" grpId="1" nodeType="afterEffect">
                                  <p:stCondLst>
                                    <p:cond delay="0"/>
                                  </p:stCondLst>
                                  <p:childTnLst>
                                    <p:animEffect transition="out" filter="blinds(horizontal)">
                                      <p:cBhvr>
                                        <p:cTn id="120" dur="500"/>
                                        <p:tgtEl>
                                          <p:spTgt spid="159774"/>
                                        </p:tgtEl>
                                      </p:cBhvr>
                                    </p:animEffect>
                                    <p:set>
                                      <p:cBhvr>
                                        <p:cTn id="121" dur="1" fill="hold">
                                          <p:stCondLst>
                                            <p:cond delay="499"/>
                                          </p:stCondLst>
                                        </p:cTn>
                                        <p:tgtEl>
                                          <p:spTgt spid="159774"/>
                                        </p:tgtEl>
                                        <p:attrNameLst>
                                          <p:attrName>style.visibility</p:attrName>
                                        </p:attrNameLst>
                                      </p:cBhvr>
                                      <p:to>
                                        <p:strVal val="hidden"/>
                                      </p:to>
                                    </p:set>
                                  </p:childTnLst>
                                </p:cTn>
                              </p:par>
                              <p:par>
                                <p:cTn id="122" presetID="3" presetClass="exit" presetSubtype="10" fill="hold" grpId="3" nodeType="withEffect">
                                  <p:stCondLst>
                                    <p:cond delay="0"/>
                                  </p:stCondLst>
                                  <p:childTnLst>
                                    <p:animEffect transition="out" filter="blinds(horizontal)">
                                      <p:cBhvr>
                                        <p:cTn id="123" dur="500"/>
                                        <p:tgtEl>
                                          <p:spTgt spid="159746"/>
                                        </p:tgtEl>
                                      </p:cBhvr>
                                    </p:animEffect>
                                    <p:set>
                                      <p:cBhvr>
                                        <p:cTn id="124" dur="1" fill="hold">
                                          <p:stCondLst>
                                            <p:cond delay="499"/>
                                          </p:stCondLst>
                                        </p:cTn>
                                        <p:tgtEl>
                                          <p:spTgt spid="159746"/>
                                        </p:tgtEl>
                                        <p:attrNameLst>
                                          <p:attrName>style.visibility</p:attrName>
                                        </p:attrNameLst>
                                      </p:cBhvr>
                                      <p:to>
                                        <p:strVal val="hidden"/>
                                      </p:to>
                                    </p:set>
                                  </p:childTnLst>
                                </p:cTn>
                              </p:par>
                              <p:par>
                                <p:cTn id="125" presetID="3" presetClass="exit" presetSubtype="10" fill="hold" grpId="3" nodeType="withEffect">
                                  <p:stCondLst>
                                    <p:cond delay="0"/>
                                  </p:stCondLst>
                                  <p:childTnLst>
                                    <p:animEffect transition="out" filter="blinds(horizontal)">
                                      <p:cBhvr>
                                        <p:cTn id="126" dur="500"/>
                                        <p:tgtEl>
                                          <p:spTgt spid="159773"/>
                                        </p:tgtEl>
                                      </p:cBhvr>
                                    </p:animEffect>
                                    <p:set>
                                      <p:cBhvr>
                                        <p:cTn id="127" dur="1" fill="hold">
                                          <p:stCondLst>
                                            <p:cond delay="499"/>
                                          </p:stCondLst>
                                        </p:cTn>
                                        <p:tgtEl>
                                          <p:spTgt spid="159773"/>
                                        </p:tgtEl>
                                        <p:attrNameLst>
                                          <p:attrName>style.visibility</p:attrName>
                                        </p:attrNameLst>
                                      </p:cBhvr>
                                      <p:to>
                                        <p:strVal val="hidden"/>
                                      </p:to>
                                    </p:set>
                                  </p:childTnLst>
                                </p:cTn>
                              </p:par>
                              <p:par>
                                <p:cTn id="128" presetID="3" presetClass="exit" presetSubtype="10" fill="hold" grpId="5" nodeType="withEffect">
                                  <p:stCondLst>
                                    <p:cond delay="0"/>
                                  </p:stCondLst>
                                  <p:childTnLst>
                                    <p:animEffect transition="out" filter="blinds(horizontal)">
                                      <p:cBhvr>
                                        <p:cTn id="129" dur="500"/>
                                        <p:tgtEl>
                                          <p:spTgt spid="159771"/>
                                        </p:tgtEl>
                                      </p:cBhvr>
                                    </p:animEffect>
                                    <p:set>
                                      <p:cBhvr>
                                        <p:cTn id="130" dur="1" fill="hold">
                                          <p:stCondLst>
                                            <p:cond delay="499"/>
                                          </p:stCondLst>
                                        </p:cTn>
                                        <p:tgtEl>
                                          <p:spTgt spid="159771"/>
                                        </p:tgtEl>
                                        <p:attrNameLst>
                                          <p:attrName>style.visibility</p:attrName>
                                        </p:attrNameLst>
                                      </p:cBhvr>
                                      <p:to>
                                        <p:strVal val="hidden"/>
                                      </p:to>
                                    </p:set>
                                  </p:childTnLst>
                                </p:cTn>
                              </p:par>
                              <p:par>
                                <p:cTn id="131" presetID="3" presetClass="exit" presetSubtype="10" fill="hold" grpId="5" nodeType="withEffect">
                                  <p:stCondLst>
                                    <p:cond delay="0"/>
                                  </p:stCondLst>
                                  <p:childTnLst>
                                    <p:animEffect transition="out" filter="blinds(horizontal)">
                                      <p:cBhvr>
                                        <p:cTn id="132" dur="500"/>
                                        <p:tgtEl>
                                          <p:spTgt spid="159748"/>
                                        </p:tgtEl>
                                      </p:cBhvr>
                                    </p:animEffect>
                                    <p:set>
                                      <p:cBhvr>
                                        <p:cTn id="133" dur="1" fill="hold">
                                          <p:stCondLst>
                                            <p:cond delay="499"/>
                                          </p:stCondLst>
                                        </p:cTn>
                                        <p:tgtEl>
                                          <p:spTgt spid="159748"/>
                                        </p:tgtEl>
                                        <p:attrNameLst>
                                          <p:attrName>style.visibility</p:attrName>
                                        </p:attrNameLst>
                                      </p:cBhvr>
                                      <p:to>
                                        <p:strVal val="hidden"/>
                                      </p:to>
                                    </p:set>
                                  </p:childTnLst>
                                </p:cTn>
                              </p:par>
                              <p:par>
                                <p:cTn id="134" presetID="3" presetClass="exit" presetSubtype="10" fill="hold" grpId="5" nodeType="withEffect">
                                  <p:stCondLst>
                                    <p:cond delay="0"/>
                                  </p:stCondLst>
                                  <p:childTnLst>
                                    <p:animEffect transition="out" filter="blinds(horizontal)">
                                      <p:cBhvr>
                                        <p:cTn id="135" dur="500"/>
                                        <p:tgtEl>
                                          <p:spTgt spid="159769"/>
                                        </p:tgtEl>
                                      </p:cBhvr>
                                    </p:animEffect>
                                    <p:set>
                                      <p:cBhvr>
                                        <p:cTn id="136" dur="1" fill="hold">
                                          <p:stCondLst>
                                            <p:cond delay="499"/>
                                          </p:stCondLst>
                                        </p:cTn>
                                        <p:tgtEl>
                                          <p:spTgt spid="159769"/>
                                        </p:tgtEl>
                                        <p:attrNameLst>
                                          <p:attrName>style.visibility</p:attrName>
                                        </p:attrNameLst>
                                      </p:cBhvr>
                                      <p:to>
                                        <p:strVal val="hidden"/>
                                      </p:to>
                                    </p:set>
                                  </p:childTnLst>
                                </p:cTn>
                              </p:par>
                            </p:childTnLst>
                          </p:cTn>
                        </p:par>
                        <p:par>
                          <p:cTn id="137" fill="hold" nodeType="afterGroup">
                            <p:stCondLst>
                              <p:cond delay="27000"/>
                            </p:stCondLst>
                            <p:childTnLst>
                              <p:par>
                                <p:cTn id="138" presetID="63" presetClass="path" presetSubtype="0" accel="50000" decel="50000" fill="hold" grpId="2" nodeType="afterEffect">
                                  <p:stCondLst>
                                    <p:cond delay="0"/>
                                  </p:stCondLst>
                                  <p:childTnLst>
                                    <p:animMotion origin="layout" path="M 0.22344 -4.81481E-6 L 0.33507 -0.00046 " pathEditMode="relative" rAng="0" ptsTypes="AA">
                                      <p:cBhvr>
                                        <p:cTn id="139" dur="2000" fill="hold"/>
                                        <p:tgtEl>
                                          <p:spTgt spid="159747"/>
                                        </p:tgtEl>
                                        <p:attrNameLst>
                                          <p:attrName>ppt_x</p:attrName>
                                          <p:attrName>ppt_y</p:attrName>
                                        </p:attrNameLst>
                                      </p:cBhvr>
                                      <p:rCtr x="5573" y="-23"/>
                                    </p:animMotion>
                                  </p:childTnLst>
                                </p:cTn>
                              </p:par>
                            </p:childTnLst>
                          </p:cTn>
                        </p:par>
                        <p:par>
                          <p:cTn id="140" fill="hold" nodeType="afterGroup">
                            <p:stCondLst>
                              <p:cond delay="29000"/>
                            </p:stCondLst>
                            <p:childTnLst>
                              <p:par>
                                <p:cTn id="141" presetID="3" presetClass="entr" presetSubtype="10" fill="hold" grpId="0" nodeType="afterEffect">
                                  <p:stCondLst>
                                    <p:cond delay="0"/>
                                  </p:stCondLst>
                                  <p:childTnLst>
                                    <p:set>
                                      <p:cBhvr>
                                        <p:cTn id="142" dur="1" fill="hold">
                                          <p:stCondLst>
                                            <p:cond delay="0"/>
                                          </p:stCondLst>
                                        </p:cTn>
                                        <p:tgtEl>
                                          <p:spTgt spid="159775"/>
                                        </p:tgtEl>
                                        <p:attrNameLst>
                                          <p:attrName>style.visibility</p:attrName>
                                        </p:attrNameLst>
                                      </p:cBhvr>
                                      <p:to>
                                        <p:strVal val="visible"/>
                                      </p:to>
                                    </p:set>
                                    <p:animEffect transition="in" filter="blinds(horizontal)">
                                      <p:cBhvr>
                                        <p:cTn id="143" dur="500"/>
                                        <p:tgtEl>
                                          <p:spTgt spid="159775"/>
                                        </p:tgtEl>
                                      </p:cBhvr>
                                    </p:animEffect>
                                  </p:childTnLst>
                                </p:cTn>
                              </p:par>
                              <p:par>
                                <p:cTn id="144" presetID="3" presetClass="entr" presetSubtype="10" fill="hold" grpId="2" nodeType="withEffect">
                                  <p:stCondLst>
                                    <p:cond delay="0"/>
                                  </p:stCondLst>
                                  <p:childTnLst>
                                    <p:set>
                                      <p:cBhvr>
                                        <p:cTn id="145" dur="1" fill="hold">
                                          <p:stCondLst>
                                            <p:cond delay="0"/>
                                          </p:stCondLst>
                                        </p:cTn>
                                        <p:tgtEl>
                                          <p:spTgt spid="159774"/>
                                        </p:tgtEl>
                                        <p:attrNameLst>
                                          <p:attrName>style.visibility</p:attrName>
                                        </p:attrNameLst>
                                      </p:cBhvr>
                                      <p:to>
                                        <p:strVal val="visible"/>
                                      </p:to>
                                    </p:set>
                                    <p:animEffect transition="in" filter="blinds(horizontal)">
                                      <p:cBhvr>
                                        <p:cTn id="146" dur="500"/>
                                        <p:tgtEl>
                                          <p:spTgt spid="159774"/>
                                        </p:tgtEl>
                                      </p:cBhvr>
                                    </p:animEffect>
                                  </p:childTnLst>
                                </p:cTn>
                              </p:par>
                              <p:par>
                                <p:cTn id="147" presetID="3" presetClass="entr" presetSubtype="10" fill="hold" grpId="4" nodeType="withEffect">
                                  <p:stCondLst>
                                    <p:cond delay="0"/>
                                  </p:stCondLst>
                                  <p:childTnLst>
                                    <p:set>
                                      <p:cBhvr>
                                        <p:cTn id="148" dur="1" fill="hold">
                                          <p:stCondLst>
                                            <p:cond delay="0"/>
                                          </p:stCondLst>
                                        </p:cTn>
                                        <p:tgtEl>
                                          <p:spTgt spid="159746"/>
                                        </p:tgtEl>
                                        <p:attrNameLst>
                                          <p:attrName>style.visibility</p:attrName>
                                        </p:attrNameLst>
                                      </p:cBhvr>
                                      <p:to>
                                        <p:strVal val="visible"/>
                                      </p:to>
                                    </p:set>
                                    <p:animEffect transition="in" filter="blinds(horizontal)">
                                      <p:cBhvr>
                                        <p:cTn id="149" dur="500"/>
                                        <p:tgtEl>
                                          <p:spTgt spid="159746"/>
                                        </p:tgtEl>
                                      </p:cBhvr>
                                    </p:animEffect>
                                  </p:childTnLst>
                                </p:cTn>
                              </p:par>
                              <p:par>
                                <p:cTn id="150" presetID="3" presetClass="entr" presetSubtype="10" fill="hold" grpId="4" nodeType="withEffect">
                                  <p:stCondLst>
                                    <p:cond delay="0"/>
                                  </p:stCondLst>
                                  <p:childTnLst>
                                    <p:set>
                                      <p:cBhvr>
                                        <p:cTn id="151" dur="1" fill="hold">
                                          <p:stCondLst>
                                            <p:cond delay="0"/>
                                          </p:stCondLst>
                                        </p:cTn>
                                        <p:tgtEl>
                                          <p:spTgt spid="159773"/>
                                        </p:tgtEl>
                                        <p:attrNameLst>
                                          <p:attrName>style.visibility</p:attrName>
                                        </p:attrNameLst>
                                      </p:cBhvr>
                                      <p:to>
                                        <p:strVal val="visible"/>
                                      </p:to>
                                    </p:set>
                                    <p:animEffect transition="in" filter="blinds(horizontal)">
                                      <p:cBhvr>
                                        <p:cTn id="152" dur="500"/>
                                        <p:tgtEl>
                                          <p:spTgt spid="159773"/>
                                        </p:tgtEl>
                                      </p:cBhvr>
                                    </p:animEffect>
                                  </p:childTnLst>
                                </p:cTn>
                              </p:par>
                              <p:par>
                                <p:cTn id="153" presetID="3" presetClass="entr" presetSubtype="10" fill="hold" grpId="6" nodeType="withEffect">
                                  <p:stCondLst>
                                    <p:cond delay="0"/>
                                  </p:stCondLst>
                                  <p:childTnLst>
                                    <p:set>
                                      <p:cBhvr>
                                        <p:cTn id="154" dur="1" fill="hold">
                                          <p:stCondLst>
                                            <p:cond delay="0"/>
                                          </p:stCondLst>
                                        </p:cTn>
                                        <p:tgtEl>
                                          <p:spTgt spid="159771"/>
                                        </p:tgtEl>
                                        <p:attrNameLst>
                                          <p:attrName>style.visibility</p:attrName>
                                        </p:attrNameLst>
                                      </p:cBhvr>
                                      <p:to>
                                        <p:strVal val="visible"/>
                                      </p:to>
                                    </p:set>
                                    <p:animEffect transition="in" filter="blinds(horizontal)">
                                      <p:cBhvr>
                                        <p:cTn id="155" dur="500"/>
                                        <p:tgtEl>
                                          <p:spTgt spid="159771"/>
                                        </p:tgtEl>
                                      </p:cBhvr>
                                    </p:animEffect>
                                  </p:childTnLst>
                                </p:cTn>
                              </p:par>
                              <p:par>
                                <p:cTn id="156" presetID="3" presetClass="entr" presetSubtype="10" fill="hold" grpId="6" nodeType="withEffect">
                                  <p:stCondLst>
                                    <p:cond delay="0"/>
                                  </p:stCondLst>
                                  <p:childTnLst>
                                    <p:set>
                                      <p:cBhvr>
                                        <p:cTn id="157" dur="1" fill="hold">
                                          <p:stCondLst>
                                            <p:cond delay="0"/>
                                          </p:stCondLst>
                                        </p:cTn>
                                        <p:tgtEl>
                                          <p:spTgt spid="159748"/>
                                        </p:tgtEl>
                                        <p:attrNameLst>
                                          <p:attrName>style.visibility</p:attrName>
                                        </p:attrNameLst>
                                      </p:cBhvr>
                                      <p:to>
                                        <p:strVal val="visible"/>
                                      </p:to>
                                    </p:set>
                                    <p:animEffect transition="in" filter="blinds(horizontal)">
                                      <p:cBhvr>
                                        <p:cTn id="158" dur="500"/>
                                        <p:tgtEl>
                                          <p:spTgt spid="159748"/>
                                        </p:tgtEl>
                                      </p:cBhvr>
                                    </p:animEffect>
                                  </p:childTnLst>
                                </p:cTn>
                              </p:par>
                              <p:par>
                                <p:cTn id="159" presetID="3" presetClass="entr" presetSubtype="10" fill="hold" grpId="6" nodeType="withEffect">
                                  <p:stCondLst>
                                    <p:cond delay="0"/>
                                  </p:stCondLst>
                                  <p:childTnLst>
                                    <p:set>
                                      <p:cBhvr>
                                        <p:cTn id="160" dur="1" fill="hold">
                                          <p:stCondLst>
                                            <p:cond delay="0"/>
                                          </p:stCondLst>
                                        </p:cTn>
                                        <p:tgtEl>
                                          <p:spTgt spid="159769"/>
                                        </p:tgtEl>
                                        <p:attrNameLst>
                                          <p:attrName>style.visibility</p:attrName>
                                        </p:attrNameLst>
                                      </p:cBhvr>
                                      <p:to>
                                        <p:strVal val="visible"/>
                                      </p:to>
                                    </p:set>
                                    <p:animEffect transition="in" filter="blinds(horizontal)">
                                      <p:cBhvr>
                                        <p:cTn id="161" dur="500"/>
                                        <p:tgtEl>
                                          <p:spTgt spid="159769"/>
                                        </p:tgtEl>
                                      </p:cBhvr>
                                    </p:animEffect>
                                  </p:childTnLst>
                                </p:cTn>
                              </p:par>
                            </p:childTnLst>
                          </p:cTn>
                        </p:par>
                        <p:par>
                          <p:cTn id="162" fill="hold" nodeType="afterGroup">
                            <p:stCondLst>
                              <p:cond delay="29500"/>
                            </p:stCondLst>
                            <p:childTnLst>
                              <p:par>
                                <p:cTn id="163" presetID="42" presetClass="path" presetSubtype="0" accel="50000" decel="50000" fill="hold" grpId="0" nodeType="afterEffect">
                                  <p:stCondLst>
                                    <p:cond delay="0"/>
                                  </p:stCondLst>
                                  <p:childTnLst>
                                    <p:animMotion origin="layout" path="M 5.55556E-7 2.59259E-6 L -0.1 0.33125 " pathEditMode="relative" rAng="0" ptsTypes="AA">
                                      <p:cBhvr>
                                        <p:cTn id="164" dur="2000" fill="hold"/>
                                        <p:tgtEl>
                                          <p:spTgt spid="159755"/>
                                        </p:tgtEl>
                                        <p:attrNameLst>
                                          <p:attrName>ppt_x</p:attrName>
                                          <p:attrName>ppt_y</p:attrName>
                                        </p:attrNameLst>
                                      </p:cBhvr>
                                      <p:rCtr x="-5000" y="16551"/>
                                    </p:animMotion>
                                  </p:childTnLst>
                                </p:cTn>
                              </p:par>
                            </p:childTnLst>
                          </p:cTn>
                        </p:par>
                        <p:par>
                          <p:cTn id="165" fill="hold" nodeType="afterGroup">
                            <p:stCondLst>
                              <p:cond delay="31500"/>
                            </p:stCondLst>
                            <p:childTnLst>
                              <p:par>
                                <p:cTn id="166" presetID="63" presetClass="path" presetSubtype="0" accel="50000" decel="50000" fill="hold" grpId="1" nodeType="afterEffect">
                                  <p:stCondLst>
                                    <p:cond delay="0"/>
                                  </p:stCondLst>
                                  <p:childTnLst>
                                    <p:animMotion origin="layout" path="M 0.11198 2.59259E-6 L 0.22379 2.59259E-6 " pathEditMode="relative" rAng="0" ptsTypes="AA">
                                      <p:cBhvr>
                                        <p:cTn id="167" dur="2000" fill="hold"/>
                                        <p:tgtEl>
                                          <p:spTgt spid="159753"/>
                                        </p:tgtEl>
                                        <p:attrNameLst>
                                          <p:attrName>ppt_x</p:attrName>
                                          <p:attrName>ppt_y</p:attrName>
                                        </p:attrNameLst>
                                      </p:cBhvr>
                                      <p:rCtr x="5590" y="0"/>
                                    </p:animMotion>
                                  </p:childTnLst>
                                </p:cTn>
                              </p:par>
                            </p:childTnLst>
                          </p:cTn>
                        </p:par>
                        <p:par>
                          <p:cTn id="168" fill="hold" nodeType="afterGroup">
                            <p:stCondLst>
                              <p:cond delay="33500"/>
                            </p:stCondLst>
                            <p:childTnLst>
                              <p:par>
                                <p:cTn id="169" presetID="63" presetClass="path" presetSubtype="0" accel="50000" decel="50000" fill="hold" grpId="2" nodeType="afterEffect">
                                  <p:stCondLst>
                                    <p:cond delay="0"/>
                                  </p:stCondLst>
                                  <p:childTnLst>
                                    <p:animMotion origin="layout" path="M 0.22361 2.59259E-6 L 0.3368 2.59259E-6 " pathEditMode="relative" rAng="0" ptsTypes="AA">
                                      <p:cBhvr>
                                        <p:cTn id="170" dur="2000" fill="hold"/>
                                        <p:tgtEl>
                                          <p:spTgt spid="159751"/>
                                        </p:tgtEl>
                                        <p:attrNameLst>
                                          <p:attrName>ppt_x</p:attrName>
                                          <p:attrName>ppt_y</p:attrName>
                                        </p:attrNameLst>
                                      </p:cBhvr>
                                      <p:rCtr x="5660" y="0"/>
                                    </p:animMotion>
                                  </p:childTnLst>
                                </p:cTn>
                              </p:par>
                            </p:childTnLst>
                          </p:cTn>
                        </p:par>
                        <p:par>
                          <p:cTn id="171" fill="hold" nodeType="afterGroup">
                            <p:stCondLst>
                              <p:cond delay="35500"/>
                            </p:stCondLst>
                            <p:childTnLst>
                              <p:par>
                                <p:cTn id="172" presetID="64" presetClass="path" presetSubtype="0" accel="50000" decel="50000" fill="hold" grpId="1" nodeType="afterEffect">
                                  <p:stCondLst>
                                    <p:cond delay="0"/>
                                  </p:stCondLst>
                                  <p:childTnLst>
                                    <p:animMotion origin="layout" path="M -0.1 0.33125 L -0.22326 0.00463 " pathEditMode="relative" rAng="0" ptsTypes="AA">
                                      <p:cBhvr>
                                        <p:cTn id="173" dur="2000" fill="hold"/>
                                        <p:tgtEl>
                                          <p:spTgt spid="159755"/>
                                        </p:tgtEl>
                                        <p:attrNameLst>
                                          <p:attrName>ppt_x</p:attrName>
                                          <p:attrName>ppt_y</p:attrName>
                                        </p:attrNameLst>
                                      </p:cBhvr>
                                      <p:rCtr x="-6163" y="-16343"/>
                                    </p:animMotion>
                                  </p:childTnLst>
                                </p:cTn>
                              </p:par>
                            </p:childTnLst>
                          </p:cTn>
                        </p:par>
                        <p:par>
                          <p:cTn id="174" fill="hold" nodeType="afterGroup">
                            <p:stCondLst>
                              <p:cond delay="37500"/>
                            </p:stCondLst>
                            <p:childTnLst>
                              <p:par>
                                <p:cTn id="175" presetID="3" presetClass="exit" presetSubtype="10" fill="hold" grpId="1" nodeType="afterEffect">
                                  <p:stCondLst>
                                    <p:cond delay="0"/>
                                  </p:stCondLst>
                                  <p:childTnLst>
                                    <p:animEffect transition="out" filter="blinds(horizontal)">
                                      <p:cBhvr>
                                        <p:cTn id="176" dur="500"/>
                                        <p:tgtEl>
                                          <p:spTgt spid="159775"/>
                                        </p:tgtEl>
                                      </p:cBhvr>
                                    </p:animEffect>
                                    <p:set>
                                      <p:cBhvr>
                                        <p:cTn id="177" dur="1" fill="hold">
                                          <p:stCondLst>
                                            <p:cond delay="499"/>
                                          </p:stCondLst>
                                        </p:cTn>
                                        <p:tgtEl>
                                          <p:spTgt spid="159775"/>
                                        </p:tgtEl>
                                        <p:attrNameLst>
                                          <p:attrName>style.visibility</p:attrName>
                                        </p:attrNameLst>
                                      </p:cBhvr>
                                      <p:to>
                                        <p:strVal val="hidden"/>
                                      </p:to>
                                    </p:set>
                                  </p:childTnLst>
                                </p:cTn>
                              </p:par>
                              <p:par>
                                <p:cTn id="178" presetID="3" presetClass="exit" presetSubtype="10" fill="hold" grpId="3" nodeType="withEffect">
                                  <p:stCondLst>
                                    <p:cond delay="0"/>
                                  </p:stCondLst>
                                  <p:childTnLst>
                                    <p:animEffect transition="out" filter="blinds(horizontal)">
                                      <p:cBhvr>
                                        <p:cTn id="179" dur="500"/>
                                        <p:tgtEl>
                                          <p:spTgt spid="159774"/>
                                        </p:tgtEl>
                                      </p:cBhvr>
                                    </p:animEffect>
                                    <p:set>
                                      <p:cBhvr>
                                        <p:cTn id="180" dur="1" fill="hold">
                                          <p:stCondLst>
                                            <p:cond delay="499"/>
                                          </p:stCondLst>
                                        </p:cTn>
                                        <p:tgtEl>
                                          <p:spTgt spid="159774"/>
                                        </p:tgtEl>
                                        <p:attrNameLst>
                                          <p:attrName>style.visibility</p:attrName>
                                        </p:attrNameLst>
                                      </p:cBhvr>
                                      <p:to>
                                        <p:strVal val="hidden"/>
                                      </p:to>
                                    </p:set>
                                  </p:childTnLst>
                                </p:cTn>
                              </p:par>
                              <p:par>
                                <p:cTn id="181" presetID="3" presetClass="exit" presetSubtype="10" fill="hold" grpId="5" nodeType="withEffect">
                                  <p:stCondLst>
                                    <p:cond delay="0"/>
                                  </p:stCondLst>
                                  <p:childTnLst>
                                    <p:animEffect transition="out" filter="blinds(horizontal)">
                                      <p:cBhvr>
                                        <p:cTn id="182" dur="500"/>
                                        <p:tgtEl>
                                          <p:spTgt spid="159746"/>
                                        </p:tgtEl>
                                      </p:cBhvr>
                                    </p:animEffect>
                                    <p:set>
                                      <p:cBhvr>
                                        <p:cTn id="183" dur="1" fill="hold">
                                          <p:stCondLst>
                                            <p:cond delay="499"/>
                                          </p:stCondLst>
                                        </p:cTn>
                                        <p:tgtEl>
                                          <p:spTgt spid="159746"/>
                                        </p:tgtEl>
                                        <p:attrNameLst>
                                          <p:attrName>style.visibility</p:attrName>
                                        </p:attrNameLst>
                                      </p:cBhvr>
                                      <p:to>
                                        <p:strVal val="hidden"/>
                                      </p:to>
                                    </p:set>
                                  </p:childTnLst>
                                </p:cTn>
                              </p:par>
                              <p:par>
                                <p:cTn id="184" presetID="3" presetClass="exit" presetSubtype="10" fill="hold" grpId="5" nodeType="withEffect">
                                  <p:stCondLst>
                                    <p:cond delay="0"/>
                                  </p:stCondLst>
                                  <p:childTnLst>
                                    <p:animEffect transition="out" filter="blinds(horizontal)">
                                      <p:cBhvr>
                                        <p:cTn id="185" dur="500"/>
                                        <p:tgtEl>
                                          <p:spTgt spid="159773"/>
                                        </p:tgtEl>
                                      </p:cBhvr>
                                    </p:animEffect>
                                    <p:set>
                                      <p:cBhvr>
                                        <p:cTn id="186" dur="1" fill="hold">
                                          <p:stCondLst>
                                            <p:cond delay="499"/>
                                          </p:stCondLst>
                                        </p:cTn>
                                        <p:tgtEl>
                                          <p:spTgt spid="159773"/>
                                        </p:tgtEl>
                                        <p:attrNameLst>
                                          <p:attrName>style.visibility</p:attrName>
                                        </p:attrNameLst>
                                      </p:cBhvr>
                                      <p:to>
                                        <p:strVal val="hidden"/>
                                      </p:to>
                                    </p:set>
                                  </p:childTnLst>
                                </p:cTn>
                              </p:par>
                              <p:par>
                                <p:cTn id="187" presetID="3" presetClass="exit" presetSubtype="10" fill="hold" grpId="7" nodeType="withEffect">
                                  <p:stCondLst>
                                    <p:cond delay="0"/>
                                  </p:stCondLst>
                                  <p:childTnLst>
                                    <p:animEffect transition="out" filter="blinds(horizontal)">
                                      <p:cBhvr>
                                        <p:cTn id="188" dur="500"/>
                                        <p:tgtEl>
                                          <p:spTgt spid="159771"/>
                                        </p:tgtEl>
                                      </p:cBhvr>
                                    </p:animEffect>
                                    <p:set>
                                      <p:cBhvr>
                                        <p:cTn id="189" dur="1" fill="hold">
                                          <p:stCondLst>
                                            <p:cond delay="499"/>
                                          </p:stCondLst>
                                        </p:cTn>
                                        <p:tgtEl>
                                          <p:spTgt spid="159771"/>
                                        </p:tgtEl>
                                        <p:attrNameLst>
                                          <p:attrName>style.visibility</p:attrName>
                                        </p:attrNameLst>
                                      </p:cBhvr>
                                      <p:to>
                                        <p:strVal val="hidden"/>
                                      </p:to>
                                    </p:set>
                                  </p:childTnLst>
                                </p:cTn>
                              </p:par>
                              <p:par>
                                <p:cTn id="190" presetID="3" presetClass="exit" presetSubtype="10" fill="hold" grpId="7" nodeType="withEffect">
                                  <p:stCondLst>
                                    <p:cond delay="0"/>
                                  </p:stCondLst>
                                  <p:childTnLst>
                                    <p:animEffect transition="out" filter="blinds(horizontal)">
                                      <p:cBhvr>
                                        <p:cTn id="191" dur="500"/>
                                        <p:tgtEl>
                                          <p:spTgt spid="159748"/>
                                        </p:tgtEl>
                                      </p:cBhvr>
                                    </p:animEffect>
                                    <p:set>
                                      <p:cBhvr>
                                        <p:cTn id="192" dur="1" fill="hold">
                                          <p:stCondLst>
                                            <p:cond delay="499"/>
                                          </p:stCondLst>
                                        </p:cTn>
                                        <p:tgtEl>
                                          <p:spTgt spid="159748"/>
                                        </p:tgtEl>
                                        <p:attrNameLst>
                                          <p:attrName>style.visibility</p:attrName>
                                        </p:attrNameLst>
                                      </p:cBhvr>
                                      <p:to>
                                        <p:strVal val="hidden"/>
                                      </p:to>
                                    </p:set>
                                  </p:childTnLst>
                                </p:cTn>
                              </p:par>
                              <p:par>
                                <p:cTn id="193" presetID="3" presetClass="exit" presetSubtype="10" fill="hold" grpId="7" nodeType="withEffect">
                                  <p:stCondLst>
                                    <p:cond delay="0"/>
                                  </p:stCondLst>
                                  <p:childTnLst>
                                    <p:animEffect transition="out" filter="blinds(horizontal)">
                                      <p:cBhvr>
                                        <p:cTn id="194" dur="500"/>
                                        <p:tgtEl>
                                          <p:spTgt spid="159769"/>
                                        </p:tgtEl>
                                      </p:cBhvr>
                                    </p:animEffect>
                                    <p:set>
                                      <p:cBhvr>
                                        <p:cTn id="195" dur="1" fill="hold">
                                          <p:stCondLst>
                                            <p:cond delay="499"/>
                                          </p:stCondLst>
                                        </p:cTn>
                                        <p:tgtEl>
                                          <p:spTgt spid="159769"/>
                                        </p:tgtEl>
                                        <p:attrNameLst>
                                          <p:attrName>style.visibility</p:attrName>
                                        </p:attrNameLst>
                                      </p:cBhvr>
                                      <p:to>
                                        <p:strVal val="hidden"/>
                                      </p:to>
                                    </p:set>
                                  </p:childTnLst>
                                </p:cTn>
                              </p:par>
                            </p:childTnLst>
                          </p:cTn>
                        </p:par>
                        <p:par>
                          <p:cTn id="196" fill="hold" nodeType="afterGroup">
                            <p:stCondLst>
                              <p:cond delay="38000"/>
                            </p:stCondLst>
                            <p:childTnLst>
                              <p:par>
                                <p:cTn id="197" presetID="2" presetClass="exit" presetSubtype="8" fill="hold" grpId="0" nodeType="afterEffect">
                                  <p:stCondLst>
                                    <p:cond delay="0"/>
                                  </p:stCondLst>
                                  <p:childTnLst>
                                    <p:anim calcmode="lin" valueType="num">
                                      <p:cBhvr additive="base">
                                        <p:cTn id="198" dur="500"/>
                                        <p:tgtEl>
                                          <p:spTgt spid="159768"/>
                                        </p:tgtEl>
                                        <p:attrNameLst>
                                          <p:attrName>ppt_x</p:attrName>
                                        </p:attrNameLst>
                                      </p:cBhvr>
                                      <p:tavLst>
                                        <p:tav tm="0">
                                          <p:val>
                                            <p:strVal val="ppt_x"/>
                                          </p:val>
                                        </p:tav>
                                        <p:tav tm="100000">
                                          <p:val>
                                            <p:strVal val="0-ppt_w/2"/>
                                          </p:val>
                                        </p:tav>
                                      </p:tavLst>
                                    </p:anim>
                                    <p:anim calcmode="lin" valueType="num">
                                      <p:cBhvr additive="base">
                                        <p:cTn id="199" dur="500"/>
                                        <p:tgtEl>
                                          <p:spTgt spid="159768"/>
                                        </p:tgtEl>
                                        <p:attrNameLst>
                                          <p:attrName>ppt_y</p:attrName>
                                        </p:attrNameLst>
                                      </p:cBhvr>
                                      <p:tavLst>
                                        <p:tav tm="0">
                                          <p:val>
                                            <p:strVal val="ppt_y"/>
                                          </p:val>
                                        </p:tav>
                                        <p:tav tm="100000">
                                          <p:val>
                                            <p:strVal val="ppt_y"/>
                                          </p:val>
                                        </p:tav>
                                      </p:tavLst>
                                    </p:anim>
                                    <p:set>
                                      <p:cBhvr>
                                        <p:cTn id="200" dur="1" fill="hold">
                                          <p:stCondLst>
                                            <p:cond delay="499"/>
                                          </p:stCondLst>
                                        </p:cTn>
                                        <p:tgtEl>
                                          <p:spTgt spid="159768"/>
                                        </p:tgtEl>
                                        <p:attrNameLst>
                                          <p:attrName>style.visibility</p:attrName>
                                        </p:attrNameLst>
                                      </p:cBhvr>
                                      <p:to>
                                        <p:strVal val="hidden"/>
                                      </p:to>
                                    </p:set>
                                  </p:childTnLst>
                                </p:cTn>
                              </p:par>
                              <p:par>
                                <p:cTn id="201" presetID="2" presetClass="exit" presetSubtype="2" fill="hold" grpId="0" nodeType="withEffect">
                                  <p:stCondLst>
                                    <p:cond delay="0"/>
                                  </p:stCondLst>
                                  <p:childTnLst>
                                    <p:anim calcmode="lin" valueType="num">
                                      <p:cBhvr additive="base">
                                        <p:cTn id="202" dur="500"/>
                                        <p:tgtEl>
                                          <p:spTgt spid="159767"/>
                                        </p:tgtEl>
                                        <p:attrNameLst>
                                          <p:attrName>ppt_x</p:attrName>
                                        </p:attrNameLst>
                                      </p:cBhvr>
                                      <p:tavLst>
                                        <p:tav tm="0">
                                          <p:val>
                                            <p:strVal val="ppt_x"/>
                                          </p:val>
                                        </p:tav>
                                        <p:tav tm="100000">
                                          <p:val>
                                            <p:strVal val="1+ppt_w/2"/>
                                          </p:val>
                                        </p:tav>
                                      </p:tavLst>
                                    </p:anim>
                                    <p:anim calcmode="lin" valueType="num">
                                      <p:cBhvr additive="base">
                                        <p:cTn id="203" dur="500"/>
                                        <p:tgtEl>
                                          <p:spTgt spid="159767"/>
                                        </p:tgtEl>
                                        <p:attrNameLst>
                                          <p:attrName>ppt_y</p:attrName>
                                        </p:attrNameLst>
                                      </p:cBhvr>
                                      <p:tavLst>
                                        <p:tav tm="0">
                                          <p:val>
                                            <p:strVal val="ppt_y"/>
                                          </p:val>
                                        </p:tav>
                                        <p:tav tm="100000">
                                          <p:val>
                                            <p:strVal val="ppt_y"/>
                                          </p:val>
                                        </p:tav>
                                      </p:tavLst>
                                    </p:anim>
                                    <p:set>
                                      <p:cBhvr>
                                        <p:cTn id="204" dur="1" fill="hold">
                                          <p:stCondLst>
                                            <p:cond delay="499"/>
                                          </p:stCondLst>
                                        </p:cTn>
                                        <p:tgtEl>
                                          <p:spTgt spid="1597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nimBg="1"/>
      <p:bldP spid="159746" grpId="1" animBg="1"/>
      <p:bldP spid="159746" grpId="2" animBg="1"/>
      <p:bldP spid="159746" grpId="3" animBg="1"/>
      <p:bldP spid="159746" grpId="4" animBg="1"/>
      <p:bldP spid="159746" grpId="5" animBg="1"/>
      <p:bldP spid="159747" grpId="0" animBg="1"/>
      <p:bldP spid="159747" grpId="1" animBg="1"/>
      <p:bldP spid="159747" grpId="2" animBg="1"/>
      <p:bldP spid="159748" grpId="0" animBg="1"/>
      <p:bldP spid="159748" grpId="1" animBg="1"/>
      <p:bldP spid="159748" grpId="2" animBg="1"/>
      <p:bldP spid="159748" grpId="3" animBg="1"/>
      <p:bldP spid="159748" grpId="4" animBg="1"/>
      <p:bldP spid="159748" grpId="5" animBg="1"/>
      <p:bldP spid="159748" grpId="6" animBg="1"/>
      <p:bldP spid="159748" grpId="7" animBg="1"/>
      <p:bldP spid="159749" grpId="0" animBg="1"/>
      <p:bldP spid="159750" grpId="0" animBg="1"/>
      <p:bldP spid="159751" grpId="0" animBg="1"/>
      <p:bldP spid="159751" grpId="1" animBg="1"/>
      <p:bldP spid="159751" grpId="2" animBg="1"/>
      <p:bldP spid="159752" grpId="0" animBg="1"/>
      <p:bldP spid="159752" grpId="1" animBg="1"/>
      <p:bldP spid="159753" grpId="0" animBg="1"/>
      <p:bldP spid="159753" grpId="1" animBg="1"/>
      <p:bldP spid="159754" grpId="0" animBg="1"/>
      <p:bldP spid="159754" grpId="1" animBg="1"/>
      <p:bldP spid="159755" grpId="0" animBg="1"/>
      <p:bldP spid="159755" grpId="1" animBg="1"/>
      <p:bldP spid="159767" grpId="0" animBg="1"/>
      <p:bldP spid="159768" grpId="0" animBg="1"/>
      <p:bldP spid="159769" grpId="0" animBg="1"/>
      <p:bldP spid="159769" grpId="1" animBg="1"/>
      <p:bldP spid="159769" grpId="2" animBg="1"/>
      <p:bldP spid="159769" grpId="3" animBg="1"/>
      <p:bldP spid="159769" grpId="4" animBg="1"/>
      <p:bldP spid="159769" grpId="5" animBg="1"/>
      <p:bldP spid="159769" grpId="6" animBg="1"/>
      <p:bldP spid="159769" grpId="7" animBg="1"/>
      <p:bldP spid="159770" grpId="0"/>
      <p:bldP spid="159771" grpId="0" animBg="1"/>
      <p:bldP spid="159771" grpId="1" animBg="1"/>
      <p:bldP spid="159771" grpId="2" animBg="1"/>
      <p:bldP spid="159771" grpId="3" animBg="1"/>
      <p:bldP spid="159771" grpId="4" animBg="1"/>
      <p:bldP spid="159771" grpId="5" animBg="1"/>
      <p:bldP spid="159771" grpId="6" animBg="1"/>
      <p:bldP spid="159771" grpId="7" animBg="1"/>
      <p:bldP spid="159772" grpId="0" animBg="1"/>
      <p:bldP spid="159772" grpId="1" animBg="1"/>
      <p:bldP spid="159773" grpId="0" animBg="1"/>
      <p:bldP spid="159773" grpId="1" animBg="1"/>
      <p:bldP spid="159773" grpId="2" animBg="1"/>
      <p:bldP spid="159773" grpId="3" animBg="1"/>
      <p:bldP spid="159773" grpId="4" animBg="1"/>
      <p:bldP spid="159773" grpId="5" animBg="1"/>
      <p:bldP spid="159774" grpId="0" animBg="1"/>
      <p:bldP spid="159774" grpId="1" animBg="1"/>
      <p:bldP spid="159774" grpId="2" animBg="1"/>
      <p:bldP spid="159774" grpId="3" animBg="1"/>
      <p:bldP spid="159775" grpId="0" animBg="1"/>
      <p:bldP spid="159775"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0" name="Group 2"/>
          <p:cNvGrpSpPr>
            <a:grpSpLocks/>
          </p:cNvGrpSpPr>
          <p:nvPr/>
        </p:nvGrpSpPr>
        <p:grpSpPr bwMode="auto">
          <a:xfrm>
            <a:off x="1108075" y="2871788"/>
            <a:ext cx="8550275" cy="617537"/>
            <a:chOff x="644" y="1809"/>
            <a:chExt cx="4972" cy="389"/>
          </a:xfrm>
        </p:grpSpPr>
        <p:sp>
          <p:nvSpPr>
            <p:cNvPr id="160771" name="Oval 3"/>
            <p:cNvSpPr>
              <a:spLocks noChangeArrowheads="1"/>
            </p:cNvSpPr>
            <p:nvPr/>
          </p:nvSpPr>
          <p:spPr bwMode="auto">
            <a:xfrm>
              <a:off x="1288"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0772" name="Oval 4"/>
            <p:cNvSpPr>
              <a:spLocks noChangeArrowheads="1"/>
            </p:cNvSpPr>
            <p:nvPr/>
          </p:nvSpPr>
          <p:spPr bwMode="auto">
            <a:xfrm>
              <a:off x="1933"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0773" name="Oval 5"/>
            <p:cNvSpPr>
              <a:spLocks noChangeArrowheads="1"/>
            </p:cNvSpPr>
            <p:nvPr/>
          </p:nvSpPr>
          <p:spPr bwMode="auto">
            <a:xfrm>
              <a:off x="2577"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0774" name="Oval 6"/>
            <p:cNvSpPr>
              <a:spLocks noChangeArrowheads="1"/>
            </p:cNvSpPr>
            <p:nvPr/>
          </p:nvSpPr>
          <p:spPr bwMode="auto">
            <a:xfrm>
              <a:off x="3222"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60775" name="Oval 7"/>
            <p:cNvSpPr>
              <a:spLocks noChangeArrowheads="1"/>
            </p:cNvSpPr>
            <p:nvPr/>
          </p:nvSpPr>
          <p:spPr bwMode="auto">
            <a:xfrm>
              <a:off x="386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60776" name="Oval 8"/>
            <p:cNvSpPr>
              <a:spLocks noChangeArrowheads="1"/>
            </p:cNvSpPr>
            <p:nvPr/>
          </p:nvSpPr>
          <p:spPr bwMode="auto">
            <a:xfrm>
              <a:off x="4511"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60777" name="Oval 9"/>
            <p:cNvSpPr>
              <a:spLocks noChangeArrowheads="1"/>
            </p:cNvSpPr>
            <p:nvPr/>
          </p:nvSpPr>
          <p:spPr bwMode="auto">
            <a:xfrm>
              <a:off x="515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60778" name="Oval 10"/>
            <p:cNvSpPr>
              <a:spLocks noChangeArrowheads="1"/>
            </p:cNvSpPr>
            <p:nvPr/>
          </p:nvSpPr>
          <p:spPr bwMode="auto">
            <a:xfrm>
              <a:off x="644"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60788" name="Rectangle 20"/>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 – Ví Dụ</a:t>
            </a:r>
          </a:p>
        </p:txBody>
      </p:sp>
      <p:sp>
        <p:nvSpPr>
          <p:cNvPr id="160789" name="Text Box 21"/>
          <p:cNvSpPr txBox="1">
            <a:spLocks noChangeArrowheads="1"/>
          </p:cNvSpPr>
          <p:nvPr/>
        </p:nvSpPr>
        <p:spPr bwMode="auto">
          <a:xfrm>
            <a:off x="7777163" y="5410200"/>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grpSp>
        <p:nvGrpSpPr>
          <p:cNvPr id="160790" name="Group 22"/>
          <p:cNvGrpSpPr>
            <a:grpSpLocks/>
          </p:cNvGrpSpPr>
          <p:nvPr/>
        </p:nvGrpSpPr>
        <p:grpSpPr bwMode="auto">
          <a:xfrm>
            <a:off x="1108075" y="3397250"/>
            <a:ext cx="8550275" cy="608013"/>
            <a:chOff x="644" y="1153"/>
            <a:chExt cx="4972" cy="383"/>
          </a:xfrm>
        </p:grpSpPr>
        <p:sp>
          <p:nvSpPr>
            <p:cNvPr id="160791" name="Oval 2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60792" name="Oval 2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0793" name="Oval 2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60794" name="Oval 2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0795" name="Oval 2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0796" name="Oval 2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60797" name="Oval 2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60798" name="Oval 3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strips(downRight)">
                                      <p:cBhvr>
                                        <p:cTn id="7" dur="30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Các Thuật Toán Sắp Xếp</a:t>
            </a:r>
          </a:p>
        </p:txBody>
      </p:sp>
      <p:sp>
        <p:nvSpPr>
          <p:cNvPr id="275459" name="Rectangle 3"/>
          <p:cNvSpPr>
            <a:spLocks noGrp="1" noChangeArrowheads="1"/>
          </p:cNvSpPr>
          <p:nvPr>
            <p:ph type="body" idx="1"/>
          </p:nvPr>
        </p:nvSpPr>
        <p:spPr/>
        <p:txBody>
          <a:bodyPr/>
          <a:lstStyle/>
          <a:p>
            <a:pPr>
              <a:lnSpc>
                <a:spcPct val="90000"/>
              </a:lnSpc>
              <a:buNone/>
            </a:pPr>
            <a:r>
              <a:rPr lang="en-US" smtClean="0"/>
              <a:t>	1. Chọn trực tiếp – Selection Sort</a:t>
            </a:r>
          </a:p>
          <a:p>
            <a:pPr>
              <a:lnSpc>
                <a:spcPct val="90000"/>
              </a:lnSpc>
              <a:buNone/>
            </a:pPr>
            <a:r>
              <a:rPr lang="en-US" smtClean="0"/>
              <a:t>	2. Chèn trực tiếp – Insertion Sort</a:t>
            </a:r>
          </a:p>
          <a:p>
            <a:pPr>
              <a:lnSpc>
                <a:spcPct val="90000"/>
              </a:lnSpc>
              <a:buNone/>
            </a:pPr>
            <a:r>
              <a:rPr lang="en-US" b="1" smtClean="0"/>
              <a:t>	</a:t>
            </a:r>
            <a:r>
              <a:rPr lang="en-US" smtClean="0"/>
              <a:t>3. Chèn nhị phân – Binary Insertion Sort</a:t>
            </a:r>
          </a:p>
          <a:p>
            <a:pPr>
              <a:lnSpc>
                <a:spcPct val="90000"/>
              </a:lnSpc>
              <a:buNone/>
            </a:pPr>
            <a:r>
              <a:rPr lang="en-US" smtClean="0"/>
              <a:t>	4. Đổi chỗ trực tiếp – Interchange Sort</a:t>
            </a:r>
          </a:p>
          <a:p>
            <a:pPr>
              <a:lnSpc>
                <a:spcPct val="90000"/>
              </a:lnSpc>
              <a:buNone/>
            </a:pPr>
            <a:r>
              <a:rPr lang="en-US" smtClean="0"/>
              <a:t>	5. Nổi bọt – Bubble Sort</a:t>
            </a:r>
          </a:p>
          <a:p>
            <a:pPr>
              <a:lnSpc>
                <a:spcPct val="90000"/>
              </a:lnSpc>
              <a:buNone/>
            </a:pPr>
            <a:r>
              <a:rPr lang="en-US" smtClean="0"/>
              <a:t>	6. Shaker Sort</a:t>
            </a:r>
          </a:p>
          <a:p>
            <a:pPr>
              <a:lnSpc>
                <a:spcPct val="90000"/>
              </a:lnSpc>
              <a:buNone/>
            </a:pPr>
            <a:r>
              <a:rPr lang="en-US" smtClean="0"/>
              <a:t>	7. 	Shell Sort</a:t>
            </a:r>
          </a:p>
          <a:p>
            <a:pPr>
              <a:lnSpc>
                <a:spcPct val="90000"/>
              </a:lnSpc>
              <a:buNone/>
            </a:pPr>
            <a:r>
              <a:rPr lang="en-US" smtClean="0"/>
              <a:t>	</a:t>
            </a:r>
            <a:r>
              <a:rPr lang="en-US" b="1" smtClean="0"/>
              <a:t>8. Heap Sort </a:t>
            </a:r>
          </a:p>
          <a:p>
            <a:pPr>
              <a:lnSpc>
                <a:spcPct val="90000"/>
              </a:lnSpc>
              <a:buNone/>
            </a:pPr>
            <a:r>
              <a:rPr lang="en-US" smtClean="0"/>
              <a:t>	9. Quick Sort</a:t>
            </a:r>
          </a:p>
          <a:p>
            <a:pPr>
              <a:lnSpc>
                <a:spcPct val="90000"/>
              </a:lnSpc>
              <a:buNone/>
            </a:pPr>
            <a:r>
              <a:rPr lang="en-US" smtClean="0"/>
              <a:t>	10. Merge Sort</a:t>
            </a:r>
          </a:p>
          <a:p>
            <a:pPr>
              <a:lnSpc>
                <a:spcPct val="90000"/>
              </a:lnSpc>
              <a:buNone/>
            </a:pPr>
            <a:r>
              <a:rPr lang="en-US" smtClean="0"/>
              <a:t>	11. Radix Sort</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Thuật Toán Sắp Xếp Heap Sort</a:t>
            </a:r>
          </a:p>
        </p:txBody>
      </p:sp>
      <p:sp>
        <p:nvSpPr>
          <p:cNvPr id="274435" name="Rectangle 3"/>
          <p:cNvSpPr>
            <a:spLocks noGrp="1" noChangeArrowheads="1"/>
          </p:cNvSpPr>
          <p:nvPr>
            <p:ph type="body" idx="1"/>
          </p:nvPr>
        </p:nvSpPr>
        <p:spPr>
          <a:xfrm>
            <a:off x="992188" y="1196975"/>
            <a:ext cx="8569325" cy="4608513"/>
          </a:xfrm>
        </p:spPr>
        <p:txBody>
          <a:bodyPr/>
          <a:lstStyle/>
          <a:p>
            <a:pPr>
              <a:lnSpc>
                <a:spcPct val="120000"/>
              </a:lnSpc>
              <a:spcBef>
                <a:spcPct val="50000"/>
              </a:spcBef>
            </a:pPr>
            <a:r>
              <a:rPr lang="en-US"/>
              <a:t>Heap Sort tận dụng được các phép so sách ở bước i-1, mà thuật toán sắp xếp chọn trực tiếp không tận dụng được</a:t>
            </a:r>
          </a:p>
          <a:p>
            <a:pPr>
              <a:lnSpc>
                <a:spcPct val="120000"/>
              </a:lnSpc>
              <a:spcBef>
                <a:spcPct val="50000"/>
              </a:spcBef>
            </a:pPr>
            <a:r>
              <a:rPr lang="en-US"/>
              <a:t>Để làm được điều này Heap sort thao tác dựa trên cây.</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Thuật Toán Sắp Xếp Heap Sort</a:t>
            </a:r>
          </a:p>
        </p:txBody>
      </p:sp>
      <p:sp>
        <p:nvSpPr>
          <p:cNvPr id="276484" name="Text Box 4"/>
          <p:cNvSpPr txBox="1">
            <a:spLocks noChangeArrowheads="1"/>
          </p:cNvSpPr>
          <p:nvPr/>
        </p:nvSpPr>
        <p:spPr bwMode="auto">
          <a:xfrm>
            <a:off x="869950" y="1038225"/>
            <a:ext cx="746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a:t>Xét dãy số: 5  	2 	 6	4	8	1 </a:t>
            </a:r>
          </a:p>
        </p:txBody>
      </p:sp>
      <p:sp>
        <p:nvSpPr>
          <p:cNvPr id="276485" name="Rectangle 5"/>
          <p:cNvSpPr>
            <a:spLocks noChangeArrowheads="1"/>
          </p:cNvSpPr>
          <p:nvPr/>
        </p:nvSpPr>
        <p:spPr bwMode="auto">
          <a:xfrm>
            <a:off x="817563" y="54244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5</a:t>
            </a:r>
          </a:p>
        </p:txBody>
      </p:sp>
      <p:sp>
        <p:nvSpPr>
          <p:cNvPr id="276486" name="Rectangle 6"/>
          <p:cNvSpPr>
            <a:spLocks noChangeArrowheads="1"/>
          </p:cNvSpPr>
          <p:nvPr/>
        </p:nvSpPr>
        <p:spPr bwMode="auto">
          <a:xfrm>
            <a:off x="2265363" y="5424488"/>
            <a:ext cx="838200" cy="381000"/>
          </a:xfrm>
          <a:prstGeom prst="rect">
            <a:avLst/>
          </a:prstGeom>
          <a:gradFill rotWithShape="1">
            <a:gsLst>
              <a:gs pos="0">
                <a:schemeClr val="bg1"/>
              </a:gs>
              <a:gs pos="100000">
                <a:srgbClr val="AAF4B6"/>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2</a:t>
            </a:r>
          </a:p>
        </p:txBody>
      </p:sp>
      <p:sp>
        <p:nvSpPr>
          <p:cNvPr id="276487" name="Rectangle 7"/>
          <p:cNvSpPr>
            <a:spLocks noChangeArrowheads="1"/>
          </p:cNvSpPr>
          <p:nvPr/>
        </p:nvSpPr>
        <p:spPr bwMode="auto">
          <a:xfrm>
            <a:off x="3255963" y="54244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6</a:t>
            </a:r>
          </a:p>
        </p:txBody>
      </p:sp>
      <p:sp>
        <p:nvSpPr>
          <p:cNvPr id="276488" name="Rectangle 8"/>
          <p:cNvSpPr>
            <a:spLocks noChangeArrowheads="1"/>
          </p:cNvSpPr>
          <p:nvPr/>
        </p:nvSpPr>
        <p:spPr bwMode="auto">
          <a:xfrm>
            <a:off x="4703763" y="54244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4</a:t>
            </a:r>
          </a:p>
        </p:txBody>
      </p:sp>
      <p:sp>
        <p:nvSpPr>
          <p:cNvPr id="276489" name="Rectangle 9"/>
          <p:cNvSpPr>
            <a:spLocks noChangeArrowheads="1"/>
          </p:cNvSpPr>
          <p:nvPr/>
        </p:nvSpPr>
        <p:spPr bwMode="auto">
          <a:xfrm>
            <a:off x="5694363" y="54244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276490" name="Rectangle 10"/>
          <p:cNvSpPr>
            <a:spLocks noChangeArrowheads="1"/>
          </p:cNvSpPr>
          <p:nvPr/>
        </p:nvSpPr>
        <p:spPr bwMode="auto">
          <a:xfrm>
            <a:off x="7142163" y="54244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a:t>
            </a:r>
          </a:p>
        </p:txBody>
      </p:sp>
      <p:cxnSp>
        <p:nvCxnSpPr>
          <p:cNvPr id="276491" name="AutoShape 11"/>
          <p:cNvCxnSpPr>
            <a:cxnSpLocks noChangeShapeType="1"/>
            <a:stCxn id="276485" idx="0"/>
            <a:endCxn id="276486" idx="0"/>
          </p:cNvCxnSpPr>
          <p:nvPr/>
        </p:nvCxnSpPr>
        <p:spPr bwMode="auto">
          <a:xfrm rot="5400000" flipV="1">
            <a:off x="1959769" y="4701382"/>
            <a:ext cx="1587" cy="1447800"/>
          </a:xfrm>
          <a:prstGeom prst="bentConnector3">
            <a:avLst>
              <a:gd name="adj1" fmla="val -28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492" name="AutoShape 12"/>
          <p:cNvCxnSpPr>
            <a:cxnSpLocks noChangeShapeType="1"/>
          </p:cNvCxnSpPr>
          <p:nvPr/>
        </p:nvCxnSpPr>
        <p:spPr bwMode="auto">
          <a:xfrm rot="5400000" flipV="1">
            <a:off x="4360069" y="4699794"/>
            <a:ext cx="1588" cy="1447800"/>
          </a:xfrm>
          <a:prstGeom prst="bentConnector3">
            <a:avLst>
              <a:gd name="adj1" fmla="val -275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493" name="Rectangle 13"/>
          <p:cNvSpPr>
            <a:spLocks noChangeArrowheads="1"/>
          </p:cNvSpPr>
          <p:nvPr/>
        </p:nvSpPr>
        <p:spPr bwMode="auto">
          <a:xfrm>
            <a:off x="1503363" y="42052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5</a:t>
            </a:r>
          </a:p>
        </p:txBody>
      </p:sp>
      <p:sp>
        <p:nvSpPr>
          <p:cNvPr id="276494" name="Rectangle 14"/>
          <p:cNvSpPr>
            <a:spLocks noChangeArrowheads="1"/>
          </p:cNvSpPr>
          <p:nvPr/>
        </p:nvSpPr>
        <p:spPr bwMode="auto">
          <a:xfrm>
            <a:off x="3865563" y="42052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6</a:t>
            </a:r>
          </a:p>
        </p:txBody>
      </p:sp>
      <p:cxnSp>
        <p:nvCxnSpPr>
          <p:cNvPr id="276495" name="AutoShape 15"/>
          <p:cNvCxnSpPr>
            <a:cxnSpLocks noChangeShapeType="1"/>
            <a:stCxn id="276493" idx="0"/>
            <a:endCxn id="276494" idx="0"/>
          </p:cNvCxnSpPr>
          <p:nvPr/>
        </p:nvCxnSpPr>
        <p:spPr bwMode="auto">
          <a:xfrm rot="5400000" flipV="1">
            <a:off x="3102769" y="3024982"/>
            <a:ext cx="1587" cy="2362200"/>
          </a:xfrm>
          <a:prstGeom prst="bentConnector3">
            <a:avLst>
              <a:gd name="adj1" fmla="val -322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496" name="AutoShape 16"/>
          <p:cNvCxnSpPr>
            <a:cxnSpLocks noChangeShapeType="1"/>
          </p:cNvCxnSpPr>
          <p:nvPr/>
        </p:nvCxnSpPr>
        <p:spPr bwMode="auto">
          <a:xfrm rot="5400000" flipV="1">
            <a:off x="6874669" y="4699794"/>
            <a:ext cx="1588" cy="1447800"/>
          </a:xfrm>
          <a:prstGeom prst="bentConnector3">
            <a:avLst>
              <a:gd name="adj1" fmla="val -275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497" name="Rectangle 17"/>
          <p:cNvSpPr>
            <a:spLocks noChangeArrowheads="1"/>
          </p:cNvSpPr>
          <p:nvPr/>
        </p:nvSpPr>
        <p:spPr bwMode="auto">
          <a:xfrm>
            <a:off x="6411913" y="42052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276498" name="Rectangle 18"/>
          <p:cNvSpPr>
            <a:spLocks noChangeArrowheads="1"/>
          </p:cNvSpPr>
          <p:nvPr/>
        </p:nvSpPr>
        <p:spPr bwMode="auto">
          <a:xfrm>
            <a:off x="8723313" y="42052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a:t>
            </a:r>
          </a:p>
        </p:txBody>
      </p:sp>
      <p:cxnSp>
        <p:nvCxnSpPr>
          <p:cNvPr id="276499" name="AutoShape 19"/>
          <p:cNvCxnSpPr>
            <a:cxnSpLocks noChangeShapeType="1"/>
          </p:cNvCxnSpPr>
          <p:nvPr/>
        </p:nvCxnSpPr>
        <p:spPr bwMode="auto">
          <a:xfrm rot="5400000" flipV="1">
            <a:off x="7941469" y="3024982"/>
            <a:ext cx="1587" cy="2362200"/>
          </a:xfrm>
          <a:prstGeom prst="bentConnector3">
            <a:avLst>
              <a:gd name="adj1" fmla="val -327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00" name="Rectangle 20"/>
          <p:cNvSpPr>
            <a:spLocks noChangeArrowheads="1"/>
          </p:cNvSpPr>
          <p:nvPr/>
        </p:nvSpPr>
        <p:spPr bwMode="auto">
          <a:xfrm>
            <a:off x="2516188" y="29098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6</a:t>
            </a:r>
          </a:p>
        </p:txBody>
      </p:sp>
      <p:sp>
        <p:nvSpPr>
          <p:cNvPr id="276501" name="Rectangle 21"/>
          <p:cNvSpPr>
            <a:spLocks noChangeArrowheads="1"/>
          </p:cNvSpPr>
          <p:nvPr/>
        </p:nvSpPr>
        <p:spPr bwMode="auto">
          <a:xfrm>
            <a:off x="7469188" y="2909888"/>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cxnSp>
        <p:nvCxnSpPr>
          <p:cNvPr id="276502" name="AutoShape 22"/>
          <p:cNvCxnSpPr>
            <a:cxnSpLocks noChangeShapeType="1"/>
            <a:stCxn id="276500" idx="0"/>
            <a:endCxn id="276501" idx="0"/>
          </p:cNvCxnSpPr>
          <p:nvPr/>
        </p:nvCxnSpPr>
        <p:spPr bwMode="auto">
          <a:xfrm rot="5400000" flipV="1">
            <a:off x="5410994" y="434182"/>
            <a:ext cx="1587" cy="495300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6503" name="Rectangle 23"/>
          <p:cNvSpPr>
            <a:spLocks noChangeArrowheads="1"/>
          </p:cNvSpPr>
          <p:nvPr/>
        </p:nvSpPr>
        <p:spPr bwMode="auto">
          <a:xfrm>
            <a:off x="4681538" y="1890713"/>
            <a:ext cx="838200" cy="381000"/>
          </a:xfrm>
          <a:prstGeom prst="rect">
            <a:avLst/>
          </a:prstGeom>
          <a:gradFill rotWithShape="1">
            <a:gsLst>
              <a:gs pos="0">
                <a:schemeClr val="bg1"/>
              </a:gs>
              <a:gs pos="100000">
                <a:srgbClr val="AAF4B6"/>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276504" name="Line 24"/>
          <p:cNvSpPr>
            <a:spLocks noChangeShapeType="1"/>
          </p:cNvSpPr>
          <p:nvPr/>
        </p:nvSpPr>
        <p:spPr bwMode="auto">
          <a:xfrm>
            <a:off x="1884363" y="4586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05" name="Line 25"/>
          <p:cNvSpPr>
            <a:spLocks noChangeShapeType="1"/>
          </p:cNvSpPr>
          <p:nvPr/>
        </p:nvSpPr>
        <p:spPr bwMode="auto">
          <a:xfrm>
            <a:off x="4291013" y="4586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06" name="Line 26"/>
          <p:cNvSpPr>
            <a:spLocks noChangeShapeType="1"/>
          </p:cNvSpPr>
          <p:nvPr/>
        </p:nvSpPr>
        <p:spPr bwMode="auto">
          <a:xfrm>
            <a:off x="6805613" y="45862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07" name="Line 27"/>
          <p:cNvSpPr>
            <a:spLocks noChangeShapeType="1"/>
          </p:cNvSpPr>
          <p:nvPr/>
        </p:nvSpPr>
        <p:spPr bwMode="auto">
          <a:xfrm>
            <a:off x="2951163" y="32908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08" name="Line 28"/>
          <p:cNvSpPr>
            <a:spLocks noChangeShapeType="1"/>
          </p:cNvSpPr>
          <p:nvPr/>
        </p:nvSpPr>
        <p:spPr bwMode="auto">
          <a:xfrm>
            <a:off x="7980363" y="329088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09" name="Line 29"/>
          <p:cNvSpPr>
            <a:spLocks noChangeShapeType="1"/>
          </p:cNvSpPr>
          <p:nvPr/>
        </p:nvSpPr>
        <p:spPr bwMode="auto">
          <a:xfrm>
            <a:off x="5084763" y="22717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Thuật toán sắp xếp Heap Sort</a:t>
            </a:r>
          </a:p>
        </p:txBody>
      </p:sp>
      <p:sp>
        <p:nvSpPr>
          <p:cNvPr id="277507" name="Rectangle 3"/>
          <p:cNvSpPr>
            <a:spLocks noGrp="1" noChangeArrowheads="1"/>
          </p:cNvSpPr>
          <p:nvPr>
            <p:ph type="body" idx="1"/>
          </p:nvPr>
        </p:nvSpPr>
        <p:spPr/>
        <p:txBody>
          <a:bodyPr/>
          <a:lstStyle/>
          <a:p>
            <a:pPr>
              <a:lnSpc>
                <a:spcPct val="120000"/>
              </a:lnSpc>
              <a:spcBef>
                <a:spcPct val="50000"/>
              </a:spcBef>
            </a:pPr>
            <a:r>
              <a:rPr lang="en-US"/>
              <a:t>Ở cây trên, phần tử ở mức i chính là phần tử lớn trong cặp phần tử ở mức i +1, do đó phần tử ở nút gốc là phần tử lớn nhất.</a:t>
            </a:r>
          </a:p>
          <a:p>
            <a:pPr>
              <a:lnSpc>
                <a:spcPct val="120000"/>
              </a:lnSpc>
              <a:spcBef>
                <a:spcPct val="50000"/>
              </a:spcBef>
            </a:pPr>
            <a:r>
              <a:rPr lang="en-US"/>
              <a:t>Nếu loại bỏ gốc ra khỏi cây, thì việc cập  nhật cây chỉ xãy ra trên những nhấn liên quan đến phần tử mới loại bỏ, còn các nhánh khác thì bảo toàn.</a:t>
            </a:r>
          </a:p>
          <a:p>
            <a:pPr>
              <a:lnSpc>
                <a:spcPct val="120000"/>
              </a:lnSpc>
              <a:spcBef>
                <a:spcPct val="50000"/>
              </a:spcBef>
            </a:pPr>
            <a:r>
              <a:rPr lang="en-US"/>
              <a:t>Bước kế tiếp có thể sử dụng lại kết quả so sánh của bước hiện tại.</a:t>
            </a:r>
          </a:p>
          <a:p>
            <a:pPr>
              <a:lnSpc>
                <a:spcPct val="120000"/>
              </a:lnSpc>
              <a:spcBef>
                <a:spcPct val="50000"/>
              </a:spcBef>
            </a:pPr>
            <a:r>
              <a:rPr lang="en-US"/>
              <a:t>Vì thế độ phức tạp của thuật toán O(nlog</a:t>
            </a:r>
            <a:r>
              <a:rPr lang="en-US" sz="3200" baseline="-25000"/>
              <a:t>2</a:t>
            </a:r>
            <a:r>
              <a:rPr lang="en-US"/>
              <a:t>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Thuật Toán Tìm Kiếm Nhị Phân</a:t>
            </a:r>
          </a:p>
        </p:txBody>
      </p:sp>
      <p:sp>
        <p:nvSpPr>
          <p:cNvPr id="243715" name="Rectangle 3"/>
          <p:cNvSpPr>
            <a:spLocks noGrp="1" noChangeArrowheads="1"/>
          </p:cNvSpPr>
          <p:nvPr>
            <p:ph type="body" idx="1"/>
          </p:nvPr>
        </p:nvSpPr>
        <p:spPr>
          <a:xfrm>
            <a:off x="992188" y="981075"/>
            <a:ext cx="8424862" cy="5543550"/>
          </a:xfrm>
        </p:spPr>
        <p:txBody>
          <a:bodyPr/>
          <a:lstStyle/>
          <a:p>
            <a:r>
              <a:rPr lang="en-US"/>
              <a:t> Được áp dụng trên mảng đã có thứ tự.</a:t>
            </a:r>
          </a:p>
          <a:p>
            <a:r>
              <a:rPr lang="en-US"/>
              <a:t> </a:t>
            </a:r>
            <a:r>
              <a:rPr lang="en-US" b="1"/>
              <a:t>Ý tưởng</a:t>
            </a:r>
            <a:r>
              <a:rPr lang="en-US"/>
              <a:t>: .</a:t>
            </a:r>
          </a:p>
          <a:p>
            <a:pPr lvl="1">
              <a:buFont typeface="Wingdings" pitchFamily="2" charset="2"/>
              <a:buChar char="§"/>
            </a:pPr>
            <a:r>
              <a:rPr lang="en-US" sz="2400"/>
              <a:t>Giả xử ta xét mảng có thứ tự tăng, khi ấy ta có </a:t>
            </a:r>
          </a:p>
          <a:p>
            <a:pPr lvl="1">
              <a:buFont typeface="Wingdings" pitchFamily="2" charset="2"/>
              <a:buNone/>
            </a:pPr>
            <a:r>
              <a:rPr lang="en-US" sz="2400"/>
              <a:t>	a</a:t>
            </a:r>
            <a:r>
              <a:rPr lang="en-US" sz="2400" baseline="-25000"/>
              <a:t>i-1</a:t>
            </a:r>
            <a:r>
              <a:rPr lang="en-US" sz="2400"/>
              <a:t>&lt;a</a:t>
            </a:r>
            <a:r>
              <a:rPr lang="en-US" sz="2400" baseline="-25000"/>
              <a:t>i</a:t>
            </a:r>
            <a:r>
              <a:rPr lang="en-US" sz="2400"/>
              <a:t>&lt;a</a:t>
            </a:r>
            <a:r>
              <a:rPr lang="en-US" sz="2400" baseline="-25000"/>
              <a:t>i+1</a:t>
            </a:r>
          </a:p>
          <a:p>
            <a:pPr lvl="1">
              <a:buFont typeface="Wingdings" pitchFamily="2" charset="2"/>
              <a:buChar char="§"/>
            </a:pPr>
            <a:r>
              <a:rPr lang="en-US" sz="2400"/>
              <a:t>Nếu X&gt;a</a:t>
            </a:r>
            <a:r>
              <a:rPr lang="en-US" sz="2400" baseline="-25000"/>
              <a:t>i</a:t>
            </a:r>
            <a:r>
              <a:rPr lang="en-US" sz="2400"/>
              <a:t> thì X chỉ có thể xuất hiện trong đoạn [a</a:t>
            </a:r>
            <a:r>
              <a:rPr lang="en-US" sz="2400" baseline="-25000"/>
              <a:t>i+1</a:t>
            </a:r>
            <a:r>
              <a:rPr lang="en-US" sz="2400"/>
              <a:t>, a</a:t>
            </a:r>
            <a:r>
              <a:rPr lang="en-US" sz="2400" baseline="-25000"/>
              <a:t>n-1</a:t>
            </a:r>
            <a:r>
              <a:rPr lang="en-US" sz="2400"/>
              <a:t>]</a:t>
            </a:r>
          </a:p>
          <a:p>
            <a:pPr lvl="1">
              <a:buFont typeface="Wingdings" pitchFamily="2" charset="2"/>
              <a:buChar char="§"/>
            </a:pPr>
            <a:r>
              <a:rPr lang="en-US" sz="2400"/>
              <a:t>Nếu X&lt;a</a:t>
            </a:r>
            <a:r>
              <a:rPr lang="en-US" sz="2400" baseline="-25000"/>
              <a:t>i</a:t>
            </a:r>
            <a:r>
              <a:rPr lang="en-US" sz="2400"/>
              <a:t> thì X chỉ có thể xuất hiện trong đoạn [a</a:t>
            </a:r>
            <a:r>
              <a:rPr lang="en-US" sz="2400" baseline="-25000"/>
              <a:t>0</a:t>
            </a:r>
            <a:r>
              <a:rPr lang="en-US" sz="2400"/>
              <a:t>,   a</a:t>
            </a:r>
            <a:r>
              <a:rPr lang="en-US" sz="2400" baseline="-25000"/>
              <a:t>i-1</a:t>
            </a:r>
            <a:r>
              <a:rPr lang="en-US" sz="2400"/>
              <a:t>]</a:t>
            </a:r>
          </a:p>
          <a:p>
            <a:pPr lvl="1">
              <a:spcBef>
                <a:spcPct val="50000"/>
              </a:spcBef>
              <a:buFont typeface="Wingdings" pitchFamily="2" charset="2"/>
              <a:buChar char="§"/>
            </a:pPr>
            <a:r>
              <a:rPr lang="en-US" sz="2400"/>
              <a:t>Ý tưởng của giải thuật là tại mỗi bước ta so sánh X với phần tử đứng giữa trong dãy tìm kiếm hiện hành, dựa vào kết quả so sánh này mà ta quyết định giới hạn dãy tìm kiếm ở nữa dưới hay nữa trên của dãy tìm kiếm hiện hành.</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t>Các Bước Thuật Toán</a:t>
            </a:r>
          </a:p>
        </p:txBody>
      </p:sp>
      <p:sp>
        <p:nvSpPr>
          <p:cNvPr id="278531" name="Rectangle 3"/>
          <p:cNvSpPr>
            <a:spLocks noGrp="1" noChangeArrowheads="1"/>
          </p:cNvSpPr>
          <p:nvPr>
            <p:ph type="body" idx="1"/>
          </p:nvPr>
        </p:nvSpPr>
        <p:spPr/>
        <p:txBody>
          <a:bodyPr/>
          <a:lstStyle/>
          <a:p>
            <a:pPr>
              <a:lnSpc>
                <a:spcPct val="90000"/>
              </a:lnSpc>
            </a:pPr>
            <a:r>
              <a:rPr lang="en-US">
                <a:solidFill>
                  <a:srgbClr val="080808"/>
                </a:solidFill>
              </a:rPr>
              <a:t>Giai đoạn 1 : Hiệu chỉnh dãy số ban đầu thành heap</a:t>
            </a:r>
          </a:p>
          <a:p>
            <a:pPr>
              <a:lnSpc>
                <a:spcPct val="90000"/>
              </a:lnSpc>
            </a:pPr>
            <a:r>
              <a:rPr lang="en-US">
                <a:solidFill>
                  <a:srgbClr val="080808"/>
                </a:solidFill>
              </a:rPr>
              <a:t>Giai đoạn 2:  Sắp xếp dãy số dựa trên heap:</a:t>
            </a:r>
          </a:p>
          <a:p>
            <a:pPr lvl="1">
              <a:lnSpc>
                <a:spcPct val="90000"/>
              </a:lnSpc>
            </a:pPr>
            <a:r>
              <a:rPr lang="en-US" u="sng">
                <a:solidFill>
                  <a:srgbClr val="080808"/>
                </a:solidFill>
              </a:rPr>
              <a:t>Bước 1</a:t>
            </a:r>
            <a:r>
              <a:rPr lang="en-US">
                <a:solidFill>
                  <a:srgbClr val="080808"/>
                </a:solidFill>
              </a:rPr>
              <a:t>:Đưa phần tử  lớn  nhất về vị trí đúng ở cuối dãy: </a:t>
            </a:r>
            <a:br>
              <a:rPr lang="en-US">
                <a:solidFill>
                  <a:srgbClr val="080808"/>
                </a:solidFill>
              </a:rPr>
            </a:br>
            <a:r>
              <a:rPr lang="en-US">
                <a:solidFill>
                  <a:srgbClr val="080808"/>
                </a:solidFill>
              </a:rPr>
              <a:t>             r = n;  Hoánvị (a</a:t>
            </a:r>
            <a:r>
              <a:rPr lang="en-US" sz="3200" baseline="-25000">
                <a:solidFill>
                  <a:srgbClr val="080808"/>
                </a:solidFill>
              </a:rPr>
              <a:t>1</a:t>
            </a:r>
            <a:r>
              <a:rPr lang="en-US">
                <a:solidFill>
                  <a:srgbClr val="080808"/>
                </a:solidFill>
              </a:rPr>
              <a:t> , a</a:t>
            </a:r>
            <a:r>
              <a:rPr lang="en-US" sz="3200" baseline="-25000">
                <a:solidFill>
                  <a:srgbClr val="080808"/>
                </a:solidFill>
              </a:rPr>
              <a:t>r</a:t>
            </a:r>
            <a:r>
              <a:rPr lang="en-US">
                <a:solidFill>
                  <a:srgbClr val="080808"/>
                </a:solidFill>
              </a:rPr>
              <a:t> );</a:t>
            </a:r>
          </a:p>
          <a:p>
            <a:pPr lvl="1">
              <a:lnSpc>
                <a:spcPct val="90000"/>
              </a:lnSpc>
            </a:pPr>
            <a:r>
              <a:rPr lang="en-US" u="sng">
                <a:solidFill>
                  <a:srgbClr val="080808"/>
                </a:solidFill>
              </a:rPr>
              <a:t>Bước 2: </a:t>
            </a:r>
            <a:r>
              <a:rPr lang="en-US">
                <a:solidFill>
                  <a:srgbClr val="080808"/>
                </a:solidFill>
              </a:rPr>
              <a:t>Loại bỏ phần tử lớn nhất ra khỏi heap: r = r-1;</a:t>
            </a:r>
            <a:br>
              <a:rPr lang="en-US">
                <a:solidFill>
                  <a:srgbClr val="080808"/>
                </a:solidFill>
              </a:rPr>
            </a:br>
            <a:r>
              <a:rPr lang="en-US">
                <a:solidFill>
                  <a:srgbClr val="080808"/>
                </a:solidFill>
              </a:rPr>
              <a:t>        Hiệu chỉnh phần còn lại của dãy từ  a1 , a2 ... ar thành một heap.</a:t>
            </a:r>
          </a:p>
          <a:p>
            <a:pPr lvl="1">
              <a:lnSpc>
                <a:spcPct val="90000"/>
              </a:lnSpc>
            </a:pPr>
            <a:r>
              <a:rPr lang="en-US" u="sng">
                <a:solidFill>
                  <a:srgbClr val="080808"/>
                </a:solidFill>
              </a:rPr>
              <a:t>Bước 3:</a:t>
            </a:r>
            <a:r>
              <a:rPr lang="en-US">
                <a:solidFill>
                  <a:srgbClr val="080808"/>
                </a:solidFill>
              </a:rPr>
              <a:t>	</a:t>
            </a:r>
          </a:p>
          <a:p>
            <a:pPr lvl="1">
              <a:lnSpc>
                <a:spcPct val="90000"/>
              </a:lnSpc>
              <a:buFont typeface="Wingdings" pitchFamily="2" charset="2"/>
              <a:buNone/>
            </a:pPr>
            <a:r>
              <a:rPr lang="en-US">
                <a:solidFill>
                  <a:srgbClr val="080808"/>
                </a:solidFill>
              </a:rPr>
              <a:t>       Nếu r&gt;1 (heap còn phần tử ): Lặp lại Bước 2</a:t>
            </a:r>
            <a:br>
              <a:rPr lang="en-US">
                <a:solidFill>
                  <a:srgbClr val="080808"/>
                </a:solidFill>
              </a:rPr>
            </a:br>
            <a:r>
              <a:rPr lang="en-US">
                <a:solidFill>
                  <a:srgbClr val="080808"/>
                </a:solidFill>
              </a:rPr>
              <a:t>   Ngược lại : Dừng</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Minh Họa Thuật Toán</a:t>
            </a:r>
          </a:p>
        </p:txBody>
      </p:sp>
      <p:sp>
        <p:nvSpPr>
          <p:cNvPr id="279555" name="Rectangle 3"/>
          <p:cNvSpPr>
            <a:spLocks noGrp="1" noChangeArrowheads="1"/>
          </p:cNvSpPr>
          <p:nvPr>
            <p:ph type="body" idx="1"/>
          </p:nvPr>
        </p:nvSpPr>
        <p:spPr>
          <a:xfrm>
            <a:off x="849313" y="908050"/>
            <a:ext cx="8929687" cy="2449513"/>
          </a:xfrm>
        </p:spPr>
        <p:txBody>
          <a:bodyPr/>
          <a:lstStyle/>
          <a:p>
            <a:r>
              <a:rPr lang="en-US" b="1">
                <a:solidFill>
                  <a:srgbClr val="080808"/>
                </a:solidFill>
              </a:rPr>
              <a:t>Heap: </a:t>
            </a:r>
            <a:r>
              <a:rPr lang="en-US">
                <a:solidFill>
                  <a:srgbClr val="080808"/>
                </a:solidFill>
              </a:rPr>
              <a:t>Là một dãy các phần tử  al , a2 ,... , ar </a:t>
            </a:r>
            <a:br>
              <a:rPr lang="en-US">
                <a:solidFill>
                  <a:srgbClr val="080808"/>
                </a:solidFill>
              </a:rPr>
            </a:br>
            <a:r>
              <a:rPr lang="en-US">
                <a:solidFill>
                  <a:srgbClr val="080808"/>
                </a:solidFill>
              </a:rPr>
              <a:t>  thoả các quan hệ với mọi i </a:t>
            </a:r>
            <a:r>
              <a:rPr lang="en-US">
                <a:solidFill>
                  <a:srgbClr val="080808"/>
                </a:solidFill>
                <a:sym typeface="Symbol" pitchFamily="18" charset="2"/>
              </a:rPr>
              <a:t></a:t>
            </a:r>
            <a:r>
              <a:rPr lang="en-US">
                <a:solidFill>
                  <a:srgbClr val="080808"/>
                </a:solidFill>
              </a:rPr>
              <a:t> [l, r]:</a:t>
            </a:r>
          </a:p>
          <a:p>
            <a:pPr lvl="1"/>
            <a:r>
              <a:rPr lang="en-US">
                <a:solidFill>
                  <a:srgbClr val="080808"/>
                </a:solidFill>
              </a:rPr>
              <a:t>A </a:t>
            </a:r>
            <a:r>
              <a:rPr lang="en-US" baseline="-25000">
                <a:solidFill>
                  <a:srgbClr val="080808"/>
                </a:solidFill>
              </a:rPr>
              <a:t>i </a:t>
            </a:r>
            <a:r>
              <a:rPr lang="en-US">
                <a:solidFill>
                  <a:srgbClr val="080808"/>
                </a:solidFill>
                <a:sym typeface="Symbol" pitchFamily="18" charset="2"/>
              </a:rPr>
              <a:t></a:t>
            </a:r>
            <a:r>
              <a:rPr lang="en-US">
                <a:solidFill>
                  <a:srgbClr val="080808"/>
                </a:solidFill>
              </a:rPr>
              <a:t> A </a:t>
            </a:r>
            <a:r>
              <a:rPr lang="en-US" baseline="-25000">
                <a:solidFill>
                  <a:srgbClr val="080808"/>
                </a:solidFill>
              </a:rPr>
              <a:t>2i</a:t>
            </a:r>
          </a:p>
          <a:p>
            <a:pPr lvl="1"/>
            <a:r>
              <a:rPr lang="en-US">
                <a:solidFill>
                  <a:srgbClr val="080808"/>
                </a:solidFill>
              </a:rPr>
              <a:t>A</a:t>
            </a:r>
            <a:r>
              <a:rPr lang="en-US" baseline="-25000">
                <a:solidFill>
                  <a:srgbClr val="080808"/>
                </a:solidFill>
              </a:rPr>
              <a:t> i</a:t>
            </a:r>
            <a:r>
              <a:rPr lang="en-US">
                <a:solidFill>
                  <a:srgbClr val="080808"/>
                </a:solidFill>
              </a:rPr>
              <a:t> </a:t>
            </a:r>
            <a:r>
              <a:rPr lang="en-US">
                <a:solidFill>
                  <a:srgbClr val="080808"/>
                </a:solidFill>
                <a:sym typeface="Symbol" pitchFamily="18" charset="2"/>
              </a:rPr>
              <a:t></a:t>
            </a:r>
            <a:r>
              <a:rPr lang="en-US">
                <a:solidFill>
                  <a:srgbClr val="080808"/>
                </a:solidFill>
              </a:rPr>
              <a:t> A </a:t>
            </a:r>
            <a:r>
              <a:rPr lang="en-US" baseline="-25000">
                <a:solidFill>
                  <a:srgbClr val="080808"/>
                </a:solidFill>
              </a:rPr>
              <a:t>2i+1</a:t>
            </a:r>
            <a:r>
              <a:rPr lang="en-US">
                <a:solidFill>
                  <a:srgbClr val="080808"/>
                </a:solidFill>
              </a:rPr>
              <a:t> //</a:t>
            </a:r>
            <a:r>
              <a:rPr lang="en-US" sz="2000">
                <a:solidFill>
                  <a:srgbClr val="080808"/>
                </a:solidFill>
              </a:rPr>
              <a:t> (A</a:t>
            </a:r>
            <a:r>
              <a:rPr lang="en-US" sz="2000" baseline="-25000">
                <a:solidFill>
                  <a:srgbClr val="080808"/>
                </a:solidFill>
              </a:rPr>
              <a:t>i</a:t>
            </a:r>
            <a:r>
              <a:rPr lang="en-US" sz="2000">
                <a:solidFill>
                  <a:srgbClr val="080808"/>
                </a:solidFill>
              </a:rPr>
              <a:t> , A </a:t>
            </a:r>
            <a:r>
              <a:rPr lang="en-US" sz="2000" baseline="-25000">
                <a:solidFill>
                  <a:srgbClr val="080808"/>
                </a:solidFill>
              </a:rPr>
              <a:t>2i+1</a:t>
            </a:r>
            <a:r>
              <a:rPr lang="en-US" sz="2000">
                <a:solidFill>
                  <a:srgbClr val="080808"/>
                </a:solidFill>
              </a:rPr>
              <a:t>), (A</a:t>
            </a:r>
            <a:r>
              <a:rPr lang="en-US" sz="2000" baseline="-25000">
                <a:solidFill>
                  <a:srgbClr val="080808"/>
                </a:solidFill>
              </a:rPr>
              <a:t>i</a:t>
            </a:r>
            <a:r>
              <a:rPr lang="en-US" sz="2000">
                <a:solidFill>
                  <a:srgbClr val="080808"/>
                </a:solidFill>
              </a:rPr>
              <a:t> , A </a:t>
            </a:r>
            <a:r>
              <a:rPr lang="en-US" sz="2000" baseline="-25000">
                <a:solidFill>
                  <a:srgbClr val="080808"/>
                </a:solidFill>
              </a:rPr>
              <a:t>2i+2</a:t>
            </a:r>
            <a:r>
              <a:rPr lang="en-US" sz="2000">
                <a:solidFill>
                  <a:srgbClr val="080808"/>
                </a:solidFill>
              </a:rPr>
              <a:t> ) là các cặp phần tử liên đới </a:t>
            </a:r>
          </a:p>
          <a:p>
            <a:r>
              <a:rPr lang="en-US"/>
              <a:t>Cho dãy số  : 12   2   8   5  1   6   4  15</a:t>
            </a:r>
          </a:p>
        </p:txBody>
      </p:sp>
      <p:sp>
        <p:nvSpPr>
          <p:cNvPr id="279556" name="Rectangle 4"/>
          <p:cNvSpPr>
            <a:spLocks noChangeArrowheads="1"/>
          </p:cNvSpPr>
          <p:nvPr/>
        </p:nvSpPr>
        <p:spPr bwMode="auto">
          <a:xfrm>
            <a:off x="812800" y="3414713"/>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buFont typeface="Wingdings" pitchFamily="2" charset="2"/>
              <a:buChar char="Ø"/>
            </a:pPr>
            <a:r>
              <a:rPr lang="en-US" sz="2800"/>
              <a:t>Giai đoạn 1: Hiệu chỉnh dãy ban đầu thành Heap</a:t>
            </a:r>
          </a:p>
        </p:txBody>
      </p:sp>
      <p:sp>
        <p:nvSpPr>
          <p:cNvPr id="279557" name="Oval 5"/>
          <p:cNvSpPr>
            <a:spLocks noChangeArrowheads="1"/>
          </p:cNvSpPr>
          <p:nvPr/>
        </p:nvSpPr>
        <p:spPr bwMode="auto">
          <a:xfrm>
            <a:off x="1955800" y="4310063"/>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79558" name="Oval 6"/>
          <p:cNvSpPr>
            <a:spLocks noChangeArrowheads="1"/>
          </p:cNvSpPr>
          <p:nvPr/>
        </p:nvSpPr>
        <p:spPr bwMode="auto">
          <a:xfrm>
            <a:off x="3065463" y="43100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79559" name="Oval 7"/>
          <p:cNvSpPr>
            <a:spLocks noChangeArrowheads="1"/>
          </p:cNvSpPr>
          <p:nvPr/>
        </p:nvSpPr>
        <p:spPr bwMode="auto">
          <a:xfrm>
            <a:off x="4173538" y="43100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79560" name="Oval 8"/>
          <p:cNvSpPr>
            <a:spLocks noChangeArrowheads="1"/>
          </p:cNvSpPr>
          <p:nvPr/>
        </p:nvSpPr>
        <p:spPr bwMode="auto">
          <a:xfrm>
            <a:off x="5283200" y="43100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79561" name="Oval 9"/>
          <p:cNvSpPr>
            <a:spLocks noChangeArrowheads="1"/>
          </p:cNvSpPr>
          <p:nvPr/>
        </p:nvSpPr>
        <p:spPr bwMode="auto">
          <a:xfrm>
            <a:off x="6389688" y="4310063"/>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79562" name="Oval 10"/>
          <p:cNvSpPr>
            <a:spLocks noChangeArrowheads="1"/>
          </p:cNvSpPr>
          <p:nvPr/>
        </p:nvSpPr>
        <p:spPr bwMode="auto">
          <a:xfrm>
            <a:off x="7499350" y="43100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79563" name="Oval 11"/>
          <p:cNvSpPr>
            <a:spLocks noChangeArrowheads="1"/>
          </p:cNvSpPr>
          <p:nvPr/>
        </p:nvSpPr>
        <p:spPr bwMode="auto">
          <a:xfrm>
            <a:off x="8609013" y="4310063"/>
            <a:ext cx="790575" cy="617537"/>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79564" name="Oval 12"/>
          <p:cNvSpPr>
            <a:spLocks noChangeArrowheads="1"/>
          </p:cNvSpPr>
          <p:nvPr/>
        </p:nvSpPr>
        <p:spPr bwMode="auto">
          <a:xfrm>
            <a:off x="849313" y="43100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279565" name="Group 13"/>
          <p:cNvGrpSpPr>
            <a:grpSpLocks/>
          </p:cNvGrpSpPr>
          <p:nvPr/>
        </p:nvGrpSpPr>
        <p:grpSpPr bwMode="auto">
          <a:xfrm>
            <a:off x="849313" y="4835525"/>
            <a:ext cx="8550275" cy="608013"/>
            <a:chOff x="644" y="1153"/>
            <a:chExt cx="4972" cy="383"/>
          </a:xfrm>
        </p:grpSpPr>
        <p:sp>
          <p:nvSpPr>
            <p:cNvPr id="279566"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79567"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79568"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79569"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79570"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79571"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79572"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79573"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grpSp>
        <p:nvGrpSpPr>
          <p:cNvPr id="279576" name="Group 24"/>
          <p:cNvGrpSpPr>
            <a:grpSpLocks/>
          </p:cNvGrpSpPr>
          <p:nvPr/>
        </p:nvGrpSpPr>
        <p:grpSpPr bwMode="auto">
          <a:xfrm>
            <a:off x="4214813" y="5443538"/>
            <a:ext cx="685800" cy="938212"/>
            <a:chOff x="2843" y="2592"/>
            <a:chExt cx="432" cy="591"/>
          </a:xfrm>
        </p:grpSpPr>
        <p:sp>
          <p:nvSpPr>
            <p:cNvPr id="279574" name="Text Box 22"/>
            <p:cNvSpPr txBox="1">
              <a:spLocks noChangeArrowheads="1"/>
            </p:cNvSpPr>
            <p:nvPr/>
          </p:nvSpPr>
          <p:spPr bwMode="auto">
            <a:xfrm>
              <a:off x="2843" y="2928"/>
              <a:ext cx="432"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l=3</a:t>
              </a:r>
            </a:p>
          </p:txBody>
        </p:sp>
        <p:sp>
          <p:nvSpPr>
            <p:cNvPr id="279575" name="Line 23"/>
            <p:cNvSpPr>
              <a:spLocks noChangeShapeType="1"/>
            </p:cNvSpPr>
            <p:nvPr/>
          </p:nvSpPr>
          <p:spPr bwMode="auto">
            <a:xfrm flipV="1">
              <a:off x="3047" y="2592"/>
              <a:ext cx="0" cy="336"/>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79577" name="Text Box 25"/>
          <p:cNvSpPr txBox="1">
            <a:spLocks noChangeArrowheads="1"/>
          </p:cNvSpPr>
          <p:nvPr/>
        </p:nvSpPr>
        <p:spPr bwMode="auto">
          <a:xfrm>
            <a:off x="8632825" y="559435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Pt liên đới</a:t>
            </a:r>
          </a:p>
        </p:txBody>
      </p:sp>
      <p:sp>
        <p:nvSpPr>
          <p:cNvPr id="279578" name="Line 26"/>
          <p:cNvSpPr>
            <a:spLocks noChangeShapeType="1"/>
          </p:cNvSpPr>
          <p:nvPr/>
        </p:nvSpPr>
        <p:spPr bwMode="auto">
          <a:xfrm flipH="1" flipV="1">
            <a:off x="9032875" y="527050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Minh Họa Thuật Toán</a:t>
            </a:r>
          </a:p>
        </p:txBody>
      </p:sp>
      <p:sp>
        <p:nvSpPr>
          <p:cNvPr id="280580" name="Oval 4"/>
          <p:cNvSpPr>
            <a:spLocks noChangeArrowheads="1"/>
          </p:cNvSpPr>
          <p:nvPr/>
        </p:nvSpPr>
        <p:spPr bwMode="auto">
          <a:xfrm>
            <a:off x="1912938" y="1268413"/>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0581" name="Oval 5"/>
          <p:cNvSpPr>
            <a:spLocks noChangeArrowheads="1"/>
          </p:cNvSpPr>
          <p:nvPr/>
        </p:nvSpPr>
        <p:spPr bwMode="auto">
          <a:xfrm>
            <a:off x="3022600" y="12684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0582" name="Oval 6"/>
          <p:cNvSpPr>
            <a:spLocks noChangeArrowheads="1"/>
          </p:cNvSpPr>
          <p:nvPr/>
        </p:nvSpPr>
        <p:spPr bwMode="auto">
          <a:xfrm>
            <a:off x="4130675" y="12684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0583" name="Oval 7"/>
          <p:cNvSpPr>
            <a:spLocks noChangeArrowheads="1"/>
          </p:cNvSpPr>
          <p:nvPr/>
        </p:nvSpPr>
        <p:spPr bwMode="auto">
          <a:xfrm>
            <a:off x="5240338" y="12684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0584" name="Oval 8"/>
          <p:cNvSpPr>
            <a:spLocks noChangeArrowheads="1"/>
          </p:cNvSpPr>
          <p:nvPr/>
        </p:nvSpPr>
        <p:spPr bwMode="auto">
          <a:xfrm>
            <a:off x="6346825" y="1268413"/>
            <a:ext cx="792163" cy="617537"/>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0585" name="Oval 9"/>
          <p:cNvSpPr>
            <a:spLocks noChangeArrowheads="1"/>
          </p:cNvSpPr>
          <p:nvPr/>
        </p:nvSpPr>
        <p:spPr bwMode="auto">
          <a:xfrm>
            <a:off x="7456488" y="1268413"/>
            <a:ext cx="790575" cy="617537"/>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0586" name="Oval 10"/>
          <p:cNvSpPr>
            <a:spLocks noChangeArrowheads="1"/>
          </p:cNvSpPr>
          <p:nvPr/>
        </p:nvSpPr>
        <p:spPr bwMode="auto">
          <a:xfrm>
            <a:off x="8550275" y="12684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0587" name="Oval 11"/>
          <p:cNvSpPr>
            <a:spLocks noChangeArrowheads="1"/>
          </p:cNvSpPr>
          <p:nvPr/>
        </p:nvSpPr>
        <p:spPr bwMode="auto">
          <a:xfrm>
            <a:off x="806450" y="12684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280588" name="Group 12"/>
          <p:cNvGrpSpPr>
            <a:grpSpLocks/>
          </p:cNvGrpSpPr>
          <p:nvPr/>
        </p:nvGrpSpPr>
        <p:grpSpPr bwMode="auto">
          <a:xfrm>
            <a:off x="806450" y="1793875"/>
            <a:ext cx="8550275" cy="608013"/>
            <a:chOff x="644" y="1153"/>
            <a:chExt cx="4972" cy="383"/>
          </a:xfrm>
        </p:grpSpPr>
        <p:sp>
          <p:nvSpPr>
            <p:cNvPr id="280589"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0590"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0591"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0592"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0593"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0594"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0595"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059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80597" name="Text Box 21"/>
          <p:cNvSpPr txBox="1">
            <a:spLocks noChangeArrowheads="1"/>
          </p:cNvSpPr>
          <p:nvPr/>
        </p:nvSpPr>
        <p:spPr bwMode="auto">
          <a:xfrm>
            <a:off x="3092450" y="2768600"/>
            <a:ext cx="685800" cy="4048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l=2</a:t>
            </a:r>
          </a:p>
        </p:txBody>
      </p:sp>
      <p:sp>
        <p:nvSpPr>
          <p:cNvPr id="280598" name="Line 22"/>
          <p:cNvSpPr>
            <a:spLocks noChangeShapeType="1"/>
          </p:cNvSpPr>
          <p:nvPr/>
        </p:nvSpPr>
        <p:spPr bwMode="auto">
          <a:xfrm flipV="1">
            <a:off x="3416300" y="2235200"/>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599" name="Text Box 23"/>
          <p:cNvSpPr txBox="1">
            <a:spLocks noChangeArrowheads="1"/>
          </p:cNvSpPr>
          <p:nvPr/>
        </p:nvSpPr>
        <p:spPr bwMode="auto">
          <a:xfrm>
            <a:off x="7040563" y="2708275"/>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Pt liên đới</a:t>
            </a:r>
          </a:p>
        </p:txBody>
      </p:sp>
      <p:cxnSp>
        <p:nvCxnSpPr>
          <p:cNvPr id="280601" name="AutoShape 25"/>
          <p:cNvCxnSpPr>
            <a:cxnSpLocks noChangeShapeType="1"/>
          </p:cNvCxnSpPr>
          <p:nvPr/>
        </p:nvCxnSpPr>
        <p:spPr bwMode="auto">
          <a:xfrm rot="16200000" flipH="1">
            <a:off x="7296944" y="1796256"/>
            <a:ext cx="1588" cy="1108075"/>
          </a:xfrm>
          <a:prstGeom prst="bentConnector3">
            <a:avLst>
              <a:gd name="adj1" fmla="val 143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0602" name="Oval 26"/>
          <p:cNvSpPr>
            <a:spLocks noChangeArrowheads="1"/>
          </p:cNvSpPr>
          <p:nvPr/>
        </p:nvSpPr>
        <p:spPr bwMode="auto">
          <a:xfrm>
            <a:off x="1882775" y="3940175"/>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0603" name="Oval 27"/>
          <p:cNvSpPr>
            <a:spLocks noChangeArrowheads="1"/>
          </p:cNvSpPr>
          <p:nvPr/>
        </p:nvSpPr>
        <p:spPr bwMode="auto">
          <a:xfrm>
            <a:off x="2992438"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0604" name="Oval 28"/>
          <p:cNvSpPr>
            <a:spLocks noChangeArrowheads="1"/>
          </p:cNvSpPr>
          <p:nvPr/>
        </p:nvSpPr>
        <p:spPr bwMode="auto">
          <a:xfrm>
            <a:off x="4100513" y="3940175"/>
            <a:ext cx="790575" cy="617538"/>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0605" name="Oval 29"/>
          <p:cNvSpPr>
            <a:spLocks noChangeArrowheads="1"/>
          </p:cNvSpPr>
          <p:nvPr/>
        </p:nvSpPr>
        <p:spPr bwMode="auto">
          <a:xfrm>
            <a:off x="5210175" y="3940175"/>
            <a:ext cx="790575" cy="617538"/>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0606" name="Oval 30"/>
          <p:cNvSpPr>
            <a:spLocks noChangeArrowheads="1"/>
          </p:cNvSpPr>
          <p:nvPr/>
        </p:nvSpPr>
        <p:spPr bwMode="auto">
          <a:xfrm>
            <a:off x="6316663" y="39401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0607" name="Oval 31"/>
          <p:cNvSpPr>
            <a:spLocks noChangeArrowheads="1"/>
          </p:cNvSpPr>
          <p:nvPr/>
        </p:nvSpPr>
        <p:spPr bwMode="auto">
          <a:xfrm>
            <a:off x="7426325"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0608" name="Oval 32"/>
          <p:cNvSpPr>
            <a:spLocks noChangeArrowheads="1"/>
          </p:cNvSpPr>
          <p:nvPr/>
        </p:nvSpPr>
        <p:spPr bwMode="auto">
          <a:xfrm>
            <a:off x="8520113"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0609" name="Oval 33"/>
          <p:cNvSpPr>
            <a:spLocks noChangeArrowheads="1"/>
          </p:cNvSpPr>
          <p:nvPr/>
        </p:nvSpPr>
        <p:spPr bwMode="auto">
          <a:xfrm>
            <a:off x="776288"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280610" name="Group 34"/>
          <p:cNvGrpSpPr>
            <a:grpSpLocks/>
          </p:cNvGrpSpPr>
          <p:nvPr/>
        </p:nvGrpSpPr>
        <p:grpSpPr bwMode="auto">
          <a:xfrm>
            <a:off x="776288" y="4465638"/>
            <a:ext cx="8550275" cy="608012"/>
            <a:chOff x="644" y="1153"/>
            <a:chExt cx="4972" cy="383"/>
          </a:xfrm>
        </p:grpSpPr>
        <p:sp>
          <p:nvSpPr>
            <p:cNvPr id="280611" name="Oval 35"/>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0612" name="Oval 36"/>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0613" name="Oval 37"/>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0614" name="Oval 38"/>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0615" name="Oval 39"/>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0616" name="Oval 40"/>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0617" name="Oval 41"/>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0618" name="Oval 42"/>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80619" name="Text Box 43"/>
          <p:cNvSpPr txBox="1">
            <a:spLocks noChangeArrowheads="1"/>
          </p:cNvSpPr>
          <p:nvPr/>
        </p:nvSpPr>
        <p:spPr bwMode="auto">
          <a:xfrm>
            <a:off x="1928813" y="5440363"/>
            <a:ext cx="685800" cy="4048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l=1</a:t>
            </a:r>
          </a:p>
        </p:txBody>
      </p:sp>
      <p:sp>
        <p:nvSpPr>
          <p:cNvPr id="280620" name="Line 44"/>
          <p:cNvSpPr>
            <a:spLocks noChangeShapeType="1"/>
          </p:cNvSpPr>
          <p:nvPr/>
        </p:nvSpPr>
        <p:spPr bwMode="auto">
          <a:xfrm flipV="1">
            <a:off x="2252663" y="4906963"/>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621" name="Text Box 45"/>
          <p:cNvSpPr txBox="1">
            <a:spLocks noChangeArrowheads="1"/>
          </p:cNvSpPr>
          <p:nvPr/>
        </p:nvSpPr>
        <p:spPr bwMode="auto">
          <a:xfrm>
            <a:off x="4818063" y="5380038"/>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Pt liên đới</a:t>
            </a:r>
          </a:p>
        </p:txBody>
      </p:sp>
      <p:cxnSp>
        <p:nvCxnSpPr>
          <p:cNvPr id="280622" name="AutoShape 46"/>
          <p:cNvCxnSpPr>
            <a:cxnSpLocks noChangeShapeType="1"/>
          </p:cNvCxnSpPr>
          <p:nvPr/>
        </p:nvCxnSpPr>
        <p:spPr bwMode="auto">
          <a:xfrm rot="16200000" flipH="1">
            <a:off x="5074444" y="4468019"/>
            <a:ext cx="1587" cy="1108075"/>
          </a:xfrm>
          <a:prstGeom prst="bentConnector3">
            <a:avLst>
              <a:gd name="adj1" fmla="val 143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Minh Họa Thuật Toán</a:t>
            </a:r>
          </a:p>
        </p:txBody>
      </p:sp>
      <p:sp>
        <p:nvSpPr>
          <p:cNvPr id="281604" name="Oval 4"/>
          <p:cNvSpPr>
            <a:spLocks noChangeArrowheads="1"/>
          </p:cNvSpPr>
          <p:nvPr/>
        </p:nvSpPr>
        <p:spPr bwMode="auto">
          <a:xfrm>
            <a:off x="1882775" y="127635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1605" name="Oval 5"/>
          <p:cNvSpPr>
            <a:spLocks noChangeArrowheads="1"/>
          </p:cNvSpPr>
          <p:nvPr/>
        </p:nvSpPr>
        <p:spPr bwMode="auto">
          <a:xfrm>
            <a:off x="2992438" y="12763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1606" name="Oval 6"/>
          <p:cNvSpPr>
            <a:spLocks noChangeArrowheads="1"/>
          </p:cNvSpPr>
          <p:nvPr/>
        </p:nvSpPr>
        <p:spPr bwMode="auto">
          <a:xfrm>
            <a:off x="4100513" y="12763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1607" name="Oval 7"/>
          <p:cNvSpPr>
            <a:spLocks noChangeArrowheads="1"/>
          </p:cNvSpPr>
          <p:nvPr/>
        </p:nvSpPr>
        <p:spPr bwMode="auto">
          <a:xfrm>
            <a:off x="5210175" y="12763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1608" name="Oval 8"/>
          <p:cNvSpPr>
            <a:spLocks noChangeArrowheads="1"/>
          </p:cNvSpPr>
          <p:nvPr/>
        </p:nvSpPr>
        <p:spPr bwMode="auto">
          <a:xfrm>
            <a:off x="6316663" y="12763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1609" name="Oval 9"/>
          <p:cNvSpPr>
            <a:spLocks noChangeArrowheads="1"/>
          </p:cNvSpPr>
          <p:nvPr/>
        </p:nvSpPr>
        <p:spPr bwMode="auto">
          <a:xfrm>
            <a:off x="7426325" y="12763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1610" name="Oval 10"/>
          <p:cNvSpPr>
            <a:spLocks noChangeArrowheads="1"/>
          </p:cNvSpPr>
          <p:nvPr/>
        </p:nvSpPr>
        <p:spPr bwMode="auto">
          <a:xfrm>
            <a:off x="8520113" y="1276350"/>
            <a:ext cx="790575" cy="617538"/>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1611" name="Oval 11"/>
          <p:cNvSpPr>
            <a:spLocks noChangeArrowheads="1"/>
          </p:cNvSpPr>
          <p:nvPr/>
        </p:nvSpPr>
        <p:spPr bwMode="auto">
          <a:xfrm>
            <a:off x="776288" y="12763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281612" name="Group 12"/>
          <p:cNvGrpSpPr>
            <a:grpSpLocks/>
          </p:cNvGrpSpPr>
          <p:nvPr/>
        </p:nvGrpSpPr>
        <p:grpSpPr bwMode="auto">
          <a:xfrm>
            <a:off x="776288" y="1801813"/>
            <a:ext cx="8550275" cy="608012"/>
            <a:chOff x="644" y="1153"/>
            <a:chExt cx="4972" cy="383"/>
          </a:xfrm>
        </p:grpSpPr>
        <p:sp>
          <p:nvSpPr>
            <p:cNvPr id="281613"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1614"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1615"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1616"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1617"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1618"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1619"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1620"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81621" name="Text Box 21"/>
          <p:cNvSpPr txBox="1">
            <a:spLocks noChangeArrowheads="1"/>
          </p:cNvSpPr>
          <p:nvPr/>
        </p:nvSpPr>
        <p:spPr bwMode="auto">
          <a:xfrm>
            <a:off x="1928813" y="2776538"/>
            <a:ext cx="685800" cy="4048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l=1</a:t>
            </a:r>
          </a:p>
        </p:txBody>
      </p:sp>
      <p:sp>
        <p:nvSpPr>
          <p:cNvPr id="281622" name="Line 22"/>
          <p:cNvSpPr>
            <a:spLocks noChangeShapeType="1"/>
          </p:cNvSpPr>
          <p:nvPr/>
        </p:nvSpPr>
        <p:spPr bwMode="auto">
          <a:xfrm flipV="1">
            <a:off x="2252663" y="2243138"/>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1623" name="Text Box 23"/>
          <p:cNvSpPr txBox="1">
            <a:spLocks noChangeArrowheads="1"/>
          </p:cNvSpPr>
          <p:nvPr/>
        </p:nvSpPr>
        <p:spPr bwMode="auto">
          <a:xfrm>
            <a:off x="4737100" y="2492375"/>
            <a:ext cx="321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Lan truyền việc điều chỉnh</a:t>
            </a:r>
          </a:p>
        </p:txBody>
      </p:sp>
      <p:cxnSp>
        <p:nvCxnSpPr>
          <p:cNvPr id="281625" name="AutoShape 25"/>
          <p:cNvCxnSpPr>
            <a:cxnSpLocks noChangeShapeType="1"/>
            <a:stCxn id="281606" idx="0"/>
            <a:endCxn id="281610" idx="0"/>
          </p:cNvCxnSpPr>
          <p:nvPr/>
        </p:nvCxnSpPr>
        <p:spPr bwMode="auto">
          <a:xfrm rot="5400000" flipV="1">
            <a:off x="6704806" y="-932656"/>
            <a:ext cx="1588" cy="4419600"/>
          </a:xfrm>
          <a:prstGeom prst="bentConnector3">
            <a:avLst>
              <a:gd name="adj1" fmla="val -144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1626" name="Oval 26"/>
          <p:cNvSpPr>
            <a:spLocks noChangeArrowheads="1"/>
          </p:cNvSpPr>
          <p:nvPr/>
        </p:nvSpPr>
        <p:spPr bwMode="auto">
          <a:xfrm>
            <a:off x="1882775" y="3756025"/>
            <a:ext cx="792163" cy="617538"/>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1627" name="Oval 27"/>
          <p:cNvSpPr>
            <a:spLocks noChangeArrowheads="1"/>
          </p:cNvSpPr>
          <p:nvPr/>
        </p:nvSpPr>
        <p:spPr bwMode="auto">
          <a:xfrm>
            <a:off x="2992438" y="3756025"/>
            <a:ext cx="790575" cy="617538"/>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1628" name="Oval 28"/>
          <p:cNvSpPr>
            <a:spLocks noChangeArrowheads="1"/>
          </p:cNvSpPr>
          <p:nvPr/>
        </p:nvSpPr>
        <p:spPr bwMode="auto">
          <a:xfrm>
            <a:off x="4100513" y="37560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1629" name="Oval 29"/>
          <p:cNvSpPr>
            <a:spLocks noChangeArrowheads="1"/>
          </p:cNvSpPr>
          <p:nvPr/>
        </p:nvSpPr>
        <p:spPr bwMode="auto">
          <a:xfrm>
            <a:off x="5210175" y="37560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1630" name="Oval 30"/>
          <p:cNvSpPr>
            <a:spLocks noChangeArrowheads="1"/>
          </p:cNvSpPr>
          <p:nvPr/>
        </p:nvSpPr>
        <p:spPr bwMode="auto">
          <a:xfrm>
            <a:off x="6316663" y="375602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1631" name="Oval 31"/>
          <p:cNvSpPr>
            <a:spLocks noChangeArrowheads="1"/>
          </p:cNvSpPr>
          <p:nvPr/>
        </p:nvSpPr>
        <p:spPr bwMode="auto">
          <a:xfrm>
            <a:off x="7426325" y="37560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1632" name="Oval 32"/>
          <p:cNvSpPr>
            <a:spLocks noChangeArrowheads="1"/>
          </p:cNvSpPr>
          <p:nvPr/>
        </p:nvSpPr>
        <p:spPr bwMode="auto">
          <a:xfrm>
            <a:off x="8520113" y="3756025"/>
            <a:ext cx="790575" cy="617538"/>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1633" name="Oval 33"/>
          <p:cNvSpPr>
            <a:spLocks noChangeArrowheads="1"/>
          </p:cNvSpPr>
          <p:nvPr/>
        </p:nvSpPr>
        <p:spPr bwMode="auto">
          <a:xfrm>
            <a:off x="776288" y="37560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281634" name="Group 34"/>
          <p:cNvGrpSpPr>
            <a:grpSpLocks/>
          </p:cNvGrpSpPr>
          <p:nvPr/>
        </p:nvGrpSpPr>
        <p:grpSpPr bwMode="auto">
          <a:xfrm>
            <a:off x="776288" y="4281488"/>
            <a:ext cx="8550275" cy="608012"/>
            <a:chOff x="644" y="1153"/>
            <a:chExt cx="4972" cy="383"/>
          </a:xfrm>
        </p:grpSpPr>
        <p:sp>
          <p:nvSpPr>
            <p:cNvPr id="281635" name="Oval 35"/>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1636" name="Oval 36"/>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1637" name="Oval 37"/>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1638" name="Oval 38"/>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1639" name="Oval 39"/>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1640" name="Oval 40"/>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1641" name="Oval 41"/>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1642" name="Oval 42"/>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81643" name="Text Box 43"/>
          <p:cNvSpPr txBox="1">
            <a:spLocks noChangeArrowheads="1"/>
          </p:cNvSpPr>
          <p:nvPr/>
        </p:nvSpPr>
        <p:spPr bwMode="auto">
          <a:xfrm>
            <a:off x="849313" y="5256213"/>
            <a:ext cx="685800" cy="4048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l=0</a:t>
            </a:r>
          </a:p>
        </p:txBody>
      </p:sp>
      <p:sp>
        <p:nvSpPr>
          <p:cNvPr id="281644" name="Line 44"/>
          <p:cNvSpPr>
            <a:spLocks noChangeShapeType="1"/>
          </p:cNvSpPr>
          <p:nvPr/>
        </p:nvSpPr>
        <p:spPr bwMode="auto">
          <a:xfrm flipV="1">
            <a:off x="1173163" y="4722813"/>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1647" name="Text Box 47"/>
          <p:cNvSpPr txBox="1">
            <a:spLocks noChangeArrowheads="1"/>
          </p:cNvSpPr>
          <p:nvPr/>
        </p:nvSpPr>
        <p:spPr bwMode="auto">
          <a:xfrm>
            <a:off x="2289175" y="5164138"/>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Pt liên đới</a:t>
            </a:r>
          </a:p>
        </p:txBody>
      </p:sp>
      <p:cxnSp>
        <p:nvCxnSpPr>
          <p:cNvPr id="281648" name="AutoShape 48"/>
          <p:cNvCxnSpPr>
            <a:cxnSpLocks noChangeShapeType="1"/>
          </p:cNvCxnSpPr>
          <p:nvPr/>
        </p:nvCxnSpPr>
        <p:spPr bwMode="auto">
          <a:xfrm rot="16200000" flipH="1">
            <a:off x="2786857" y="4252119"/>
            <a:ext cx="1587" cy="1108075"/>
          </a:xfrm>
          <a:prstGeom prst="bentConnector3">
            <a:avLst>
              <a:gd name="adj1" fmla="val 143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Minh Họa Thuật Toán</a:t>
            </a:r>
          </a:p>
        </p:txBody>
      </p:sp>
      <p:sp>
        <p:nvSpPr>
          <p:cNvPr id="282628" name="Oval 4"/>
          <p:cNvSpPr>
            <a:spLocks noChangeArrowheads="1"/>
          </p:cNvSpPr>
          <p:nvPr/>
        </p:nvSpPr>
        <p:spPr bwMode="auto">
          <a:xfrm>
            <a:off x="1989138" y="122713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2629" name="Oval 5"/>
          <p:cNvSpPr>
            <a:spLocks noChangeArrowheads="1"/>
          </p:cNvSpPr>
          <p:nvPr/>
        </p:nvSpPr>
        <p:spPr bwMode="auto">
          <a:xfrm>
            <a:off x="3098800" y="12271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2630" name="Oval 6"/>
          <p:cNvSpPr>
            <a:spLocks noChangeArrowheads="1"/>
          </p:cNvSpPr>
          <p:nvPr/>
        </p:nvSpPr>
        <p:spPr bwMode="auto">
          <a:xfrm>
            <a:off x="4206875" y="12271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2631" name="Oval 7"/>
          <p:cNvSpPr>
            <a:spLocks noChangeArrowheads="1"/>
          </p:cNvSpPr>
          <p:nvPr/>
        </p:nvSpPr>
        <p:spPr bwMode="auto">
          <a:xfrm>
            <a:off x="5316538" y="12271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2632" name="Oval 8"/>
          <p:cNvSpPr>
            <a:spLocks noChangeArrowheads="1"/>
          </p:cNvSpPr>
          <p:nvPr/>
        </p:nvSpPr>
        <p:spPr bwMode="auto">
          <a:xfrm>
            <a:off x="6423025" y="122713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2633" name="Oval 9"/>
          <p:cNvSpPr>
            <a:spLocks noChangeArrowheads="1"/>
          </p:cNvSpPr>
          <p:nvPr/>
        </p:nvSpPr>
        <p:spPr bwMode="auto">
          <a:xfrm>
            <a:off x="7532688" y="12271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2634" name="Oval 10"/>
          <p:cNvSpPr>
            <a:spLocks noChangeArrowheads="1"/>
          </p:cNvSpPr>
          <p:nvPr/>
        </p:nvSpPr>
        <p:spPr bwMode="auto">
          <a:xfrm>
            <a:off x="8626475" y="12271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2635" name="Oval 11"/>
          <p:cNvSpPr>
            <a:spLocks noChangeArrowheads="1"/>
          </p:cNvSpPr>
          <p:nvPr/>
        </p:nvSpPr>
        <p:spPr bwMode="auto">
          <a:xfrm>
            <a:off x="882650" y="12271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2636" name="Text Box 12"/>
          <p:cNvSpPr txBox="1">
            <a:spLocks noChangeArrowheads="1"/>
          </p:cNvSpPr>
          <p:nvPr/>
        </p:nvSpPr>
        <p:spPr bwMode="auto">
          <a:xfrm>
            <a:off x="920750" y="2276475"/>
            <a:ext cx="604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u="sng"/>
              <a:t>Giai đoạn 2</a:t>
            </a:r>
            <a:r>
              <a:rPr lang="en-US"/>
              <a:t>: </a:t>
            </a:r>
            <a:r>
              <a:rPr lang="en-US" sz="2000"/>
              <a:t>Sắp xếp dãy số dựa trên Heap</a:t>
            </a:r>
          </a:p>
        </p:txBody>
      </p:sp>
      <p:sp>
        <p:nvSpPr>
          <p:cNvPr id="282637" name="Oval 13"/>
          <p:cNvSpPr>
            <a:spLocks noChangeArrowheads="1"/>
          </p:cNvSpPr>
          <p:nvPr/>
        </p:nvSpPr>
        <p:spPr bwMode="auto">
          <a:xfrm>
            <a:off x="1955800" y="3171825"/>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2638" name="Oval 14"/>
          <p:cNvSpPr>
            <a:spLocks noChangeArrowheads="1"/>
          </p:cNvSpPr>
          <p:nvPr/>
        </p:nvSpPr>
        <p:spPr bwMode="auto">
          <a:xfrm>
            <a:off x="3065463" y="31718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2639" name="Oval 15"/>
          <p:cNvSpPr>
            <a:spLocks noChangeArrowheads="1"/>
          </p:cNvSpPr>
          <p:nvPr/>
        </p:nvSpPr>
        <p:spPr bwMode="auto">
          <a:xfrm>
            <a:off x="4173538" y="31718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2640" name="Oval 16"/>
          <p:cNvSpPr>
            <a:spLocks noChangeArrowheads="1"/>
          </p:cNvSpPr>
          <p:nvPr/>
        </p:nvSpPr>
        <p:spPr bwMode="auto">
          <a:xfrm>
            <a:off x="5283200" y="31718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2641" name="Oval 17"/>
          <p:cNvSpPr>
            <a:spLocks noChangeArrowheads="1"/>
          </p:cNvSpPr>
          <p:nvPr/>
        </p:nvSpPr>
        <p:spPr bwMode="auto">
          <a:xfrm>
            <a:off x="6389688" y="317182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2642" name="Oval 18"/>
          <p:cNvSpPr>
            <a:spLocks noChangeArrowheads="1"/>
          </p:cNvSpPr>
          <p:nvPr/>
        </p:nvSpPr>
        <p:spPr bwMode="auto">
          <a:xfrm>
            <a:off x="7499350" y="31718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2643" name="Oval 19"/>
          <p:cNvSpPr>
            <a:spLocks noChangeArrowheads="1"/>
          </p:cNvSpPr>
          <p:nvPr/>
        </p:nvSpPr>
        <p:spPr bwMode="auto">
          <a:xfrm>
            <a:off x="8593138" y="31718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2644" name="Oval 20"/>
          <p:cNvSpPr>
            <a:spLocks noChangeArrowheads="1"/>
          </p:cNvSpPr>
          <p:nvPr/>
        </p:nvSpPr>
        <p:spPr bwMode="auto">
          <a:xfrm>
            <a:off x="849313" y="31718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cxnSp>
        <p:nvCxnSpPr>
          <p:cNvPr id="282647" name="AutoShape 23"/>
          <p:cNvCxnSpPr>
            <a:cxnSpLocks noChangeShapeType="1"/>
            <a:stCxn id="282644" idx="0"/>
            <a:endCxn id="282643" idx="0"/>
          </p:cNvCxnSpPr>
          <p:nvPr/>
        </p:nvCxnSpPr>
        <p:spPr bwMode="auto">
          <a:xfrm rot="5400000" flipV="1">
            <a:off x="5115719" y="-699294"/>
            <a:ext cx="1588" cy="7743825"/>
          </a:xfrm>
          <a:prstGeom prst="bentConnector3">
            <a:avLst>
              <a:gd name="adj1" fmla="val -14400000"/>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2648" name="Oval 24"/>
          <p:cNvSpPr>
            <a:spLocks noChangeArrowheads="1"/>
          </p:cNvSpPr>
          <p:nvPr/>
        </p:nvSpPr>
        <p:spPr bwMode="auto">
          <a:xfrm>
            <a:off x="1955800" y="48275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2649" name="Oval 25"/>
          <p:cNvSpPr>
            <a:spLocks noChangeArrowheads="1"/>
          </p:cNvSpPr>
          <p:nvPr/>
        </p:nvSpPr>
        <p:spPr bwMode="auto">
          <a:xfrm>
            <a:off x="3065463" y="48275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2650" name="Oval 26"/>
          <p:cNvSpPr>
            <a:spLocks noChangeArrowheads="1"/>
          </p:cNvSpPr>
          <p:nvPr/>
        </p:nvSpPr>
        <p:spPr bwMode="auto">
          <a:xfrm>
            <a:off x="4173538" y="48275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2651" name="Oval 27"/>
          <p:cNvSpPr>
            <a:spLocks noChangeArrowheads="1"/>
          </p:cNvSpPr>
          <p:nvPr/>
        </p:nvSpPr>
        <p:spPr bwMode="auto">
          <a:xfrm>
            <a:off x="5283200" y="48275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2652" name="Oval 28"/>
          <p:cNvSpPr>
            <a:spLocks noChangeArrowheads="1"/>
          </p:cNvSpPr>
          <p:nvPr/>
        </p:nvSpPr>
        <p:spPr bwMode="auto">
          <a:xfrm>
            <a:off x="6389688" y="48275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2653" name="Oval 29"/>
          <p:cNvSpPr>
            <a:spLocks noChangeArrowheads="1"/>
          </p:cNvSpPr>
          <p:nvPr/>
        </p:nvSpPr>
        <p:spPr bwMode="auto">
          <a:xfrm>
            <a:off x="7499350" y="48275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2654" name="Oval 30"/>
          <p:cNvSpPr>
            <a:spLocks noChangeArrowheads="1"/>
          </p:cNvSpPr>
          <p:nvPr/>
        </p:nvSpPr>
        <p:spPr bwMode="auto">
          <a:xfrm>
            <a:off x="8593138" y="4827588"/>
            <a:ext cx="790575" cy="617537"/>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2655" name="Oval 31"/>
          <p:cNvSpPr>
            <a:spLocks noChangeArrowheads="1"/>
          </p:cNvSpPr>
          <p:nvPr/>
        </p:nvSpPr>
        <p:spPr bwMode="auto">
          <a:xfrm>
            <a:off x="849313" y="48275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grpSp>
        <p:nvGrpSpPr>
          <p:cNvPr id="282657" name="Group 33"/>
          <p:cNvGrpSpPr>
            <a:grpSpLocks/>
          </p:cNvGrpSpPr>
          <p:nvPr/>
        </p:nvGrpSpPr>
        <p:grpSpPr bwMode="auto">
          <a:xfrm>
            <a:off x="806450" y="1793875"/>
            <a:ext cx="8550275" cy="608013"/>
            <a:chOff x="644" y="1153"/>
            <a:chExt cx="4972" cy="383"/>
          </a:xfrm>
        </p:grpSpPr>
        <p:sp>
          <p:nvSpPr>
            <p:cNvPr id="282658" name="Oval 3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2659" name="Oval 3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2660" name="Oval 3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2661" name="Oval 3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2662" name="Oval 3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2663" name="Oval 3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2664" name="Oval 4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2665" name="Oval 4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grpSp>
        <p:nvGrpSpPr>
          <p:cNvPr id="282666" name="Group 42"/>
          <p:cNvGrpSpPr>
            <a:grpSpLocks/>
          </p:cNvGrpSpPr>
          <p:nvPr/>
        </p:nvGrpSpPr>
        <p:grpSpPr bwMode="auto">
          <a:xfrm>
            <a:off x="776288" y="3644900"/>
            <a:ext cx="8550275" cy="608013"/>
            <a:chOff x="644" y="1153"/>
            <a:chExt cx="4972" cy="383"/>
          </a:xfrm>
        </p:grpSpPr>
        <p:sp>
          <p:nvSpPr>
            <p:cNvPr id="282667" name="Oval 4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2668" name="Oval 4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2669" name="Oval 4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2670" name="Oval 4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2671" name="Oval 4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2672" name="Oval 4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2673" name="Oval 4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2674" name="Oval 5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grpSp>
        <p:nvGrpSpPr>
          <p:cNvPr id="282675" name="Group 51"/>
          <p:cNvGrpSpPr>
            <a:grpSpLocks/>
          </p:cNvGrpSpPr>
          <p:nvPr/>
        </p:nvGrpSpPr>
        <p:grpSpPr bwMode="auto">
          <a:xfrm>
            <a:off x="776288" y="5413375"/>
            <a:ext cx="8550275" cy="608013"/>
            <a:chOff x="644" y="1153"/>
            <a:chExt cx="4972" cy="383"/>
          </a:xfrm>
        </p:grpSpPr>
        <p:sp>
          <p:nvSpPr>
            <p:cNvPr id="282676" name="Oval 5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2677" name="Oval 5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2678" name="Oval 5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2679" name="Oval 5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2680" name="Oval 5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2681" name="Oval 5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2682" name="Oval 5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2683" name="Oval 5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82684" name="Text Box 60"/>
          <p:cNvSpPr txBox="1">
            <a:spLocks noChangeArrowheads="1"/>
          </p:cNvSpPr>
          <p:nvPr/>
        </p:nvSpPr>
        <p:spPr bwMode="auto">
          <a:xfrm>
            <a:off x="7507288" y="6338888"/>
            <a:ext cx="685800" cy="4048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r=6</a:t>
            </a:r>
          </a:p>
        </p:txBody>
      </p:sp>
      <p:sp>
        <p:nvSpPr>
          <p:cNvPr id="282685" name="Line 61"/>
          <p:cNvSpPr>
            <a:spLocks noChangeShapeType="1"/>
          </p:cNvSpPr>
          <p:nvPr/>
        </p:nvSpPr>
        <p:spPr bwMode="auto">
          <a:xfrm flipV="1">
            <a:off x="7831138" y="5805488"/>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t>Minh Họa Thuật Toán</a:t>
            </a:r>
          </a:p>
        </p:txBody>
      </p:sp>
      <p:sp>
        <p:nvSpPr>
          <p:cNvPr id="283652" name="Text Box 4"/>
          <p:cNvSpPr txBox="1">
            <a:spLocks noChangeArrowheads="1"/>
          </p:cNvSpPr>
          <p:nvPr/>
        </p:nvSpPr>
        <p:spPr bwMode="auto">
          <a:xfrm>
            <a:off x="1065213" y="981075"/>
            <a:ext cx="3167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Hiệu chỉnh Heap</a:t>
            </a:r>
          </a:p>
        </p:txBody>
      </p:sp>
      <p:sp>
        <p:nvSpPr>
          <p:cNvPr id="283653" name="Oval 5"/>
          <p:cNvSpPr>
            <a:spLocks noChangeArrowheads="1"/>
          </p:cNvSpPr>
          <p:nvPr/>
        </p:nvSpPr>
        <p:spPr bwMode="auto">
          <a:xfrm>
            <a:off x="2171700" y="209073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3654" name="Oval 6"/>
          <p:cNvSpPr>
            <a:spLocks noChangeArrowheads="1"/>
          </p:cNvSpPr>
          <p:nvPr/>
        </p:nvSpPr>
        <p:spPr bwMode="auto">
          <a:xfrm>
            <a:off x="3281363" y="2090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3655" name="Oval 7"/>
          <p:cNvSpPr>
            <a:spLocks noChangeArrowheads="1"/>
          </p:cNvSpPr>
          <p:nvPr/>
        </p:nvSpPr>
        <p:spPr bwMode="auto">
          <a:xfrm>
            <a:off x="4389438" y="2090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3656" name="Oval 8"/>
          <p:cNvSpPr>
            <a:spLocks noChangeArrowheads="1"/>
          </p:cNvSpPr>
          <p:nvPr/>
        </p:nvSpPr>
        <p:spPr bwMode="auto">
          <a:xfrm>
            <a:off x="5499100" y="2090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3657" name="Oval 9"/>
          <p:cNvSpPr>
            <a:spLocks noChangeArrowheads="1"/>
          </p:cNvSpPr>
          <p:nvPr/>
        </p:nvSpPr>
        <p:spPr bwMode="auto">
          <a:xfrm>
            <a:off x="6605588" y="2090738"/>
            <a:ext cx="792162" cy="617537"/>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3658" name="Oval 10"/>
          <p:cNvSpPr>
            <a:spLocks noChangeArrowheads="1"/>
          </p:cNvSpPr>
          <p:nvPr/>
        </p:nvSpPr>
        <p:spPr bwMode="auto">
          <a:xfrm>
            <a:off x="7715250" y="2090738"/>
            <a:ext cx="790575" cy="617537"/>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3659" name="Oval 11"/>
          <p:cNvSpPr>
            <a:spLocks noChangeArrowheads="1"/>
          </p:cNvSpPr>
          <p:nvPr/>
        </p:nvSpPr>
        <p:spPr bwMode="auto">
          <a:xfrm>
            <a:off x="8809038" y="2090738"/>
            <a:ext cx="790575" cy="617537"/>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3660" name="Oval 12"/>
          <p:cNvSpPr>
            <a:spLocks noChangeArrowheads="1"/>
          </p:cNvSpPr>
          <p:nvPr/>
        </p:nvSpPr>
        <p:spPr bwMode="auto">
          <a:xfrm>
            <a:off x="1065213" y="2090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grpSp>
        <p:nvGrpSpPr>
          <p:cNvPr id="283661" name="Group 13"/>
          <p:cNvGrpSpPr>
            <a:grpSpLocks/>
          </p:cNvGrpSpPr>
          <p:nvPr/>
        </p:nvGrpSpPr>
        <p:grpSpPr bwMode="auto">
          <a:xfrm>
            <a:off x="992188" y="2636838"/>
            <a:ext cx="8550275" cy="608012"/>
            <a:chOff x="644" y="1153"/>
            <a:chExt cx="4972" cy="383"/>
          </a:xfrm>
        </p:grpSpPr>
        <p:sp>
          <p:nvSpPr>
            <p:cNvPr id="283662"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3663"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3664"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3665"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3666"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3667"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3668"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3669"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83670" name="Text Box 22"/>
          <p:cNvSpPr txBox="1">
            <a:spLocks noChangeArrowheads="1"/>
          </p:cNvSpPr>
          <p:nvPr/>
        </p:nvSpPr>
        <p:spPr bwMode="auto">
          <a:xfrm>
            <a:off x="3297238" y="3602038"/>
            <a:ext cx="685800" cy="4048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l=2</a:t>
            </a:r>
          </a:p>
        </p:txBody>
      </p:sp>
      <p:sp>
        <p:nvSpPr>
          <p:cNvPr id="283671" name="Line 23"/>
          <p:cNvSpPr>
            <a:spLocks noChangeShapeType="1"/>
          </p:cNvSpPr>
          <p:nvPr/>
        </p:nvSpPr>
        <p:spPr bwMode="auto">
          <a:xfrm flipV="1">
            <a:off x="3621088" y="3068638"/>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72" name="Text Box 24"/>
          <p:cNvSpPr txBox="1">
            <a:spLocks noChangeArrowheads="1"/>
          </p:cNvSpPr>
          <p:nvPr/>
        </p:nvSpPr>
        <p:spPr bwMode="auto">
          <a:xfrm>
            <a:off x="7283450" y="3579813"/>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Pt liên đới</a:t>
            </a:r>
          </a:p>
        </p:txBody>
      </p:sp>
      <p:cxnSp>
        <p:nvCxnSpPr>
          <p:cNvPr id="283673" name="AutoShape 25"/>
          <p:cNvCxnSpPr>
            <a:cxnSpLocks noChangeShapeType="1"/>
          </p:cNvCxnSpPr>
          <p:nvPr/>
        </p:nvCxnSpPr>
        <p:spPr bwMode="auto">
          <a:xfrm rot="16200000" flipH="1">
            <a:off x="7539832" y="2667794"/>
            <a:ext cx="1587" cy="1108075"/>
          </a:xfrm>
          <a:prstGeom prst="bentConnector3">
            <a:avLst>
              <a:gd name="adj1" fmla="val 143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3674" name="Oval 26"/>
          <p:cNvSpPr>
            <a:spLocks noChangeArrowheads="1"/>
          </p:cNvSpPr>
          <p:nvPr/>
        </p:nvSpPr>
        <p:spPr bwMode="auto">
          <a:xfrm>
            <a:off x="2133600" y="4251325"/>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3675" name="Oval 27"/>
          <p:cNvSpPr>
            <a:spLocks noChangeArrowheads="1"/>
          </p:cNvSpPr>
          <p:nvPr/>
        </p:nvSpPr>
        <p:spPr bwMode="auto">
          <a:xfrm>
            <a:off x="3243263" y="42513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3676" name="Oval 28"/>
          <p:cNvSpPr>
            <a:spLocks noChangeArrowheads="1"/>
          </p:cNvSpPr>
          <p:nvPr/>
        </p:nvSpPr>
        <p:spPr bwMode="auto">
          <a:xfrm>
            <a:off x="4351338" y="4251325"/>
            <a:ext cx="790575" cy="617538"/>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3677" name="Oval 29"/>
          <p:cNvSpPr>
            <a:spLocks noChangeArrowheads="1"/>
          </p:cNvSpPr>
          <p:nvPr/>
        </p:nvSpPr>
        <p:spPr bwMode="auto">
          <a:xfrm>
            <a:off x="5461000" y="4251325"/>
            <a:ext cx="790575" cy="617538"/>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3678" name="Oval 30"/>
          <p:cNvSpPr>
            <a:spLocks noChangeArrowheads="1"/>
          </p:cNvSpPr>
          <p:nvPr/>
        </p:nvSpPr>
        <p:spPr bwMode="auto">
          <a:xfrm>
            <a:off x="6567488" y="425132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3679" name="Oval 31"/>
          <p:cNvSpPr>
            <a:spLocks noChangeArrowheads="1"/>
          </p:cNvSpPr>
          <p:nvPr/>
        </p:nvSpPr>
        <p:spPr bwMode="auto">
          <a:xfrm>
            <a:off x="7677150" y="42513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3680" name="Oval 32"/>
          <p:cNvSpPr>
            <a:spLocks noChangeArrowheads="1"/>
          </p:cNvSpPr>
          <p:nvPr/>
        </p:nvSpPr>
        <p:spPr bwMode="auto">
          <a:xfrm>
            <a:off x="8770938" y="4251325"/>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3681" name="Oval 33"/>
          <p:cNvSpPr>
            <a:spLocks noChangeArrowheads="1"/>
          </p:cNvSpPr>
          <p:nvPr/>
        </p:nvSpPr>
        <p:spPr bwMode="auto">
          <a:xfrm>
            <a:off x="1027113" y="42513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grpSp>
        <p:nvGrpSpPr>
          <p:cNvPr id="283682" name="Group 34"/>
          <p:cNvGrpSpPr>
            <a:grpSpLocks/>
          </p:cNvGrpSpPr>
          <p:nvPr/>
        </p:nvGrpSpPr>
        <p:grpSpPr bwMode="auto">
          <a:xfrm>
            <a:off x="954088" y="4797425"/>
            <a:ext cx="8550275" cy="608013"/>
            <a:chOff x="644" y="1153"/>
            <a:chExt cx="4972" cy="383"/>
          </a:xfrm>
        </p:grpSpPr>
        <p:sp>
          <p:nvSpPr>
            <p:cNvPr id="283683" name="Oval 35"/>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3684" name="Oval 36"/>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3685" name="Oval 37"/>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3686" name="Oval 38"/>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3687" name="Oval 39"/>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3688" name="Oval 40"/>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3689" name="Oval 41"/>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3690" name="Oval 42"/>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83691" name="Text Box 43"/>
          <p:cNvSpPr txBox="1">
            <a:spLocks noChangeArrowheads="1"/>
          </p:cNvSpPr>
          <p:nvPr/>
        </p:nvSpPr>
        <p:spPr bwMode="auto">
          <a:xfrm>
            <a:off x="2144713" y="5762625"/>
            <a:ext cx="685800" cy="4048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l=2</a:t>
            </a:r>
          </a:p>
        </p:txBody>
      </p:sp>
      <p:sp>
        <p:nvSpPr>
          <p:cNvPr id="283692" name="Line 44"/>
          <p:cNvSpPr>
            <a:spLocks noChangeShapeType="1"/>
          </p:cNvSpPr>
          <p:nvPr/>
        </p:nvSpPr>
        <p:spPr bwMode="auto">
          <a:xfrm flipV="1">
            <a:off x="2468563" y="5229225"/>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3693" name="Text Box 45"/>
          <p:cNvSpPr txBox="1">
            <a:spLocks noChangeArrowheads="1"/>
          </p:cNvSpPr>
          <p:nvPr/>
        </p:nvSpPr>
        <p:spPr bwMode="auto">
          <a:xfrm>
            <a:off x="4962525" y="5740400"/>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Pt liên đới</a:t>
            </a:r>
          </a:p>
        </p:txBody>
      </p:sp>
      <p:cxnSp>
        <p:nvCxnSpPr>
          <p:cNvPr id="283694" name="AutoShape 46"/>
          <p:cNvCxnSpPr>
            <a:cxnSpLocks noChangeShapeType="1"/>
          </p:cNvCxnSpPr>
          <p:nvPr/>
        </p:nvCxnSpPr>
        <p:spPr bwMode="auto">
          <a:xfrm rot="16200000" flipH="1">
            <a:off x="5218907" y="4828381"/>
            <a:ext cx="1588" cy="1108075"/>
          </a:xfrm>
          <a:prstGeom prst="bentConnector3">
            <a:avLst>
              <a:gd name="adj1" fmla="val 143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US"/>
              <a:t>Minh Họa Thuật Toán</a:t>
            </a:r>
          </a:p>
        </p:txBody>
      </p:sp>
      <p:sp>
        <p:nvSpPr>
          <p:cNvPr id="284676" name="Oval 4"/>
          <p:cNvSpPr>
            <a:spLocks noChangeArrowheads="1"/>
          </p:cNvSpPr>
          <p:nvPr/>
        </p:nvSpPr>
        <p:spPr bwMode="auto">
          <a:xfrm>
            <a:off x="1943100" y="1341438"/>
            <a:ext cx="792163" cy="617537"/>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4677" name="Oval 5"/>
          <p:cNvSpPr>
            <a:spLocks noChangeArrowheads="1"/>
          </p:cNvSpPr>
          <p:nvPr/>
        </p:nvSpPr>
        <p:spPr bwMode="auto">
          <a:xfrm>
            <a:off x="3052763" y="1341438"/>
            <a:ext cx="790575" cy="617537"/>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4678" name="Oval 6"/>
          <p:cNvSpPr>
            <a:spLocks noChangeArrowheads="1"/>
          </p:cNvSpPr>
          <p:nvPr/>
        </p:nvSpPr>
        <p:spPr bwMode="auto">
          <a:xfrm>
            <a:off x="4160838" y="13414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4679" name="Oval 7"/>
          <p:cNvSpPr>
            <a:spLocks noChangeArrowheads="1"/>
          </p:cNvSpPr>
          <p:nvPr/>
        </p:nvSpPr>
        <p:spPr bwMode="auto">
          <a:xfrm>
            <a:off x="5270500" y="13414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4680" name="Oval 8"/>
          <p:cNvSpPr>
            <a:spLocks noChangeArrowheads="1"/>
          </p:cNvSpPr>
          <p:nvPr/>
        </p:nvSpPr>
        <p:spPr bwMode="auto">
          <a:xfrm>
            <a:off x="6376988" y="134143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4681" name="Oval 9"/>
          <p:cNvSpPr>
            <a:spLocks noChangeArrowheads="1"/>
          </p:cNvSpPr>
          <p:nvPr/>
        </p:nvSpPr>
        <p:spPr bwMode="auto">
          <a:xfrm>
            <a:off x="7486650" y="13414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4682" name="Oval 10"/>
          <p:cNvSpPr>
            <a:spLocks noChangeArrowheads="1"/>
          </p:cNvSpPr>
          <p:nvPr/>
        </p:nvSpPr>
        <p:spPr bwMode="auto">
          <a:xfrm>
            <a:off x="8580438" y="1341438"/>
            <a:ext cx="790575" cy="617537"/>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4683" name="Oval 11"/>
          <p:cNvSpPr>
            <a:spLocks noChangeArrowheads="1"/>
          </p:cNvSpPr>
          <p:nvPr/>
        </p:nvSpPr>
        <p:spPr bwMode="auto">
          <a:xfrm>
            <a:off x="836613" y="13414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grpSp>
        <p:nvGrpSpPr>
          <p:cNvPr id="284684" name="Group 12"/>
          <p:cNvGrpSpPr>
            <a:grpSpLocks/>
          </p:cNvGrpSpPr>
          <p:nvPr/>
        </p:nvGrpSpPr>
        <p:grpSpPr bwMode="auto">
          <a:xfrm>
            <a:off x="763588" y="1887538"/>
            <a:ext cx="8550275" cy="608012"/>
            <a:chOff x="644" y="1153"/>
            <a:chExt cx="4972" cy="383"/>
          </a:xfrm>
        </p:grpSpPr>
        <p:sp>
          <p:nvSpPr>
            <p:cNvPr id="28468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468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468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468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468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469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469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469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84693" name="Text Box 21"/>
          <p:cNvSpPr txBox="1">
            <a:spLocks noChangeArrowheads="1"/>
          </p:cNvSpPr>
          <p:nvPr/>
        </p:nvSpPr>
        <p:spPr bwMode="auto">
          <a:xfrm>
            <a:off x="920750" y="2852738"/>
            <a:ext cx="685800" cy="4048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l=0</a:t>
            </a:r>
          </a:p>
        </p:txBody>
      </p:sp>
      <p:sp>
        <p:nvSpPr>
          <p:cNvPr id="284694" name="Line 22"/>
          <p:cNvSpPr>
            <a:spLocks noChangeShapeType="1"/>
          </p:cNvSpPr>
          <p:nvPr/>
        </p:nvSpPr>
        <p:spPr bwMode="auto">
          <a:xfrm flipV="1">
            <a:off x="1244600" y="2319338"/>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95" name="Text Box 23"/>
          <p:cNvSpPr txBox="1">
            <a:spLocks noChangeArrowheads="1"/>
          </p:cNvSpPr>
          <p:nvPr/>
        </p:nvSpPr>
        <p:spPr bwMode="auto">
          <a:xfrm>
            <a:off x="2586038" y="2830513"/>
            <a:ext cx="83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Pt liên đới</a:t>
            </a:r>
          </a:p>
        </p:txBody>
      </p:sp>
      <p:cxnSp>
        <p:nvCxnSpPr>
          <p:cNvPr id="284696" name="AutoShape 24"/>
          <p:cNvCxnSpPr>
            <a:cxnSpLocks noChangeShapeType="1"/>
          </p:cNvCxnSpPr>
          <p:nvPr/>
        </p:nvCxnSpPr>
        <p:spPr bwMode="auto">
          <a:xfrm rot="16200000" flipH="1">
            <a:off x="2842419" y="1918494"/>
            <a:ext cx="1587" cy="1108075"/>
          </a:xfrm>
          <a:prstGeom prst="bentConnector3">
            <a:avLst>
              <a:gd name="adj1" fmla="val 14300000"/>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4697" name="Oval 25"/>
          <p:cNvSpPr>
            <a:spLocks noChangeArrowheads="1"/>
          </p:cNvSpPr>
          <p:nvPr/>
        </p:nvSpPr>
        <p:spPr bwMode="auto">
          <a:xfrm>
            <a:off x="2027238" y="3817938"/>
            <a:ext cx="792162" cy="617537"/>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4698" name="Oval 26"/>
          <p:cNvSpPr>
            <a:spLocks noChangeArrowheads="1"/>
          </p:cNvSpPr>
          <p:nvPr/>
        </p:nvSpPr>
        <p:spPr bwMode="auto">
          <a:xfrm>
            <a:off x="3136900" y="3817938"/>
            <a:ext cx="790575" cy="617537"/>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4699" name="Oval 27"/>
          <p:cNvSpPr>
            <a:spLocks noChangeArrowheads="1"/>
          </p:cNvSpPr>
          <p:nvPr/>
        </p:nvSpPr>
        <p:spPr bwMode="auto">
          <a:xfrm>
            <a:off x="4244975" y="38179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4700" name="Oval 28"/>
          <p:cNvSpPr>
            <a:spLocks noChangeArrowheads="1"/>
          </p:cNvSpPr>
          <p:nvPr/>
        </p:nvSpPr>
        <p:spPr bwMode="auto">
          <a:xfrm>
            <a:off x="5354638" y="38179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4701" name="Oval 29"/>
          <p:cNvSpPr>
            <a:spLocks noChangeArrowheads="1"/>
          </p:cNvSpPr>
          <p:nvPr/>
        </p:nvSpPr>
        <p:spPr bwMode="auto">
          <a:xfrm>
            <a:off x="6461125" y="381793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4702" name="Oval 30"/>
          <p:cNvSpPr>
            <a:spLocks noChangeArrowheads="1"/>
          </p:cNvSpPr>
          <p:nvPr/>
        </p:nvSpPr>
        <p:spPr bwMode="auto">
          <a:xfrm>
            <a:off x="7570788" y="38179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4703" name="Oval 31"/>
          <p:cNvSpPr>
            <a:spLocks noChangeArrowheads="1"/>
          </p:cNvSpPr>
          <p:nvPr/>
        </p:nvSpPr>
        <p:spPr bwMode="auto">
          <a:xfrm>
            <a:off x="8664575" y="3817938"/>
            <a:ext cx="790575" cy="617537"/>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4704" name="Oval 32"/>
          <p:cNvSpPr>
            <a:spLocks noChangeArrowheads="1"/>
          </p:cNvSpPr>
          <p:nvPr/>
        </p:nvSpPr>
        <p:spPr bwMode="auto">
          <a:xfrm>
            <a:off x="920750" y="38179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4705" name="Text Box 33"/>
          <p:cNvSpPr txBox="1">
            <a:spLocks noChangeArrowheads="1"/>
          </p:cNvSpPr>
          <p:nvPr/>
        </p:nvSpPr>
        <p:spPr bwMode="auto">
          <a:xfrm>
            <a:off x="1004888" y="5329238"/>
            <a:ext cx="685800" cy="4048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l=2</a:t>
            </a:r>
          </a:p>
        </p:txBody>
      </p:sp>
      <p:sp>
        <p:nvSpPr>
          <p:cNvPr id="284706" name="Line 34"/>
          <p:cNvSpPr>
            <a:spLocks noChangeShapeType="1"/>
          </p:cNvSpPr>
          <p:nvPr/>
        </p:nvSpPr>
        <p:spPr bwMode="auto">
          <a:xfrm flipV="1">
            <a:off x="1328738" y="4795838"/>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4730" name="Group 58"/>
          <p:cNvGrpSpPr>
            <a:grpSpLocks/>
          </p:cNvGrpSpPr>
          <p:nvPr/>
        </p:nvGrpSpPr>
        <p:grpSpPr bwMode="auto">
          <a:xfrm>
            <a:off x="920750" y="4365625"/>
            <a:ext cx="8550275" cy="608013"/>
            <a:chOff x="644" y="1153"/>
            <a:chExt cx="4972" cy="383"/>
          </a:xfrm>
        </p:grpSpPr>
        <p:sp>
          <p:nvSpPr>
            <p:cNvPr id="284731" name="Oval 59"/>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4732" name="Oval 60"/>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4733" name="Oval 61"/>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4734" name="Oval 62"/>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4735" name="Oval 63"/>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4736" name="Oval 64"/>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4737" name="Oval 65"/>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4738" name="Oval 66"/>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US"/>
              <a:t>Minh Họa Thuật Toán</a:t>
            </a:r>
          </a:p>
        </p:txBody>
      </p:sp>
      <p:sp>
        <p:nvSpPr>
          <p:cNvPr id="285700" name="Oval 4"/>
          <p:cNvSpPr>
            <a:spLocks noChangeArrowheads="1"/>
          </p:cNvSpPr>
          <p:nvPr/>
        </p:nvSpPr>
        <p:spPr bwMode="auto">
          <a:xfrm>
            <a:off x="2027238" y="1844675"/>
            <a:ext cx="792162" cy="617538"/>
          </a:xfrm>
          <a:prstGeom prst="ellipse">
            <a:avLst/>
          </a:prstGeom>
          <a:solidFill>
            <a:srgbClr val="FFFFFF">
              <a:alpha val="60001"/>
            </a:srgbClr>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5701" name="Oval 5"/>
          <p:cNvSpPr>
            <a:spLocks noChangeArrowheads="1"/>
          </p:cNvSpPr>
          <p:nvPr/>
        </p:nvSpPr>
        <p:spPr bwMode="auto">
          <a:xfrm>
            <a:off x="3136900" y="18446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5702" name="Oval 6"/>
          <p:cNvSpPr>
            <a:spLocks noChangeArrowheads="1"/>
          </p:cNvSpPr>
          <p:nvPr/>
        </p:nvSpPr>
        <p:spPr bwMode="auto">
          <a:xfrm>
            <a:off x="4244975" y="18446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5703" name="Oval 7"/>
          <p:cNvSpPr>
            <a:spLocks noChangeArrowheads="1"/>
          </p:cNvSpPr>
          <p:nvPr/>
        </p:nvSpPr>
        <p:spPr bwMode="auto">
          <a:xfrm>
            <a:off x="5354638" y="18446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5704" name="Oval 8"/>
          <p:cNvSpPr>
            <a:spLocks noChangeArrowheads="1"/>
          </p:cNvSpPr>
          <p:nvPr/>
        </p:nvSpPr>
        <p:spPr bwMode="auto">
          <a:xfrm>
            <a:off x="6461125" y="1844675"/>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5705" name="Oval 9"/>
          <p:cNvSpPr>
            <a:spLocks noChangeArrowheads="1"/>
          </p:cNvSpPr>
          <p:nvPr/>
        </p:nvSpPr>
        <p:spPr bwMode="auto">
          <a:xfrm>
            <a:off x="7570788" y="18446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5706" name="Oval 10"/>
          <p:cNvSpPr>
            <a:spLocks noChangeArrowheads="1"/>
          </p:cNvSpPr>
          <p:nvPr/>
        </p:nvSpPr>
        <p:spPr bwMode="auto">
          <a:xfrm>
            <a:off x="8664575" y="1844675"/>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5707" name="Oval 11"/>
          <p:cNvSpPr>
            <a:spLocks noChangeArrowheads="1"/>
          </p:cNvSpPr>
          <p:nvPr/>
        </p:nvSpPr>
        <p:spPr bwMode="auto">
          <a:xfrm>
            <a:off x="920750" y="18446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5708" name="Text Box 12"/>
          <p:cNvSpPr txBox="1">
            <a:spLocks noChangeArrowheads="1"/>
          </p:cNvSpPr>
          <p:nvPr/>
        </p:nvSpPr>
        <p:spPr bwMode="auto">
          <a:xfrm>
            <a:off x="1004888" y="3355975"/>
            <a:ext cx="685800" cy="404813"/>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l=2</a:t>
            </a:r>
          </a:p>
        </p:txBody>
      </p:sp>
      <p:sp>
        <p:nvSpPr>
          <p:cNvPr id="285709" name="Line 13"/>
          <p:cNvSpPr>
            <a:spLocks noChangeShapeType="1"/>
          </p:cNvSpPr>
          <p:nvPr/>
        </p:nvSpPr>
        <p:spPr bwMode="auto">
          <a:xfrm flipV="1">
            <a:off x="1328738" y="2822575"/>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5710" name="Group 14"/>
          <p:cNvGrpSpPr>
            <a:grpSpLocks/>
          </p:cNvGrpSpPr>
          <p:nvPr/>
        </p:nvGrpSpPr>
        <p:grpSpPr bwMode="auto">
          <a:xfrm>
            <a:off x="920750" y="2392363"/>
            <a:ext cx="8550275" cy="608012"/>
            <a:chOff x="644" y="1153"/>
            <a:chExt cx="4972" cy="383"/>
          </a:xfrm>
        </p:grpSpPr>
        <p:sp>
          <p:nvSpPr>
            <p:cNvPr id="285711" name="Oval 15"/>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5712" name="Oval 16"/>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5713" name="Oval 17"/>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5714" name="Oval 18"/>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5715" name="Oval 19"/>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5716" name="Oval 20"/>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5717" name="Oval 21"/>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5718" name="Oval 22"/>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cxnSp>
        <p:nvCxnSpPr>
          <p:cNvPr id="285719" name="AutoShape 23"/>
          <p:cNvCxnSpPr>
            <a:cxnSpLocks noChangeShapeType="1"/>
            <a:stCxn id="285700" idx="0"/>
            <a:endCxn id="285702" idx="0"/>
          </p:cNvCxnSpPr>
          <p:nvPr/>
        </p:nvCxnSpPr>
        <p:spPr bwMode="auto">
          <a:xfrm rot="5400000" flipV="1">
            <a:off x="3531394" y="737394"/>
            <a:ext cx="1588" cy="2216150"/>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5720" name="Rectangle 24"/>
          <p:cNvSpPr>
            <a:spLocks noChangeArrowheads="1"/>
          </p:cNvSpPr>
          <p:nvPr/>
        </p:nvSpPr>
        <p:spPr bwMode="auto">
          <a:xfrm>
            <a:off x="2144713" y="1125538"/>
            <a:ext cx="283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t>Lan truyền việc điều chỉnh</a:t>
            </a:r>
          </a:p>
        </p:txBody>
      </p:sp>
      <p:sp>
        <p:nvSpPr>
          <p:cNvPr id="285721" name="Oval 25"/>
          <p:cNvSpPr>
            <a:spLocks noChangeArrowheads="1"/>
          </p:cNvSpPr>
          <p:nvPr/>
        </p:nvSpPr>
        <p:spPr bwMode="auto">
          <a:xfrm>
            <a:off x="2027238" y="446563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5722" name="Oval 26"/>
          <p:cNvSpPr>
            <a:spLocks noChangeArrowheads="1"/>
          </p:cNvSpPr>
          <p:nvPr/>
        </p:nvSpPr>
        <p:spPr bwMode="auto">
          <a:xfrm>
            <a:off x="3136900" y="44656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5723" name="Oval 27"/>
          <p:cNvSpPr>
            <a:spLocks noChangeArrowheads="1"/>
          </p:cNvSpPr>
          <p:nvPr/>
        </p:nvSpPr>
        <p:spPr bwMode="auto">
          <a:xfrm>
            <a:off x="4244975" y="44656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5724" name="Oval 28"/>
          <p:cNvSpPr>
            <a:spLocks noChangeArrowheads="1"/>
          </p:cNvSpPr>
          <p:nvPr/>
        </p:nvSpPr>
        <p:spPr bwMode="auto">
          <a:xfrm>
            <a:off x="5354638" y="44656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5725" name="Oval 29"/>
          <p:cNvSpPr>
            <a:spLocks noChangeArrowheads="1"/>
          </p:cNvSpPr>
          <p:nvPr/>
        </p:nvSpPr>
        <p:spPr bwMode="auto">
          <a:xfrm>
            <a:off x="6461125" y="446563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5726" name="Oval 30"/>
          <p:cNvSpPr>
            <a:spLocks noChangeArrowheads="1"/>
          </p:cNvSpPr>
          <p:nvPr/>
        </p:nvSpPr>
        <p:spPr bwMode="auto">
          <a:xfrm>
            <a:off x="7570788" y="44656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5727" name="Oval 31"/>
          <p:cNvSpPr>
            <a:spLocks noChangeArrowheads="1"/>
          </p:cNvSpPr>
          <p:nvPr/>
        </p:nvSpPr>
        <p:spPr bwMode="auto">
          <a:xfrm>
            <a:off x="8664575" y="4465638"/>
            <a:ext cx="790575" cy="617537"/>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5728" name="Oval 32"/>
          <p:cNvSpPr>
            <a:spLocks noChangeArrowheads="1"/>
          </p:cNvSpPr>
          <p:nvPr/>
        </p:nvSpPr>
        <p:spPr bwMode="auto">
          <a:xfrm>
            <a:off x="920750" y="44656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5729" name="Text Box 33"/>
          <p:cNvSpPr txBox="1">
            <a:spLocks noChangeArrowheads="1"/>
          </p:cNvSpPr>
          <p:nvPr/>
        </p:nvSpPr>
        <p:spPr bwMode="auto">
          <a:xfrm>
            <a:off x="1004888" y="5976938"/>
            <a:ext cx="685800" cy="40481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l=2</a:t>
            </a:r>
          </a:p>
        </p:txBody>
      </p:sp>
      <p:sp>
        <p:nvSpPr>
          <p:cNvPr id="285730" name="Line 34"/>
          <p:cNvSpPr>
            <a:spLocks noChangeShapeType="1"/>
          </p:cNvSpPr>
          <p:nvPr/>
        </p:nvSpPr>
        <p:spPr bwMode="auto">
          <a:xfrm flipV="1">
            <a:off x="1328738" y="5443538"/>
            <a:ext cx="0" cy="53340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5731" name="Group 35"/>
          <p:cNvGrpSpPr>
            <a:grpSpLocks/>
          </p:cNvGrpSpPr>
          <p:nvPr/>
        </p:nvGrpSpPr>
        <p:grpSpPr bwMode="auto">
          <a:xfrm>
            <a:off x="920750" y="5013325"/>
            <a:ext cx="8550275" cy="608013"/>
            <a:chOff x="644" y="1153"/>
            <a:chExt cx="4972" cy="383"/>
          </a:xfrm>
        </p:grpSpPr>
        <p:sp>
          <p:nvSpPr>
            <p:cNvPr id="285732" name="Oval 36"/>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5733" name="Oval 37"/>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5734" name="Oval 38"/>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5735" name="Oval 39"/>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5736" name="Oval 40"/>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5737" name="Oval 41"/>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5738" name="Oval 42"/>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5739" name="Oval 43"/>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t>Minh Họa Thuật Toán</a:t>
            </a:r>
          </a:p>
        </p:txBody>
      </p:sp>
      <p:sp>
        <p:nvSpPr>
          <p:cNvPr id="286724" name="Oval 4"/>
          <p:cNvSpPr>
            <a:spLocks noChangeArrowheads="1"/>
          </p:cNvSpPr>
          <p:nvPr/>
        </p:nvSpPr>
        <p:spPr bwMode="auto">
          <a:xfrm>
            <a:off x="2027238" y="134143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6725" name="Oval 5"/>
          <p:cNvSpPr>
            <a:spLocks noChangeArrowheads="1"/>
          </p:cNvSpPr>
          <p:nvPr/>
        </p:nvSpPr>
        <p:spPr bwMode="auto">
          <a:xfrm>
            <a:off x="3136900" y="13414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6726" name="Oval 6"/>
          <p:cNvSpPr>
            <a:spLocks noChangeArrowheads="1"/>
          </p:cNvSpPr>
          <p:nvPr/>
        </p:nvSpPr>
        <p:spPr bwMode="auto">
          <a:xfrm>
            <a:off x="4244975" y="13414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6727" name="Oval 7"/>
          <p:cNvSpPr>
            <a:spLocks noChangeArrowheads="1"/>
          </p:cNvSpPr>
          <p:nvPr/>
        </p:nvSpPr>
        <p:spPr bwMode="auto">
          <a:xfrm>
            <a:off x="5354638" y="13414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6728" name="Oval 8"/>
          <p:cNvSpPr>
            <a:spLocks noChangeArrowheads="1"/>
          </p:cNvSpPr>
          <p:nvPr/>
        </p:nvSpPr>
        <p:spPr bwMode="auto">
          <a:xfrm>
            <a:off x="6461125" y="134143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6729" name="Oval 9"/>
          <p:cNvSpPr>
            <a:spLocks noChangeArrowheads="1"/>
          </p:cNvSpPr>
          <p:nvPr/>
        </p:nvSpPr>
        <p:spPr bwMode="auto">
          <a:xfrm>
            <a:off x="7570788" y="13414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6730" name="Oval 10"/>
          <p:cNvSpPr>
            <a:spLocks noChangeArrowheads="1"/>
          </p:cNvSpPr>
          <p:nvPr/>
        </p:nvSpPr>
        <p:spPr bwMode="auto">
          <a:xfrm>
            <a:off x="8664575" y="1341438"/>
            <a:ext cx="790575" cy="617537"/>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6731" name="Oval 11"/>
          <p:cNvSpPr>
            <a:spLocks noChangeArrowheads="1"/>
          </p:cNvSpPr>
          <p:nvPr/>
        </p:nvSpPr>
        <p:spPr bwMode="auto">
          <a:xfrm>
            <a:off x="920750" y="13414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286734" name="Group 14"/>
          <p:cNvGrpSpPr>
            <a:grpSpLocks/>
          </p:cNvGrpSpPr>
          <p:nvPr/>
        </p:nvGrpSpPr>
        <p:grpSpPr bwMode="auto">
          <a:xfrm>
            <a:off x="920750" y="1889125"/>
            <a:ext cx="8550275" cy="608013"/>
            <a:chOff x="644" y="1153"/>
            <a:chExt cx="4972" cy="383"/>
          </a:xfrm>
        </p:grpSpPr>
        <p:sp>
          <p:nvSpPr>
            <p:cNvPr id="286735" name="Oval 15"/>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6736" name="Oval 16"/>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6737" name="Oval 17"/>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6738" name="Oval 18"/>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6739" name="Oval 19"/>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6740" name="Oval 20"/>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6741" name="Oval 21"/>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6742" name="Oval 22"/>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cxnSp>
        <p:nvCxnSpPr>
          <p:cNvPr id="286743" name="AutoShape 23"/>
          <p:cNvCxnSpPr>
            <a:cxnSpLocks noChangeShapeType="1"/>
            <a:stCxn id="286731" idx="0"/>
            <a:endCxn id="286729" idx="0"/>
          </p:cNvCxnSpPr>
          <p:nvPr/>
        </p:nvCxnSpPr>
        <p:spPr bwMode="auto">
          <a:xfrm rot="5400000" flipV="1">
            <a:off x="4640263" y="-1982787"/>
            <a:ext cx="1587" cy="6650037"/>
          </a:xfrm>
          <a:prstGeom prst="bentConnector3">
            <a:avLst>
              <a:gd name="adj1" fmla="val -144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44" name="Oval 24"/>
          <p:cNvSpPr>
            <a:spLocks noChangeArrowheads="1"/>
          </p:cNvSpPr>
          <p:nvPr/>
        </p:nvSpPr>
        <p:spPr bwMode="auto">
          <a:xfrm>
            <a:off x="1955800" y="27813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6745" name="Oval 25"/>
          <p:cNvSpPr>
            <a:spLocks noChangeArrowheads="1"/>
          </p:cNvSpPr>
          <p:nvPr/>
        </p:nvSpPr>
        <p:spPr bwMode="auto">
          <a:xfrm>
            <a:off x="3065463" y="27813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6746" name="Oval 26"/>
          <p:cNvSpPr>
            <a:spLocks noChangeArrowheads="1"/>
          </p:cNvSpPr>
          <p:nvPr/>
        </p:nvSpPr>
        <p:spPr bwMode="auto">
          <a:xfrm>
            <a:off x="4173538" y="27813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6747" name="Oval 27"/>
          <p:cNvSpPr>
            <a:spLocks noChangeArrowheads="1"/>
          </p:cNvSpPr>
          <p:nvPr/>
        </p:nvSpPr>
        <p:spPr bwMode="auto">
          <a:xfrm>
            <a:off x="5283200" y="27813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6748" name="Oval 28"/>
          <p:cNvSpPr>
            <a:spLocks noChangeArrowheads="1"/>
          </p:cNvSpPr>
          <p:nvPr/>
        </p:nvSpPr>
        <p:spPr bwMode="auto">
          <a:xfrm>
            <a:off x="6389688" y="278130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6749" name="Oval 29"/>
          <p:cNvSpPr>
            <a:spLocks noChangeArrowheads="1"/>
          </p:cNvSpPr>
          <p:nvPr/>
        </p:nvSpPr>
        <p:spPr bwMode="auto">
          <a:xfrm>
            <a:off x="7499350" y="2781300"/>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6750" name="Oval 30"/>
          <p:cNvSpPr>
            <a:spLocks noChangeArrowheads="1"/>
          </p:cNvSpPr>
          <p:nvPr/>
        </p:nvSpPr>
        <p:spPr bwMode="auto">
          <a:xfrm>
            <a:off x="8593138" y="2781300"/>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6751" name="Oval 31"/>
          <p:cNvSpPr>
            <a:spLocks noChangeArrowheads="1"/>
          </p:cNvSpPr>
          <p:nvPr/>
        </p:nvSpPr>
        <p:spPr bwMode="auto">
          <a:xfrm>
            <a:off x="849313" y="27813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grpSp>
        <p:nvGrpSpPr>
          <p:cNvPr id="286752" name="Group 32"/>
          <p:cNvGrpSpPr>
            <a:grpSpLocks/>
          </p:cNvGrpSpPr>
          <p:nvPr/>
        </p:nvGrpSpPr>
        <p:grpSpPr bwMode="auto">
          <a:xfrm>
            <a:off x="849313" y="3328988"/>
            <a:ext cx="8550275" cy="608012"/>
            <a:chOff x="644" y="1153"/>
            <a:chExt cx="4972" cy="383"/>
          </a:xfrm>
        </p:grpSpPr>
        <p:sp>
          <p:nvSpPr>
            <p:cNvPr id="286753" name="Oval 3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6754" name="Oval 3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6755" name="Oval 3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6756" name="Oval 3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6757" name="Oval 3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6758" name="Oval 3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6759" name="Oval 3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6760" name="Oval 4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86762" name="Text Box 42"/>
          <p:cNvSpPr txBox="1">
            <a:spLocks noChangeArrowheads="1"/>
          </p:cNvSpPr>
          <p:nvPr/>
        </p:nvSpPr>
        <p:spPr bwMode="auto">
          <a:xfrm>
            <a:off x="920750" y="4581525"/>
            <a:ext cx="5616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2800"/>
              <a:t>Thực hiện với r= 5,4,3,2 ta được</a:t>
            </a:r>
          </a:p>
        </p:txBody>
      </p:sp>
      <p:sp>
        <p:nvSpPr>
          <p:cNvPr id="286763" name="Oval 43"/>
          <p:cNvSpPr>
            <a:spLocks noChangeArrowheads="1"/>
          </p:cNvSpPr>
          <p:nvPr/>
        </p:nvSpPr>
        <p:spPr bwMode="auto">
          <a:xfrm>
            <a:off x="2171700" y="5445125"/>
            <a:ext cx="792163"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6764" name="Oval 44"/>
          <p:cNvSpPr>
            <a:spLocks noChangeArrowheads="1"/>
          </p:cNvSpPr>
          <p:nvPr/>
        </p:nvSpPr>
        <p:spPr bwMode="auto">
          <a:xfrm>
            <a:off x="3281363" y="5445125"/>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6765" name="Oval 45"/>
          <p:cNvSpPr>
            <a:spLocks noChangeArrowheads="1"/>
          </p:cNvSpPr>
          <p:nvPr/>
        </p:nvSpPr>
        <p:spPr bwMode="auto">
          <a:xfrm>
            <a:off x="4389438" y="5445125"/>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6766" name="Oval 46"/>
          <p:cNvSpPr>
            <a:spLocks noChangeArrowheads="1"/>
          </p:cNvSpPr>
          <p:nvPr/>
        </p:nvSpPr>
        <p:spPr bwMode="auto">
          <a:xfrm>
            <a:off x="5499100" y="5445125"/>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6767" name="Oval 47"/>
          <p:cNvSpPr>
            <a:spLocks noChangeArrowheads="1"/>
          </p:cNvSpPr>
          <p:nvPr/>
        </p:nvSpPr>
        <p:spPr bwMode="auto">
          <a:xfrm>
            <a:off x="6605588" y="5445125"/>
            <a:ext cx="792162"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86768" name="Oval 48"/>
          <p:cNvSpPr>
            <a:spLocks noChangeArrowheads="1"/>
          </p:cNvSpPr>
          <p:nvPr/>
        </p:nvSpPr>
        <p:spPr bwMode="auto">
          <a:xfrm>
            <a:off x="7715250" y="5445125"/>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86769" name="Oval 49"/>
          <p:cNvSpPr>
            <a:spLocks noChangeArrowheads="1"/>
          </p:cNvSpPr>
          <p:nvPr/>
        </p:nvSpPr>
        <p:spPr bwMode="auto">
          <a:xfrm>
            <a:off x="8809038" y="5445125"/>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86770" name="Oval 50"/>
          <p:cNvSpPr>
            <a:spLocks noChangeArrowheads="1"/>
          </p:cNvSpPr>
          <p:nvPr/>
        </p:nvSpPr>
        <p:spPr bwMode="auto">
          <a:xfrm>
            <a:off x="1065213" y="5445125"/>
            <a:ext cx="790575" cy="617538"/>
          </a:xfrm>
          <a:prstGeom prst="ellipse">
            <a:avLst/>
          </a:prstGeom>
          <a:gradFill rotWithShape="1">
            <a:gsLst>
              <a:gs pos="0">
                <a:schemeClr val="bg1"/>
              </a:gs>
              <a:gs pos="100000">
                <a:srgbClr val="FF0000">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286771" name="Group 51"/>
          <p:cNvGrpSpPr>
            <a:grpSpLocks/>
          </p:cNvGrpSpPr>
          <p:nvPr/>
        </p:nvGrpSpPr>
        <p:grpSpPr bwMode="auto">
          <a:xfrm>
            <a:off x="1065213" y="5992813"/>
            <a:ext cx="8550275" cy="608012"/>
            <a:chOff x="644" y="1153"/>
            <a:chExt cx="4972" cy="383"/>
          </a:xfrm>
        </p:grpSpPr>
        <p:sp>
          <p:nvSpPr>
            <p:cNvPr id="286772" name="Oval 5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86773" name="Oval 5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86774" name="Oval 5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86775" name="Oval 5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86776" name="Oval 5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86777" name="Oval 5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86778" name="Oval 5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86779" name="Oval 5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t>Cài Đặt Thuật Toán</a:t>
            </a:r>
          </a:p>
        </p:txBody>
      </p:sp>
      <p:sp>
        <p:nvSpPr>
          <p:cNvPr id="287747" name="Rectangle 3"/>
          <p:cNvSpPr>
            <a:spLocks noGrp="1" noChangeArrowheads="1"/>
          </p:cNvSpPr>
          <p:nvPr>
            <p:ph type="body" idx="1"/>
          </p:nvPr>
        </p:nvSpPr>
        <p:spPr/>
        <p:txBody>
          <a:bodyPr/>
          <a:lstStyle/>
          <a:p>
            <a:pPr>
              <a:lnSpc>
                <a:spcPct val="90000"/>
              </a:lnSpc>
            </a:pPr>
            <a:r>
              <a:rPr lang="en-US"/>
              <a:t>Hiệu chỉnh a</a:t>
            </a:r>
            <a:r>
              <a:rPr lang="en-US" baseline="-25000"/>
              <a:t>l</a:t>
            </a:r>
            <a:r>
              <a:rPr lang="en-US"/>
              <a:t>, a</a:t>
            </a:r>
            <a:r>
              <a:rPr lang="en-US" baseline="-25000"/>
              <a:t>l</a:t>
            </a:r>
            <a:r>
              <a:rPr lang="en-US"/>
              <a:t>+</a:t>
            </a:r>
            <a:r>
              <a:rPr lang="en-US" baseline="-25000"/>
              <a:t>1</a:t>
            </a:r>
            <a:r>
              <a:rPr lang="en-US"/>
              <a:t>,..,a</a:t>
            </a:r>
            <a:r>
              <a:rPr lang="en-US" baseline="-25000"/>
              <a:t>r </a:t>
            </a:r>
            <a:r>
              <a:rPr lang="en-US"/>
              <a:t>thành Heap</a:t>
            </a:r>
          </a:p>
          <a:p>
            <a:pPr lvl="1">
              <a:lnSpc>
                <a:spcPct val="90000"/>
              </a:lnSpc>
              <a:buFont typeface="Wingdings" pitchFamily="2" charset="2"/>
              <a:buNone/>
            </a:pPr>
            <a:r>
              <a:rPr lang="en-US">
                <a:solidFill>
                  <a:srgbClr val="0000FF"/>
                </a:solidFill>
                <a:cs typeface="Courier New" pitchFamily="49" charset="0"/>
              </a:rPr>
              <a:t>void</a:t>
            </a:r>
            <a:r>
              <a:rPr lang="en-US"/>
              <a:t> shift(</a:t>
            </a:r>
            <a:r>
              <a:rPr lang="en-US">
                <a:solidFill>
                  <a:srgbClr val="0000FF"/>
                </a:solidFill>
                <a:cs typeface="Courier New" pitchFamily="49" charset="0"/>
              </a:rPr>
              <a:t>int</a:t>
            </a:r>
            <a:r>
              <a:rPr lang="en-US"/>
              <a:t> a[],</a:t>
            </a:r>
            <a:r>
              <a:rPr lang="en-US">
                <a:solidFill>
                  <a:srgbClr val="0000FF"/>
                </a:solidFill>
                <a:cs typeface="Courier New" pitchFamily="49" charset="0"/>
              </a:rPr>
              <a:t>int</a:t>
            </a:r>
            <a:r>
              <a:rPr lang="en-US"/>
              <a:t> l,</a:t>
            </a:r>
            <a:r>
              <a:rPr lang="en-US">
                <a:solidFill>
                  <a:srgbClr val="0000FF"/>
                </a:solidFill>
                <a:cs typeface="Courier New" pitchFamily="49" charset="0"/>
              </a:rPr>
              <a:t>int</a:t>
            </a:r>
            <a:r>
              <a:rPr lang="en-US"/>
              <a:t> r)</a:t>
            </a:r>
          </a:p>
          <a:p>
            <a:pPr lvl="1">
              <a:lnSpc>
                <a:spcPct val="90000"/>
              </a:lnSpc>
              <a:buFont typeface="Wingdings" pitchFamily="2" charset="2"/>
              <a:buNone/>
            </a:pPr>
            <a:r>
              <a:rPr lang="en-US"/>
              <a:t>{</a:t>
            </a:r>
          </a:p>
          <a:p>
            <a:pPr lvl="1">
              <a:lnSpc>
                <a:spcPct val="90000"/>
              </a:lnSpc>
              <a:buFont typeface="Wingdings" pitchFamily="2" charset="2"/>
              <a:buNone/>
            </a:pPr>
            <a:r>
              <a:rPr lang="en-US"/>
              <a:t>	</a:t>
            </a:r>
            <a:r>
              <a:rPr lang="en-US">
                <a:solidFill>
                  <a:srgbClr val="0000FF"/>
                </a:solidFill>
                <a:cs typeface="Courier New" pitchFamily="49" charset="0"/>
              </a:rPr>
              <a:t>int</a:t>
            </a:r>
            <a:r>
              <a:rPr lang="en-US"/>
              <a:t> x,i,j;</a:t>
            </a:r>
          </a:p>
          <a:p>
            <a:pPr lvl="1">
              <a:lnSpc>
                <a:spcPct val="90000"/>
              </a:lnSpc>
              <a:buFont typeface="Wingdings" pitchFamily="2" charset="2"/>
              <a:buNone/>
            </a:pPr>
            <a:r>
              <a:rPr lang="en-US"/>
              <a:t>	i=l;</a:t>
            </a:r>
          </a:p>
          <a:p>
            <a:pPr lvl="1">
              <a:lnSpc>
                <a:spcPct val="90000"/>
              </a:lnSpc>
              <a:buFont typeface="Wingdings" pitchFamily="2" charset="2"/>
              <a:buNone/>
            </a:pPr>
            <a:r>
              <a:rPr lang="en-US"/>
              <a:t>	j=2*i+1;</a:t>
            </a:r>
          </a:p>
          <a:p>
            <a:pPr lvl="1">
              <a:lnSpc>
                <a:spcPct val="90000"/>
              </a:lnSpc>
              <a:buFont typeface="Wingdings" pitchFamily="2" charset="2"/>
              <a:buNone/>
            </a:pPr>
            <a:r>
              <a:rPr lang="en-US"/>
              <a:t>	x=a[i];</a:t>
            </a:r>
          </a:p>
          <a:p>
            <a:pPr lvl="1">
              <a:lnSpc>
                <a:spcPct val="90000"/>
              </a:lnSpc>
              <a:buFont typeface="Wingdings" pitchFamily="2" charset="2"/>
              <a:buNone/>
            </a:pPr>
            <a:r>
              <a:rPr lang="en-US"/>
              <a:t>	</a:t>
            </a:r>
            <a:r>
              <a:rPr lang="en-US">
                <a:solidFill>
                  <a:srgbClr val="0000FF"/>
                </a:solidFill>
                <a:cs typeface="Courier New" pitchFamily="49" charset="0"/>
              </a:rPr>
              <a:t>while</a:t>
            </a:r>
            <a:r>
              <a:rPr lang="en-US"/>
              <a:t>(j&lt;=r)</a:t>
            </a:r>
          </a:p>
          <a:p>
            <a:pPr lvl="1">
              <a:lnSpc>
                <a:spcPct val="90000"/>
              </a:lnSpc>
              <a:buFont typeface="Wingdings" pitchFamily="2" charset="2"/>
              <a:buNone/>
            </a:pPr>
            <a:r>
              <a:rPr lang="en-US"/>
              <a:t>	{	 </a:t>
            </a:r>
            <a:r>
              <a:rPr lang="en-US">
                <a:solidFill>
                  <a:srgbClr val="0000FF"/>
                </a:solidFill>
                <a:cs typeface="Courier New" pitchFamily="49" charset="0"/>
              </a:rPr>
              <a:t>if</a:t>
            </a:r>
            <a:r>
              <a:rPr lang="en-US"/>
              <a:t>(j&lt;r)</a:t>
            </a:r>
          </a:p>
          <a:p>
            <a:pPr lvl="1">
              <a:lnSpc>
                <a:spcPct val="90000"/>
              </a:lnSpc>
              <a:buFont typeface="Wingdings" pitchFamily="2" charset="2"/>
              <a:buNone/>
            </a:pPr>
            <a:r>
              <a:rPr lang="en-US"/>
              <a:t>		 </a:t>
            </a:r>
            <a:r>
              <a:rPr lang="en-US">
                <a:solidFill>
                  <a:srgbClr val="0000FF"/>
                </a:solidFill>
                <a:cs typeface="Courier New" pitchFamily="49" charset="0"/>
              </a:rPr>
              <a:t>if</a:t>
            </a:r>
            <a:r>
              <a:rPr lang="en-US"/>
              <a:t>(a[j]&lt;a[j+1]) </a:t>
            </a:r>
            <a:r>
              <a:rPr lang="en-US" sz="2000"/>
              <a:t>//tim phan tu lon nhat a[j] va a[j+1]</a:t>
            </a:r>
          </a:p>
          <a:p>
            <a:pPr>
              <a:lnSpc>
                <a:spcPct val="90000"/>
              </a:lnSpc>
              <a:buFont typeface="Wingdings" pitchFamily="2" charset="2"/>
              <a:buNone/>
            </a:pPr>
            <a:r>
              <a:rPr lang="en-US"/>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Các Bước Thuật Toán Tìm Kiếm Nhị Phân</a:t>
            </a:r>
          </a:p>
        </p:txBody>
      </p:sp>
      <p:sp>
        <p:nvSpPr>
          <p:cNvPr id="246787" name="Rectangle 3"/>
          <p:cNvSpPr>
            <a:spLocks noGrp="1" noChangeArrowheads="1"/>
          </p:cNvSpPr>
          <p:nvPr>
            <p:ph type="body" sz="half" idx="1"/>
          </p:nvPr>
        </p:nvSpPr>
        <p:spPr>
          <a:xfrm>
            <a:off x="992188" y="981075"/>
            <a:ext cx="8569325" cy="5543550"/>
          </a:xfrm>
        </p:spPr>
        <p:txBody>
          <a:bodyPr/>
          <a:lstStyle/>
          <a:p>
            <a:r>
              <a:rPr lang="en-US" sz="2600"/>
              <a:t>Giả sử dãy tìm kiếm hiện hành bao gồm các phần tử nằm trong a</a:t>
            </a:r>
            <a:r>
              <a:rPr lang="en-US" sz="2600" baseline="-25000"/>
              <a:t>left</a:t>
            </a:r>
            <a:r>
              <a:rPr lang="en-US" sz="2600"/>
              <a:t>, a</a:t>
            </a:r>
            <a:r>
              <a:rPr lang="en-US" sz="2600" baseline="-25000"/>
              <a:t>right</a:t>
            </a:r>
            <a:r>
              <a:rPr lang="en-US" sz="2600"/>
              <a:t>, các bước của giải thuật như sau:</a:t>
            </a:r>
          </a:p>
          <a:p>
            <a:r>
              <a:rPr lang="en-US" sz="2400" u="sng"/>
              <a:t>Bước 1</a:t>
            </a:r>
            <a:r>
              <a:rPr lang="en-US" sz="2400"/>
              <a:t>: left=0; right=N-1;</a:t>
            </a:r>
          </a:p>
          <a:p>
            <a:r>
              <a:rPr lang="en-US" sz="2400" u="sng"/>
              <a:t>Bước 2</a:t>
            </a:r>
            <a:r>
              <a:rPr lang="en-US" sz="2400"/>
              <a:t>: </a:t>
            </a:r>
          </a:p>
          <a:p>
            <a:pPr lvl="1">
              <a:buFont typeface="Wingdings" pitchFamily="2" charset="2"/>
              <a:buChar char="§"/>
            </a:pPr>
            <a:r>
              <a:rPr lang="en-US" sz="2400"/>
              <a:t>mid=(left+right)/2; </a:t>
            </a:r>
            <a:r>
              <a:rPr lang="en-US" sz="2400" i="1"/>
              <a:t>//chỉ số phần tử giữa dãy hiện hành</a:t>
            </a:r>
          </a:p>
          <a:p>
            <a:pPr lvl="1">
              <a:buFont typeface="Wingdings" pitchFamily="2" charset="2"/>
              <a:buChar char="§"/>
            </a:pPr>
            <a:r>
              <a:rPr lang="en-US" sz="2400"/>
              <a:t>So sánh a[mid] với x. Có 3 khả năng</a:t>
            </a:r>
          </a:p>
          <a:p>
            <a:pPr lvl="3"/>
            <a:r>
              <a:rPr lang="en-US" sz="2400"/>
              <a:t>a[mid]= x: tìm thấy. Dừng</a:t>
            </a:r>
          </a:p>
          <a:p>
            <a:pPr lvl="3"/>
            <a:r>
              <a:rPr lang="en-US" sz="2400"/>
              <a:t>a[mid]&gt;x :  Right= mid-1; </a:t>
            </a:r>
          </a:p>
          <a:p>
            <a:pPr lvl="3"/>
            <a:r>
              <a:rPr lang="en-US" sz="2400"/>
              <a:t>a[mid]&lt;x : Left= mid+1;</a:t>
            </a:r>
          </a:p>
          <a:p>
            <a:r>
              <a:rPr lang="en-US" sz="2400" u="sng"/>
              <a:t>Bước 3</a:t>
            </a:r>
            <a:r>
              <a:rPr lang="en-US" sz="2400"/>
              <a:t>: Nếu Left &lt;=Right ; </a:t>
            </a:r>
            <a:r>
              <a:rPr lang="en-US" sz="2400" i="1"/>
              <a:t>//  còn phần tử trong dãy hiện 					hành</a:t>
            </a:r>
          </a:p>
          <a:p>
            <a:pPr>
              <a:buFont typeface="Wingdings" pitchFamily="2" charset="2"/>
              <a:buNone/>
            </a:pPr>
            <a:r>
              <a:rPr lang="en-US" sz="2400"/>
              <a:t>			+ Lặp lại bước 2</a:t>
            </a:r>
          </a:p>
          <a:p>
            <a:pPr>
              <a:buFont typeface="Wingdings" pitchFamily="2" charset="2"/>
              <a:buNone/>
            </a:pPr>
            <a:r>
              <a:rPr lang="en-US" sz="2400"/>
              <a:t>			Ngược lại : Dừng</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t>Cài Đặt Thuật Toán</a:t>
            </a:r>
          </a:p>
        </p:txBody>
      </p:sp>
      <p:sp>
        <p:nvSpPr>
          <p:cNvPr id="288771" name="Rectangle 3"/>
          <p:cNvSpPr>
            <a:spLocks noGrp="1" noChangeArrowheads="1"/>
          </p:cNvSpPr>
          <p:nvPr>
            <p:ph type="body" idx="1"/>
          </p:nvPr>
        </p:nvSpPr>
        <p:spPr/>
        <p:txBody>
          <a:bodyPr/>
          <a:lstStyle/>
          <a:p>
            <a:pPr>
              <a:buFont typeface="Wingdings" pitchFamily="2" charset="2"/>
              <a:buNone/>
            </a:pPr>
            <a:r>
              <a:rPr lang="en-US"/>
              <a:t>		j++; </a:t>
            </a:r>
            <a:r>
              <a:rPr lang="en-US" sz="2000"/>
              <a:t>//luu chi so cua phan tu nho nhat trong hai phan tu</a:t>
            </a:r>
            <a:r>
              <a:rPr lang="en-US"/>
              <a:t> </a:t>
            </a:r>
          </a:p>
          <a:p>
            <a:pPr>
              <a:buFont typeface="Wingdings" pitchFamily="2" charset="2"/>
              <a:buNone/>
            </a:pPr>
            <a:r>
              <a:rPr lang="en-US"/>
              <a:t>		</a:t>
            </a:r>
            <a:r>
              <a:rPr lang="en-US">
                <a:solidFill>
                  <a:srgbClr val="0000FF"/>
                </a:solidFill>
                <a:cs typeface="Courier New" pitchFamily="49" charset="0"/>
              </a:rPr>
              <a:t>if</a:t>
            </a:r>
            <a:r>
              <a:rPr lang="en-US"/>
              <a:t>(a[j]&lt;=x) return;</a:t>
            </a:r>
          </a:p>
          <a:p>
            <a:pPr>
              <a:buFont typeface="Wingdings" pitchFamily="2" charset="2"/>
              <a:buNone/>
            </a:pPr>
            <a:r>
              <a:rPr lang="en-US"/>
              <a:t>		</a:t>
            </a:r>
            <a:r>
              <a:rPr lang="en-US">
                <a:solidFill>
                  <a:srgbClr val="0000FF"/>
                </a:solidFill>
                <a:cs typeface="Courier New" pitchFamily="49" charset="0"/>
              </a:rPr>
              <a:t>else</a:t>
            </a:r>
          </a:p>
          <a:p>
            <a:pPr>
              <a:buFont typeface="Wingdings" pitchFamily="2" charset="2"/>
              <a:buNone/>
            </a:pPr>
            <a:r>
              <a:rPr lang="en-US"/>
              <a:t>		{	a[i]=a[j];</a:t>
            </a:r>
          </a:p>
          <a:p>
            <a:pPr>
              <a:buFont typeface="Wingdings" pitchFamily="2" charset="2"/>
              <a:buNone/>
            </a:pPr>
            <a:r>
              <a:rPr lang="en-US"/>
              <a:t>			a[j]=x;</a:t>
            </a:r>
          </a:p>
          <a:p>
            <a:pPr>
              <a:buFont typeface="Wingdings" pitchFamily="2" charset="2"/>
              <a:buNone/>
            </a:pPr>
            <a:r>
              <a:rPr lang="en-US"/>
              <a:t>			i=j;</a:t>
            </a:r>
          </a:p>
          <a:p>
            <a:pPr>
              <a:buFont typeface="Wingdings" pitchFamily="2" charset="2"/>
              <a:buNone/>
            </a:pPr>
            <a:r>
              <a:rPr lang="en-US"/>
              <a:t>			j=2*i+1;</a:t>
            </a:r>
          </a:p>
          <a:p>
            <a:pPr>
              <a:buFont typeface="Wingdings" pitchFamily="2" charset="2"/>
              <a:buNone/>
            </a:pPr>
            <a:r>
              <a:rPr lang="en-US"/>
              <a:t>			x=a[i];</a:t>
            </a:r>
          </a:p>
          <a:p>
            <a:pPr>
              <a:buFont typeface="Wingdings" pitchFamily="2" charset="2"/>
              <a:buNone/>
            </a:pPr>
            <a:r>
              <a:rPr lang="en-US"/>
              <a:t>		 }</a:t>
            </a:r>
          </a:p>
          <a:p>
            <a:pPr lvl="1">
              <a:buFont typeface="Wingdings" pitchFamily="2" charset="2"/>
              <a:buNone/>
            </a:pPr>
            <a:r>
              <a:rPr lang="en-US"/>
              <a:t>}</a:t>
            </a:r>
          </a:p>
          <a:p>
            <a:pPr lvl="1">
              <a:buFont typeface="Wingdings" pitchFamily="2" charset="2"/>
              <a:buNone/>
            </a:pPr>
            <a:r>
              <a:rPr lang="en-US"/>
              <a:t>}</a:t>
            </a:r>
            <a:endParaRPr lang="en-US" sz="180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a:t>Cài Đặt Thuật Toán</a:t>
            </a:r>
          </a:p>
        </p:txBody>
      </p:sp>
      <p:sp>
        <p:nvSpPr>
          <p:cNvPr id="289795" name="Rectangle 3"/>
          <p:cNvSpPr>
            <a:spLocks noGrp="1" noChangeArrowheads="1"/>
          </p:cNvSpPr>
          <p:nvPr>
            <p:ph type="body" idx="1"/>
          </p:nvPr>
        </p:nvSpPr>
        <p:spPr/>
        <p:txBody>
          <a:bodyPr/>
          <a:lstStyle/>
          <a:p>
            <a:r>
              <a:rPr lang="en-US"/>
              <a:t>Hiệu chỉnh a</a:t>
            </a:r>
            <a:r>
              <a:rPr lang="en-US" baseline="-25000"/>
              <a:t>0</a:t>
            </a:r>
            <a:r>
              <a:rPr lang="en-US"/>
              <a:t>,..a</a:t>
            </a:r>
            <a:r>
              <a:rPr lang="en-US" baseline="-25000"/>
              <a:t>n-1</a:t>
            </a:r>
            <a:r>
              <a:rPr lang="en-US"/>
              <a:t>Thành Heap</a:t>
            </a:r>
          </a:p>
          <a:p>
            <a:pPr>
              <a:buFont typeface="Wingdings" pitchFamily="2" charset="2"/>
              <a:buNone/>
            </a:pPr>
            <a:endParaRPr lang="en-US"/>
          </a:p>
          <a:p>
            <a:pPr>
              <a:buFont typeface="Wingdings" pitchFamily="2" charset="2"/>
              <a:buNone/>
            </a:pPr>
            <a:r>
              <a:rPr lang="en-US"/>
              <a:t>	</a:t>
            </a:r>
            <a:r>
              <a:rPr lang="en-US">
                <a:solidFill>
                  <a:srgbClr val="0000FF"/>
                </a:solidFill>
                <a:cs typeface="Courier New" pitchFamily="49" charset="0"/>
              </a:rPr>
              <a:t>void </a:t>
            </a:r>
            <a:r>
              <a:rPr lang="en-US"/>
              <a:t>CreateHeap(int a[],int n)</a:t>
            </a:r>
          </a:p>
          <a:p>
            <a:pPr>
              <a:buFont typeface="Wingdings" pitchFamily="2" charset="2"/>
              <a:buNone/>
            </a:pPr>
            <a:r>
              <a:rPr lang="en-US"/>
              <a:t>	{	 </a:t>
            </a:r>
            <a:r>
              <a:rPr lang="en-US">
                <a:solidFill>
                  <a:srgbClr val="0000FF"/>
                </a:solidFill>
                <a:cs typeface="Courier New" pitchFamily="49" charset="0"/>
              </a:rPr>
              <a:t>int</a:t>
            </a:r>
            <a:r>
              <a:rPr lang="en-US"/>
              <a:t> l;</a:t>
            </a:r>
          </a:p>
          <a:p>
            <a:pPr>
              <a:buFont typeface="Wingdings" pitchFamily="2" charset="2"/>
              <a:buNone/>
            </a:pPr>
            <a:r>
              <a:rPr lang="en-US"/>
              <a:t>		 l=n/2-1;</a:t>
            </a:r>
          </a:p>
          <a:p>
            <a:pPr>
              <a:buFont typeface="Wingdings" pitchFamily="2" charset="2"/>
              <a:buNone/>
            </a:pPr>
            <a:r>
              <a:rPr lang="en-US"/>
              <a:t>		 </a:t>
            </a:r>
            <a:r>
              <a:rPr lang="en-US">
                <a:solidFill>
                  <a:srgbClr val="0000FF"/>
                </a:solidFill>
                <a:cs typeface="Courier New" pitchFamily="49" charset="0"/>
              </a:rPr>
              <a:t>while</a:t>
            </a:r>
            <a:r>
              <a:rPr lang="en-US"/>
              <a:t>(l&gt;=0)</a:t>
            </a:r>
          </a:p>
          <a:p>
            <a:pPr>
              <a:buFont typeface="Wingdings" pitchFamily="2" charset="2"/>
              <a:buNone/>
            </a:pPr>
            <a:r>
              <a:rPr lang="en-US"/>
              <a:t>		 {</a:t>
            </a:r>
          </a:p>
          <a:p>
            <a:pPr>
              <a:buFont typeface="Wingdings" pitchFamily="2" charset="2"/>
              <a:buNone/>
            </a:pPr>
            <a:r>
              <a:rPr lang="en-US"/>
              <a:t>			shift(a,l,n-1);</a:t>
            </a:r>
          </a:p>
          <a:p>
            <a:pPr>
              <a:buFont typeface="Wingdings" pitchFamily="2" charset="2"/>
              <a:buNone/>
            </a:pPr>
            <a:r>
              <a:rPr lang="en-US"/>
              <a:t>			l=l-1;</a:t>
            </a:r>
          </a:p>
          <a:p>
            <a:pPr>
              <a:buFont typeface="Wingdings" pitchFamily="2" charset="2"/>
              <a:buNone/>
            </a:pPr>
            <a:r>
              <a:rPr lang="en-US"/>
              <a:t>		 }</a:t>
            </a:r>
          </a:p>
          <a:p>
            <a:pPr>
              <a:buFont typeface="Wingdings" pitchFamily="2" charset="2"/>
              <a:buNone/>
            </a:pPr>
            <a:r>
              <a:rPr lang="en-US"/>
              <a:t>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t>Cài Đặt Thuật Toán</a:t>
            </a:r>
          </a:p>
        </p:txBody>
      </p:sp>
      <p:sp>
        <p:nvSpPr>
          <p:cNvPr id="290819" name="Rectangle 3"/>
          <p:cNvSpPr>
            <a:spLocks noGrp="1" noChangeArrowheads="1"/>
          </p:cNvSpPr>
          <p:nvPr>
            <p:ph type="body" idx="1"/>
          </p:nvPr>
        </p:nvSpPr>
        <p:spPr/>
        <p:txBody>
          <a:bodyPr/>
          <a:lstStyle/>
          <a:p>
            <a:pPr>
              <a:lnSpc>
                <a:spcPct val="80000"/>
              </a:lnSpc>
            </a:pPr>
            <a:r>
              <a:rPr lang="en-US"/>
              <a:t>Hàm HeapSort</a:t>
            </a:r>
          </a:p>
          <a:p>
            <a:pPr>
              <a:lnSpc>
                <a:spcPct val="80000"/>
              </a:lnSpc>
              <a:buFont typeface="Wingdings" pitchFamily="2" charset="2"/>
              <a:buNone/>
            </a:pPr>
            <a:r>
              <a:rPr lang="en-US"/>
              <a:t>	</a:t>
            </a:r>
            <a:r>
              <a:rPr lang="en-US">
                <a:solidFill>
                  <a:srgbClr val="0000FF"/>
                </a:solidFill>
                <a:cs typeface="Courier New" pitchFamily="49" charset="0"/>
              </a:rPr>
              <a:t>void</a:t>
            </a:r>
            <a:r>
              <a:rPr lang="en-US"/>
              <a:t> HeapSort(</a:t>
            </a:r>
            <a:r>
              <a:rPr lang="en-US">
                <a:solidFill>
                  <a:srgbClr val="0000FF"/>
                </a:solidFill>
                <a:cs typeface="Courier New" pitchFamily="49" charset="0"/>
              </a:rPr>
              <a:t>int</a:t>
            </a:r>
            <a:r>
              <a:rPr lang="en-US"/>
              <a:t> a</a:t>
            </a:r>
            <a:r>
              <a:rPr lang="en-US">
                <a:solidFill>
                  <a:srgbClr val="0000FF"/>
                </a:solidFill>
                <a:cs typeface="Courier New" pitchFamily="49" charset="0"/>
              </a:rPr>
              <a:t>[],int</a:t>
            </a:r>
            <a:r>
              <a:rPr lang="en-US"/>
              <a:t> n)</a:t>
            </a:r>
          </a:p>
          <a:p>
            <a:pPr>
              <a:lnSpc>
                <a:spcPct val="80000"/>
              </a:lnSpc>
              <a:buFont typeface="Wingdings" pitchFamily="2" charset="2"/>
              <a:buNone/>
            </a:pPr>
            <a:r>
              <a:rPr lang="en-US"/>
              <a:t>	{	</a:t>
            </a:r>
            <a:r>
              <a:rPr lang="en-US">
                <a:solidFill>
                  <a:srgbClr val="0000FF"/>
                </a:solidFill>
                <a:cs typeface="Courier New" pitchFamily="49" charset="0"/>
              </a:rPr>
              <a:t>int</a:t>
            </a:r>
            <a:r>
              <a:rPr lang="en-US"/>
              <a:t> r;</a:t>
            </a:r>
          </a:p>
          <a:p>
            <a:pPr>
              <a:lnSpc>
                <a:spcPct val="80000"/>
              </a:lnSpc>
              <a:buFont typeface="Wingdings" pitchFamily="2" charset="2"/>
              <a:buNone/>
            </a:pPr>
            <a:r>
              <a:rPr lang="en-US"/>
              <a:t>		CreateHeap(a,n);</a:t>
            </a:r>
          </a:p>
          <a:p>
            <a:pPr>
              <a:lnSpc>
                <a:spcPct val="80000"/>
              </a:lnSpc>
              <a:buFont typeface="Wingdings" pitchFamily="2" charset="2"/>
              <a:buNone/>
            </a:pPr>
            <a:r>
              <a:rPr lang="en-US"/>
              <a:t>		r=n-1;</a:t>
            </a:r>
          </a:p>
          <a:p>
            <a:pPr>
              <a:lnSpc>
                <a:spcPct val="80000"/>
              </a:lnSpc>
              <a:buFont typeface="Wingdings" pitchFamily="2" charset="2"/>
              <a:buNone/>
            </a:pPr>
            <a:r>
              <a:rPr lang="en-US"/>
              <a:t>		</a:t>
            </a:r>
            <a:r>
              <a:rPr lang="en-US">
                <a:solidFill>
                  <a:srgbClr val="0000FF"/>
                </a:solidFill>
                <a:cs typeface="Courier New" pitchFamily="49" charset="0"/>
              </a:rPr>
              <a:t>while</a:t>
            </a:r>
            <a:r>
              <a:rPr lang="en-US"/>
              <a:t>(r&gt;0)</a:t>
            </a:r>
          </a:p>
          <a:p>
            <a:pPr>
              <a:lnSpc>
                <a:spcPct val="80000"/>
              </a:lnSpc>
              <a:buFont typeface="Wingdings" pitchFamily="2" charset="2"/>
              <a:buNone/>
            </a:pPr>
            <a:r>
              <a:rPr lang="en-US"/>
              <a:t>		{</a:t>
            </a:r>
          </a:p>
          <a:p>
            <a:pPr>
              <a:lnSpc>
                <a:spcPct val="80000"/>
              </a:lnSpc>
              <a:buFont typeface="Wingdings" pitchFamily="2" charset="2"/>
              <a:buNone/>
            </a:pPr>
            <a:r>
              <a:rPr lang="en-US"/>
              <a:t>			Swap(a[0],a[r]);</a:t>
            </a:r>
            <a:r>
              <a:rPr lang="en-US" sz="2400"/>
              <a:t>//a[0] la nút gốc</a:t>
            </a:r>
          </a:p>
          <a:p>
            <a:pPr>
              <a:lnSpc>
                <a:spcPct val="80000"/>
              </a:lnSpc>
              <a:buFont typeface="Wingdings" pitchFamily="2" charset="2"/>
              <a:buNone/>
            </a:pPr>
            <a:r>
              <a:rPr lang="en-US"/>
              <a:t>			r--;</a:t>
            </a:r>
          </a:p>
          <a:p>
            <a:pPr>
              <a:lnSpc>
                <a:spcPct val="80000"/>
              </a:lnSpc>
              <a:buFont typeface="Wingdings" pitchFamily="2" charset="2"/>
              <a:buNone/>
            </a:pPr>
            <a:r>
              <a:rPr lang="en-US"/>
              <a:t>			</a:t>
            </a:r>
            <a:r>
              <a:rPr lang="en-US">
                <a:solidFill>
                  <a:srgbClr val="0000FF"/>
                </a:solidFill>
                <a:cs typeface="Courier New" pitchFamily="49" charset="0"/>
              </a:rPr>
              <a:t>if</a:t>
            </a:r>
            <a:r>
              <a:rPr lang="en-US"/>
              <a:t>(r&gt;0)</a:t>
            </a:r>
          </a:p>
          <a:p>
            <a:pPr>
              <a:lnSpc>
                <a:spcPct val="80000"/>
              </a:lnSpc>
              <a:buFont typeface="Wingdings" pitchFamily="2" charset="2"/>
              <a:buNone/>
            </a:pPr>
            <a:r>
              <a:rPr lang="en-US"/>
              <a:t>				shift(a,0,r);</a:t>
            </a:r>
          </a:p>
          <a:p>
            <a:pPr>
              <a:lnSpc>
                <a:spcPct val="80000"/>
              </a:lnSpc>
              <a:buFont typeface="Wingdings" pitchFamily="2" charset="2"/>
              <a:buNone/>
            </a:pPr>
            <a:r>
              <a:rPr lang="en-US"/>
              <a:t>	}</a:t>
            </a:r>
          </a:p>
          <a:p>
            <a:pPr>
              <a:lnSpc>
                <a:spcPct val="80000"/>
              </a:lnSpc>
              <a:buFont typeface="Wingdings" pitchFamily="2" charset="2"/>
              <a:buNone/>
            </a:pPr>
            <a:r>
              <a:rPr lang="en-US"/>
              <a:t>}</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smtClean="0">
                <a:solidFill>
                  <a:srgbClr val="FFF3F3"/>
                </a:solidFill>
              </a:rPr>
              <a:t>Câu Hỏi và Bài Tập</a:t>
            </a:r>
            <a:endParaRPr lang="en-US" sz="2800">
              <a:solidFill>
                <a:srgbClr val="FFF3F3"/>
              </a:solidFill>
            </a:endParaRPr>
          </a:p>
        </p:txBody>
      </p:sp>
      <p:sp>
        <p:nvSpPr>
          <p:cNvPr id="258051" name="Rectangle 3"/>
          <p:cNvSpPr>
            <a:spLocks noGrp="1" noChangeArrowheads="1"/>
          </p:cNvSpPr>
          <p:nvPr>
            <p:ph type="body" idx="1"/>
          </p:nvPr>
        </p:nvSpPr>
        <p:spPr/>
        <p:txBody>
          <a:bodyPr/>
          <a:lstStyle/>
          <a:p>
            <a:pPr marL="0" indent="0" algn="just">
              <a:spcBef>
                <a:spcPct val="30000"/>
              </a:spcBef>
              <a:buNone/>
            </a:pPr>
            <a:r>
              <a:rPr lang="en-US" smtClean="0"/>
              <a:t>1. </a:t>
            </a:r>
            <a:r>
              <a:rPr lang="vi-VN" smtClean="0"/>
              <a:t>Trình bày </a:t>
            </a:r>
            <a:r>
              <a:rPr lang="en-US"/>
              <a:t>ý</a:t>
            </a:r>
            <a:r>
              <a:rPr lang="vi-VN" smtClean="0"/>
              <a:t> tưởng của </a:t>
            </a:r>
            <a:r>
              <a:rPr lang="en-US" smtClean="0"/>
              <a:t>4 </a:t>
            </a:r>
            <a:r>
              <a:rPr lang="vi-VN" smtClean="0"/>
              <a:t>thuật toán sắp xếp</a:t>
            </a:r>
            <a:r>
              <a:rPr lang="en-US" smtClean="0"/>
              <a:t> Interchange Sort, </a:t>
            </a:r>
            <a:r>
              <a:rPr lang="en-US">
                <a:solidFill>
                  <a:schemeClr val="tx1"/>
                </a:solidFill>
              </a:rPr>
              <a:t>Bubble </a:t>
            </a:r>
            <a:r>
              <a:rPr lang="en-US" smtClean="0">
                <a:solidFill>
                  <a:schemeClr val="tx1"/>
                </a:solidFill>
              </a:rPr>
              <a:t>sort, </a:t>
            </a:r>
            <a:r>
              <a:rPr lang="en-US">
                <a:solidFill>
                  <a:schemeClr val="tx1"/>
                </a:solidFill>
              </a:rPr>
              <a:t>Shell </a:t>
            </a:r>
            <a:r>
              <a:rPr lang="en-US" smtClean="0">
                <a:solidFill>
                  <a:schemeClr val="tx1"/>
                </a:solidFill>
              </a:rPr>
              <a:t>sort, Heap sort</a:t>
            </a:r>
            <a:r>
              <a:rPr lang="vi-VN" smtClean="0"/>
              <a:t>?</a:t>
            </a:r>
            <a:endParaRPr lang="en-US" smtClean="0"/>
          </a:p>
          <a:p>
            <a:pPr marL="0" indent="0" algn="just">
              <a:spcBef>
                <a:spcPct val="30000"/>
              </a:spcBef>
              <a:buNone/>
            </a:pPr>
            <a:r>
              <a:rPr lang="en-US" smtClean="0"/>
              <a:t>2. </a:t>
            </a:r>
            <a:r>
              <a:rPr lang="vi-VN" smtClean="0"/>
              <a:t>Hãy trình bày những ưu khuyết điểm của </a:t>
            </a:r>
            <a:r>
              <a:rPr lang="en-US"/>
              <a:t>4</a:t>
            </a:r>
            <a:r>
              <a:rPr lang="en-US" smtClean="0"/>
              <a:t> </a:t>
            </a:r>
            <a:r>
              <a:rPr lang="vi-VN" smtClean="0"/>
              <a:t>thuật toán sắp xếp</a:t>
            </a:r>
            <a:r>
              <a:rPr lang="en-US" smtClean="0"/>
              <a:t> ở câu 1</a:t>
            </a:r>
            <a:r>
              <a:rPr lang="vi-VN" smtClean="0"/>
              <a:t>?</a:t>
            </a:r>
            <a:r>
              <a:rPr lang="en-US" smtClean="0"/>
              <a:t> </a:t>
            </a:r>
            <a:r>
              <a:rPr lang="vi-VN" smtClean="0"/>
              <a:t>Theo bạn cách khắc phục những nhược điểm này là như thế nào?</a:t>
            </a:r>
            <a:endParaRPr lang="en-US" smtClean="0"/>
          </a:p>
          <a:p>
            <a:pPr marL="0" indent="0" algn="just">
              <a:spcBef>
                <a:spcPct val="30000"/>
              </a:spcBef>
              <a:buNone/>
            </a:pPr>
            <a:r>
              <a:rPr lang="en-US" smtClean="0"/>
              <a:t>3. </a:t>
            </a:r>
            <a:r>
              <a:rPr lang="vi-VN" smtClean="0"/>
              <a:t>Sử  dụng  hàm  random  trong  C  để  tạo  ra  một  dãy  M  có  1.000  số  nguyên.  Vận  dụng </a:t>
            </a:r>
            <a:r>
              <a:rPr lang="en-US" smtClean="0"/>
              <a:t>4</a:t>
            </a:r>
            <a:r>
              <a:rPr lang="vi-VN" smtClean="0"/>
              <a:t> thuật toán sắp xếp</a:t>
            </a:r>
            <a:r>
              <a:rPr lang="en-US" smtClean="0"/>
              <a:t> ở câu 1</a:t>
            </a:r>
            <a:r>
              <a:rPr lang="vi-VN" smtClean="0"/>
              <a:t> để sắp xếp các phần tử của mảng M theo thứ tự tăng dần về mặt  giá  trị.  Với  cùng  một  dữ  liệu  như  nhau,  cho  biết  thời  gian  thực  hiện  các  thuật toán?</a:t>
            </a:r>
            <a:endParaRPr lang="en-US" smtClean="0"/>
          </a:p>
          <a:p>
            <a:pPr marL="0" indent="0" algn="just">
              <a:spcBef>
                <a:spcPct val="30000"/>
              </a:spcBef>
              <a:buNone/>
            </a:pPr>
            <a:r>
              <a:rPr lang="en-US" smtClean="0"/>
              <a:t> </a:t>
            </a:r>
            <a:endParaRPr lang="en-US"/>
          </a:p>
        </p:txBody>
      </p:sp>
    </p:spTree>
    <p:extLst>
      <p:ext uri="{BB962C8B-B14F-4D97-AF65-F5344CB8AC3E}">
        <p14:creationId xmlns:p14="http://schemas.microsoft.com/office/powerpoint/2010/main" val="97954394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Thuật Toán Sắp Xếp</a:t>
            </a:r>
          </a:p>
        </p:txBody>
      </p:sp>
      <p:sp>
        <p:nvSpPr>
          <p:cNvPr id="272387" name="Rectangle 3"/>
          <p:cNvSpPr>
            <a:spLocks noGrp="1" noChangeArrowheads="1"/>
          </p:cNvSpPr>
          <p:nvPr>
            <p:ph type="body" idx="1"/>
          </p:nvPr>
        </p:nvSpPr>
        <p:spPr/>
        <p:txBody>
          <a:bodyPr/>
          <a:lstStyle/>
          <a:p>
            <a:pPr>
              <a:lnSpc>
                <a:spcPct val="90000"/>
              </a:lnSpc>
              <a:buNone/>
            </a:pPr>
            <a:r>
              <a:rPr lang="en-US"/>
              <a:t>	</a:t>
            </a:r>
            <a:r>
              <a:rPr lang="en-US" smtClean="0"/>
              <a:t>1. Chọn trực tiếp – Selection Sort</a:t>
            </a:r>
          </a:p>
          <a:p>
            <a:pPr>
              <a:lnSpc>
                <a:spcPct val="90000"/>
              </a:lnSpc>
              <a:buNone/>
            </a:pPr>
            <a:r>
              <a:rPr lang="en-US" smtClean="0"/>
              <a:t>	2. Chèn trực tiếp – Insertion Sort</a:t>
            </a:r>
          </a:p>
          <a:p>
            <a:pPr>
              <a:lnSpc>
                <a:spcPct val="90000"/>
              </a:lnSpc>
              <a:buNone/>
            </a:pPr>
            <a:r>
              <a:rPr lang="en-US" b="1" smtClean="0"/>
              <a:t>	</a:t>
            </a:r>
            <a:r>
              <a:rPr lang="en-US" smtClean="0"/>
              <a:t>3. Chèn nhị phân – Binary Insertion Sort</a:t>
            </a:r>
          </a:p>
          <a:p>
            <a:pPr>
              <a:lnSpc>
                <a:spcPct val="90000"/>
              </a:lnSpc>
              <a:buNone/>
            </a:pPr>
            <a:r>
              <a:rPr lang="en-US" smtClean="0"/>
              <a:t>	4. Đổi chỗ trực tiếp – Interchange Sort</a:t>
            </a:r>
          </a:p>
          <a:p>
            <a:pPr>
              <a:lnSpc>
                <a:spcPct val="90000"/>
              </a:lnSpc>
              <a:buNone/>
            </a:pPr>
            <a:r>
              <a:rPr lang="en-US" smtClean="0"/>
              <a:t>	5. Nổi bọt – Bubble Sort</a:t>
            </a:r>
          </a:p>
          <a:p>
            <a:pPr>
              <a:lnSpc>
                <a:spcPct val="90000"/>
              </a:lnSpc>
              <a:buNone/>
            </a:pPr>
            <a:r>
              <a:rPr lang="en-US" smtClean="0"/>
              <a:t>	6. Shaker Sort</a:t>
            </a:r>
          </a:p>
          <a:p>
            <a:pPr>
              <a:lnSpc>
                <a:spcPct val="90000"/>
              </a:lnSpc>
              <a:buNone/>
            </a:pPr>
            <a:r>
              <a:rPr lang="en-US" smtClean="0"/>
              <a:t>	7. 	Shell Sort</a:t>
            </a:r>
          </a:p>
          <a:p>
            <a:pPr>
              <a:lnSpc>
                <a:spcPct val="90000"/>
              </a:lnSpc>
              <a:buNone/>
            </a:pPr>
            <a:r>
              <a:rPr lang="en-US" smtClean="0"/>
              <a:t>	8. Heap Sort</a:t>
            </a:r>
            <a:r>
              <a:rPr lang="en-US" b="1" smtClean="0"/>
              <a:t> </a:t>
            </a:r>
          </a:p>
          <a:p>
            <a:pPr>
              <a:lnSpc>
                <a:spcPct val="90000"/>
              </a:lnSpc>
              <a:buNone/>
            </a:pPr>
            <a:r>
              <a:rPr lang="en-US" smtClean="0"/>
              <a:t>	</a:t>
            </a:r>
            <a:r>
              <a:rPr lang="en-US" b="1" smtClean="0"/>
              <a:t>9. Quick Sort</a:t>
            </a:r>
          </a:p>
          <a:p>
            <a:pPr>
              <a:lnSpc>
                <a:spcPct val="90000"/>
              </a:lnSpc>
              <a:buNone/>
            </a:pPr>
            <a:r>
              <a:rPr lang="en-US" smtClean="0"/>
              <a:t>	10. Merge Sort</a:t>
            </a:r>
          </a:p>
          <a:p>
            <a:pPr>
              <a:lnSpc>
                <a:spcPct val="90000"/>
              </a:lnSpc>
              <a:buNone/>
            </a:pPr>
            <a:r>
              <a:rPr lang="en-US" smtClean="0"/>
              <a:t>	11. Radix Sort</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a:t>
            </a:r>
          </a:p>
        </p:txBody>
      </p:sp>
      <p:sp>
        <p:nvSpPr>
          <p:cNvPr id="188419" name="Rectangle 3"/>
          <p:cNvSpPr>
            <a:spLocks noGrp="1" noChangeArrowheads="1"/>
          </p:cNvSpPr>
          <p:nvPr>
            <p:ph type="body" idx="1"/>
          </p:nvPr>
        </p:nvSpPr>
        <p:spPr>
          <a:xfrm>
            <a:off x="992188" y="1111250"/>
            <a:ext cx="8140700" cy="4995863"/>
          </a:xfrm>
        </p:spPr>
        <p:txBody>
          <a:bodyPr/>
          <a:lstStyle/>
          <a:p>
            <a:pPr>
              <a:lnSpc>
                <a:spcPct val="90000"/>
              </a:lnSpc>
            </a:pPr>
            <a:r>
              <a:rPr lang="en-US">
                <a:solidFill>
                  <a:srgbClr val="000000"/>
                </a:solidFill>
                <a:cs typeface="Times New Roman" pitchFamily="18" charset="0"/>
              </a:rPr>
              <a:t>Ý tưởng:</a:t>
            </a:r>
          </a:p>
          <a:p>
            <a:pPr>
              <a:lnSpc>
                <a:spcPct val="90000"/>
              </a:lnSpc>
              <a:spcBef>
                <a:spcPct val="60000"/>
              </a:spcBef>
              <a:buFont typeface="Wingdings" pitchFamily="2" charset="2"/>
              <a:buChar char="§"/>
            </a:pPr>
            <a:r>
              <a:rPr lang="en-US" sz="2400">
                <a:solidFill>
                  <a:srgbClr val="000000"/>
                </a:solidFill>
                <a:cs typeface="Times New Roman" pitchFamily="18" charset="0"/>
              </a:rPr>
              <a:t>Giải thuật QuickSort sắp xếp dãy</a:t>
            </a:r>
            <a:r>
              <a:rPr lang="en-US" sz="2400" b="1">
                <a:cs typeface="Times New Roman" pitchFamily="18" charset="0"/>
              </a:rPr>
              <a:t> a</a:t>
            </a:r>
            <a:r>
              <a:rPr lang="en-US" sz="2400" b="1" baseline="-30000">
                <a:cs typeface="Times New Roman" pitchFamily="18" charset="0"/>
              </a:rPr>
              <a:t>1</a:t>
            </a:r>
            <a:r>
              <a:rPr lang="en-US" sz="2400" b="1">
                <a:cs typeface="Times New Roman" pitchFamily="18" charset="0"/>
              </a:rPr>
              <a:t>, a</a:t>
            </a:r>
            <a:r>
              <a:rPr lang="en-US" sz="2400" b="1" baseline="-30000">
                <a:cs typeface="Times New Roman" pitchFamily="18" charset="0"/>
              </a:rPr>
              <a:t>2</a:t>
            </a:r>
            <a:r>
              <a:rPr lang="en-US" sz="2400" b="1">
                <a:cs typeface="Times New Roman" pitchFamily="18" charset="0"/>
              </a:rPr>
              <a:t> ..., a</a:t>
            </a:r>
            <a:r>
              <a:rPr lang="en-US" sz="2400" b="1" baseline="-25000">
                <a:cs typeface="Times New Roman" pitchFamily="18" charset="0"/>
              </a:rPr>
              <a:t>N</a:t>
            </a:r>
            <a:r>
              <a:rPr lang="en-US" sz="2400">
                <a:solidFill>
                  <a:srgbClr val="000000"/>
                </a:solidFill>
                <a:cs typeface="Times New Roman" pitchFamily="18" charset="0"/>
              </a:rPr>
              <a:t> dựa trên</a:t>
            </a:r>
            <a:r>
              <a:rPr lang="en-US" sz="2400"/>
              <a:t> việc phân hoạch dãy ban đầu thành 3 phần :</a:t>
            </a:r>
          </a:p>
          <a:p>
            <a:pPr lvl="1">
              <a:lnSpc>
                <a:spcPct val="90000"/>
              </a:lnSpc>
              <a:spcBef>
                <a:spcPct val="60000"/>
              </a:spcBef>
              <a:buFontTx/>
              <a:buChar char="•"/>
            </a:pPr>
            <a:r>
              <a:rPr lang="en-US"/>
              <a:t>Phần 1: </a:t>
            </a:r>
            <a:r>
              <a:rPr lang="en-US">
                <a:cs typeface="Times New Roman" pitchFamily="18" charset="0"/>
              </a:rPr>
              <a:t>Gồm các phần tử  có giá trị bé hơn </a:t>
            </a:r>
            <a:r>
              <a:rPr lang="en-US" b="1">
                <a:cs typeface="Times New Roman" pitchFamily="18" charset="0"/>
              </a:rPr>
              <a:t>x</a:t>
            </a:r>
            <a:endParaRPr lang="en-US">
              <a:cs typeface="Times New Roman" pitchFamily="18" charset="0"/>
            </a:endParaRPr>
          </a:p>
          <a:p>
            <a:pPr lvl="1">
              <a:lnSpc>
                <a:spcPct val="90000"/>
              </a:lnSpc>
              <a:spcBef>
                <a:spcPct val="60000"/>
              </a:spcBef>
              <a:buFontTx/>
              <a:buChar char="•"/>
            </a:pPr>
            <a:r>
              <a:rPr lang="en-US"/>
              <a:t>Phần 2: </a:t>
            </a:r>
            <a:r>
              <a:rPr lang="en-US">
                <a:cs typeface="Times New Roman" pitchFamily="18" charset="0"/>
              </a:rPr>
              <a:t>Gồm các phần tử  có giá trị bằng  </a:t>
            </a:r>
            <a:r>
              <a:rPr lang="en-US" b="1">
                <a:cs typeface="Times New Roman" pitchFamily="18" charset="0"/>
              </a:rPr>
              <a:t>x</a:t>
            </a:r>
            <a:r>
              <a:rPr lang="en-US"/>
              <a:t> </a:t>
            </a:r>
          </a:p>
          <a:p>
            <a:pPr lvl="1">
              <a:lnSpc>
                <a:spcPct val="90000"/>
              </a:lnSpc>
              <a:spcBef>
                <a:spcPct val="60000"/>
              </a:spcBef>
              <a:buFontTx/>
              <a:buChar char="•"/>
            </a:pPr>
            <a:r>
              <a:rPr lang="en-US"/>
              <a:t>Phần 3: </a:t>
            </a:r>
            <a:r>
              <a:rPr lang="en-US">
                <a:cs typeface="Times New Roman" pitchFamily="18" charset="0"/>
              </a:rPr>
              <a:t>Gồm các phần tử  có giá trị lớn hơn </a:t>
            </a:r>
            <a:r>
              <a:rPr lang="en-US" b="1">
                <a:cs typeface="Times New Roman" pitchFamily="18" charset="0"/>
              </a:rPr>
              <a:t>x</a:t>
            </a:r>
            <a:endParaRPr lang="en-US"/>
          </a:p>
          <a:p>
            <a:pPr>
              <a:lnSpc>
                <a:spcPct val="90000"/>
              </a:lnSpc>
              <a:spcBef>
                <a:spcPct val="60000"/>
              </a:spcBef>
              <a:buFont typeface="Wingdings" pitchFamily="2" charset="2"/>
              <a:buNone/>
            </a:pPr>
            <a:r>
              <a:rPr lang="en-US" sz="2400"/>
              <a:t>	với x là giá trị của một phần tử  tùy ý trong dãy ban đầu.</a:t>
            </a:r>
            <a:r>
              <a:rPr lang="en-US" sz="2400">
                <a:latin typeface="VNI-Times" pitchFamily="2" charset="0"/>
              </a:rPr>
              <a:t> </a:t>
            </a:r>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Ý Tưởng</a:t>
            </a:r>
            <a:endParaRPr lang="en-US">
              <a:solidFill>
                <a:srgbClr val="FFF3F3"/>
              </a:solidFill>
              <a:latin typeface="Times New Roman" pitchFamily="18" charset="0"/>
            </a:endParaRPr>
          </a:p>
        </p:txBody>
      </p:sp>
      <p:sp>
        <p:nvSpPr>
          <p:cNvPr id="189443" name="Rectangle 3"/>
          <p:cNvSpPr>
            <a:spLocks noGrp="1" noChangeArrowheads="1"/>
          </p:cNvSpPr>
          <p:nvPr>
            <p:ph type="body" idx="1"/>
          </p:nvPr>
        </p:nvSpPr>
        <p:spPr>
          <a:xfrm>
            <a:off x="992188" y="1504950"/>
            <a:ext cx="8569325" cy="2773363"/>
          </a:xfrm>
        </p:spPr>
        <p:txBody>
          <a:bodyPr/>
          <a:lstStyle/>
          <a:p>
            <a:pPr>
              <a:spcBef>
                <a:spcPct val="60000"/>
              </a:spcBef>
              <a:buFont typeface="Wingdings" pitchFamily="2" charset="2"/>
              <a:buChar char="§"/>
            </a:pPr>
            <a:r>
              <a:rPr lang="en-US" sz="2400" dirty="0"/>
              <a:t>Sau </a:t>
            </a:r>
            <a:r>
              <a:rPr lang="en-US" sz="2400" dirty="0" err="1"/>
              <a:t>khi</a:t>
            </a:r>
            <a:r>
              <a:rPr lang="en-US" sz="2400" dirty="0"/>
              <a:t> </a:t>
            </a:r>
            <a:r>
              <a:rPr lang="en-US" sz="2400" dirty="0" err="1"/>
              <a:t>thực</a:t>
            </a:r>
            <a:r>
              <a:rPr lang="en-US" sz="2400" dirty="0"/>
              <a:t> </a:t>
            </a:r>
            <a:r>
              <a:rPr lang="en-US" sz="2400" dirty="0" err="1"/>
              <a:t>hiện</a:t>
            </a:r>
            <a:r>
              <a:rPr lang="en-US" sz="2400" dirty="0"/>
              <a:t> </a:t>
            </a:r>
            <a:r>
              <a:rPr lang="en-US" sz="2400" dirty="0" err="1"/>
              <a:t>phân</a:t>
            </a:r>
            <a:r>
              <a:rPr lang="en-US" sz="2400" dirty="0"/>
              <a:t> </a:t>
            </a:r>
            <a:r>
              <a:rPr lang="en-US" sz="2400" dirty="0" err="1"/>
              <a:t>hoạch</a:t>
            </a:r>
            <a:r>
              <a:rPr lang="en-US" sz="2400" dirty="0"/>
              <a:t>, </a:t>
            </a:r>
            <a:r>
              <a:rPr lang="en-US" sz="2400" dirty="0" err="1"/>
              <a:t>dãy</a:t>
            </a:r>
            <a:r>
              <a:rPr lang="en-US" sz="2400" dirty="0"/>
              <a:t> ban </a:t>
            </a:r>
            <a:r>
              <a:rPr lang="en-US" sz="2400" dirty="0" err="1"/>
              <a:t>đầu</a:t>
            </a:r>
            <a:r>
              <a:rPr lang="en-US" sz="2400" dirty="0"/>
              <a:t> </a:t>
            </a:r>
            <a:r>
              <a:rPr lang="en-US" sz="2400" dirty="0" err="1"/>
              <a:t>được</a:t>
            </a:r>
            <a:r>
              <a:rPr lang="en-US" sz="2400" dirty="0"/>
              <a:t> </a:t>
            </a:r>
            <a:r>
              <a:rPr lang="en-US" sz="2400" dirty="0" err="1"/>
              <a:t>phân</a:t>
            </a:r>
            <a:r>
              <a:rPr lang="en-US" sz="2400" dirty="0"/>
              <a:t> </a:t>
            </a:r>
            <a:r>
              <a:rPr lang="en-US" sz="2400" dirty="0" err="1"/>
              <a:t>thành</a:t>
            </a:r>
            <a:r>
              <a:rPr lang="en-US" sz="2400" dirty="0"/>
              <a:t> 3 </a:t>
            </a:r>
            <a:r>
              <a:rPr lang="en-US" sz="2400" dirty="0" err="1"/>
              <a:t>đoạn</a:t>
            </a:r>
            <a:r>
              <a:rPr lang="en-US" sz="2400" dirty="0"/>
              <a:t>:</a:t>
            </a:r>
          </a:p>
          <a:p>
            <a:pPr lvl="1">
              <a:spcBef>
                <a:spcPct val="60000"/>
              </a:spcBef>
              <a:buFontTx/>
              <a:buChar char="•"/>
            </a:pPr>
            <a:r>
              <a:rPr lang="en-US" dirty="0"/>
              <a:t>1. </a:t>
            </a:r>
            <a:r>
              <a:rPr lang="en-US" dirty="0" err="1"/>
              <a:t>a</a:t>
            </a:r>
            <a:r>
              <a:rPr lang="en-US" baseline="-25000" dirty="0" err="1"/>
              <a:t>k</a:t>
            </a:r>
            <a:r>
              <a:rPr lang="en-US" dirty="0"/>
              <a:t>  ≤ x , </a:t>
            </a:r>
            <a:r>
              <a:rPr lang="en-US" dirty="0" err="1"/>
              <a:t>với</a:t>
            </a:r>
            <a:r>
              <a:rPr lang="en-US" dirty="0"/>
              <a:t> k = 1 .. j</a:t>
            </a:r>
          </a:p>
          <a:p>
            <a:pPr lvl="1">
              <a:spcBef>
                <a:spcPct val="60000"/>
              </a:spcBef>
              <a:buFontTx/>
              <a:buChar char="•"/>
            </a:pPr>
            <a:r>
              <a:rPr lang="en-US" dirty="0"/>
              <a:t>2. </a:t>
            </a:r>
            <a:r>
              <a:rPr lang="en-US" dirty="0" err="1"/>
              <a:t>a</a:t>
            </a:r>
            <a:r>
              <a:rPr lang="en-US" baseline="-25000" dirty="0" err="1"/>
              <a:t>k</a:t>
            </a:r>
            <a:r>
              <a:rPr lang="en-US" dirty="0"/>
              <a:t>  = x , </a:t>
            </a:r>
            <a:r>
              <a:rPr lang="en-US" dirty="0" err="1"/>
              <a:t>với</a:t>
            </a:r>
            <a:r>
              <a:rPr lang="en-US" dirty="0"/>
              <a:t> k =  j+1 .. i-1</a:t>
            </a:r>
          </a:p>
          <a:p>
            <a:pPr lvl="1">
              <a:spcBef>
                <a:spcPct val="60000"/>
              </a:spcBef>
              <a:buFontTx/>
              <a:buChar char="•"/>
            </a:pPr>
            <a:r>
              <a:rPr lang="en-US" dirty="0"/>
              <a:t>3. </a:t>
            </a:r>
            <a:r>
              <a:rPr lang="en-US" dirty="0" err="1"/>
              <a:t>a</a:t>
            </a:r>
            <a:r>
              <a:rPr lang="en-US" baseline="-25000" dirty="0" err="1"/>
              <a:t>k</a:t>
            </a:r>
            <a:r>
              <a:rPr lang="en-US" dirty="0"/>
              <a:t>  </a:t>
            </a:r>
            <a:r>
              <a:rPr lang="en-US" dirty="0">
                <a:sym typeface="Symbol" pitchFamily="18" charset="2"/>
              </a:rPr>
              <a:t></a:t>
            </a:r>
            <a:r>
              <a:rPr lang="en-US" dirty="0"/>
              <a:t> x , </a:t>
            </a:r>
            <a:r>
              <a:rPr lang="en-US" dirty="0" err="1"/>
              <a:t>với</a:t>
            </a:r>
            <a:r>
              <a:rPr lang="en-US" dirty="0"/>
              <a:t> k =  </a:t>
            </a:r>
            <a:r>
              <a:rPr lang="en-US" dirty="0" err="1"/>
              <a:t>i</a:t>
            </a:r>
            <a:r>
              <a:rPr lang="en-US" dirty="0"/>
              <a:t>..N</a:t>
            </a:r>
          </a:p>
          <a:p>
            <a:endParaRPr lang="en-US" sz="2400" dirty="0"/>
          </a:p>
        </p:txBody>
      </p:sp>
      <p:grpSp>
        <p:nvGrpSpPr>
          <p:cNvPr id="189444" name="Group 4"/>
          <p:cNvGrpSpPr>
            <a:grpSpLocks/>
          </p:cNvGrpSpPr>
          <p:nvPr/>
        </p:nvGrpSpPr>
        <p:grpSpPr bwMode="auto">
          <a:xfrm>
            <a:off x="1752600" y="4941888"/>
            <a:ext cx="6800850" cy="1006475"/>
            <a:chOff x="1104" y="1344"/>
            <a:chExt cx="3564" cy="410"/>
          </a:xfrm>
        </p:grpSpPr>
        <p:pic>
          <p:nvPicPr>
            <p:cNvPr id="189445" name="Picture 5" descr="QuickSort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1344"/>
              <a:ext cx="3564" cy="410"/>
            </a:xfrm>
            <a:prstGeom prst="rect">
              <a:avLst/>
            </a:prstGeom>
            <a:noFill/>
            <a:extLst>
              <a:ext uri="{909E8E84-426E-40DD-AFC4-6F175D3DCCD1}">
                <a14:hiddenFill xmlns:a14="http://schemas.microsoft.com/office/drawing/2010/main">
                  <a:solidFill>
                    <a:srgbClr val="FFFFFF"/>
                  </a:solidFill>
                </a14:hiddenFill>
              </a:ext>
            </a:extLst>
          </p:spPr>
        </p:pic>
        <p:sp>
          <p:nvSpPr>
            <p:cNvPr id="189446" name="Line 6"/>
            <p:cNvSpPr>
              <a:spLocks noChangeShapeType="1"/>
            </p:cNvSpPr>
            <p:nvPr/>
          </p:nvSpPr>
          <p:spPr bwMode="auto">
            <a:xfrm>
              <a:off x="1698" y="1555"/>
              <a:ext cx="78" cy="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9447" name="Line 7"/>
            <p:cNvSpPr>
              <a:spLocks noChangeShapeType="1"/>
            </p:cNvSpPr>
            <p:nvPr/>
          </p:nvSpPr>
          <p:spPr bwMode="auto">
            <a:xfrm flipH="1">
              <a:off x="4070" y="1565"/>
              <a:ext cx="68"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body" idx="1"/>
          </p:nvPr>
        </p:nvSpPr>
        <p:spPr>
          <a:xfrm>
            <a:off x="1230313" y="3078163"/>
            <a:ext cx="8093075" cy="2946400"/>
          </a:xfrm>
        </p:spPr>
        <p:txBody>
          <a:bodyPr/>
          <a:lstStyle/>
          <a:p>
            <a:pPr>
              <a:lnSpc>
                <a:spcPct val="90000"/>
              </a:lnSpc>
              <a:spcBef>
                <a:spcPct val="60000"/>
              </a:spcBef>
            </a:pPr>
            <a:r>
              <a:rPr lang="en-US" sz="2400"/>
              <a:t>Đoạn thứ 2 đã có thứ tự. </a:t>
            </a:r>
          </a:p>
          <a:p>
            <a:pPr>
              <a:lnSpc>
                <a:spcPct val="90000"/>
              </a:lnSpc>
              <a:spcBef>
                <a:spcPct val="60000"/>
              </a:spcBef>
            </a:pPr>
            <a:r>
              <a:rPr lang="en-US" sz="2400"/>
              <a:t>Nếu các đoạn 1 và 3 chỉ có 1 phần tử  : đã có thứ tự</a:t>
            </a:r>
          </a:p>
          <a:p>
            <a:pPr>
              <a:lnSpc>
                <a:spcPct val="90000"/>
              </a:lnSpc>
              <a:spcBef>
                <a:spcPct val="60000"/>
              </a:spcBef>
              <a:buFont typeface="Wingdings" pitchFamily="2" charset="2"/>
              <a:buNone/>
            </a:pPr>
            <a:r>
              <a:rPr lang="en-US" sz="2400"/>
              <a:t>	</a:t>
            </a:r>
            <a:r>
              <a:rPr lang="en-US" sz="2400">
                <a:sym typeface="Wingdings" pitchFamily="2" charset="2"/>
              </a:rPr>
              <a:t></a:t>
            </a:r>
            <a:r>
              <a:rPr lang="en-US" sz="2400"/>
              <a:t> khi đó dãy con ban đầu đã được sắp. </a:t>
            </a:r>
          </a:p>
        </p:txBody>
      </p:sp>
      <p:grpSp>
        <p:nvGrpSpPr>
          <p:cNvPr id="191491" name="Group 3"/>
          <p:cNvGrpSpPr>
            <a:grpSpLocks/>
          </p:cNvGrpSpPr>
          <p:nvPr/>
        </p:nvGrpSpPr>
        <p:grpSpPr bwMode="auto">
          <a:xfrm>
            <a:off x="1898650" y="1641475"/>
            <a:ext cx="6149975" cy="923925"/>
            <a:chOff x="1104" y="1344"/>
            <a:chExt cx="3564" cy="410"/>
          </a:xfrm>
        </p:grpSpPr>
        <p:pic>
          <p:nvPicPr>
            <p:cNvPr id="191492" name="Picture 4" descr="QuickSort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1344"/>
              <a:ext cx="3564" cy="410"/>
            </a:xfrm>
            <a:prstGeom prst="rect">
              <a:avLst/>
            </a:prstGeom>
            <a:noFill/>
            <a:extLst>
              <a:ext uri="{909E8E84-426E-40DD-AFC4-6F175D3DCCD1}">
                <a14:hiddenFill xmlns:a14="http://schemas.microsoft.com/office/drawing/2010/main">
                  <a:solidFill>
                    <a:srgbClr val="FFFFFF"/>
                  </a:solidFill>
                </a14:hiddenFill>
              </a:ext>
            </a:extLst>
          </p:spPr>
        </p:pic>
        <p:sp>
          <p:nvSpPr>
            <p:cNvPr id="191493" name="Line 5"/>
            <p:cNvSpPr>
              <a:spLocks noChangeShapeType="1"/>
            </p:cNvSpPr>
            <p:nvPr/>
          </p:nvSpPr>
          <p:spPr bwMode="auto">
            <a:xfrm>
              <a:off x="1698" y="1555"/>
              <a:ext cx="78" cy="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494" name="Line 6"/>
            <p:cNvSpPr>
              <a:spLocks noChangeShapeType="1"/>
            </p:cNvSpPr>
            <p:nvPr/>
          </p:nvSpPr>
          <p:spPr bwMode="auto">
            <a:xfrm flipH="1">
              <a:off x="4070" y="1565"/>
              <a:ext cx="68"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1495" name="Rectangle 7"/>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Ý Tưởng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1490">
                                            <p:txEl>
                                              <p:pRg st="0" end="0"/>
                                            </p:txEl>
                                          </p:spTgt>
                                        </p:tgtEl>
                                        <p:attrNameLst>
                                          <p:attrName>style.visibility</p:attrName>
                                        </p:attrNameLst>
                                      </p:cBhvr>
                                      <p:to>
                                        <p:strVal val="visible"/>
                                      </p:to>
                                    </p:set>
                                    <p:anim calcmode="lin" valueType="num">
                                      <p:cBhvr additive="base">
                                        <p:cTn id="7" dur="500" fill="hold"/>
                                        <p:tgtEl>
                                          <p:spTgt spid="1914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14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1490">
                                            <p:txEl>
                                              <p:pRg st="1" end="1"/>
                                            </p:txEl>
                                          </p:spTgt>
                                        </p:tgtEl>
                                        <p:attrNameLst>
                                          <p:attrName>style.visibility</p:attrName>
                                        </p:attrNameLst>
                                      </p:cBhvr>
                                      <p:to>
                                        <p:strVal val="visible"/>
                                      </p:to>
                                    </p:set>
                                    <p:anim calcmode="lin" valueType="num">
                                      <p:cBhvr additive="base">
                                        <p:cTn id="13" dur="500" fill="hold"/>
                                        <p:tgtEl>
                                          <p:spTgt spid="1914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14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1490">
                                            <p:txEl>
                                              <p:pRg st="2" end="2"/>
                                            </p:txEl>
                                          </p:spTgt>
                                        </p:tgtEl>
                                        <p:attrNameLst>
                                          <p:attrName>style.visibility</p:attrName>
                                        </p:attrNameLst>
                                      </p:cBhvr>
                                      <p:to>
                                        <p:strVal val="visible"/>
                                      </p:to>
                                    </p:set>
                                    <p:anim calcmode="lin" valueType="num">
                                      <p:cBhvr additive="base">
                                        <p:cTn id="19" dur="500" fill="hold"/>
                                        <p:tgtEl>
                                          <p:spTgt spid="1914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149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1230313" y="2684463"/>
            <a:ext cx="8093075" cy="3802062"/>
          </a:xfrm>
        </p:spPr>
        <p:txBody>
          <a:bodyPr/>
          <a:lstStyle/>
          <a:p>
            <a:pPr>
              <a:lnSpc>
                <a:spcPct val="90000"/>
              </a:lnSpc>
              <a:spcBef>
                <a:spcPct val="60000"/>
              </a:spcBef>
            </a:pPr>
            <a:r>
              <a:rPr lang="en-US" sz="2400"/>
              <a:t>Đoạn thứ 2 đã có thứ tự. </a:t>
            </a:r>
          </a:p>
          <a:p>
            <a:pPr>
              <a:lnSpc>
                <a:spcPct val="90000"/>
              </a:lnSpc>
              <a:spcBef>
                <a:spcPct val="60000"/>
              </a:spcBef>
            </a:pPr>
            <a:r>
              <a:rPr lang="en-US" sz="2400"/>
              <a:t>Nếu các đoạn 1 và 3  có nhiều hơn 1 phần tử  thì dãy ban đầu chỉ có thứ tự khi các đoạn 1, 3 được sắp. </a:t>
            </a:r>
          </a:p>
          <a:p>
            <a:pPr>
              <a:lnSpc>
                <a:spcPct val="90000"/>
              </a:lnSpc>
              <a:spcBef>
                <a:spcPct val="60000"/>
              </a:spcBef>
            </a:pPr>
            <a:r>
              <a:rPr lang="en-US" sz="2400"/>
              <a:t>Để sắp xếp các đoạn 1 và 3, ta lần lượt tiến hành việc phân hoạch từng dãy con theo cùng phương pháp phân hoạch dãy ban đầu vừa trình bày …</a:t>
            </a:r>
          </a:p>
        </p:txBody>
      </p:sp>
      <p:grpSp>
        <p:nvGrpSpPr>
          <p:cNvPr id="192515" name="Group 3"/>
          <p:cNvGrpSpPr>
            <a:grpSpLocks/>
          </p:cNvGrpSpPr>
          <p:nvPr/>
        </p:nvGrpSpPr>
        <p:grpSpPr bwMode="auto">
          <a:xfrm>
            <a:off x="1898650" y="1268413"/>
            <a:ext cx="6149975" cy="936625"/>
            <a:chOff x="1104" y="1344"/>
            <a:chExt cx="3564" cy="410"/>
          </a:xfrm>
        </p:grpSpPr>
        <p:pic>
          <p:nvPicPr>
            <p:cNvPr id="192516" name="Picture 4" descr="QuickSort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1344"/>
              <a:ext cx="3564" cy="410"/>
            </a:xfrm>
            <a:prstGeom prst="rect">
              <a:avLst/>
            </a:prstGeom>
            <a:noFill/>
            <a:extLst>
              <a:ext uri="{909E8E84-426E-40DD-AFC4-6F175D3DCCD1}">
                <a14:hiddenFill xmlns:a14="http://schemas.microsoft.com/office/drawing/2010/main">
                  <a:solidFill>
                    <a:srgbClr val="FFFFFF"/>
                  </a:solidFill>
                </a14:hiddenFill>
              </a:ext>
            </a:extLst>
          </p:spPr>
        </p:pic>
        <p:sp>
          <p:nvSpPr>
            <p:cNvPr id="192517" name="Line 5"/>
            <p:cNvSpPr>
              <a:spLocks noChangeShapeType="1"/>
            </p:cNvSpPr>
            <p:nvPr/>
          </p:nvSpPr>
          <p:spPr bwMode="auto">
            <a:xfrm>
              <a:off x="1698" y="1555"/>
              <a:ext cx="78" cy="4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2518" name="Line 6"/>
            <p:cNvSpPr>
              <a:spLocks noChangeShapeType="1"/>
            </p:cNvSpPr>
            <p:nvPr/>
          </p:nvSpPr>
          <p:spPr bwMode="auto">
            <a:xfrm flipH="1">
              <a:off x="4070" y="1565"/>
              <a:ext cx="68" cy="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2519" name="Rectangle 7"/>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cap="flat" algn="ctr">
            <a:solidFill>
              <a:srgbClr val="000000"/>
            </a:solidFill>
            <a:miter lim="800000"/>
            <a:headEnd/>
            <a:tailEnd/>
          </a:ln>
        </p:spPr>
        <p:txBody>
          <a:bodyPr/>
          <a:lstStyle/>
          <a:p>
            <a:r>
              <a:rPr lang="en-US">
                <a:solidFill>
                  <a:srgbClr val="FFF3F3"/>
                </a:solidFill>
              </a:rPr>
              <a:t>Quick Sort – Ý Tưởng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2514">
                                            <p:txEl>
                                              <p:pRg st="0" end="0"/>
                                            </p:txEl>
                                          </p:spTgt>
                                        </p:tgtEl>
                                        <p:attrNameLst>
                                          <p:attrName>style.visibility</p:attrName>
                                        </p:attrNameLst>
                                      </p:cBhvr>
                                      <p:to>
                                        <p:strVal val="visible"/>
                                      </p:to>
                                    </p:set>
                                    <p:anim calcmode="lin" valueType="num">
                                      <p:cBhvr additive="base">
                                        <p:cTn id="7" dur="500" fill="hold"/>
                                        <p:tgtEl>
                                          <p:spTgt spid="1925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2514">
                                            <p:txEl>
                                              <p:pRg st="1" end="1"/>
                                            </p:txEl>
                                          </p:spTgt>
                                        </p:tgtEl>
                                        <p:attrNameLst>
                                          <p:attrName>style.visibility</p:attrName>
                                        </p:attrNameLst>
                                      </p:cBhvr>
                                      <p:to>
                                        <p:strVal val="visible"/>
                                      </p:to>
                                    </p:set>
                                    <p:anim calcmode="lin" valueType="num">
                                      <p:cBhvr additive="base">
                                        <p:cTn id="13" dur="500" fill="hold"/>
                                        <p:tgtEl>
                                          <p:spTgt spid="1925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5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2514">
                                            <p:txEl>
                                              <p:pRg st="2" end="2"/>
                                            </p:txEl>
                                          </p:spTgt>
                                        </p:tgtEl>
                                        <p:attrNameLst>
                                          <p:attrName>style.visibility</p:attrName>
                                        </p:attrNameLst>
                                      </p:cBhvr>
                                      <p:to>
                                        <p:strVal val="visible"/>
                                      </p:to>
                                    </p:set>
                                    <p:anim calcmode="lin" valueType="num">
                                      <p:cBhvr additive="base">
                                        <p:cTn id="19" dur="500" fill="hold"/>
                                        <p:tgtEl>
                                          <p:spTgt spid="1925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Giải Thuật Quick Sort</a:t>
            </a:r>
          </a:p>
        </p:txBody>
      </p:sp>
      <p:sp>
        <p:nvSpPr>
          <p:cNvPr id="194563" name="Rectangle 3"/>
          <p:cNvSpPr>
            <a:spLocks noGrp="1" noChangeArrowheads="1"/>
          </p:cNvSpPr>
          <p:nvPr>
            <p:ph type="body" idx="1"/>
          </p:nvPr>
        </p:nvSpPr>
        <p:spPr>
          <a:xfrm>
            <a:off x="1127125" y="1176338"/>
            <a:ext cx="8154988" cy="4930775"/>
          </a:xfrm>
        </p:spPr>
        <p:txBody>
          <a:bodyPr/>
          <a:lstStyle/>
          <a:p>
            <a:r>
              <a:rPr lang="en-US" u="sng" dirty="0" err="1"/>
              <a:t>Bước</a:t>
            </a:r>
            <a:r>
              <a:rPr lang="en-US" u="sng" dirty="0"/>
              <a:t> 1</a:t>
            </a:r>
            <a:r>
              <a:rPr lang="en-US" dirty="0"/>
              <a:t>: </a:t>
            </a:r>
            <a:r>
              <a:rPr lang="en-US" sz="2400" dirty="0" err="1"/>
              <a:t>Nếu</a:t>
            </a:r>
            <a:r>
              <a:rPr lang="en-US" sz="2400" dirty="0"/>
              <a:t> </a:t>
            </a:r>
            <a:r>
              <a:rPr lang="en-US" sz="2400" dirty="0">
                <a:solidFill>
                  <a:srgbClr val="FF3300"/>
                </a:solidFill>
              </a:rPr>
              <a:t>left ≥ right</a:t>
            </a:r>
            <a:r>
              <a:rPr lang="en-US" dirty="0">
                <a:solidFill>
                  <a:srgbClr val="FF3300"/>
                </a:solidFill>
              </a:rPr>
              <a:t> </a:t>
            </a:r>
            <a:r>
              <a:rPr lang="en-US" sz="1800" dirty="0"/>
              <a:t>//</a:t>
            </a:r>
            <a:r>
              <a:rPr lang="en-US" sz="1800" dirty="0" err="1"/>
              <a:t>dãy</a:t>
            </a:r>
            <a:r>
              <a:rPr lang="en-US" sz="1800" dirty="0"/>
              <a:t> </a:t>
            </a:r>
            <a:r>
              <a:rPr lang="en-US" sz="1800" dirty="0" err="1"/>
              <a:t>có</a:t>
            </a:r>
            <a:r>
              <a:rPr lang="en-US" sz="1800" dirty="0"/>
              <a:t> </a:t>
            </a:r>
            <a:r>
              <a:rPr lang="en-US" sz="1800" dirty="0" err="1"/>
              <a:t>ít</a:t>
            </a:r>
            <a:r>
              <a:rPr lang="en-US" sz="1800" dirty="0"/>
              <a:t> </a:t>
            </a:r>
            <a:r>
              <a:rPr lang="en-US" sz="1800" dirty="0" err="1"/>
              <a:t>hơn</a:t>
            </a:r>
            <a:r>
              <a:rPr lang="en-US" sz="1800" dirty="0"/>
              <a:t> 2 </a:t>
            </a:r>
            <a:r>
              <a:rPr lang="en-US" sz="1800" dirty="0" err="1"/>
              <a:t>phần</a:t>
            </a:r>
            <a:r>
              <a:rPr lang="en-US" sz="1800" dirty="0"/>
              <a:t> </a:t>
            </a:r>
            <a:r>
              <a:rPr lang="en-US" sz="1800" dirty="0" err="1"/>
              <a:t>tử</a:t>
            </a:r>
            <a:endParaRPr lang="en-US" sz="1800" dirty="0"/>
          </a:p>
          <a:p>
            <a:pPr lvl="2">
              <a:buFont typeface="Wingdings" pitchFamily="2" charset="2"/>
              <a:buNone/>
            </a:pPr>
            <a:r>
              <a:rPr lang="en-US" dirty="0"/>
              <a:t>		</a:t>
            </a:r>
            <a:r>
              <a:rPr lang="en-US" sz="2800" dirty="0" err="1"/>
              <a:t>Kết</a:t>
            </a:r>
            <a:r>
              <a:rPr lang="en-US" sz="2800" dirty="0"/>
              <a:t> </a:t>
            </a:r>
            <a:r>
              <a:rPr lang="en-US" sz="2800" dirty="0" err="1"/>
              <a:t>thúc</a:t>
            </a:r>
            <a:r>
              <a:rPr lang="en-US" dirty="0"/>
              <a:t>;	</a:t>
            </a:r>
            <a:r>
              <a:rPr lang="en-US" sz="2000" dirty="0"/>
              <a:t>//</a:t>
            </a:r>
            <a:r>
              <a:rPr lang="en-US" sz="2000" dirty="0" err="1"/>
              <a:t>dãy</a:t>
            </a:r>
            <a:r>
              <a:rPr lang="en-US" sz="2000" dirty="0"/>
              <a:t> </a:t>
            </a:r>
            <a:r>
              <a:rPr lang="en-US" sz="2000" dirty="0" err="1"/>
              <a:t>đã</a:t>
            </a:r>
            <a:r>
              <a:rPr lang="en-US" sz="2000" dirty="0"/>
              <a:t> </a:t>
            </a:r>
            <a:r>
              <a:rPr lang="en-US" sz="2000" dirty="0" err="1"/>
              <a:t>được</a:t>
            </a:r>
            <a:r>
              <a:rPr lang="en-US" sz="2000" dirty="0"/>
              <a:t> </a:t>
            </a:r>
            <a:r>
              <a:rPr lang="en-US" sz="2000" dirty="0" err="1"/>
              <a:t>sắp</a:t>
            </a:r>
            <a:r>
              <a:rPr lang="en-US" sz="2000" dirty="0"/>
              <a:t> </a:t>
            </a:r>
            <a:r>
              <a:rPr lang="en-US" sz="2000" dirty="0" err="1"/>
              <a:t>xếp</a:t>
            </a:r>
            <a:endParaRPr lang="en-US" sz="2000" dirty="0"/>
          </a:p>
          <a:p>
            <a:r>
              <a:rPr lang="en-US" sz="2400" u="sng" dirty="0" err="1"/>
              <a:t>Bước</a:t>
            </a:r>
            <a:r>
              <a:rPr lang="en-US" sz="2400" u="sng" dirty="0"/>
              <a:t> 2</a:t>
            </a:r>
            <a:r>
              <a:rPr lang="en-US" sz="2400" dirty="0"/>
              <a:t>: </a:t>
            </a:r>
            <a:r>
              <a:rPr lang="en-US" sz="2400" dirty="0" err="1"/>
              <a:t>Phân</a:t>
            </a:r>
            <a:r>
              <a:rPr lang="en-US" sz="2400" dirty="0"/>
              <a:t> </a:t>
            </a:r>
            <a:r>
              <a:rPr lang="en-US" sz="2400" dirty="0" err="1"/>
              <a:t>hoạch</a:t>
            </a:r>
            <a:r>
              <a:rPr lang="en-US" sz="2400" dirty="0"/>
              <a:t> </a:t>
            </a:r>
            <a:r>
              <a:rPr lang="en-US" sz="2400" dirty="0" err="1"/>
              <a:t>dãy</a:t>
            </a:r>
            <a:r>
              <a:rPr lang="en-US" sz="2400" dirty="0"/>
              <a:t> </a:t>
            </a:r>
            <a:r>
              <a:rPr lang="en-US" sz="2400" dirty="0" err="1"/>
              <a:t>a</a:t>
            </a:r>
            <a:r>
              <a:rPr lang="en-US" sz="2400" baseline="-25000" dirty="0" err="1"/>
              <a:t>left</a:t>
            </a:r>
            <a:r>
              <a:rPr lang="en-US" sz="2400" dirty="0"/>
              <a:t> … a</a:t>
            </a:r>
            <a:r>
              <a:rPr lang="en-US" sz="2400" baseline="-25000" dirty="0"/>
              <a:t>right</a:t>
            </a:r>
            <a:r>
              <a:rPr lang="en-US" sz="2400" dirty="0"/>
              <a:t> </a:t>
            </a:r>
            <a:r>
              <a:rPr lang="en-US" sz="2400" dirty="0" err="1"/>
              <a:t>thành</a:t>
            </a:r>
            <a:r>
              <a:rPr lang="en-US" sz="2400" dirty="0"/>
              <a:t> </a:t>
            </a:r>
            <a:r>
              <a:rPr lang="en-US" sz="2400" dirty="0" err="1"/>
              <a:t>các</a:t>
            </a:r>
            <a:r>
              <a:rPr lang="en-US" sz="2400" dirty="0"/>
              <a:t> </a:t>
            </a:r>
            <a:r>
              <a:rPr lang="en-US" sz="2400" dirty="0" err="1"/>
              <a:t>đoạn</a:t>
            </a:r>
            <a:r>
              <a:rPr lang="en-US" sz="2400" dirty="0"/>
              <a:t>: </a:t>
            </a:r>
            <a:r>
              <a:rPr lang="en-US" sz="2400" dirty="0" err="1"/>
              <a:t>a</a:t>
            </a:r>
            <a:r>
              <a:rPr lang="en-US" sz="2400" baseline="-25000" dirty="0" err="1"/>
              <a:t>left</a:t>
            </a:r>
            <a:r>
              <a:rPr lang="en-US" sz="2400" dirty="0"/>
              <a:t>.. </a:t>
            </a:r>
            <a:r>
              <a:rPr lang="en-US" sz="2400" dirty="0" err="1"/>
              <a:t>a</a:t>
            </a:r>
            <a:r>
              <a:rPr lang="en-US" sz="2400" baseline="-25000" dirty="0" err="1"/>
              <a:t>j</a:t>
            </a:r>
            <a:r>
              <a:rPr lang="en-US" sz="2400" dirty="0"/>
              <a:t>,</a:t>
            </a:r>
            <a:r>
              <a:rPr lang="en-US" sz="2400" baseline="-25000" dirty="0"/>
              <a:t> </a:t>
            </a:r>
            <a:r>
              <a:rPr lang="en-US" sz="2400" dirty="0"/>
              <a:t>a</a:t>
            </a:r>
            <a:r>
              <a:rPr lang="en-US" sz="2400" baseline="-25000" dirty="0"/>
              <a:t>j+1</a:t>
            </a:r>
            <a:r>
              <a:rPr lang="en-US" sz="2400" dirty="0"/>
              <a:t>.. a</a:t>
            </a:r>
            <a:r>
              <a:rPr lang="en-US" sz="2400" baseline="-25000" dirty="0"/>
              <a:t>i-1</a:t>
            </a:r>
            <a:r>
              <a:rPr lang="en-US" sz="2400" dirty="0"/>
              <a:t>,</a:t>
            </a:r>
            <a:r>
              <a:rPr lang="en-US" sz="2400" baseline="-25000" dirty="0"/>
              <a:t> </a:t>
            </a:r>
            <a:r>
              <a:rPr lang="en-US" sz="2400" dirty="0" err="1"/>
              <a:t>a</a:t>
            </a:r>
            <a:r>
              <a:rPr lang="en-US" sz="2400" baseline="-25000" dirty="0" err="1"/>
              <a:t>i</a:t>
            </a:r>
            <a:r>
              <a:rPr lang="en-US" sz="2400" dirty="0"/>
              <a:t>.. a</a:t>
            </a:r>
            <a:r>
              <a:rPr lang="en-US" sz="2400" baseline="-25000" dirty="0"/>
              <a:t>right</a:t>
            </a:r>
          </a:p>
          <a:p>
            <a:pPr lvl="1">
              <a:buNone/>
            </a:pPr>
            <a:r>
              <a:rPr lang="en-US" i="1" dirty="0"/>
              <a:t>			</a:t>
            </a:r>
            <a:r>
              <a:rPr lang="en-US" sz="2400" i="1" dirty="0" err="1"/>
              <a:t>Đoạn</a:t>
            </a:r>
            <a:r>
              <a:rPr lang="en-US" sz="2400" i="1" dirty="0"/>
              <a:t> </a:t>
            </a:r>
            <a:r>
              <a:rPr lang="en-US" sz="2400" i="1" dirty="0" smtClean="0"/>
              <a:t>1: </a:t>
            </a:r>
            <a:r>
              <a:rPr lang="en-US" sz="2400" dirty="0" err="1"/>
              <a:t>a</a:t>
            </a:r>
            <a:r>
              <a:rPr lang="en-US" sz="2400" baseline="-25000" dirty="0" err="1"/>
              <a:t>left</a:t>
            </a:r>
            <a:r>
              <a:rPr lang="en-US" sz="2400" dirty="0"/>
              <a:t>.. </a:t>
            </a:r>
            <a:r>
              <a:rPr lang="en-US" sz="2400" dirty="0" err="1" smtClean="0"/>
              <a:t>a</a:t>
            </a:r>
            <a:r>
              <a:rPr lang="en-US" sz="2400" baseline="-25000" dirty="0" err="1" smtClean="0"/>
              <a:t>j</a:t>
            </a:r>
            <a:r>
              <a:rPr lang="en-US" sz="2400" i="1" dirty="0" smtClean="0">
                <a:sym typeface="Symbol" pitchFamily="18" charset="2"/>
              </a:rPr>
              <a:t></a:t>
            </a:r>
            <a:r>
              <a:rPr lang="en-US" sz="2400" i="1" dirty="0" smtClean="0"/>
              <a:t> </a:t>
            </a:r>
            <a:r>
              <a:rPr lang="en-US" sz="2400" i="1" dirty="0"/>
              <a:t>x  </a:t>
            </a:r>
          </a:p>
          <a:p>
            <a:pPr lvl="1">
              <a:buFont typeface="Wingdings" pitchFamily="2" charset="2"/>
              <a:buNone/>
            </a:pPr>
            <a:r>
              <a:rPr lang="en-US" sz="2400" i="1" dirty="0"/>
              <a:t>			</a:t>
            </a:r>
            <a:r>
              <a:rPr lang="en-US" sz="2400" i="1" dirty="0" err="1"/>
              <a:t>Đoạn</a:t>
            </a:r>
            <a:r>
              <a:rPr lang="en-US" sz="2400" i="1" dirty="0"/>
              <a:t> 2: a</a:t>
            </a:r>
            <a:r>
              <a:rPr lang="en-US" sz="2400" i="1" baseline="-25000" dirty="0"/>
              <a:t>j+1</a:t>
            </a:r>
            <a:r>
              <a:rPr lang="en-US" sz="2400" i="1" dirty="0"/>
              <a:t>.. a</a:t>
            </a:r>
            <a:r>
              <a:rPr lang="en-US" sz="2400" i="1" baseline="-25000" dirty="0"/>
              <a:t>i-1</a:t>
            </a:r>
            <a:r>
              <a:rPr lang="en-US" sz="2400" i="1" dirty="0"/>
              <a:t>  = x  </a:t>
            </a:r>
          </a:p>
          <a:p>
            <a:pPr lvl="1">
              <a:buFont typeface="Wingdings" pitchFamily="2" charset="2"/>
              <a:buNone/>
            </a:pPr>
            <a:r>
              <a:rPr lang="en-US" sz="2400" i="1" dirty="0"/>
              <a:t>			</a:t>
            </a:r>
            <a:r>
              <a:rPr lang="en-US" sz="2400" i="1" dirty="0" err="1"/>
              <a:t>Đoạn</a:t>
            </a:r>
            <a:r>
              <a:rPr lang="en-US" sz="2400" i="1" dirty="0"/>
              <a:t> 3: </a:t>
            </a:r>
            <a:r>
              <a:rPr lang="en-US" sz="2400" i="1" dirty="0" err="1"/>
              <a:t>a</a:t>
            </a:r>
            <a:r>
              <a:rPr lang="en-US" sz="2400" i="1" baseline="-25000" dirty="0" err="1"/>
              <a:t>i</a:t>
            </a:r>
            <a:r>
              <a:rPr lang="en-US" sz="2400" i="1" dirty="0"/>
              <a:t>.. a</a:t>
            </a:r>
            <a:r>
              <a:rPr lang="en-US" sz="2400" i="1" baseline="-25000" dirty="0"/>
              <a:t>right</a:t>
            </a:r>
            <a:r>
              <a:rPr lang="en-US" sz="2400" i="1" dirty="0"/>
              <a:t>  </a:t>
            </a:r>
            <a:r>
              <a:rPr lang="en-US" sz="2400" dirty="0">
                <a:sym typeface="Symbol" pitchFamily="18" charset="2"/>
              </a:rPr>
              <a:t></a:t>
            </a:r>
            <a:r>
              <a:rPr lang="en-US" sz="2400" dirty="0"/>
              <a:t> x</a:t>
            </a:r>
          </a:p>
          <a:p>
            <a:r>
              <a:rPr lang="en-US" u="sng" dirty="0" err="1"/>
              <a:t>Bước</a:t>
            </a:r>
            <a:r>
              <a:rPr lang="en-US" u="sng" dirty="0"/>
              <a:t> 3</a:t>
            </a:r>
            <a:r>
              <a:rPr lang="en-US" dirty="0"/>
              <a:t>: </a:t>
            </a:r>
            <a:r>
              <a:rPr lang="en-US" b="1" dirty="0" err="1"/>
              <a:t>Sắp</a:t>
            </a:r>
            <a:r>
              <a:rPr lang="en-US" b="1" dirty="0"/>
              <a:t> </a:t>
            </a:r>
            <a:r>
              <a:rPr lang="en-US" b="1" dirty="0" err="1"/>
              <a:t>xếp</a:t>
            </a:r>
            <a:r>
              <a:rPr lang="en-US" b="1" dirty="0"/>
              <a:t> </a:t>
            </a:r>
            <a:r>
              <a:rPr lang="en-US" b="1" dirty="0" err="1"/>
              <a:t>đoạn</a:t>
            </a:r>
            <a:r>
              <a:rPr lang="en-US" b="1" dirty="0"/>
              <a:t> 1</a:t>
            </a:r>
            <a:r>
              <a:rPr lang="en-US" dirty="0"/>
              <a:t>: </a:t>
            </a:r>
            <a:r>
              <a:rPr lang="en-US" dirty="0" err="1"/>
              <a:t>a</a:t>
            </a:r>
            <a:r>
              <a:rPr lang="en-US" baseline="-25000" dirty="0" err="1"/>
              <a:t>left</a:t>
            </a:r>
            <a:r>
              <a:rPr lang="en-US" dirty="0"/>
              <a:t>.. </a:t>
            </a:r>
            <a:r>
              <a:rPr lang="en-US" dirty="0" err="1"/>
              <a:t>a</a:t>
            </a:r>
            <a:r>
              <a:rPr lang="en-US" baseline="-25000" dirty="0" err="1"/>
              <a:t>j</a:t>
            </a:r>
            <a:endParaRPr lang="en-US" baseline="-25000" dirty="0"/>
          </a:p>
          <a:p>
            <a:r>
              <a:rPr lang="en-US" u="sng" dirty="0" err="1"/>
              <a:t>Bước</a:t>
            </a:r>
            <a:r>
              <a:rPr lang="en-US" u="sng" dirty="0"/>
              <a:t> 4</a:t>
            </a:r>
            <a:r>
              <a:rPr lang="en-US" dirty="0"/>
              <a:t>: </a:t>
            </a:r>
            <a:r>
              <a:rPr lang="en-US" b="1" dirty="0" err="1"/>
              <a:t>Sắp</a:t>
            </a:r>
            <a:r>
              <a:rPr lang="en-US" b="1" dirty="0"/>
              <a:t> </a:t>
            </a:r>
            <a:r>
              <a:rPr lang="en-US" b="1" dirty="0" err="1"/>
              <a:t>xếp</a:t>
            </a:r>
            <a:r>
              <a:rPr lang="en-US" b="1" dirty="0"/>
              <a:t> </a:t>
            </a:r>
            <a:r>
              <a:rPr lang="en-US" b="1" dirty="0" err="1"/>
              <a:t>đoạn</a:t>
            </a:r>
            <a:r>
              <a:rPr lang="en-US" b="1" dirty="0"/>
              <a:t> 3</a:t>
            </a:r>
            <a:r>
              <a:rPr lang="en-US" dirty="0"/>
              <a:t>: </a:t>
            </a:r>
            <a:r>
              <a:rPr lang="en-US" dirty="0" err="1"/>
              <a:t>a</a:t>
            </a:r>
            <a:r>
              <a:rPr lang="en-US" baseline="-25000" dirty="0" err="1"/>
              <a:t>i</a:t>
            </a:r>
            <a:r>
              <a:rPr lang="en-US" dirty="0"/>
              <a:t>.. a</a:t>
            </a:r>
            <a:r>
              <a:rPr lang="en-US" sz="2400" baseline="-25000" dirty="0"/>
              <a:t>right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Cài Đặt Thuật Toán Tìm Nhị Phân</a:t>
            </a:r>
          </a:p>
        </p:txBody>
      </p:sp>
      <p:sp>
        <p:nvSpPr>
          <p:cNvPr id="249859" name="Rectangle 3"/>
          <p:cNvSpPr>
            <a:spLocks noGrp="1" noChangeArrowheads="1"/>
          </p:cNvSpPr>
          <p:nvPr>
            <p:ph type="body" idx="1"/>
          </p:nvPr>
        </p:nvSpPr>
        <p:spPr/>
        <p:txBody>
          <a:bodyPr/>
          <a:lstStyle/>
          <a:p>
            <a:r>
              <a:rPr lang="en-US"/>
              <a:t>Hàm trả về giá trị 1 nếu tìm thấy, ngược lại hàm trả về giá trị 0</a:t>
            </a:r>
          </a:p>
          <a:p>
            <a:pPr lvl="1">
              <a:buFont typeface="Wingdings" pitchFamily="2" charset="2"/>
              <a:buNone/>
            </a:pPr>
            <a:r>
              <a:rPr lang="en-US" sz="2400">
                <a:solidFill>
                  <a:srgbClr val="0000FF"/>
                </a:solidFill>
                <a:cs typeface="Courier New" pitchFamily="49" charset="0"/>
              </a:rPr>
              <a:t>int</a:t>
            </a:r>
            <a:r>
              <a:rPr lang="en-US" sz="2400"/>
              <a:t> BinarySearch(</a:t>
            </a:r>
            <a:r>
              <a:rPr lang="en-US" sz="2400">
                <a:solidFill>
                  <a:srgbClr val="0000FF"/>
                </a:solidFill>
                <a:cs typeface="Courier New" pitchFamily="49" charset="0"/>
              </a:rPr>
              <a:t>int</a:t>
            </a:r>
            <a:r>
              <a:rPr lang="en-US" sz="2400"/>
              <a:t> a[],</a:t>
            </a:r>
            <a:r>
              <a:rPr lang="en-US" sz="2400">
                <a:solidFill>
                  <a:srgbClr val="0000FF"/>
                </a:solidFill>
                <a:cs typeface="Courier New" pitchFamily="49" charset="0"/>
              </a:rPr>
              <a:t>int </a:t>
            </a:r>
            <a:r>
              <a:rPr lang="en-US" sz="2400"/>
              <a:t>n,</a:t>
            </a:r>
            <a:r>
              <a:rPr lang="en-US" sz="2400">
                <a:solidFill>
                  <a:srgbClr val="0000FF"/>
                </a:solidFill>
                <a:cs typeface="Courier New" pitchFamily="49" charset="0"/>
              </a:rPr>
              <a:t>int</a:t>
            </a:r>
            <a:r>
              <a:rPr lang="en-US" sz="2400"/>
              <a:t> x)</a:t>
            </a:r>
          </a:p>
          <a:p>
            <a:pPr lvl="1">
              <a:buFont typeface="Wingdings" pitchFamily="2" charset="2"/>
              <a:buNone/>
            </a:pPr>
            <a:r>
              <a:rPr lang="en-US" sz="2400"/>
              <a:t>{	</a:t>
            </a:r>
            <a:r>
              <a:rPr lang="en-US" sz="2400">
                <a:solidFill>
                  <a:srgbClr val="0000FF"/>
                </a:solidFill>
                <a:cs typeface="Courier New" pitchFamily="49" charset="0"/>
              </a:rPr>
              <a:t>int</a:t>
            </a:r>
            <a:r>
              <a:rPr lang="en-US" sz="2400"/>
              <a:t> left, right, mid; left=0; right=n-1;</a:t>
            </a:r>
          </a:p>
          <a:p>
            <a:pPr lvl="1">
              <a:buFont typeface="Wingdings" pitchFamily="2" charset="2"/>
              <a:buNone/>
            </a:pPr>
            <a:r>
              <a:rPr lang="en-US" sz="2400"/>
              <a:t>	</a:t>
            </a:r>
            <a:r>
              <a:rPr lang="en-US" sz="2400">
                <a:solidFill>
                  <a:srgbClr val="0000FF"/>
                </a:solidFill>
                <a:cs typeface="Courier New" pitchFamily="49" charset="0"/>
              </a:rPr>
              <a:t>do</a:t>
            </a:r>
            <a:r>
              <a:rPr lang="en-US" sz="2400"/>
              <a:t>{ </a:t>
            </a:r>
          </a:p>
          <a:p>
            <a:pPr lvl="1">
              <a:buFont typeface="Wingdings" pitchFamily="2" charset="2"/>
              <a:buNone/>
            </a:pPr>
            <a:r>
              <a:rPr lang="en-US" sz="2400"/>
              <a:t>			mid=(left+right)/2;</a:t>
            </a:r>
          </a:p>
          <a:p>
            <a:pPr lvl="1">
              <a:buFont typeface="Wingdings" pitchFamily="2" charset="2"/>
              <a:buNone/>
            </a:pPr>
            <a:r>
              <a:rPr lang="en-US" sz="2400"/>
              <a:t>			</a:t>
            </a:r>
            <a:r>
              <a:rPr lang="en-US" sz="2400">
                <a:solidFill>
                  <a:srgbClr val="0000FF"/>
                </a:solidFill>
                <a:cs typeface="Courier New" pitchFamily="49" charset="0"/>
              </a:rPr>
              <a:t>if</a:t>
            </a:r>
            <a:r>
              <a:rPr lang="en-US" sz="2400"/>
              <a:t>(a[mid]==x) return 1;</a:t>
            </a:r>
          </a:p>
          <a:p>
            <a:pPr lvl="1">
              <a:buFont typeface="Wingdings" pitchFamily="2" charset="2"/>
              <a:buNone/>
            </a:pPr>
            <a:r>
              <a:rPr lang="en-US" sz="2400"/>
              <a:t>			</a:t>
            </a:r>
            <a:r>
              <a:rPr lang="en-US" sz="2400">
                <a:solidFill>
                  <a:srgbClr val="0000FF"/>
                </a:solidFill>
                <a:cs typeface="Courier New" pitchFamily="49" charset="0"/>
              </a:rPr>
              <a:t>else</a:t>
            </a:r>
            <a:r>
              <a:rPr lang="en-US" sz="2400"/>
              <a:t> 	</a:t>
            </a:r>
            <a:r>
              <a:rPr lang="en-US" sz="2400">
                <a:solidFill>
                  <a:srgbClr val="0000FF"/>
                </a:solidFill>
                <a:cs typeface="Courier New" pitchFamily="49" charset="0"/>
              </a:rPr>
              <a:t>if</a:t>
            </a:r>
            <a:r>
              <a:rPr lang="en-US" sz="2400"/>
              <a:t>(a[mid]&lt;x)  left=mid+1;		</a:t>
            </a:r>
          </a:p>
          <a:p>
            <a:pPr lvl="1">
              <a:buFont typeface="Wingdings" pitchFamily="2" charset="2"/>
              <a:buNone/>
            </a:pPr>
            <a:r>
              <a:rPr lang="en-US" sz="2400"/>
              <a:t>				</a:t>
            </a:r>
            <a:r>
              <a:rPr lang="en-US" sz="2400">
                <a:solidFill>
                  <a:srgbClr val="0000FF"/>
                </a:solidFill>
                <a:cs typeface="Courier New" pitchFamily="49" charset="0"/>
              </a:rPr>
              <a:t>else</a:t>
            </a:r>
            <a:r>
              <a:rPr lang="en-US" sz="2400"/>
              <a:t>  right=mid-1;</a:t>
            </a:r>
          </a:p>
          <a:p>
            <a:pPr lvl="1">
              <a:buFont typeface="Wingdings" pitchFamily="2" charset="2"/>
              <a:buNone/>
            </a:pPr>
            <a:r>
              <a:rPr lang="en-US" sz="2400"/>
              <a:t>	}</a:t>
            </a:r>
            <a:r>
              <a:rPr lang="en-US" sz="2400">
                <a:solidFill>
                  <a:srgbClr val="0000FF"/>
                </a:solidFill>
                <a:cs typeface="Courier New" pitchFamily="49" charset="0"/>
              </a:rPr>
              <a:t>while</a:t>
            </a:r>
            <a:r>
              <a:rPr lang="en-US" sz="2400"/>
              <a:t>(left&lt;=right);</a:t>
            </a:r>
          </a:p>
          <a:p>
            <a:pPr lvl="1">
              <a:buFont typeface="Wingdings" pitchFamily="2" charset="2"/>
              <a:buNone/>
            </a:pPr>
            <a:r>
              <a:rPr lang="en-US" sz="2400"/>
              <a:t>	</a:t>
            </a:r>
            <a:r>
              <a:rPr lang="en-US" sz="2400">
                <a:solidFill>
                  <a:srgbClr val="0000FF"/>
                </a:solidFill>
                <a:cs typeface="Courier New" pitchFamily="49" charset="0"/>
              </a:rPr>
              <a:t>return</a:t>
            </a:r>
            <a:r>
              <a:rPr lang="en-US" sz="2400"/>
              <a:t> 0;</a:t>
            </a:r>
          </a:p>
          <a:p>
            <a:pPr lvl="1">
              <a:buFont typeface="Wingdings" pitchFamily="2" charset="2"/>
              <a:buNone/>
            </a:pPr>
            <a:r>
              <a:rPr lang="en-US" sz="2400"/>
              <a:t>}</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Giải Thuật Quick Sort</a:t>
            </a:r>
          </a:p>
        </p:txBody>
      </p:sp>
      <p:sp>
        <p:nvSpPr>
          <p:cNvPr id="195587" name="Rectangle 3"/>
          <p:cNvSpPr>
            <a:spLocks noGrp="1" noChangeArrowheads="1"/>
          </p:cNvSpPr>
          <p:nvPr>
            <p:ph type="body" idx="1"/>
          </p:nvPr>
        </p:nvSpPr>
        <p:spPr>
          <a:xfrm>
            <a:off x="1062038" y="1176338"/>
            <a:ext cx="8499475" cy="5111750"/>
          </a:xfrm>
        </p:spPr>
        <p:txBody>
          <a:bodyPr/>
          <a:lstStyle/>
          <a:p>
            <a:pPr>
              <a:lnSpc>
                <a:spcPct val="90000"/>
              </a:lnSpc>
              <a:spcBef>
                <a:spcPct val="50000"/>
              </a:spcBef>
            </a:pPr>
            <a:r>
              <a:rPr lang="en-US" sz="2400" u="sng"/>
              <a:t>Bước 1</a:t>
            </a:r>
            <a:r>
              <a:rPr lang="en-US" sz="2400"/>
              <a:t> : Chọn tùy ý một phần tử  a[k] trong dãy là 		giá trị   mốc ( l ≤ k ≤ r):    </a:t>
            </a:r>
          </a:p>
          <a:p>
            <a:pPr>
              <a:lnSpc>
                <a:spcPct val="90000"/>
              </a:lnSpc>
              <a:spcBef>
                <a:spcPct val="50000"/>
              </a:spcBef>
              <a:buFont typeface="Wingdings" pitchFamily="2" charset="2"/>
              <a:buNone/>
            </a:pPr>
            <a:r>
              <a:rPr lang="en-US" sz="2400" b="1"/>
              <a:t>				x = a[k];   i = l;  j = r; </a:t>
            </a:r>
          </a:p>
          <a:p>
            <a:pPr>
              <a:lnSpc>
                <a:spcPct val="90000"/>
              </a:lnSpc>
              <a:spcBef>
                <a:spcPct val="50000"/>
              </a:spcBef>
            </a:pPr>
            <a:r>
              <a:rPr lang="en-US" sz="2400" u="sng"/>
              <a:t>Bước 2</a:t>
            </a:r>
            <a:r>
              <a:rPr lang="en-US" sz="2400"/>
              <a:t> : Phát hiện và hiệu chỉnh cặp phần tử  </a:t>
            </a:r>
          </a:p>
          <a:p>
            <a:pPr>
              <a:lnSpc>
                <a:spcPct val="90000"/>
              </a:lnSpc>
              <a:spcBef>
                <a:spcPct val="50000"/>
              </a:spcBef>
              <a:buFont typeface="Wingdings" pitchFamily="2" charset="2"/>
              <a:buNone/>
            </a:pPr>
            <a:r>
              <a:rPr lang="en-US" sz="2400"/>
              <a:t>				a[i], a[j] nằm sai chỗ : </a:t>
            </a:r>
          </a:p>
          <a:p>
            <a:pPr lvl="2">
              <a:lnSpc>
                <a:spcPct val="90000"/>
              </a:lnSpc>
              <a:spcBef>
                <a:spcPct val="50000"/>
              </a:spcBef>
            </a:pPr>
            <a:r>
              <a:rPr lang="en-US" sz="2800" u="sng"/>
              <a:t>Bước 2a</a:t>
            </a:r>
            <a:r>
              <a:rPr lang="en-US" sz="2800"/>
              <a:t> : Trong khi (a[i]&lt;x) i++; </a:t>
            </a:r>
          </a:p>
          <a:p>
            <a:pPr lvl="2">
              <a:lnSpc>
                <a:spcPct val="90000"/>
              </a:lnSpc>
              <a:spcBef>
                <a:spcPct val="50000"/>
              </a:spcBef>
            </a:pPr>
            <a:r>
              <a:rPr lang="en-US" sz="2800" u="sng"/>
              <a:t>Bước 2b</a:t>
            </a:r>
            <a:r>
              <a:rPr lang="en-US" sz="2800"/>
              <a:t> : Trong khi (a[j]&gt;x) j--; </a:t>
            </a:r>
          </a:p>
          <a:p>
            <a:pPr lvl="2">
              <a:lnSpc>
                <a:spcPct val="90000"/>
              </a:lnSpc>
              <a:spcBef>
                <a:spcPct val="50000"/>
              </a:spcBef>
            </a:pPr>
            <a:r>
              <a:rPr lang="en-US" sz="2800" u="sng"/>
              <a:t>Bước 2c</a:t>
            </a:r>
            <a:r>
              <a:rPr lang="en-US" sz="2800"/>
              <a:t> : Nếu  i&lt; j	Đoicho(a[i],a[j]); </a:t>
            </a:r>
          </a:p>
          <a:p>
            <a:pPr>
              <a:lnSpc>
                <a:spcPct val="90000"/>
              </a:lnSpc>
              <a:spcBef>
                <a:spcPct val="50000"/>
              </a:spcBef>
            </a:pPr>
            <a:r>
              <a:rPr lang="en-US" sz="2400" u="sng"/>
              <a:t>Bước 3</a:t>
            </a:r>
            <a:r>
              <a:rPr lang="en-US" sz="2400"/>
              <a:t> : Nếu  i &lt; j:	Lặp lại Bước 2.				   Ngược lại: Dừng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Ví Dụ</a:t>
            </a:r>
          </a:p>
        </p:txBody>
      </p:sp>
      <p:sp>
        <p:nvSpPr>
          <p:cNvPr id="201731" name="Rectangle 3"/>
          <p:cNvSpPr>
            <a:spLocks noGrp="1" noChangeArrowheads="1"/>
          </p:cNvSpPr>
          <p:nvPr>
            <p:ph type="body" sz="half" idx="1"/>
          </p:nvPr>
        </p:nvSpPr>
        <p:spPr>
          <a:xfrm>
            <a:off x="992188" y="981075"/>
            <a:ext cx="4211637" cy="5543550"/>
          </a:xfrm>
        </p:spPr>
        <p:txBody>
          <a:bodyPr/>
          <a:lstStyle/>
          <a:p>
            <a:r>
              <a:rPr lang="en-US" sz="2400"/>
              <a:t>Cho dãy số a: </a:t>
            </a:r>
          </a:p>
          <a:p>
            <a:pPr>
              <a:buFont typeface="Wingdings" pitchFamily="2" charset="2"/>
              <a:buNone/>
            </a:pPr>
            <a:r>
              <a:rPr lang="en-US" sz="2400"/>
              <a:t>		12	  2	8	5	1	6	4	15 </a:t>
            </a:r>
          </a:p>
        </p:txBody>
      </p:sp>
      <p:sp>
        <p:nvSpPr>
          <p:cNvPr id="201732" name="Rectangle 4"/>
          <p:cNvSpPr>
            <a:spLocks noChangeArrowheads="1"/>
          </p:cNvSpPr>
          <p:nvPr/>
        </p:nvSpPr>
        <p:spPr bwMode="auto">
          <a:xfrm>
            <a:off x="790575" y="3141663"/>
            <a:ext cx="49307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800" u="sng"/>
              <a:t>Phân hoạch  đoạn l =0, r =</a:t>
            </a:r>
            <a:r>
              <a:rPr lang="en-US" sz="3200" u="sng"/>
              <a:t> 7</a:t>
            </a:r>
            <a:r>
              <a:rPr lang="en-US" sz="2800" u="sng"/>
              <a:t>:</a:t>
            </a:r>
            <a:r>
              <a:rPr lang="en-US" sz="3200"/>
              <a:t> </a:t>
            </a:r>
          </a:p>
        </p:txBody>
      </p:sp>
      <p:sp>
        <p:nvSpPr>
          <p:cNvPr id="201734" name="Rectangle 6"/>
          <p:cNvSpPr>
            <a:spLocks noChangeArrowheads="1"/>
          </p:cNvSpPr>
          <p:nvPr/>
        </p:nvSpPr>
        <p:spPr bwMode="auto">
          <a:xfrm>
            <a:off x="6897688" y="3141663"/>
            <a:ext cx="2076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sz="2800"/>
              <a:t>x = a[3] = 5</a:t>
            </a:r>
            <a:r>
              <a:rPr lang="en-US" sz="3200"/>
              <a:t> </a:t>
            </a:r>
          </a:p>
        </p:txBody>
      </p:sp>
      <p:sp>
        <p:nvSpPr>
          <p:cNvPr id="201748" name="Oval 20"/>
          <p:cNvSpPr>
            <a:spLocks noChangeArrowheads="1"/>
          </p:cNvSpPr>
          <p:nvPr/>
        </p:nvSpPr>
        <p:spPr bwMode="auto">
          <a:xfrm>
            <a:off x="920750" y="4365625"/>
            <a:ext cx="792163" cy="792163"/>
          </a:xfrm>
          <a:prstGeom prst="ellipse">
            <a:avLst/>
          </a:prstGeom>
          <a:gradFill rotWithShape="1">
            <a:gsLst>
              <a:gs pos="0">
                <a:srgbClr val="FFFFFF"/>
              </a:gs>
              <a:gs pos="100000">
                <a:srgbClr val="CC00CC"/>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12</a:t>
            </a:r>
          </a:p>
        </p:txBody>
      </p:sp>
      <p:sp>
        <p:nvSpPr>
          <p:cNvPr id="201749" name="Oval 21"/>
          <p:cNvSpPr>
            <a:spLocks noChangeArrowheads="1"/>
          </p:cNvSpPr>
          <p:nvPr/>
        </p:nvSpPr>
        <p:spPr bwMode="auto">
          <a:xfrm>
            <a:off x="2000250" y="4365625"/>
            <a:ext cx="793750" cy="792163"/>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2</a:t>
            </a:r>
          </a:p>
        </p:txBody>
      </p:sp>
      <p:sp>
        <p:nvSpPr>
          <p:cNvPr id="201750" name="Oval 22"/>
          <p:cNvSpPr>
            <a:spLocks noChangeArrowheads="1"/>
          </p:cNvSpPr>
          <p:nvPr/>
        </p:nvSpPr>
        <p:spPr bwMode="auto">
          <a:xfrm>
            <a:off x="3152775" y="4365625"/>
            <a:ext cx="793750" cy="792163"/>
          </a:xfrm>
          <a:prstGeom prst="ellipse">
            <a:avLst/>
          </a:prstGeom>
          <a:gradFill rotWithShape="1">
            <a:gsLst>
              <a:gs pos="0">
                <a:srgbClr val="FFFFFF"/>
              </a:gs>
              <a:gs pos="100000">
                <a:srgbClr val="CC00CC"/>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8</a:t>
            </a:r>
          </a:p>
        </p:txBody>
      </p:sp>
      <p:sp>
        <p:nvSpPr>
          <p:cNvPr id="201751" name="Oval 23"/>
          <p:cNvSpPr>
            <a:spLocks noChangeArrowheads="1"/>
          </p:cNvSpPr>
          <p:nvPr/>
        </p:nvSpPr>
        <p:spPr bwMode="auto">
          <a:xfrm>
            <a:off x="4305300" y="4365625"/>
            <a:ext cx="793750" cy="792163"/>
          </a:xfrm>
          <a:prstGeom prst="ellipse">
            <a:avLst/>
          </a:prstGeom>
          <a:gradFill rotWithShape="1">
            <a:gsLst>
              <a:gs pos="0">
                <a:srgbClr val="FFFFFF"/>
              </a:gs>
              <a:gs pos="100000">
                <a:srgbClr val="FF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5</a:t>
            </a:r>
          </a:p>
        </p:txBody>
      </p:sp>
      <p:sp>
        <p:nvSpPr>
          <p:cNvPr id="201752" name="Oval 24"/>
          <p:cNvSpPr>
            <a:spLocks noChangeArrowheads="1"/>
          </p:cNvSpPr>
          <p:nvPr/>
        </p:nvSpPr>
        <p:spPr bwMode="auto">
          <a:xfrm>
            <a:off x="5529263" y="4365625"/>
            <a:ext cx="792162" cy="792163"/>
          </a:xfrm>
          <a:prstGeom prst="ellipse">
            <a:avLst/>
          </a:prstGeom>
          <a:gradFill rotWithShape="1">
            <a:gsLst>
              <a:gs pos="0">
                <a:srgbClr val="FFFFFF"/>
              </a:gs>
              <a:gs pos="100000">
                <a:srgbClr val="CC00CC"/>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1</a:t>
            </a:r>
          </a:p>
        </p:txBody>
      </p:sp>
      <p:sp>
        <p:nvSpPr>
          <p:cNvPr id="201753" name="Oval 25"/>
          <p:cNvSpPr>
            <a:spLocks noChangeArrowheads="1"/>
          </p:cNvSpPr>
          <p:nvPr/>
        </p:nvSpPr>
        <p:spPr bwMode="auto">
          <a:xfrm>
            <a:off x="6753225" y="4365625"/>
            <a:ext cx="792163" cy="792163"/>
          </a:xfrm>
          <a:prstGeom prst="ellipse">
            <a:avLst/>
          </a:prstGeom>
          <a:gradFill rotWithShape="1">
            <a:gsLst>
              <a:gs pos="0">
                <a:srgbClr val="FFFFFF"/>
              </a:gs>
              <a:gs pos="100000">
                <a:srgbClr val="CC00CC"/>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6</a:t>
            </a:r>
          </a:p>
        </p:txBody>
      </p:sp>
      <p:sp>
        <p:nvSpPr>
          <p:cNvPr id="201754" name="Oval 26"/>
          <p:cNvSpPr>
            <a:spLocks noChangeArrowheads="1"/>
          </p:cNvSpPr>
          <p:nvPr/>
        </p:nvSpPr>
        <p:spPr bwMode="auto">
          <a:xfrm>
            <a:off x="7832725" y="4365625"/>
            <a:ext cx="792163" cy="792163"/>
          </a:xfrm>
          <a:prstGeom prst="ellipse">
            <a:avLst/>
          </a:prstGeom>
          <a:gradFill rotWithShape="1">
            <a:gsLst>
              <a:gs pos="0">
                <a:srgbClr val="FFFFFF"/>
              </a:gs>
              <a:gs pos="100000">
                <a:srgbClr val="CC00CC"/>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4</a:t>
            </a:r>
          </a:p>
        </p:txBody>
      </p:sp>
      <p:sp>
        <p:nvSpPr>
          <p:cNvPr id="201755" name="Oval 27"/>
          <p:cNvSpPr>
            <a:spLocks noChangeArrowheads="1"/>
          </p:cNvSpPr>
          <p:nvPr/>
        </p:nvSpPr>
        <p:spPr bwMode="auto">
          <a:xfrm>
            <a:off x="8985250" y="4365625"/>
            <a:ext cx="776288" cy="792163"/>
          </a:xfrm>
          <a:prstGeom prst="ellipse">
            <a:avLst/>
          </a:prstGeom>
          <a:gradFill rotWithShape="1">
            <a:gsLst>
              <a:gs pos="0">
                <a:srgbClr val="FFFFFF"/>
              </a:gs>
              <a:gs pos="100000">
                <a:srgbClr val="CC00CC"/>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15</a:t>
            </a:r>
          </a:p>
        </p:txBody>
      </p:sp>
      <p:sp>
        <p:nvSpPr>
          <p:cNvPr id="201756" name="Text Box 28"/>
          <p:cNvSpPr txBox="1">
            <a:spLocks noChangeArrowheads="1"/>
          </p:cNvSpPr>
          <p:nvPr/>
        </p:nvSpPr>
        <p:spPr bwMode="auto">
          <a:xfrm>
            <a:off x="849313" y="5589588"/>
            <a:ext cx="865187" cy="395287"/>
          </a:xfrm>
          <a:prstGeom prst="rect">
            <a:avLst/>
          </a:prstGeom>
          <a:noFill/>
          <a:ln w="28575">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   l=0</a:t>
            </a:r>
          </a:p>
        </p:txBody>
      </p:sp>
      <p:sp>
        <p:nvSpPr>
          <p:cNvPr id="201757" name="Text Box 29"/>
          <p:cNvSpPr txBox="1">
            <a:spLocks noChangeArrowheads="1"/>
          </p:cNvSpPr>
          <p:nvPr/>
        </p:nvSpPr>
        <p:spPr bwMode="auto">
          <a:xfrm>
            <a:off x="8912225" y="5589588"/>
            <a:ext cx="865188" cy="39528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r=7</a:t>
            </a:r>
          </a:p>
        </p:txBody>
      </p:sp>
      <p:sp>
        <p:nvSpPr>
          <p:cNvPr id="201758" name="Line 30"/>
          <p:cNvSpPr>
            <a:spLocks noChangeShapeType="1"/>
          </p:cNvSpPr>
          <p:nvPr/>
        </p:nvSpPr>
        <p:spPr bwMode="auto">
          <a:xfrm flipV="1">
            <a:off x="1281113" y="5157788"/>
            <a:ext cx="0" cy="431800"/>
          </a:xfrm>
          <a:prstGeom prst="line">
            <a:avLst/>
          </a:prstGeom>
          <a:noFill/>
          <a:ln w="76200">
            <a:solidFill>
              <a:srgbClr val="800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1759" name="Line 31"/>
          <p:cNvSpPr>
            <a:spLocks noChangeShapeType="1"/>
          </p:cNvSpPr>
          <p:nvPr/>
        </p:nvSpPr>
        <p:spPr bwMode="auto">
          <a:xfrm flipV="1">
            <a:off x="9345613" y="5157788"/>
            <a:ext cx="0" cy="431800"/>
          </a:xfrm>
          <a:prstGeom prst="line">
            <a:avLst/>
          </a:prstGeom>
          <a:noFill/>
          <a:ln w="7620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201760" name="AutoShape 32"/>
          <p:cNvCxnSpPr>
            <a:cxnSpLocks noChangeShapeType="1"/>
            <a:stCxn id="201748" idx="0"/>
            <a:endCxn id="201754" idx="0"/>
          </p:cNvCxnSpPr>
          <p:nvPr/>
        </p:nvCxnSpPr>
        <p:spPr bwMode="auto">
          <a:xfrm rot="5400000" flipV="1">
            <a:off x="4772819" y="910431"/>
            <a:ext cx="1588" cy="6911975"/>
          </a:xfrm>
          <a:prstGeom prst="bentConnector3">
            <a:avLst>
              <a:gd name="adj1" fmla="val -22000000"/>
            </a:avLst>
          </a:prstGeom>
          <a:noFill/>
          <a:ln w="635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p:bldP spid="20173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Ví Dụ</a:t>
            </a:r>
          </a:p>
        </p:txBody>
      </p:sp>
      <p:pic>
        <p:nvPicPr>
          <p:cNvPr id="2027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4365625"/>
            <a:ext cx="73453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2763" name="Group 11"/>
          <p:cNvGrpSpPr>
            <a:grpSpLocks/>
          </p:cNvGrpSpPr>
          <p:nvPr/>
        </p:nvGrpSpPr>
        <p:grpSpPr bwMode="auto">
          <a:xfrm>
            <a:off x="1208088" y="1412875"/>
            <a:ext cx="7632700" cy="2376488"/>
            <a:chOff x="761" y="890"/>
            <a:chExt cx="4808" cy="1497"/>
          </a:xfrm>
        </p:grpSpPr>
        <p:pic>
          <p:nvPicPr>
            <p:cNvPr id="2027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 y="890"/>
              <a:ext cx="4808" cy="1497"/>
            </a:xfrm>
            <a:prstGeom prst="rect">
              <a:avLst/>
            </a:prstGeom>
            <a:noFill/>
            <a:extLst>
              <a:ext uri="{909E8E84-426E-40DD-AFC4-6F175D3DCCD1}">
                <a14:hiddenFill xmlns:a14="http://schemas.microsoft.com/office/drawing/2010/main">
                  <a:solidFill>
                    <a:srgbClr val="FFFFFF"/>
                  </a:solidFill>
                </a14:hiddenFill>
              </a:ext>
            </a:extLst>
          </p:spPr>
        </p:pic>
        <p:pic>
          <p:nvPicPr>
            <p:cNvPr id="2027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1" y="1231"/>
              <a:ext cx="458"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2761" name="Text Box 9"/>
            <p:cNvSpPr txBox="1">
              <a:spLocks noChangeArrowheads="1"/>
            </p:cNvSpPr>
            <p:nvPr/>
          </p:nvSpPr>
          <p:spPr bwMode="auto">
            <a:xfrm>
              <a:off x="943" y="202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l=0</a:t>
              </a:r>
            </a:p>
          </p:txBody>
        </p:sp>
        <p:sp>
          <p:nvSpPr>
            <p:cNvPr id="202762" name="Text Box 10"/>
            <p:cNvSpPr txBox="1">
              <a:spLocks noChangeArrowheads="1"/>
            </p:cNvSpPr>
            <p:nvPr/>
          </p:nvSpPr>
          <p:spPr bwMode="auto">
            <a:xfrm>
              <a:off x="5070" y="1979"/>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63"/>
                                        </p:tgtEl>
                                        <p:attrNameLst>
                                          <p:attrName>style.visibility</p:attrName>
                                        </p:attrNameLst>
                                      </p:cBhvr>
                                      <p:to>
                                        <p:strVal val="visible"/>
                                      </p:to>
                                    </p:set>
                                    <p:animEffect transition="in" filter="blinds(horizontal)">
                                      <p:cBhvr>
                                        <p:cTn id="7" dur="500"/>
                                        <p:tgtEl>
                                          <p:spTgt spid="202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9"/>
                                        </p:tgtEl>
                                        <p:attrNameLst>
                                          <p:attrName>style.visibility</p:attrName>
                                        </p:attrNameLst>
                                      </p:cBhvr>
                                      <p:to>
                                        <p:strVal val="visible"/>
                                      </p:to>
                                    </p:set>
                                    <p:animEffect transition="in" filter="blinds(horizontal)">
                                      <p:cBhvr>
                                        <p:cTn id="12" dur="500"/>
                                        <p:tgtEl>
                                          <p:spTgt spid="20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Ví Dụ</a:t>
            </a:r>
          </a:p>
        </p:txBody>
      </p:sp>
      <p:sp>
        <p:nvSpPr>
          <p:cNvPr id="203779" name="Rectangle 3"/>
          <p:cNvSpPr>
            <a:spLocks noGrp="1" noChangeArrowheads="1"/>
          </p:cNvSpPr>
          <p:nvPr>
            <p:ph type="body" idx="1"/>
          </p:nvPr>
        </p:nvSpPr>
        <p:spPr>
          <a:xfrm>
            <a:off x="992188" y="981075"/>
            <a:ext cx="5946775" cy="1006475"/>
          </a:xfrm>
        </p:spPr>
        <p:txBody>
          <a:bodyPr/>
          <a:lstStyle/>
          <a:p>
            <a:r>
              <a:rPr lang="en-US" u="sng"/>
              <a:t>Phân hoạch  đoạn l =0, r = 2:</a:t>
            </a:r>
            <a:endParaRPr lang="en-US"/>
          </a:p>
        </p:txBody>
      </p:sp>
      <p:sp>
        <p:nvSpPr>
          <p:cNvPr id="203780" name="Rectangle 4"/>
          <p:cNvSpPr>
            <a:spLocks noChangeArrowheads="1"/>
          </p:cNvSpPr>
          <p:nvPr/>
        </p:nvSpPr>
        <p:spPr bwMode="auto">
          <a:xfrm>
            <a:off x="6681788" y="1628775"/>
            <a:ext cx="2282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t>x = a[2] = 2</a:t>
            </a:r>
          </a:p>
        </p:txBody>
      </p:sp>
      <p:pic>
        <p:nvPicPr>
          <p:cNvPr id="2037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4887913"/>
            <a:ext cx="7777162"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786" name="Group 10"/>
          <p:cNvGrpSpPr>
            <a:grpSpLocks/>
          </p:cNvGrpSpPr>
          <p:nvPr/>
        </p:nvGrpSpPr>
        <p:grpSpPr bwMode="auto">
          <a:xfrm>
            <a:off x="1281113" y="2492375"/>
            <a:ext cx="7920037" cy="1728788"/>
            <a:chOff x="807" y="1570"/>
            <a:chExt cx="4989" cy="1089"/>
          </a:xfrm>
        </p:grpSpPr>
        <p:pic>
          <p:nvPicPr>
            <p:cNvPr id="2037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 y="1570"/>
              <a:ext cx="4989" cy="1089"/>
            </a:xfrm>
            <a:prstGeom prst="rect">
              <a:avLst/>
            </a:prstGeom>
            <a:noFill/>
            <a:extLst>
              <a:ext uri="{909E8E84-426E-40DD-AFC4-6F175D3DCCD1}">
                <a14:hiddenFill xmlns:a14="http://schemas.microsoft.com/office/drawing/2010/main">
                  <a:solidFill>
                    <a:srgbClr val="FFFFFF"/>
                  </a:solidFill>
                </a14:hiddenFill>
              </a:ext>
            </a:extLst>
          </p:spPr>
        </p:pic>
        <p:sp>
          <p:nvSpPr>
            <p:cNvPr id="203784" name="Text Box 8"/>
            <p:cNvSpPr txBox="1">
              <a:spLocks noChangeArrowheads="1"/>
            </p:cNvSpPr>
            <p:nvPr/>
          </p:nvSpPr>
          <p:spPr bwMode="auto">
            <a:xfrm>
              <a:off x="943" y="238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l=0</a:t>
              </a:r>
            </a:p>
          </p:txBody>
        </p:sp>
        <p:sp>
          <p:nvSpPr>
            <p:cNvPr id="203785" name="Text Box 9"/>
            <p:cNvSpPr txBox="1">
              <a:spLocks noChangeArrowheads="1"/>
            </p:cNvSpPr>
            <p:nvPr/>
          </p:nvSpPr>
          <p:spPr bwMode="auto">
            <a:xfrm>
              <a:off x="2167" y="2341"/>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3780"/>
                                        </p:tgtEl>
                                        <p:attrNameLst>
                                          <p:attrName>style.visibility</p:attrName>
                                        </p:attrNameLst>
                                      </p:cBhvr>
                                      <p:to>
                                        <p:strVal val="visible"/>
                                      </p:to>
                                    </p:set>
                                    <p:animEffect transition="in" filter="blinds(horizontal)">
                                      <p:cBhvr>
                                        <p:cTn id="7" dur="500"/>
                                        <p:tgtEl>
                                          <p:spTgt spid="203780"/>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03786"/>
                                        </p:tgtEl>
                                        <p:attrNameLst>
                                          <p:attrName>style.visibility</p:attrName>
                                        </p:attrNameLst>
                                      </p:cBhvr>
                                      <p:to>
                                        <p:strVal val="visible"/>
                                      </p:to>
                                    </p:set>
                                    <p:animEffect transition="in" filter="blinds(horizontal)">
                                      <p:cBhvr>
                                        <p:cTn id="11" dur="500"/>
                                        <p:tgtEl>
                                          <p:spTgt spid="2037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03782"/>
                                        </p:tgtEl>
                                        <p:attrNameLst>
                                          <p:attrName>style.visibility</p:attrName>
                                        </p:attrNameLst>
                                      </p:cBhvr>
                                      <p:to>
                                        <p:strVal val="visible"/>
                                      </p:to>
                                    </p:set>
                                    <p:animEffect transition="in" filter="blinds(horizontal)">
                                      <p:cBhvr>
                                        <p:cTn id="16" dur="500"/>
                                        <p:tgtEl>
                                          <p:spTgt spid="20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0"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Ví Dụ</a:t>
            </a:r>
          </a:p>
        </p:txBody>
      </p:sp>
      <p:sp>
        <p:nvSpPr>
          <p:cNvPr id="204803" name="Rectangle 3"/>
          <p:cNvSpPr>
            <a:spLocks noGrp="1" noChangeArrowheads="1"/>
          </p:cNvSpPr>
          <p:nvPr>
            <p:ph type="body" idx="1"/>
          </p:nvPr>
        </p:nvSpPr>
        <p:spPr>
          <a:xfrm>
            <a:off x="992188" y="981075"/>
            <a:ext cx="6153150" cy="1181100"/>
          </a:xfrm>
        </p:spPr>
        <p:txBody>
          <a:bodyPr/>
          <a:lstStyle/>
          <a:p>
            <a:r>
              <a:rPr lang="en-US" u="sng"/>
              <a:t>Phân hoạch  đoạn l = 4, r = 7:</a:t>
            </a:r>
            <a:endParaRPr lang="en-US"/>
          </a:p>
        </p:txBody>
      </p:sp>
      <p:pic>
        <p:nvPicPr>
          <p:cNvPr id="20480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3" y="4678363"/>
            <a:ext cx="69119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04" name="Rectangle 4"/>
          <p:cNvSpPr>
            <a:spLocks noChangeArrowheads="1"/>
          </p:cNvSpPr>
          <p:nvPr/>
        </p:nvSpPr>
        <p:spPr bwMode="auto">
          <a:xfrm>
            <a:off x="6681788" y="1557338"/>
            <a:ext cx="23955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sz="3200" b="1"/>
              <a:t>x = a[5] = 6</a:t>
            </a:r>
            <a:r>
              <a:rPr lang="en-US" sz="3200"/>
              <a:t> </a:t>
            </a:r>
          </a:p>
        </p:txBody>
      </p:sp>
      <p:pic>
        <p:nvPicPr>
          <p:cNvPr id="20480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2349500"/>
            <a:ext cx="7056437" cy="1589088"/>
          </a:xfrm>
          <a:prstGeom prst="rect">
            <a:avLst/>
          </a:prstGeom>
          <a:noFill/>
          <a:extLst>
            <a:ext uri="{909E8E84-426E-40DD-AFC4-6F175D3DCCD1}">
              <a14:hiddenFill xmlns:a14="http://schemas.microsoft.com/office/drawing/2010/main">
                <a:solidFill>
                  <a:srgbClr val="FFFFFF"/>
                </a:solidFill>
              </a14:hiddenFill>
            </a:ext>
          </a:extLst>
        </p:spPr>
      </p:pic>
      <p:sp>
        <p:nvSpPr>
          <p:cNvPr id="204808" name="Text Box 8"/>
          <p:cNvSpPr txBox="1">
            <a:spLocks noChangeArrowheads="1"/>
          </p:cNvSpPr>
          <p:nvPr/>
        </p:nvSpPr>
        <p:spPr bwMode="auto">
          <a:xfrm>
            <a:off x="5402263" y="3448050"/>
            <a:ext cx="504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l=4</a:t>
            </a:r>
          </a:p>
        </p:txBody>
      </p:sp>
      <p:sp>
        <p:nvSpPr>
          <p:cNvPr id="204809" name="Text Box 9"/>
          <p:cNvSpPr txBox="1">
            <a:spLocks noChangeArrowheads="1"/>
          </p:cNvSpPr>
          <p:nvPr/>
        </p:nvSpPr>
        <p:spPr bwMode="auto">
          <a:xfrm>
            <a:off x="8048625" y="3430588"/>
            <a:ext cx="5762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linds(horizontal)">
                                      <p:cBhvr>
                                        <p:cTn id="7" dur="500"/>
                                        <p:tgtEl>
                                          <p:spTgt spid="20480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4808"/>
                                        </p:tgtEl>
                                        <p:attrNameLst>
                                          <p:attrName>style.visibility</p:attrName>
                                        </p:attrNameLst>
                                      </p:cBhvr>
                                      <p:to>
                                        <p:strVal val="visible"/>
                                      </p:to>
                                    </p:set>
                                    <p:animEffect transition="in" filter="blinds(horizontal)">
                                      <p:cBhvr>
                                        <p:cTn id="10" dur="500"/>
                                        <p:tgtEl>
                                          <p:spTgt spid="20480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04809"/>
                                        </p:tgtEl>
                                        <p:attrNameLst>
                                          <p:attrName>style.visibility</p:attrName>
                                        </p:attrNameLst>
                                      </p:cBhvr>
                                      <p:to>
                                        <p:strVal val="visible"/>
                                      </p:to>
                                    </p:set>
                                    <p:animEffect transition="in" filter="blinds(horizontal)">
                                      <p:cBhvr>
                                        <p:cTn id="13" dur="500"/>
                                        <p:tgtEl>
                                          <p:spTgt spid="20480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04804"/>
                                        </p:tgtEl>
                                        <p:attrNameLst>
                                          <p:attrName>style.visibility</p:attrName>
                                        </p:attrNameLst>
                                      </p:cBhvr>
                                      <p:to>
                                        <p:strVal val="visible"/>
                                      </p:to>
                                    </p:set>
                                    <p:animEffect transition="in" filter="blinds(horizontal)">
                                      <p:cBhvr>
                                        <p:cTn id="16" dur="500"/>
                                        <p:tgtEl>
                                          <p:spTgt spid="2048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04806"/>
                                        </p:tgtEl>
                                        <p:attrNameLst>
                                          <p:attrName>style.visibility</p:attrName>
                                        </p:attrNameLst>
                                      </p:cBhvr>
                                      <p:to>
                                        <p:strVal val="visible"/>
                                      </p:to>
                                    </p:set>
                                    <p:animEffect transition="in" filter="blinds(horizontal)">
                                      <p:cBhvr>
                                        <p:cTn id="21" dur="500"/>
                                        <p:tgtEl>
                                          <p:spTgt spid="204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p:bldP spid="204808" grpId="0"/>
      <p:bldP spid="204809"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endParaRPr lang="en-US">
              <a:solidFill>
                <a:srgbClr val="FFF3F3"/>
              </a:solidFill>
            </a:endParaRPr>
          </a:p>
        </p:txBody>
      </p:sp>
      <p:sp>
        <p:nvSpPr>
          <p:cNvPr id="205827" name="Rectangle 3"/>
          <p:cNvSpPr>
            <a:spLocks noGrp="1" noChangeArrowheads="1"/>
          </p:cNvSpPr>
          <p:nvPr>
            <p:ph type="body" idx="1"/>
          </p:nvPr>
        </p:nvSpPr>
        <p:spPr>
          <a:xfrm>
            <a:off x="992188" y="981075"/>
            <a:ext cx="8440737" cy="915988"/>
          </a:xfrm>
        </p:spPr>
        <p:txBody>
          <a:bodyPr/>
          <a:lstStyle/>
          <a:p>
            <a:r>
              <a:rPr lang="en-US" u="sng"/>
              <a:t>Phân hoạch  đoạn l = 6, r = 7:</a:t>
            </a:r>
            <a:endParaRPr lang="en-US"/>
          </a:p>
        </p:txBody>
      </p:sp>
      <p:pic>
        <p:nvPicPr>
          <p:cNvPr id="2058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88" y="4879975"/>
            <a:ext cx="8066087" cy="109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5834" name="Group 10"/>
          <p:cNvGrpSpPr>
            <a:grpSpLocks/>
          </p:cNvGrpSpPr>
          <p:nvPr/>
        </p:nvGrpSpPr>
        <p:grpSpPr bwMode="auto">
          <a:xfrm>
            <a:off x="1208088" y="1554163"/>
            <a:ext cx="8137525" cy="2601912"/>
            <a:chOff x="761" y="979"/>
            <a:chExt cx="5126" cy="1639"/>
          </a:xfrm>
        </p:grpSpPr>
        <p:sp>
          <p:nvSpPr>
            <p:cNvPr id="205828" name="Rectangle 4"/>
            <p:cNvSpPr>
              <a:spLocks noChangeArrowheads="1"/>
            </p:cNvSpPr>
            <p:nvPr/>
          </p:nvSpPr>
          <p:spPr bwMode="auto">
            <a:xfrm>
              <a:off x="4315" y="979"/>
              <a:ext cx="143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b="1"/>
                <a:t>x = a[6] = 6</a:t>
              </a:r>
            </a:p>
          </p:txBody>
        </p:sp>
        <p:pic>
          <p:nvPicPr>
            <p:cNvPr id="2058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 y="1661"/>
              <a:ext cx="5126" cy="953"/>
            </a:xfrm>
            <a:prstGeom prst="rect">
              <a:avLst/>
            </a:prstGeom>
            <a:noFill/>
            <a:extLst>
              <a:ext uri="{909E8E84-426E-40DD-AFC4-6F175D3DCCD1}">
                <a14:hiddenFill xmlns:a14="http://schemas.microsoft.com/office/drawing/2010/main">
                  <a:solidFill>
                    <a:srgbClr val="FFFFFF"/>
                  </a:solidFill>
                </a14:hiddenFill>
              </a:ext>
            </a:extLst>
          </p:spPr>
        </p:pic>
        <p:sp>
          <p:nvSpPr>
            <p:cNvPr id="205832" name="Text Box 8"/>
            <p:cNvSpPr txBox="1">
              <a:spLocks noChangeArrowheads="1"/>
            </p:cNvSpPr>
            <p:nvPr/>
          </p:nvSpPr>
          <p:spPr bwMode="auto">
            <a:xfrm>
              <a:off x="4753" y="238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l=6</a:t>
              </a:r>
            </a:p>
          </p:txBody>
        </p:sp>
        <p:sp>
          <p:nvSpPr>
            <p:cNvPr id="205833" name="Text Box 9"/>
            <p:cNvSpPr txBox="1">
              <a:spLocks noChangeArrowheads="1"/>
            </p:cNvSpPr>
            <p:nvPr/>
          </p:nvSpPr>
          <p:spPr bwMode="auto">
            <a:xfrm>
              <a:off x="5388" y="2341"/>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r=7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34"/>
                                        </p:tgtEl>
                                        <p:attrNameLst>
                                          <p:attrName>style.visibility</p:attrName>
                                        </p:attrNameLst>
                                      </p:cBhvr>
                                      <p:to>
                                        <p:strVal val="visible"/>
                                      </p:to>
                                    </p:set>
                                    <p:animEffect transition="in" filter="blinds(horizontal)">
                                      <p:cBhvr>
                                        <p:cTn id="7" dur="500"/>
                                        <p:tgtEl>
                                          <p:spTgt spid="205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830"/>
                                        </p:tgtEl>
                                        <p:attrNameLst>
                                          <p:attrName>style.visibility</p:attrName>
                                        </p:attrNameLst>
                                      </p:cBhvr>
                                      <p:to>
                                        <p:strVal val="visible"/>
                                      </p:to>
                                    </p:set>
                                    <p:animEffect transition="in" filter="blinds(horizontal)">
                                      <p:cBhvr>
                                        <p:cTn id="12" dur="500"/>
                                        <p:tgtEl>
                                          <p:spTgt spid="205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a:t>
            </a:r>
          </a:p>
        </p:txBody>
      </p:sp>
      <p:sp>
        <p:nvSpPr>
          <p:cNvPr id="206851" name="Rectangle 3"/>
          <p:cNvSpPr>
            <a:spLocks noGrp="1" noChangeArrowheads="1"/>
          </p:cNvSpPr>
          <p:nvPr>
            <p:ph type="body" idx="1"/>
          </p:nvPr>
        </p:nvSpPr>
        <p:spPr>
          <a:xfrm>
            <a:off x="1133475" y="981075"/>
            <a:ext cx="8428038" cy="5438775"/>
          </a:xfrm>
        </p:spPr>
        <p:txBody>
          <a:bodyPr/>
          <a:lstStyle/>
          <a:p>
            <a:pPr>
              <a:lnSpc>
                <a:spcPct val="50000"/>
              </a:lnSpc>
              <a:buFont typeface="Wingdings" pitchFamily="2" charset="2"/>
              <a:buNone/>
            </a:pPr>
            <a:endParaRPr lang="en-US" sz="2400" dirty="0">
              <a:solidFill>
                <a:srgbClr val="0000FF"/>
              </a:solidFill>
              <a:cs typeface="Courier New" pitchFamily="49" charset="0"/>
            </a:endParaRPr>
          </a:p>
          <a:p>
            <a:pPr>
              <a:lnSpc>
                <a:spcPct val="50000"/>
              </a:lnSpc>
              <a:buFont typeface="Wingdings" pitchFamily="2" charset="2"/>
              <a:buNone/>
            </a:pPr>
            <a:r>
              <a:rPr lang="en-US" sz="2400" dirty="0">
                <a:solidFill>
                  <a:srgbClr val="0000FF"/>
                </a:solidFill>
                <a:cs typeface="Courier New" pitchFamily="49" charset="0"/>
              </a:rPr>
              <a:t>void</a:t>
            </a:r>
            <a:r>
              <a:rPr lang="en-US" sz="2400" dirty="0">
                <a:solidFill>
                  <a:srgbClr val="000000"/>
                </a:solidFill>
                <a:cs typeface="Courier New" pitchFamily="49" charset="0"/>
              </a:rPr>
              <a:t> </a:t>
            </a:r>
            <a:r>
              <a:rPr lang="en-US" sz="2400" dirty="0" err="1">
                <a:cs typeface="Courier New" pitchFamily="49" charset="0"/>
              </a:rPr>
              <a:t>QuickSort</a:t>
            </a:r>
            <a:r>
              <a:rPr lang="en-US" sz="2400" dirty="0">
                <a:solidFill>
                  <a:srgbClr val="0000FF"/>
                </a:solidFill>
                <a:cs typeface="Courier New" pitchFamily="49" charset="0"/>
              </a:rPr>
              <a:t>(</a:t>
            </a:r>
            <a:r>
              <a:rPr lang="en-US" sz="2400" dirty="0" err="1">
                <a:solidFill>
                  <a:srgbClr val="0000FF"/>
                </a:solidFill>
                <a:cs typeface="Courier New" pitchFamily="49" charset="0"/>
              </a:rPr>
              <a:t>int</a:t>
            </a:r>
            <a:r>
              <a:rPr lang="en-US" sz="2400" dirty="0">
                <a:solidFill>
                  <a:srgbClr val="000000"/>
                </a:solidFill>
                <a:cs typeface="Courier New" pitchFamily="49" charset="0"/>
              </a:rPr>
              <a:t> a[], </a:t>
            </a:r>
            <a:r>
              <a:rPr lang="en-US" sz="2400" dirty="0" err="1">
                <a:solidFill>
                  <a:srgbClr val="0000FF"/>
                </a:solidFill>
                <a:cs typeface="Courier New" pitchFamily="49" charset="0"/>
              </a:rPr>
              <a:t>int</a:t>
            </a:r>
            <a:r>
              <a:rPr lang="en-US" sz="2400" dirty="0">
                <a:solidFill>
                  <a:srgbClr val="000000"/>
                </a:solidFill>
                <a:cs typeface="Courier New" pitchFamily="49" charset="0"/>
              </a:rPr>
              <a:t> left, </a:t>
            </a:r>
            <a:r>
              <a:rPr lang="en-US" sz="2400" dirty="0" err="1">
                <a:solidFill>
                  <a:srgbClr val="0000FF"/>
                </a:solidFill>
                <a:cs typeface="Courier New" pitchFamily="49" charset="0"/>
              </a:rPr>
              <a:t>int</a:t>
            </a:r>
            <a:r>
              <a:rPr lang="en-US" sz="2400" dirty="0">
                <a:solidFill>
                  <a:srgbClr val="000000"/>
                </a:solidFill>
                <a:cs typeface="Courier New" pitchFamily="49" charset="0"/>
              </a:rPr>
              <a:t> right)</a:t>
            </a:r>
          </a:p>
          <a:p>
            <a:pPr>
              <a:lnSpc>
                <a:spcPct val="50000"/>
              </a:lnSpc>
              <a:buFont typeface="Wingdings" pitchFamily="2" charset="2"/>
              <a:buNone/>
            </a:pPr>
            <a:r>
              <a:rPr lang="en-US" sz="2400" dirty="0">
                <a:solidFill>
                  <a:srgbClr val="000000"/>
                </a:solidFill>
                <a:cs typeface="Courier New" pitchFamily="49" charset="0"/>
              </a:rPr>
              <a:t>{	</a:t>
            </a:r>
            <a:r>
              <a:rPr lang="en-US" sz="2400" dirty="0" err="1">
                <a:solidFill>
                  <a:srgbClr val="0000FF"/>
                </a:solidFill>
                <a:cs typeface="Courier New" pitchFamily="49" charset="0"/>
              </a:rPr>
              <a:t>int</a:t>
            </a:r>
            <a:r>
              <a:rPr lang="en-US" sz="2400" dirty="0">
                <a:solidFill>
                  <a:srgbClr val="000000"/>
                </a:solidFill>
                <a:cs typeface="Courier New" pitchFamily="49" charset="0"/>
              </a:rPr>
              <a:t>	</a:t>
            </a:r>
            <a:r>
              <a:rPr lang="en-US" sz="2400" dirty="0" err="1">
                <a:solidFill>
                  <a:srgbClr val="000000"/>
                </a:solidFill>
                <a:cs typeface="Courier New" pitchFamily="49" charset="0"/>
              </a:rPr>
              <a:t>i</a:t>
            </a:r>
            <a:r>
              <a:rPr lang="en-US" sz="2400" dirty="0">
                <a:solidFill>
                  <a:srgbClr val="000000"/>
                </a:solidFill>
                <a:cs typeface="Courier New" pitchFamily="49" charset="0"/>
              </a:rPr>
              <a:t>, j, x;</a:t>
            </a:r>
          </a:p>
          <a:p>
            <a:pPr>
              <a:lnSpc>
                <a:spcPct val="50000"/>
              </a:lnSpc>
              <a:buFont typeface="Wingdings" pitchFamily="2" charset="2"/>
              <a:buNone/>
            </a:pPr>
            <a:r>
              <a:rPr lang="en-US" sz="2400" dirty="0">
                <a:solidFill>
                  <a:srgbClr val="000000"/>
                </a:solidFill>
                <a:cs typeface="Courier New" pitchFamily="49" charset="0"/>
              </a:rPr>
              <a:t>	x = a[(</a:t>
            </a:r>
            <a:r>
              <a:rPr lang="en-US" sz="2400" dirty="0" err="1">
                <a:solidFill>
                  <a:srgbClr val="000000"/>
                </a:solidFill>
                <a:cs typeface="Courier New" pitchFamily="49" charset="0"/>
              </a:rPr>
              <a:t>left+right</a:t>
            </a:r>
            <a:r>
              <a:rPr lang="en-US" sz="2400" dirty="0">
                <a:solidFill>
                  <a:srgbClr val="000000"/>
                </a:solidFill>
                <a:cs typeface="Courier New" pitchFamily="49" charset="0"/>
              </a:rPr>
              <a:t>)/2];</a:t>
            </a:r>
            <a:r>
              <a:rPr lang="en-US" sz="2400" i="1" dirty="0">
                <a:solidFill>
                  <a:srgbClr val="000000"/>
                </a:solidFill>
                <a:cs typeface="Courier New" pitchFamily="49" charset="0"/>
              </a:rPr>
              <a:t> </a:t>
            </a:r>
          </a:p>
          <a:p>
            <a:pPr>
              <a:lnSpc>
                <a:spcPct val="50000"/>
              </a:lnSpc>
              <a:buFont typeface="Wingdings" pitchFamily="2" charset="2"/>
              <a:buNone/>
            </a:pPr>
            <a:r>
              <a:rPr lang="en-US" sz="2400" dirty="0">
                <a:solidFill>
                  <a:srgbClr val="000000"/>
                </a:solidFill>
                <a:cs typeface="Courier New" pitchFamily="49" charset="0"/>
              </a:rPr>
              <a:t>	</a:t>
            </a:r>
            <a:r>
              <a:rPr lang="en-US" sz="2400" dirty="0" err="1">
                <a:solidFill>
                  <a:srgbClr val="000000"/>
                </a:solidFill>
                <a:cs typeface="Courier New" pitchFamily="49" charset="0"/>
              </a:rPr>
              <a:t>i</a:t>
            </a:r>
            <a:r>
              <a:rPr lang="en-US" sz="2400" dirty="0">
                <a:solidFill>
                  <a:srgbClr val="000000"/>
                </a:solidFill>
                <a:cs typeface="Courier New" pitchFamily="49" charset="0"/>
              </a:rPr>
              <a:t> = left; j = right;</a:t>
            </a:r>
          </a:p>
          <a:p>
            <a:pPr>
              <a:lnSpc>
                <a:spcPct val="50000"/>
              </a:lnSpc>
              <a:buFont typeface="Wingdings" pitchFamily="2" charset="2"/>
              <a:buNone/>
            </a:pPr>
            <a:r>
              <a:rPr lang="en-US" sz="2400" dirty="0">
                <a:solidFill>
                  <a:srgbClr val="000000"/>
                </a:solidFill>
                <a:cs typeface="Courier New" pitchFamily="49" charset="0"/>
              </a:rPr>
              <a:t>  	</a:t>
            </a:r>
            <a:r>
              <a:rPr lang="en-US" sz="2400" dirty="0">
                <a:solidFill>
                  <a:srgbClr val="0000FF"/>
                </a:solidFill>
                <a:cs typeface="Courier New" pitchFamily="49" charset="0"/>
              </a:rPr>
              <a:t>while</a:t>
            </a:r>
            <a:r>
              <a:rPr lang="en-US" sz="2400" dirty="0">
                <a:solidFill>
                  <a:srgbClr val="000000"/>
                </a:solidFill>
                <a:cs typeface="Courier New" pitchFamily="49" charset="0"/>
              </a:rPr>
              <a:t>(</a:t>
            </a:r>
            <a:r>
              <a:rPr lang="en-US" sz="2400" dirty="0" err="1">
                <a:solidFill>
                  <a:srgbClr val="000000"/>
                </a:solidFill>
                <a:cs typeface="Courier New" pitchFamily="49" charset="0"/>
              </a:rPr>
              <a:t>i</a:t>
            </a:r>
            <a:r>
              <a:rPr lang="en-US" sz="2400" dirty="0">
                <a:solidFill>
                  <a:srgbClr val="000000"/>
                </a:solidFill>
                <a:cs typeface="Courier New" pitchFamily="49" charset="0"/>
              </a:rPr>
              <a:t> &lt; j)</a:t>
            </a:r>
          </a:p>
          <a:p>
            <a:pPr>
              <a:lnSpc>
                <a:spcPct val="50000"/>
              </a:lnSpc>
              <a:buFont typeface="Wingdings" pitchFamily="2" charset="2"/>
              <a:buNone/>
            </a:pPr>
            <a:r>
              <a:rPr lang="en-US" sz="2400" dirty="0">
                <a:solidFill>
                  <a:srgbClr val="000000"/>
                </a:solidFill>
                <a:cs typeface="Courier New" pitchFamily="49" charset="0"/>
              </a:rPr>
              <a:t>	{</a:t>
            </a:r>
          </a:p>
          <a:p>
            <a:pPr lvl="1">
              <a:lnSpc>
                <a:spcPct val="50000"/>
              </a:lnSpc>
              <a:buFont typeface="Wingdings" pitchFamily="2" charset="2"/>
              <a:buNone/>
            </a:pPr>
            <a:r>
              <a:rPr lang="en-US" sz="2400" dirty="0">
                <a:solidFill>
                  <a:srgbClr val="000000"/>
                </a:solidFill>
                <a:cs typeface="Courier New" pitchFamily="49" charset="0"/>
              </a:rPr>
              <a:t>     	</a:t>
            </a:r>
            <a:r>
              <a:rPr lang="en-US" sz="2400" dirty="0">
                <a:solidFill>
                  <a:srgbClr val="0000FF"/>
                </a:solidFill>
                <a:cs typeface="Courier New" pitchFamily="49" charset="0"/>
              </a:rPr>
              <a:t>while</a:t>
            </a:r>
            <a:r>
              <a:rPr lang="en-US" sz="2400" dirty="0">
                <a:solidFill>
                  <a:srgbClr val="000000"/>
                </a:solidFill>
                <a:cs typeface="Courier New" pitchFamily="49" charset="0"/>
              </a:rPr>
              <a:t>(a[</a:t>
            </a:r>
            <a:r>
              <a:rPr lang="en-US" sz="2400" dirty="0" err="1">
                <a:solidFill>
                  <a:srgbClr val="000000"/>
                </a:solidFill>
                <a:cs typeface="Courier New" pitchFamily="49" charset="0"/>
              </a:rPr>
              <a:t>i</a:t>
            </a:r>
            <a:r>
              <a:rPr lang="en-US" sz="2400" dirty="0">
                <a:solidFill>
                  <a:srgbClr val="000000"/>
                </a:solidFill>
                <a:cs typeface="Courier New" pitchFamily="49" charset="0"/>
              </a:rPr>
              <a:t>] &lt; x) </a:t>
            </a:r>
            <a:r>
              <a:rPr lang="en-US" sz="2400" dirty="0" err="1">
                <a:solidFill>
                  <a:srgbClr val="000000"/>
                </a:solidFill>
                <a:cs typeface="Courier New" pitchFamily="49" charset="0"/>
              </a:rPr>
              <a:t>i</a:t>
            </a:r>
            <a:r>
              <a:rPr lang="en-US" sz="2400" dirty="0">
                <a:solidFill>
                  <a:srgbClr val="000000"/>
                </a:solidFill>
                <a:cs typeface="Courier New" pitchFamily="49" charset="0"/>
              </a:rPr>
              <a:t>++;</a:t>
            </a:r>
          </a:p>
          <a:p>
            <a:pPr lvl="1">
              <a:lnSpc>
                <a:spcPct val="50000"/>
              </a:lnSpc>
              <a:buFont typeface="Wingdings" pitchFamily="2" charset="2"/>
              <a:buNone/>
            </a:pPr>
            <a:r>
              <a:rPr lang="en-US" sz="2400" dirty="0">
                <a:solidFill>
                  <a:srgbClr val="000000"/>
                </a:solidFill>
                <a:cs typeface="Courier New" pitchFamily="49" charset="0"/>
              </a:rPr>
              <a:t>     	</a:t>
            </a:r>
            <a:r>
              <a:rPr lang="en-US" sz="2400" dirty="0">
                <a:solidFill>
                  <a:srgbClr val="0000FF"/>
                </a:solidFill>
                <a:cs typeface="Courier New" pitchFamily="49" charset="0"/>
              </a:rPr>
              <a:t>while</a:t>
            </a:r>
            <a:r>
              <a:rPr lang="en-US" sz="2400" dirty="0">
                <a:solidFill>
                  <a:srgbClr val="000000"/>
                </a:solidFill>
                <a:cs typeface="Courier New" pitchFamily="49" charset="0"/>
              </a:rPr>
              <a:t>(a[j] &gt; x) j--;</a:t>
            </a:r>
          </a:p>
          <a:p>
            <a:pPr lvl="1">
              <a:lnSpc>
                <a:spcPct val="50000"/>
              </a:lnSpc>
              <a:buFont typeface="Wingdings" pitchFamily="2" charset="2"/>
              <a:buNone/>
            </a:pPr>
            <a:r>
              <a:rPr lang="en-US" sz="2400" dirty="0">
                <a:solidFill>
                  <a:srgbClr val="000000"/>
                </a:solidFill>
                <a:cs typeface="Courier New" pitchFamily="49" charset="0"/>
              </a:rPr>
              <a:t>     	</a:t>
            </a:r>
            <a:r>
              <a:rPr lang="en-US" sz="2400" dirty="0">
                <a:solidFill>
                  <a:srgbClr val="0000FF"/>
                </a:solidFill>
                <a:cs typeface="Courier New" pitchFamily="49" charset="0"/>
              </a:rPr>
              <a:t>if</a:t>
            </a:r>
            <a:r>
              <a:rPr lang="en-US" sz="2400" dirty="0">
                <a:solidFill>
                  <a:srgbClr val="000000"/>
                </a:solidFill>
                <a:cs typeface="Courier New" pitchFamily="49" charset="0"/>
              </a:rPr>
              <a:t>(</a:t>
            </a:r>
            <a:r>
              <a:rPr lang="en-US" sz="2400" dirty="0" err="1">
                <a:solidFill>
                  <a:srgbClr val="000000"/>
                </a:solidFill>
                <a:cs typeface="Courier New" pitchFamily="49" charset="0"/>
              </a:rPr>
              <a:t>i</a:t>
            </a:r>
            <a:r>
              <a:rPr lang="en-US" sz="2400" dirty="0">
                <a:solidFill>
                  <a:srgbClr val="000000"/>
                </a:solidFill>
                <a:cs typeface="Courier New" pitchFamily="49" charset="0"/>
              </a:rPr>
              <a:t> &lt;= j)</a:t>
            </a:r>
          </a:p>
          <a:p>
            <a:pPr lvl="1">
              <a:lnSpc>
                <a:spcPct val="50000"/>
              </a:lnSpc>
              <a:buFont typeface="Wingdings" pitchFamily="2" charset="2"/>
              <a:buNone/>
            </a:pPr>
            <a:r>
              <a:rPr lang="en-US" sz="2400" dirty="0">
                <a:solidFill>
                  <a:srgbClr val="000000"/>
                </a:solidFill>
                <a:cs typeface="Courier New" pitchFamily="49" charset="0"/>
              </a:rPr>
              <a:t>		{ </a:t>
            </a:r>
          </a:p>
          <a:p>
            <a:pPr lvl="1">
              <a:lnSpc>
                <a:spcPct val="50000"/>
              </a:lnSpc>
              <a:buFont typeface="Wingdings" pitchFamily="2" charset="2"/>
              <a:buNone/>
            </a:pPr>
            <a:r>
              <a:rPr lang="en-US" sz="2400" dirty="0">
                <a:solidFill>
                  <a:srgbClr val="000000"/>
                </a:solidFill>
                <a:cs typeface="Courier New" pitchFamily="49" charset="0"/>
              </a:rPr>
              <a:t>			</a:t>
            </a:r>
            <a:r>
              <a:rPr lang="en-US" sz="2400" dirty="0" err="1">
                <a:cs typeface="Courier New" pitchFamily="49" charset="0"/>
              </a:rPr>
              <a:t>Doicho</a:t>
            </a:r>
            <a:r>
              <a:rPr lang="en-US" sz="2400" dirty="0">
                <a:solidFill>
                  <a:srgbClr val="000000"/>
                </a:solidFill>
                <a:cs typeface="Courier New" pitchFamily="49" charset="0"/>
              </a:rPr>
              <a:t>(a[</a:t>
            </a:r>
            <a:r>
              <a:rPr lang="en-US" sz="2400" dirty="0" err="1">
                <a:solidFill>
                  <a:srgbClr val="000000"/>
                </a:solidFill>
                <a:cs typeface="Courier New" pitchFamily="49" charset="0"/>
              </a:rPr>
              <a:t>i</a:t>
            </a:r>
            <a:r>
              <a:rPr lang="en-US" sz="2400" dirty="0">
                <a:solidFill>
                  <a:srgbClr val="000000"/>
                </a:solidFill>
                <a:cs typeface="Courier New" pitchFamily="49" charset="0"/>
              </a:rPr>
              <a:t>],a[j]);</a:t>
            </a:r>
          </a:p>
          <a:p>
            <a:pPr lvl="1">
              <a:lnSpc>
                <a:spcPct val="50000"/>
              </a:lnSpc>
              <a:buFont typeface="Wingdings" pitchFamily="2" charset="2"/>
              <a:buNone/>
            </a:pPr>
            <a:r>
              <a:rPr lang="en-US" sz="2400" dirty="0">
                <a:solidFill>
                  <a:srgbClr val="000000"/>
                </a:solidFill>
                <a:cs typeface="Courier New" pitchFamily="49" charset="0"/>
              </a:rPr>
              <a:t>       		</a:t>
            </a:r>
            <a:r>
              <a:rPr lang="en-US" sz="2400" dirty="0" err="1">
                <a:solidFill>
                  <a:srgbClr val="000000"/>
                </a:solidFill>
                <a:cs typeface="Courier New" pitchFamily="49" charset="0"/>
              </a:rPr>
              <a:t>i</a:t>
            </a:r>
            <a:r>
              <a:rPr lang="en-US" sz="2400" dirty="0">
                <a:solidFill>
                  <a:srgbClr val="000000"/>
                </a:solidFill>
                <a:cs typeface="Courier New" pitchFamily="49" charset="0"/>
              </a:rPr>
              <a:t>++ ; j--;</a:t>
            </a:r>
          </a:p>
          <a:p>
            <a:pPr lvl="1">
              <a:lnSpc>
                <a:spcPct val="50000"/>
              </a:lnSpc>
              <a:buFont typeface="Wingdings" pitchFamily="2" charset="2"/>
              <a:buNone/>
            </a:pPr>
            <a:r>
              <a:rPr lang="en-US" sz="2400" dirty="0">
                <a:solidFill>
                  <a:srgbClr val="000000"/>
                </a:solidFill>
                <a:cs typeface="Courier New" pitchFamily="49" charset="0"/>
              </a:rPr>
              <a:t>	 	}</a:t>
            </a:r>
          </a:p>
          <a:p>
            <a:pPr>
              <a:lnSpc>
                <a:spcPct val="50000"/>
              </a:lnSpc>
              <a:buFont typeface="Wingdings" pitchFamily="2" charset="2"/>
              <a:buNone/>
            </a:pPr>
            <a:r>
              <a:rPr lang="en-US" sz="2400" dirty="0">
                <a:solidFill>
                  <a:srgbClr val="000000"/>
                </a:solidFill>
                <a:cs typeface="Courier New" pitchFamily="49" charset="0"/>
              </a:rPr>
              <a:t>	}</a:t>
            </a:r>
          </a:p>
          <a:p>
            <a:pPr>
              <a:lnSpc>
                <a:spcPct val="50000"/>
              </a:lnSpc>
              <a:buFont typeface="Wingdings" pitchFamily="2" charset="2"/>
              <a:buNone/>
            </a:pPr>
            <a:r>
              <a:rPr lang="en-US" sz="2400" dirty="0">
                <a:solidFill>
                  <a:srgbClr val="000000"/>
                </a:solidFill>
                <a:cs typeface="Courier New" pitchFamily="49" charset="0"/>
              </a:rPr>
              <a:t>	</a:t>
            </a:r>
            <a:r>
              <a:rPr lang="en-US" sz="2400" dirty="0">
                <a:solidFill>
                  <a:srgbClr val="0000FF"/>
                </a:solidFill>
                <a:cs typeface="Courier New" pitchFamily="49" charset="0"/>
              </a:rPr>
              <a:t>if</a:t>
            </a:r>
            <a:r>
              <a:rPr lang="en-US" sz="2400" dirty="0">
                <a:solidFill>
                  <a:srgbClr val="000000"/>
                </a:solidFill>
                <a:cs typeface="Courier New" pitchFamily="49" charset="0"/>
              </a:rPr>
              <a:t>(left&lt;j)</a:t>
            </a:r>
          </a:p>
          <a:p>
            <a:pPr>
              <a:lnSpc>
                <a:spcPct val="50000"/>
              </a:lnSpc>
              <a:buFont typeface="Wingdings" pitchFamily="2" charset="2"/>
              <a:buNone/>
            </a:pPr>
            <a:r>
              <a:rPr lang="en-US" sz="2400" dirty="0">
                <a:solidFill>
                  <a:srgbClr val="FF0000"/>
                </a:solidFill>
                <a:cs typeface="Courier New" pitchFamily="49" charset="0"/>
              </a:rPr>
              <a:t>		</a:t>
            </a:r>
            <a:r>
              <a:rPr lang="en-US" sz="2400" dirty="0" err="1">
                <a:cs typeface="Courier New" pitchFamily="49" charset="0"/>
              </a:rPr>
              <a:t>QuickSort</a:t>
            </a:r>
            <a:r>
              <a:rPr lang="en-US" sz="2400" dirty="0">
                <a:solidFill>
                  <a:srgbClr val="000000"/>
                </a:solidFill>
                <a:cs typeface="Courier New" pitchFamily="49" charset="0"/>
              </a:rPr>
              <a:t>(a, left, j);</a:t>
            </a:r>
          </a:p>
          <a:p>
            <a:pPr>
              <a:lnSpc>
                <a:spcPct val="50000"/>
              </a:lnSpc>
              <a:buFont typeface="Wingdings" pitchFamily="2" charset="2"/>
              <a:buNone/>
            </a:pPr>
            <a:r>
              <a:rPr lang="en-US" sz="2400" dirty="0">
                <a:solidFill>
                  <a:srgbClr val="FF0000"/>
                </a:solidFill>
                <a:cs typeface="Courier New" pitchFamily="49" charset="0"/>
              </a:rPr>
              <a:t>	</a:t>
            </a:r>
            <a:r>
              <a:rPr lang="en-US" sz="2400" dirty="0">
                <a:solidFill>
                  <a:srgbClr val="0000FF"/>
                </a:solidFill>
                <a:cs typeface="Courier New" pitchFamily="49" charset="0"/>
              </a:rPr>
              <a:t>if</a:t>
            </a:r>
            <a:r>
              <a:rPr lang="en-US" sz="2400" dirty="0">
                <a:cs typeface="Courier New" pitchFamily="49" charset="0"/>
              </a:rPr>
              <a:t>(</a:t>
            </a:r>
            <a:r>
              <a:rPr lang="en-US" sz="2400" dirty="0" err="1">
                <a:cs typeface="Courier New" pitchFamily="49" charset="0"/>
              </a:rPr>
              <a:t>i</a:t>
            </a:r>
            <a:r>
              <a:rPr lang="en-US" sz="2400" dirty="0">
                <a:cs typeface="Courier New" pitchFamily="49" charset="0"/>
              </a:rPr>
              <a:t>&lt;right)</a:t>
            </a:r>
          </a:p>
          <a:p>
            <a:pPr>
              <a:lnSpc>
                <a:spcPct val="50000"/>
              </a:lnSpc>
              <a:buFont typeface="Wingdings" pitchFamily="2" charset="2"/>
              <a:buNone/>
            </a:pPr>
            <a:r>
              <a:rPr lang="en-US" sz="2400" dirty="0">
                <a:solidFill>
                  <a:srgbClr val="FF0000"/>
                </a:solidFill>
                <a:cs typeface="Courier New" pitchFamily="49" charset="0"/>
              </a:rPr>
              <a:t>		</a:t>
            </a:r>
            <a:r>
              <a:rPr lang="en-US" sz="2400" dirty="0" err="1">
                <a:cs typeface="Courier New" pitchFamily="49" charset="0"/>
              </a:rPr>
              <a:t>QuickSort</a:t>
            </a:r>
            <a:r>
              <a:rPr lang="en-US" sz="2400" dirty="0">
                <a:solidFill>
                  <a:srgbClr val="000000"/>
                </a:solidFill>
                <a:cs typeface="Courier New" pitchFamily="49" charset="0"/>
              </a:rPr>
              <a:t>(a, </a:t>
            </a:r>
            <a:r>
              <a:rPr lang="en-US" sz="2400" dirty="0" err="1">
                <a:solidFill>
                  <a:srgbClr val="000000"/>
                </a:solidFill>
                <a:cs typeface="Courier New" pitchFamily="49" charset="0"/>
              </a:rPr>
              <a:t>i</a:t>
            </a:r>
            <a:r>
              <a:rPr lang="en-US" sz="2400" dirty="0">
                <a:solidFill>
                  <a:srgbClr val="000000"/>
                </a:solidFill>
                <a:cs typeface="Courier New" pitchFamily="49" charset="0"/>
              </a:rPr>
              <a:t>, right);</a:t>
            </a:r>
          </a:p>
          <a:p>
            <a:pPr>
              <a:lnSpc>
                <a:spcPct val="50000"/>
              </a:lnSpc>
              <a:buFont typeface="Wingdings" pitchFamily="2" charset="2"/>
              <a:buNone/>
            </a:pPr>
            <a:r>
              <a:rPr lang="en-US" sz="2400" dirty="0">
                <a:solidFill>
                  <a:srgbClr val="000000"/>
                </a:solidFill>
                <a:cs typeface="Courier New" pitchFamily="49" charset="0"/>
              </a:rPr>
              <a:t>}</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Ví Dụ</a:t>
            </a:r>
          </a:p>
        </p:txBody>
      </p:sp>
      <p:sp>
        <p:nvSpPr>
          <p:cNvPr id="196611"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96612"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96614"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96615"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96616"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96617"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96618"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196619" name="Group 11"/>
          <p:cNvGrpSpPr>
            <a:grpSpLocks/>
          </p:cNvGrpSpPr>
          <p:nvPr/>
        </p:nvGrpSpPr>
        <p:grpSpPr bwMode="auto">
          <a:xfrm>
            <a:off x="1108075" y="2287588"/>
            <a:ext cx="8550275" cy="608012"/>
            <a:chOff x="644" y="1153"/>
            <a:chExt cx="4972" cy="383"/>
          </a:xfrm>
        </p:grpSpPr>
        <p:sp>
          <p:nvSpPr>
            <p:cNvPr id="196620"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96621"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96622"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96623"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96624"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96625"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96626"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96627"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96628" name="AutoShape 20"/>
          <p:cNvSpPr>
            <a:spLocks noChangeArrowheads="1"/>
          </p:cNvSpPr>
          <p:nvPr/>
        </p:nvSpPr>
        <p:spPr bwMode="auto">
          <a:xfrm>
            <a:off x="984250" y="3581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left</a:t>
            </a:r>
          </a:p>
        </p:txBody>
      </p:sp>
      <p:sp>
        <p:nvSpPr>
          <p:cNvPr id="196629" name="AutoShape 21"/>
          <p:cNvSpPr>
            <a:spLocks noChangeArrowheads="1"/>
          </p:cNvSpPr>
          <p:nvPr/>
        </p:nvSpPr>
        <p:spPr bwMode="auto">
          <a:xfrm>
            <a:off x="8758238"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right</a:t>
            </a:r>
          </a:p>
        </p:txBody>
      </p:sp>
      <p:grpSp>
        <p:nvGrpSpPr>
          <p:cNvPr id="196633" name="Group 25"/>
          <p:cNvGrpSpPr>
            <a:grpSpLocks/>
          </p:cNvGrpSpPr>
          <p:nvPr/>
        </p:nvGrpSpPr>
        <p:grpSpPr bwMode="auto">
          <a:xfrm>
            <a:off x="2532063" y="4379913"/>
            <a:ext cx="2938462" cy="1198562"/>
            <a:chOff x="1382" y="2788"/>
            <a:chExt cx="1709" cy="755"/>
          </a:xfrm>
        </p:grpSpPr>
        <p:sp>
          <p:nvSpPr>
            <p:cNvPr id="196634" name="AutoShape 2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600" b="1">
                  <a:solidFill>
                    <a:schemeClr val="bg1"/>
                  </a:solidFill>
                  <a:latin typeface="VNI-Helve" pitchFamily="2" charset="0"/>
                </a:rPr>
                <a:t>STOP </a:t>
              </a:r>
            </a:p>
          </p:txBody>
        </p:sp>
        <p:sp>
          <p:nvSpPr>
            <p:cNvPr id="196635" name="Text Box 27"/>
            <p:cNvSpPr txBox="1">
              <a:spLocks noChangeArrowheads="1"/>
            </p:cNvSpPr>
            <p:nvPr/>
          </p:nvSpPr>
          <p:spPr bwMode="auto">
            <a:xfrm>
              <a:off x="1382" y="3255"/>
              <a:ext cx="1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a:latin typeface="VNI-Helve" pitchFamily="2" charset="0"/>
                </a:rPr>
                <a:t>Not less than X</a:t>
              </a:r>
            </a:p>
          </p:txBody>
        </p:sp>
      </p:grpSp>
      <p:grpSp>
        <p:nvGrpSpPr>
          <p:cNvPr id="196636" name="Group 28"/>
          <p:cNvGrpSpPr>
            <a:grpSpLocks/>
          </p:cNvGrpSpPr>
          <p:nvPr/>
        </p:nvGrpSpPr>
        <p:grpSpPr bwMode="auto">
          <a:xfrm>
            <a:off x="989013" y="1857375"/>
            <a:ext cx="990600" cy="950913"/>
            <a:chOff x="575" y="1170"/>
            <a:chExt cx="576" cy="599"/>
          </a:xfrm>
        </p:grpSpPr>
        <p:sp>
          <p:nvSpPr>
            <p:cNvPr id="196637" name="AutoShape 29"/>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i</a:t>
              </a:r>
            </a:p>
          </p:txBody>
        </p:sp>
        <p:sp>
          <p:nvSpPr>
            <p:cNvPr id="196638"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39" name="Group 31"/>
          <p:cNvGrpSpPr>
            <a:grpSpLocks/>
          </p:cNvGrpSpPr>
          <p:nvPr/>
        </p:nvGrpSpPr>
        <p:grpSpPr bwMode="auto">
          <a:xfrm>
            <a:off x="8742363" y="1855788"/>
            <a:ext cx="990600" cy="952500"/>
            <a:chOff x="5083" y="1169"/>
            <a:chExt cx="576" cy="600"/>
          </a:xfrm>
        </p:grpSpPr>
        <p:sp>
          <p:nvSpPr>
            <p:cNvPr id="196640" name="AutoShape 32"/>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j</a:t>
              </a:r>
            </a:p>
          </p:txBody>
        </p:sp>
        <p:sp>
          <p:nvSpPr>
            <p:cNvPr id="196641"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42" name="Group 34"/>
          <p:cNvGrpSpPr>
            <a:grpSpLocks/>
          </p:cNvGrpSpPr>
          <p:nvPr/>
        </p:nvGrpSpPr>
        <p:grpSpPr bwMode="auto">
          <a:xfrm>
            <a:off x="4725988" y="4389438"/>
            <a:ext cx="2938462" cy="1198562"/>
            <a:chOff x="1382" y="2788"/>
            <a:chExt cx="1709" cy="755"/>
          </a:xfrm>
        </p:grpSpPr>
        <p:sp>
          <p:nvSpPr>
            <p:cNvPr id="196643" name="AutoShape 35"/>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600" b="1">
                  <a:solidFill>
                    <a:schemeClr val="bg1"/>
                  </a:solidFill>
                  <a:latin typeface="VNI-Helve" pitchFamily="2" charset="0"/>
                </a:rPr>
                <a:t>STOP </a:t>
              </a:r>
            </a:p>
          </p:txBody>
        </p:sp>
        <p:sp>
          <p:nvSpPr>
            <p:cNvPr id="196644" name="Text Box 36"/>
            <p:cNvSpPr txBox="1">
              <a:spLocks noChangeArrowheads="1"/>
            </p:cNvSpPr>
            <p:nvPr/>
          </p:nvSpPr>
          <p:spPr bwMode="auto">
            <a:xfrm>
              <a:off x="1382" y="3255"/>
              <a:ext cx="1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a:latin typeface="VNI-Helve" pitchFamily="2" charset="0"/>
                </a:rPr>
                <a:t>Not greater than X</a:t>
              </a:r>
            </a:p>
          </p:txBody>
        </p:sp>
      </p:grpSp>
      <p:sp>
        <p:nvSpPr>
          <p:cNvPr id="196645" name="Text Box 37"/>
          <p:cNvSpPr txBox="1">
            <a:spLocks noChangeArrowheads="1"/>
          </p:cNvSpPr>
          <p:nvPr/>
        </p:nvSpPr>
        <p:spPr bwMode="auto">
          <a:xfrm>
            <a:off x="6042025" y="779463"/>
            <a:ext cx="3386138" cy="579437"/>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solidFill>
                  <a:srgbClr val="FFFF00"/>
                </a:solidFill>
                <a:latin typeface="VNI-Times" pitchFamily="2" charset="0"/>
              </a:rPr>
              <a:t>Phaân hoaïch daõy</a:t>
            </a:r>
          </a:p>
        </p:txBody>
      </p:sp>
      <p:grpSp>
        <p:nvGrpSpPr>
          <p:cNvPr id="196649" name="Group 41"/>
          <p:cNvGrpSpPr>
            <a:grpSpLocks/>
          </p:cNvGrpSpPr>
          <p:nvPr/>
        </p:nvGrpSpPr>
        <p:grpSpPr bwMode="auto">
          <a:xfrm>
            <a:off x="4432300" y="2871788"/>
            <a:ext cx="790575" cy="1504950"/>
            <a:chOff x="2792" y="1809"/>
            <a:chExt cx="498" cy="948"/>
          </a:xfrm>
        </p:grpSpPr>
        <p:sp>
          <p:nvSpPr>
            <p:cNvPr id="196613" name="Oval 5"/>
            <p:cNvSpPr>
              <a:spLocks noChangeArrowheads="1"/>
            </p:cNvSpPr>
            <p:nvPr/>
          </p:nvSpPr>
          <p:spPr bwMode="auto">
            <a:xfrm>
              <a:off x="2792" y="1809"/>
              <a:ext cx="498" cy="389"/>
            </a:xfrm>
            <a:prstGeom prst="ellipse">
              <a:avLst/>
            </a:prstGeom>
            <a:gradFill rotWithShape="1">
              <a:gsLst>
                <a:gs pos="0">
                  <a:srgbClr val="FFFFFF"/>
                </a:gs>
                <a:gs pos="100000">
                  <a:srgbClr val="FB260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5</a:t>
              </a:r>
            </a:p>
          </p:txBody>
        </p:sp>
        <p:sp>
          <p:nvSpPr>
            <p:cNvPr id="196646" name="Line 38"/>
            <p:cNvSpPr>
              <a:spLocks noChangeShapeType="1"/>
            </p:cNvSpPr>
            <p:nvPr/>
          </p:nvSpPr>
          <p:spPr bwMode="auto">
            <a:xfrm flipV="1">
              <a:off x="3062" y="2205"/>
              <a:ext cx="0" cy="227"/>
            </a:xfrm>
            <a:prstGeom prst="line">
              <a:avLst/>
            </a:prstGeom>
            <a:noFill/>
            <a:ln w="571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7" name="Text Box 39"/>
            <p:cNvSpPr txBox="1">
              <a:spLocks noChangeArrowheads="1"/>
            </p:cNvSpPr>
            <p:nvPr/>
          </p:nvSpPr>
          <p:spPr bwMode="auto">
            <a:xfrm>
              <a:off x="2895" y="2445"/>
              <a:ext cx="317" cy="31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t>X</a:t>
              </a:r>
            </a:p>
          </p:txBody>
        </p:sp>
      </p:grpSp>
      <p:sp>
        <p:nvSpPr>
          <p:cNvPr id="196648" name="Oval 40"/>
          <p:cNvSpPr>
            <a:spLocks noChangeArrowheads="1"/>
          </p:cNvSpPr>
          <p:nvPr/>
        </p:nvSpPr>
        <p:spPr bwMode="auto">
          <a:xfrm>
            <a:off x="4448175" y="2852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6645"/>
                                        </p:tgtEl>
                                        <p:attrNameLst>
                                          <p:attrName>style.visibility</p:attrName>
                                        </p:attrNameLst>
                                      </p:cBhvr>
                                      <p:to>
                                        <p:strVal val="visible"/>
                                      </p:to>
                                    </p:set>
                                    <p:anim calcmode="lin" valueType="num">
                                      <p:cBhvr additive="base">
                                        <p:cTn id="7" dur="1000" fill="hold"/>
                                        <p:tgtEl>
                                          <p:spTgt spid="196645"/>
                                        </p:tgtEl>
                                        <p:attrNameLst>
                                          <p:attrName>ppt_x</p:attrName>
                                        </p:attrNameLst>
                                      </p:cBhvr>
                                      <p:tavLst>
                                        <p:tav tm="0">
                                          <p:val>
                                            <p:strVal val="#ppt_x"/>
                                          </p:val>
                                        </p:tav>
                                        <p:tav tm="100000">
                                          <p:val>
                                            <p:strVal val="#ppt_x"/>
                                          </p:val>
                                        </p:tav>
                                      </p:tavLst>
                                    </p:anim>
                                    <p:anim calcmode="lin" valueType="num">
                                      <p:cBhvr additive="base">
                                        <p:cTn id="8" dur="1000" fill="hold"/>
                                        <p:tgtEl>
                                          <p:spTgt spid="19664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3" presetClass="entr" presetSubtype="10" fill="hold" grpId="0" nodeType="afterEffect">
                                  <p:stCondLst>
                                    <p:cond delay="0"/>
                                  </p:stCondLst>
                                  <p:childTnLst>
                                    <p:set>
                                      <p:cBhvr>
                                        <p:cTn id="11" dur="1" fill="hold">
                                          <p:stCondLst>
                                            <p:cond delay="0"/>
                                          </p:stCondLst>
                                        </p:cTn>
                                        <p:tgtEl>
                                          <p:spTgt spid="196628"/>
                                        </p:tgtEl>
                                        <p:attrNameLst>
                                          <p:attrName>style.visibility</p:attrName>
                                        </p:attrNameLst>
                                      </p:cBhvr>
                                      <p:to>
                                        <p:strVal val="visible"/>
                                      </p:to>
                                    </p:set>
                                    <p:animEffect transition="in" filter="blinds(horizontal)">
                                      <p:cBhvr>
                                        <p:cTn id="12" dur="1000"/>
                                        <p:tgtEl>
                                          <p:spTgt spid="19662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6629"/>
                                        </p:tgtEl>
                                        <p:attrNameLst>
                                          <p:attrName>style.visibility</p:attrName>
                                        </p:attrNameLst>
                                      </p:cBhvr>
                                      <p:to>
                                        <p:strVal val="visible"/>
                                      </p:to>
                                    </p:set>
                                    <p:animEffect transition="in" filter="blinds(horizontal)">
                                      <p:cBhvr>
                                        <p:cTn id="15" dur="1000"/>
                                        <p:tgtEl>
                                          <p:spTgt spid="1966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96649"/>
                                        </p:tgtEl>
                                        <p:attrNameLst>
                                          <p:attrName>style.visibility</p:attrName>
                                        </p:attrNameLst>
                                      </p:cBhvr>
                                      <p:to>
                                        <p:strVal val="visible"/>
                                      </p:to>
                                    </p:set>
                                    <p:animEffect transition="in" filter="blinds(horizontal)">
                                      <p:cBhvr>
                                        <p:cTn id="20" dur="500"/>
                                        <p:tgtEl>
                                          <p:spTgt spid="196649"/>
                                        </p:tgtEl>
                                      </p:cBhvr>
                                    </p:animEffect>
                                  </p:childTnLst>
                                </p:cTn>
                              </p:par>
                              <p:par>
                                <p:cTn id="21" presetID="3" presetClass="exit" presetSubtype="10" fill="hold" grpId="0" nodeType="withEffect">
                                  <p:stCondLst>
                                    <p:cond delay="0"/>
                                  </p:stCondLst>
                                  <p:childTnLst>
                                    <p:animEffect transition="out" filter="blinds(horizontal)">
                                      <p:cBhvr>
                                        <p:cTn id="22" dur="500"/>
                                        <p:tgtEl>
                                          <p:spTgt spid="196648"/>
                                        </p:tgtEl>
                                      </p:cBhvr>
                                    </p:animEffect>
                                    <p:set>
                                      <p:cBhvr>
                                        <p:cTn id="23" dur="1" fill="hold">
                                          <p:stCondLst>
                                            <p:cond delay="499"/>
                                          </p:stCondLst>
                                        </p:cTn>
                                        <p:tgtEl>
                                          <p:spTgt spid="196648"/>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96636"/>
                                        </p:tgtEl>
                                        <p:attrNameLst>
                                          <p:attrName>style.visibility</p:attrName>
                                        </p:attrNameLst>
                                      </p:cBhvr>
                                      <p:to>
                                        <p:strVal val="visible"/>
                                      </p:to>
                                    </p:set>
                                    <p:animEffect transition="in" filter="blinds(horizontal)">
                                      <p:cBhvr>
                                        <p:cTn id="28" dur="1000"/>
                                        <p:tgtEl>
                                          <p:spTgt spid="196636"/>
                                        </p:tgtEl>
                                      </p:cBhvr>
                                    </p:animEffect>
                                  </p:childTnLst>
                                </p:cTn>
                              </p:par>
                            </p:childTnLst>
                          </p:cTn>
                        </p:par>
                        <p:par>
                          <p:cTn id="29" fill="hold" nodeType="afterGroup">
                            <p:stCondLst>
                              <p:cond delay="1000"/>
                            </p:stCondLst>
                            <p:childTnLst>
                              <p:par>
                                <p:cTn id="30" presetID="26" presetClass="emph" presetSubtype="0" fill="hold" grpId="1" nodeType="afterEffect">
                                  <p:stCondLst>
                                    <p:cond delay="0"/>
                                  </p:stCondLst>
                                  <p:childTnLst>
                                    <p:animEffect transition="out" filter="fade">
                                      <p:cBhvr>
                                        <p:cTn id="31" dur="1000" tmFilter="0, 0; .2, .5; .8, .5; 1, 0"/>
                                        <p:tgtEl>
                                          <p:spTgt spid="196618"/>
                                        </p:tgtEl>
                                      </p:cBhvr>
                                    </p:animEffect>
                                    <p:animScale>
                                      <p:cBhvr>
                                        <p:cTn id="32" dur="500" autoRev="1" fill="hold"/>
                                        <p:tgtEl>
                                          <p:spTgt spid="196618"/>
                                        </p:tgtEl>
                                      </p:cBhvr>
                                      <p:by x="105000" y="105000"/>
                                    </p:animScale>
                                  </p:childTnLst>
                                </p:cTn>
                              </p:par>
                            </p:childTnLst>
                          </p:cTn>
                        </p:par>
                        <p:par>
                          <p:cTn id="33" fill="hold" nodeType="afterGroup">
                            <p:stCondLst>
                              <p:cond delay="2000"/>
                            </p:stCondLst>
                            <p:childTnLst>
                              <p:par>
                                <p:cTn id="34" presetID="2" presetClass="entr" presetSubtype="8" fill="hold" nodeType="afterEffect">
                                  <p:stCondLst>
                                    <p:cond delay="0"/>
                                  </p:stCondLst>
                                  <p:childTnLst>
                                    <p:set>
                                      <p:cBhvr>
                                        <p:cTn id="35" dur="1" fill="hold">
                                          <p:stCondLst>
                                            <p:cond delay="0"/>
                                          </p:stCondLst>
                                        </p:cTn>
                                        <p:tgtEl>
                                          <p:spTgt spid="196633"/>
                                        </p:tgtEl>
                                        <p:attrNameLst>
                                          <p:attrName>style.visibility</p:attrName>
                                        </p:attrNameLst>
                                      </p:cBhvr>
                                      <p:to>
                                        <p:strVal val="visible"/>
                                      </p:to>
                                    </p:set>
                                    <p:anim calcmode="lin" valueType="num">
                                      <p:cBhvr additive="base">
                                        <p:cTn id="36" dur="1000" fill="hold"/>
                                        <p:tgtEl>
                                          <p:spTgt spid="196633"/>
                                        </p:tgtEl>
                                        <p:attrNameLst>
                                          <p:attrName>ppt_x</p:attrName>
                                        </p:attrNameLst>
                                      </p:cBhvr>
                                      <p:tavLst>
                                        <p:tav tm="0">
                                          <p:val>
                                            <p:strVal val="0-#ppt_w/2"/>
                                          </p:val>
                                        </p:tav>
                                        <p:tav tm="100000">
                                          <p:val>
                                            <p:strVal val="#ppt_x"/>
                                          </p:val>
                                        </p:tav>
                                      </p:tavLst>
                                    </p:anim>
                                    <p:anim calcmode="lin" valueType="num">
                                      <p:cBhvr additive="base">
                                        <p:cTn id="37" dur="1000" fill="hold"/>
                                        <p:tgtEl>
                                          <p:spTgt spid="196633"/>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nodeType="clickEffect">
                                  <p:stCondLst>
                                    <p:cond delay="2000"/>
                                  </p:stCondLst>
                                  <p:childTnLst>
                                    <p:animEffect transition="out" filter="blinds(horizontal)">
                                      <p:cBhvr>
                                        <p:cTn id="41" dur="1000"/>
                                        <p:tgtEl>
                                          <p:spTgt spid="196633"/>
                                        </p:tgtEl>
                                      </p:cBhvr>
                                    </p:animEffect>
                                    <p:set>
                                      <p:cBhvr>
                                        <p:cTn id="42" dur="1" fill="hold">
                                          <p:stCondLst>
                                            <p:cond delay="999"/>
                                          </p:stCondLst>
                                        </p:cTn>
                                        <p:tgtEl>
                                          <p:spTgt spid="196633"/>
                                        </p:tgtEl>
                                        <p:attrNameLst>
                                          <p:attrName>style.visibility</p:attrName>
                                        </p:attrNameLst>
                                      </p:cBhvr>
                                      <p:to>
                                        <p:strVal val="hidden"/>
                                      </p:to>
                                    </p:set>
                                  </p:childTnLst>
                                </p:cTn>
                              </p:par>
                            </p:childTnLst>
                          </p:cTn>
                        </p:par>
                        <p:par>
                          <p:cTn id="43" fill="hold" nodeType="afterGroup">
                            <p:stCondLst>
                              <p:cond delay="3000"/>
                            </p:stCondLst>
                            <p:childTnLst>
                              <p:par>
                                <p:cTn id="44" presetID="3" presetClass="entr" presetSubtype="10" fill="hold" nodeType="afterEffect">
                                  <p:stCondLst>
                                    <p:cond delay="0"/>
                                  </p:stCondLst>
                                  <p:childTnLst>
                                    <p:set>
                                      <p:cBhvr>
                                        <p:cTn id="45" dur="1" fill="hold">
                                          <p:stCondLst>
                                            <p:cond delay="0"/>
                                          </p:stCondLst>
                                        </p:cTn>
                                        <p:tgtEl>
                                          <p:spTgt spid="196639"/>
                                        </p:tgtEl>
                                        <p:attrNameLst>
                                          <p:attrName>style.visibility</p:attrName>
                                        </p:attrNameLst>
                                      </p:cBhvr>
                                      <p:to>
                                        <p:strVal val="visible"/>
                                      </p:to>
                                    </p:set>
                                    <p:animEffect transition="in" filter="blinds(horizontal)">
                                      <p:cBhvr>
                                        <p:cTn id="46" dur="1000"/>
                                        <p:tgtEl>
                                          <p:spTgt spid="196639"/>
                                        </p:tgtEl>
                                      </p:cBhvr>
                                    </p:animEffect>
                                  </p:childTnLst>
                                </p:cTn>
                              </p:par>
                              <p:par>
                                <p:cTn id="47" presetID="26" presetClass="emph" presetSubtype="0" fill="hold" grpId="0" nodeType="withEffect">
                                  <p:stCondLst>
                                    <p:cond delay="0"/>
                                  </p:stCondLst>
                                  <p:childTnLst>
                                    <p:animEffect transition="out" filter="fade">
                                      <p:cBhvr>
                                        <p:cTn id="48" dur="1000" tmFilter="0, 0; .2, .5; .8, .5; 1, 0"/>
                                        <p:tgtEl>
                                          <p:spTgt spid="196617"/>
                                        </p:tgtEl>
                                      </p:cBhvr>
                                    </p:animEffect>
                                    <p:animScale>
                                      <p:cBhvr>
                                        <p:cTn id="49" dur="500" autoRev="1" fill="hold"/>
                                        <p:tgtEl>
                                          <p:spTgt spid="196617"/>
                                        </p:tgtEl>
                                      </p:cBhvr>
                                      <p:by x="105000" y="105000"/>
                                    </p:animScale>
                                  </p:childTnLst>
                                </p:cTn>
                              </p:par>
                            </p:childTnLst>
                          </p:cTn>
                        </p:par>
                        <p:par>
                          <p:cTn id="50" fill="hold" nodeType="afterGroup">
                            <p:stCondLst>
                              <p:cond delay="4000"/>
                            </p:stCondLst>
                            <p:childTnLst>
                              <p:par>
                                <p:cTn id="51" presetID="35" presetClass="path" presetSubtype="0" accel="50000" decel="50000" fill="hold" nodeType="afterEffect">
                                  <p:stCondLst>
                                    <p:cond delay="0"/>
                                  </p:stCondLst>
                                  <p:childTnLst>
                                    <p:animMotion origin="layout" path="M 4.72222E-6 3.7037E-6 L -0.1099 3.7037E-6 " pathEditMode="relative" rAng="0" ptsTypes="AA">
                                      <p:cBhvr>
                                        <p:cTn id="52" dur="1000" fill="hold"/>
                                        <p:tgtEl>
                                          <p:spTgt spid="196639"/>
                                        </p:tgtEl>
                                        <p:attrNameLst>
                                          <p:attrName>ppt_x</p:attrName>
                                          <p:attrName>ppt_y</p:attrName>
                                        </p:attrNameLst>
                                      </p:cBhvr>
                                      <p:rCtr x="-5503" y="0"/>
                                    </p:animMotion>
                                  </p:childTnLst>
                                </p:cTn>
                              </p:par>
                            </p:childTnLst>
                          </p:cTn>
                        </p:par>
                        <p:par>
                          <p:cTn id="53" fill="hold" nodeType="afterGroup">
                            <p:stCondLst>
                              <p:cond delay="5000"/>
                            </p:stCondLst>
                            <p:childTnLst>
                              <p:par>
                                <p:cTn id="54" presetID="2" presetClass="entr" presetSubtype="2" fill="hold" nodeType="afterEffect">
                                  <p:stCondLst>
                                    <p:cond delay="0"/>
                                  </p:stCondLst>
                                  <p:childTnLst>
                                    <p:set>
                                      <p:cBhvr>
                                        <p:cTn id="55" dur="1" fill="hold">
                                          <p:stCondLst>
                                            <p:cond delay="0"/>
                                          </p:stCondLst>
                                        </p:cTn>
                                        <p:tgtEl>
                                          <p:spTgt spid="196642"/>
                                        </p:tgtEl>
                                        <p:attrNameLst>
                                          <p:attrName>style.visibility</p:attrName>
                                        </p:attrNameLst>
                                      </p:cBhvr>
                                      <p:to>
                                        <p:strVal val="visible"/>
                                      </p:to>
                                    </p:set>
                                    <p:anim calcmode="lin" valueType="num">
                                      <p:cBhvr additive="base">
                                        <p:cTn id="56" dur="1000" fill="hold"/>
                                        <p:tgtEl>
                                          <p:spTgt spid="196642"/>
                                        </p:tgtEl>
                                        <p:attrNameLst>
                                          <p:attrName>ppt_x</p:attrName>
                                        </p:attrNameLst>
                                      </p:cBhvr>
                                      <p:tavLst>
                                        <p:tav tm="0">
                                          <p:val>
                                            <p:strVal val="1+#ppt_w/2"/>
                                          </p:val>
                                        </p:tav>
                                        <p:tav tm="100000">
                                          <p:val>
                                            <p:strVal val="#ppt_x"/>
                                          </p:val>
                                        </p:tav>
                                      </p:tavLst>
                                    </p:anim>
                                    <p:anim calcmode="lin" valueType="num">
                                      <p:cBhvr additive="base">
                                        <p:cTn id="57" dur="1000" fill="hold"/>
                                        <p:tgtEl>
                                          <p:spTgt spid="196642"/>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6000"/>
                            </p:stCondLst>
                            <p:childTnLst>
                              <p:par>
                                <p:cTn id="59" presetID="3" presetClass="exit" presetSubtype="10" fill="hold" nodeType="afterEffect">
                                  <p:stCondLst>
                                    <p:cond delay="2000"/>
                                  </p:stCondLst>
                                  <p:childTnLst>
                                    <p:animEffect transition="out" filter="blinds(horizontal)">
                                      <p:cBhvr>
                                        <p:cTn id="60" dur="1000"/>
                                        <p:tgtEl>
                                          <p:spTgt spid="196642"/>
                                        </p:tgtEl>
                                      </p:cBhvr>
                                    </p:animEffect>
                                    <p:set>
                                      <p:cBhvr>
                                        <p:cTn id="61" dur="1" fill="hold">
                                          <p:stCondLst>
                                            <p:cond delay="999"/>
                                          </p:stCondLst>
                                        </p:cTn>
                                        <p:tgtEl>
                                          <p:spTgt spid="196642"/>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42" presetClass="path" presetSubtype="0" accel="50000" decel="50000" fill="hold" grpId="0" nodeType="clickEffect">
                                  <p:stCondLst>
                                    <p:cond delay="0"/>
                                  </p:stCondLst>
                                  <p:childTnLst>
                                    <p:animMotion origin="layout" path="M -2.77778E-7 2.59259E-6 L -0.31667 0.23125 " pathEditMode="relative" rAng="0" ptsTypes="AA">
                                      <p:cBhvr>
                                        <p:cTn id="65" dur="1000" fill="hold"/>
                                        <p:tgtEl>
                                          <p:spTgt spid="196616"/>
                                        </p:tgtEl>
                                        <p:attrNameLst>
                                          <p:attrName>ppt_x</p:attrName>
                                          <p:attrName>ppt_y</p:attrName>
                                        </p:attrNameLst>
                                      </p:cBhvr>
                                      <p:rCtr x="-15833" y="11551"/>
                                    </p:animMotion>
                                  </p:childTnLst>
                                </p:cTn>
                              </p:par>
                            </p:childTnLst>
                          </p:cTn>
                        </p:par>
                        <p:par>
                          <p:cTn id="66" fill="hold" nodeType="afterGroup">
                            <p:stCondLst>
                              <p:cond delay="1000"/>
                            </p:stCondLst>
                            <p:childTnLst>
                              <p:par>
                                <p:cTn id="67" presetID="63" presetClass="path" presetSubtype="0" accel="50000" decel="50000" fill="hold" grpId="0" nodeType="afterEffect">
                                  <p:stCondLst>
                                    <p:cond delay="0"/>
                                  </p:stCondLst>
                                  <p:childTnLst>
                                    <p:animMotion origin="layout" path="M -2.77778E-7 2.59259E-6 L 0.67153 2.59259E-6 " pathEditMode="relative" rAng="0" ptsTypes="AA">
                                      <p:cBhvr>
                                        <p:cTn id="68" dur="1000" fill="hold"/>
                                        <p:tgtEl>
                                          <p:spTgt spid="196618"/>
                                        </p:tgtEl>
                                        <p:attrNameLst>
                                          <p:attrName>ppt_x</p:attrName>
                                          <p:attrName>ppt_y</p:attrName>
                                        </p:attrNameLst>
                                      </p:cBhvr>
                                      <p:rCtr x="33576" y="0"/>
                                    </p:animMotion>
                                  </p:childTnLst>
                                </p:cTn>
                              </p:par>
                            </p:childTnLst>
                          </p:cTn>
                        </p:par>
                        <p:par>
                          <p:cTn id="69" fill="hold" nodeType="afterGroup">
                            <p:stCondLst>
                              <p:cond delay="2000"/>
                            </p:stCondLst>
                            <p:childTnLst>
                              <p:par>
                                <p:cTn id="70" presetID="64" presetClass="path" presetSubtype="0" accel="50000" decel="50000" fill="hold" grpId="1" nodeType="afterEffect">
                                  <p:stCondLst>
                                    <p:cond delay="0"/>
                                  </p:stCondLst>
                                  <p:childTnLst>
                                    <p:animMotion origin="layout" path="M -0.31667 0.23125 L -0.67153 -0.00232 " pathEditMode="relative" rAng="0" ptsTypes="AA">
                                      <p:cBhvr>
                                        <p:cTn id="71" dur="1000" fill="hold"/>
                                        <p:tgtEl>
                                          <p:spTgt spid="196616"/>
                                        </p:tgtEl>
                                        <p:attrNameLst>
                                          <p:attrName>ppt_x</p:attrName>
                                          <p:attrName>ppt_y</p:attrName>
                                        </p:attrNameLst>
                                      </p:cBhvr>
                                      <p:rCtr x="-17743" y="-11690"/>
                                    </p:animMotion>
                                  </p:childTnLst>
                                </p:cTn>
                              </p:par>
                            </p:childTnLst>
                          </p:cTn>
                        </p:par>
                        <p:par>
                          <p:cTn id="72" fill="hold" nodeType="afterGroup">
                            <p:stCondLst>
                              <p:cond delay="3000"/>
                            </p:stCondLst>
                            <p:childTnLst>
                              <p:par>
                                <p:cTn id="73" presetID="63" presetClass="path" presetSubtype="0" accel="50000" decel="50000" fill="hold" nodeType="afterEffect">
                                  <p:stCondLst>
                                    <p:cond delay="0"/>
                                  </p:stCondLst>
                                  <p:childTnLst>
                                    <p:animMotion origin="layout" path="M 3.61111E-6 3.7037E-6 L 0.11336 3.7037E-6 " pathEditMode="relative" rAng="0" ptsTypes="AA">
                                      <p:cBhvr>
                                        <p:cTn id="74" dur="1000" fill="hold"/>
                                        <p:tgtEl>
                                          <p:spTgt spid="196636"/>
                                        </p:tgtEl>
                                        <p:attrNameLst>
                                          <p:attrName>ppt_x</p:attrName>
                                          <p:attrName>ppt_y</p:attrName>
                                        </p:attrNameLst>
                                      </p:cBhvr>
                                      <p:rCtr x="5660" y="0"/>
                                    </p:animMotion>
                                  </p:childTnLst>
                                </p:cTn>
                              </p:par>
                              <p:par>
                                <p:cTn id="75" presetID="35" presetClass="path" presetSubtype="0" accel="50000" decel="50000" fill="hold" nodeType="withEffect">
                                  <p:stCondLst>
                                    <p:cond delay="0"/>
                                  </p:stCondLst>
                                  <p:childTnLst>
                                    <p:animMotion origin="layout" path="M -0.1099 3.7037E-6 L -0.22136 3.7037E-6 " pathEditMode="relative" rAng="0" ptsTypes="AA">
                                      <p:cBhvr>
                                        <p:cTn id="76" dur="1000" fill="hold"/>
                                        <p:tgtEl>
                                          <p:spTgt spid="196639"/>
                                        </p:tgtEl>
                                        <p:attrNameLst>
                                          <p:attrName>ppt_x</p:attrName>
                                          <p:attrName>ppt_y</p:attrName>
                                        </p:attrNameLst>
                                      </p:cBhvr>
                                      <p:rCtr x="-55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p:bldP spid="196616" grpId="1" animBg="1"/>
      <p:bldP spid="196617" grpId="0" animBg="1"/>
      <p:bldP spid="196618" grpId="0" animBg="1"/>
      <p:bldP spid="196618" grpId="1" animBg="1"/>
      <p:bldP spid="196628" grpId="0" animBg="1"/>
      <p:bldP spid="196629" grpId="0" animBg="1"/>
      <p:bldP spid="196645" grpId="0" animBg="1"/>
      <p:bldP spid="196648"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Ví Dụ</a:t>
            </a:r>
          </a:p>
        </p:txBody>
      </p:sp>
      <p:sp>
        <p:nvSpPr>
          <p:cNvPr id="197635"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97636"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97637"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97638"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97639"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97640"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97641"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97642"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grpSp>
        <p:nvGrpSpPr>
          <p:cNvPr id="197643" name="Group 11"/>
          <p:cNvGrpSpPr>
            <a:grpSpLocks/>
          </p:cNvGrpSpPr>
          <p:nvPr/>
        </p:nvGrpSpPr>
        <p:grpSpPr bwMode="auto">
          <a:xfrm>
            <a:off x="1108075" y="2287588"/>
            <a:ext cx="8550275" cy="608012"/>
            <a:chOff x="644" y="1153"/>
            <a:chExt cx="4972" cy="383"/>
          </a:xfrm>
        </p:grpSpPr>
        <p:sp>
          <p:nvSpPr>
            <p:cNvPr id="19764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9764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9764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9764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9764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9764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9765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9765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97652" name="AutoShape 20"/>
          <p:cNvSpPr>
            <a:spLocks noChangeArrowheads="1"/>
          </p:cNvSpPr>
          <p:nvPr/>
        </p:nvSpPr>
        <p:spPr bwMode="auto">
          <a:xfrm>
            <a:off x="984250" y="3581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left</a:t>
            </a:r>
          </a:p>
        </p:txBody>
      </p:sp>
      <p:sp>
        <p:nvSpPr>
          <p:cNvPr id="197653" name="AutoShape 21"/>
          <p:cNvSpPr>
            <a:spLocks noChangeArrowheads="1"/>
          </p:cNvSpPr>
          <p:nvPr/>
        </p:nvSpPr>
        <p:spPr bwMode="auto">
          <a:xfrm>
            <a:off x="8758238"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right</a:t>
            </a:r>
          </a:p>
        </p:txBody>
      </p:sp>
      <p:grpSp>
        <p:nvGrpSpPr>
          <p:cNvPr id="197670" name="Group 38"/>
          <p:cNvGrpSpPr>
            <a:grpSpLocks/>
          </p:cNvGrpSpPr>
          <p:nvPr/>
        </p:nvGrpSpPr>
        <p:grpSpPr bwMode="auto">
          <a:xfrm>
            <a:off x="2967038" y="1328738"/>
            <a:ext cx="1327150" cy="617537"/>
            <a:chOff x="1869" y="837"/>
            <a:chExt cx="836" cy="389"/>
          </a:xfrm>
        </p:grpSpPr>
        <p:sp>
          <p:nvSpPr>
            <p:cNvPr id="197655" name="Oval 23"/>
            <p:cNvSpPr>
              <a:spLocks noChangeArrowheads="1"/>
            </p:cNvSpPr>
            <p:nvPr/>
          </p:nvSpPr>
          <p:spPr bwMode="auto">
            <a:xfrm>
              <a:off x="2207" y="837"/>
              <a:ext cx="498" cy="389"/>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97656" name="Text Box 24"/>
            <p:cNvSpPr txBox="1">
              <a:spLocks noChangeArrowheads="1"/>
            </p:cNvSpPr>
            <p:nvPr/>
          </p:nvSpPr>
          <p:spPr bwMode="auto">
            <a:xfrm>
              <a:off x="1869" y="887"/>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latin typeface="VNI-Helve" pitchFamily="2" charset="0"/>
                </a:rPr>
                <a:t>X</a:t>
              </a:r>
            </a:p>
          </p:txBody>
        </p:sp>
      </p:grpSp>
      <p:grpSp>
        <p:nvGrpSpPr>
          <p:cNvPr id="197657" name="Group 25"/>
          <p:cNvGrpSpPr>
            <a:grpSpLocks/>
          </p:cNvGrpSpPr>
          <p:nvPr/>
        </p:nvGrpSpPr>
        <p:grpSpPr bwMode="auto">
          <a:xfrm>
            <a:off x="2505075" y="4365625"/>
            <a:ext cx="2938463" cy="1198563"/>
            <a:chOff x="1382" y="2788"/>
            <a:chExt cx="1709" cy="755"/>
          </a:xfrm>
        </p:grpSpPr>
        <p:sp>
          <p:nvSpPr>
            <p:cNvPr id="197658" name="AutoShape 2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600" b="1">
                  <a:solidFill>
                    <a:schemeClr val="bg1"/>
                  </a:solidFill>
                  <a:latin typeface="VNI-Helve" pitchFamily="2" charset="0"/>
                </a:rPr>
                <a:t>STOP </a:t>
              </a:r>
            </a:p>
          </p:txBody>
        </p:sp>
        <p:sp>
          <p:nvSpPr>
            <p:cNvPr id="197659" name="Text Box 27"/>
            <p:cNvSpPr txBox="1">
              <a:spLocks noChangeArrowheads="1"/>
            </p:cNvSpPr>
            <p:nvPr/>
          </p:nvSpPr>
          <p:spPr bwMode="auto">
            <a:xfrm>
              <a:off x="1382" y="3255"/>
              <a:ext cx="1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a:t>Không nhỏ hơn X</a:t>
              </a:r>
            </a:p>
          </p:txBody>
        </p:sp>
      </p:grpSp>
      <p:grpSp>
        <p:nvGrpSpPr>
          <p:cNvPr id="197660" name="Group 28"/>
          <p:cNvGrpSpPr>
            <a:grpSpLocks/>
          </p:cNvGrpSpPr>
          <p:nvPr/>
        </p:nvGrpSpPr>
        <p:grpSpPr bwMode="auto">
          <a:xfrm>
            <a:off x="2106613" y="1857375"/>
            <a:ext cx="990600" cy="950913"/>
            <a:chOff x="575" y="1170"/>
            <a:chExt cx="576" cy="599"/>
          </a:xfrm>
        </p:grpSpPr>
        <p:sp>
          <p:nvSpPr>
            <p:cNvPr id="197661" name="AutoShape 29"/>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i</a:t>
              </a:r>
            </a:p>
          </p:txBody>
        </p:sp>
        <p:sp>
          <p:nvSpPr>
            <p:cNvPr id="197662"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7663" name="Group 31"/>
          <p:cNvGrpSpPr>
            <a:grpSpLocks/>
          </p:cNvGrpSpPr>
          <p:nvPr/>
        </p:nvGrpSpPr>
        <p:grpSpPr bwMode="auto">
          <a:xfrm>
            <a:off x="6540500" y="1855788"/>
            <a:ext cx="990600" cy="952500"/>
            <a:chOff x="5083" y="1169"/>
            <a:chExt cx="576" cy="600"/>
          </a:xfrm>
        </p:grpSpPr>
        <p:sp>
          <p:nvSpPr>
            <p:cNvPr id="197664" name="AutoShape 32"/>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j</a:t>
              </a:r>
            </a:p>
          </p:txBody>
        </p:sp>
        <p:sp>
          <p:nvSpPr>
            <p:cNvPr id="197665"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7666" name="Group 34"/>
          <p:cNvGrpSpPr>
            <a:grpSpLocks/>
          </p:cNvGrpSpPr>
          <p:nvPr/>
        </p:nvGrpSpPr>
        <p:grpSpPr bwMode="auto">
          <a:xfrm>
            <a:off x="4725988" y="4389438"/>
            <a:ext cx="2938462" cy="1198562"/>
            <a:chOff x="1382" y="2788"/>
            <a:chExt cx="1709" cy="755"/>
          </a:xfrm>
        </p:grpSpPr>
        <p:sp>
          <p:nvSpPr>
            <p:cNvPr id="197667" name="AutoShape 35"/>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600" b="1">
                  <a:solidFill>
                    <a:schemeClr val="bg1"/>
                  </a:solidFill>
                  <a:latin typeface="VNI-Helve" pitchFamily="2" charset="0"/>
                </a:rPr>
                <a:t>STOP </a:t>
              </a:r>
            </a:p>
          </p:txBody>
        </p:sp>
        <p:sp>
          <p:nvSpPr>
            <p:cNvPr id="197668" name="Text Box 36"/>
            <p:cNvSpPr txBox="1">
              <a:spLocks noChangeArrowheads="1"/>
            </p:cNvSpPr>
            <p:nvPr/>
          </p:nvSpPr>
          <p:spPr bwMode="auto">
            <a:xfrm>
              <a:off x="1382" y="3255"/>
              <a:ext cx="1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a:t>Không lớn hơn X</a:t>
              </a:r>
            </a:p>
          </p:txBody>
        </p:sp>
      </p:grpSp>
      <p:sp>
        <p:nvSpPr>
          <p:cNvPr id="197669" name="Text Box 37"/>
          <p:cNvSpPr txBox="1">
            <a:spLocks noChangeArrowheads="1"/>
          </p:cNvSpPr>
          <p:nvPr/>
        </p:nvSpPr>
        <p:spPr bwMode="auto">
          <a:xfrm>
            <a:off x="6042025" y="779463"/>
            <a:ext cx="3386138" cy="579437"/>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solidFill>
                  <a:srgbClr val="FFFF00"/>
                </a:solidFill>
                <a:latin typeface="VNI-Times" pitchFamily="2" charset="0"/>
              </a:rPr>
              <a:t>Phaân hoaïch daõy</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197635"/>
                                        </p:tgtEl>
                                      </p:cBhvr>
                                    </p:animEffect>
                                    <p:animScale>
                                      <p:cBhvr>
                                        <p:cTn id="7" dur="500" autoRev="1" fill="hold"/>
                                        <p:tgtEl>
                                          <p:spTgt spid="197635"/>
                                        </p:tgtEl>
                                      </p:cBhvr>
                                      <p:by x="105000" y="105000"/>
                                    </p:animScale>
                                  </p:childTnLst>
                                </p:cTn>
                              </p:par>
                            </p:childTnLst>
                          </p:cTn>
                        </p:par>
                        <p:par>
                          <p:cTn id="8" fill="hold" nodeType="afterGroup">
                            <p:stCondLst>
                              <p:cond delay="1000"/>
                            </p:stCondLst>
                            <p:childTnLst>
                              <p:par>
                                <p:cTn id="9" presetID="63" presetClass="path" presetSubtype="0" accel="50000" decel="50000" fill="hold" nodeType="afterEffect">
                                  <p:stCondLst>
                                    <p:cond delay="0"/>
                                  </p:stCondLst>
                                  <p:childTnLst>
                                    <p:animMotion origin="layout" path="M -3.61111E-6 3.7037E-6 L 0.1132 3.7037E-6 " pathEditMode="relative" rAng="0" ptsTypes="AA">
                                      <p:cBhvr>
                                        <p:cTn id="10" dur="1000" fill="hold"/>
                                        <p:tgtEl>
                                          <p:spTgt spid="197660"/>
                                        </p:tgtEl>
                                        <p:attrNameLst>
                                          <p:attrName>ppt_x</p:attrName>
                                          <p:attrName>ppt_y</p:attrName>
                                        </p:attrNameLst>
                                      </p:cBhvr>
                                      <p:rCtr x="5660" y="0"/>
                                    </p:animMotion>
                                  </p:childTnLst>
                                </p:cTn>
                              </p:par>
                            </p:childTnLst>
                          </p:cTn>
                        </p:par>
                        <p:par>
                          <p:cTn id="11" fill="hold" nodeType="afterGroup">
                            <p:stCondLst>
                              <p:cond delay="2000"/>
                            </p:stCondLst>
                            <p:childTnLst>
                              <p:par>
                                <p:cTn id="12" presetID="26" presetClass="emph" presetSubtype="0" fill="hold" grpId="1" nodeType="afterEffect">
                                  <p:stCondLst>
                                    <p:cond delay="0"/>
                                  </p:stCondLst>
                                  <p:childTnLst>
                                    <p:animEffect transition="out" filter="fade">
                                      <p:cBhvr>
                                        <p:cTn id="13" dur="1000" tmFilter="0, 0; .2, .5; .8, .5; 1, 0"/>
                                        <p:tgtEl>
                                          <p:spTgt spid="197636"/>
                                        </p:tgtEl>
                                      </p:cBhvr>
                                    </p:animEffect>
                                    <p:animScale>
                                      <p:cBhvr>
                                        <p:cTn id="14" dur="500" autoRev="1" fill="hold"/>
                                        <p:tgtEl>
                                          <p:spTgt spid="197636"/>
                                        </p:tgtEl>
                                      </p:cBhvr>
                                      <p:by x="105000" y="105000"/>
                                    </p:animScale>
                                  </p:childTnLst>
                                </p:cTn>
                              </p:par>
                            </p:childTnLst>
                          </p:cTn>
                        </p:par>
                        <p:par>
                          <p:cTn id="15" fill="hold" nodeType="afterGroup">
                            <p:stCondLst>
                              <p:cond delay="3000"/>
                            </p:stCondLst>
                            <p:childTnLst>
                              <p:par>
                                <p:cTn id="16" presetID="2" presetClass="entr" presetSubtype="8" fill="hold" nodeType="afterEffect">
                                  <p:stCondLst>
                                    <p:cond delay="0"/>
                                  </p:stCondLst>
                                  <p:childTnLst>
                                    <p:set>
                                      <p:cBhvr>
                                        <p:cTn id="17" dur="1" fill="hold">
                                          <p:stCondLst>
                                            <p:cond delay="0"/>
                                          </p:stCondLst>
                                        </p:cTn>
                                        <p:tgtEl>
                                          <p:spTgt spid="197657"/>
                                        </p:tgtEl>
                                        <p:attrNameLst>
                                          <p:attrName>style.visibility</p:attrName>
                                        </p:attrNameLst>
                                      </p:cBhvr>
                                      <p:to>
                                        <p:strVal val="visible"/>
                                      </p:to>
                                    </p:set>
                                    <p:anim calcmode="lin" valueType="num">
                                      <p:cBhvr additive="base">
                                        <p:cTn id="18" dur="1000" fill="hold"/>
                                        <p:tgtEl>
                                          <p:spTgt spid="197657"/>
                                        </p:tgtEl>
                                        <p:attrNameLst>
                                          <p:attrName>ppt_x</p:attrName>
                                        </p:attrNameLst>
                                      </p:cBhvr>
                                      <p:tavLst>
                                        <p:tav tm="0">
                                          <p:val>
                                            <p:strVal val="0-#ppt_w/2"/>
                                          </p:val>
                                        </p:tav>
                                        <p:tav tm="100000">
                                          <p:val>
                                            <p:strVal val="#ppt_x"/>
                                          </p:val>
                                        </p:tav>
                                      </p:tavLst>
                                    </p:anim>
                                    <p:anim calcmode="lin" valueType="num">
                                      <p:cBhvr additive="base">
                                        <p:cTn id="19" dur="1000" fill="hold"/>
                                        <p:tgtEl>
                                          <p:spTgt spid="19765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4000"/>
                            </p:stCondLst>
                            <p:childTnLst>
                              <p:par>
                                <p:cTn id="21" presetID="3" presetClass="exit" presetSubtype="5" fill="hold" nodeType="afterEffect">
                                  <p:stCondLst>
                                    <p:cond delay="2000"/>
                                  </p:stCondLst>
                                  <p:childTnLst>
                                    <p:animEffect transition="out" filter="blinds(vertical)">
                                      <p:cBhvr>
                                        <p:cTn id="22" dur="1000"/>
                                        <p:tgtEl>
                                          <p:spTgt spid="197657"/>
                                        </p:tgtEl>
                                      </p:cBhvr>
                                    </p:animEffect>
                                    <p:set>
                                      <p:cBhvr>
                                        <p:cTn id="23" dur="1" fill="hold">
                                          <p:stCondLst>
                                            <p:cond delay="999"/>
                                          </p:stCondLst>
                                        </p:cTn>
                                        <p:tgtEl>
                                          <p:spTgt spid="197657"/>
                                        </p:tgtEl>
                                        <p:attrNameLst>
                                          <p:attrName>style.visibility</p:attrName>
                                        </p:attrNameLst>
                                      </p:cBhvr>
                                      <p:to>
                                        <p:strVal val="hidden"/>
                                      </p:to>
                                    </p:set>
                                  </p:childTnLst>
                                </p:cTn>
                              </p:par>
                            </p:childTnLst>
                          </p:cTn>
                        </p:par>
                        <p:par>
                          <p:cTn id="24" fill="hold" nodeType="afterGroup">
                            <p:stCondLst>
                              <p:cond delay="7000"/>
                            </p:stCondLst>
                            <p:childTnLst>
                              <p:par>
                                <p:cTn id="25" presetID="26" presetClass="emph" presetSubtype="0" fill="hold" grpId="0" nodeType="afterEffect">
                                  <p:stCondLst>
                                    <p:cond delay="0"/>
                                  </p:stCondLst>
                                  <p:childTnLst>
                                    <p:animEffect transition="out" filter="fade">
                                      <p:cBhvr>
                                        <p:cTn id="26" dur="1000" tmFilter="0, 0; .2, .5; .8, .5; 1, 0"/>
                                        <p:tgtEl>
                                          <p:spTgt spid="197639"/>
                                        </p:tgtEl>
                                      </p:cBhvr>
                                    </p:animEffect>
                                    <p:animScale>
                                      <p:cBhvr>
                                        <p:cTn id="27" dur="500" autoRev="1" fill="hold"/>
                                        <p:tgtEl>
                                          <p:spTgt spid="197639"/>
                                        </p:tgtEl>
                                      </p:cBhvr>
                                      <p:by x="105000" y="105000"/>
                                    </p:animScale>
                                  </p:childTnLst>
                                </p:cTn>
                              </p:par>
                            </p:childTnLst>
                          </p:cTn>
                        </p:par>
                        <p:par>
                          <p:cTn id="28" fill="hold" nodeType="afterGroup">
                            <p:stCondLst>
                              <p:cond delay="8000"/>
                            </p:stCondLst>
                            <p:childTnLst>
                              <p:par>
                                <p:cTn id="29" presetID="35" presetClass="path" presetSubtype="0" accel="50000" decel="50000" fill="hold" nodeType="afterEffect">
                                  <p:stCondLst>
                                    <p:cond delay="0"/>
                                  </p:stCondLst>
                                  <p:childTnLst>
                                    <p:animMotion origin="layout" path="M 3.05556E-6 3.7037E-6 L -0.11181 3.7037E-6 " pathEditMode="relative" rAng="0" ptsTypes="AA">
                                      <p:cBhvr>
                                        <p:cTn id="30" dur="1000" fill="hold"/>
                                        <p:tgtEl>
                                          <p:spTgt spid="197663"/>
                                        </p:tgtEl>
                                        <p:attrNameLst>
                                          <p:attrName>ppt_x</p:attrName>
                                          <p:attrName>ppt_y</p:attrName>
                                        </p:attrNameLst>
                                      </p:cBhvr>
                                      <p:rCtr x="-5590" y="0"/>
                                    </p:animMotion>
                                  </p:childTnLst>
                                </p:cTn>
                              </p:par>
                            </p:childTnLst>
                          </p:cTn>
                        </p:par>
                        <p:par>
                          <p:cTn id="31" fill="hold" nodeType="afterGroup">
                            <p:stCondLst>
                              <p:cond delay="9000"/>
                            </p:stCondLst>
                            <p:childTnLst>
                              <p:par>
                                <p:cTn id="32" presetID="26" presetClass="emph" presetSubtype="0" fill="hold" grpId="2" nodeType="afterEffect">
                                  <p:stCondLst>
                                    <p:cond delay="0"/>
                                  </p:stCondLst>
                                  <p:childTnLst>
                                    <p:animEffect transition="out" filter="fade">
                                      <p:cBhvr>
                                        <p:cTn id="33" dur="1000" tmFilter="0, 0; .2, .5; .8, .5; 1, 0"/>
                                        <p:tgtEl>
                                          <p:spTgt spid="197638"/>
                                        </p:tgtEl>
                                      </p:cBhvr>
                                    </p:animEffect>
                                    <p:animScale>
                                      <p:cBhvr>
                                        <p:cTn id="34" dur="500" autoRev="1" fill="hold"/>
                                        <p:tgtEl>
                                          <p:spTgt spid="197638"/>
                                        </p:tgtEl>
                                      </p:cBhvr>
                                      <p:by x="105000" y="105000"/>
                                    </p:animScale>
                                  </p:childTnLst>
                                </p:cTn>
                              </p:par>
                            </p:childTnLst>
                          </p:cTn>
                        </p:par>
                        <p:par>
                          <p:cTn id="35" fill="hold" nodeType="afterGroup">
                            <p:stCondLst>
                              <p:cond delay="10000"/>
                            </p:stCondLst>
                            <p:childTnLst>
                              <p:par>
                                <p:cTn id="36" presetID="2" presetClass="entr" presetSubtype="2" fill="hold" nodeType="afterEffect">
                                  <p:stCondLst>
                                    <p:cond delay="0"/>
                                  </p:stCondLst>
                                  <p:childTnLst>
                                    <p:set>
                                      <p:cBhvr>
                                        <p:cTn id="37" dur="1" fill="hold">
                                          <p:stCondLst>
                                            <p:cond delay="0"/>
                                          </p:stCondLst>
                                        </p:cTn>
                                        <p:tgtEl>
                                          <p:spTgt spid="197666"/>
                                        </p:tgtEl>
                                        <p:attrNameLst>
                                          <p:attrName>style.visibility</p:attrName>
                                        </p:attrNameLst>
                                      </p:cBhvr>
                                      <p:to>
                                        <p:strVal val="visible"/>
                                      </p:to>
                                    </p:set>
                                    <p:anim calcmode="lin" valueType="num">
                                      <p:cBhvr additive="base">
                                        <p:cTn id="38" dur="1000" fill="hold"/>
                                        <p:tgtEl>
                                          <p:spTgt spid="197666"/>
                                        </p:tgtEl>
                                        <p:attrNameLst>
                                          <p:attrName>ppt_x</p:attrName>
                                        </p:attrNameLst>
                                      </p:cBhvr>
                                      <p:tavLst>
                                        <p:tav tm="0">
                                          <p:val>
                                            <p:strVal val="1+#ppt_w/2"/>
                                          </p:val>
                                        </p:tav>
                                        <p:tav tm="100000">
                                          <p:val>
                                            <p:strVal val="#ppt_x"/>
                                          </p:val>
                                        </p:tav>
                                      </p:tavLst>
                                    </p:anim>
                                    <p:anim calcmode="lin" valueType="num">
                                      <p:cBhvr additive="base">
                                        <p:cTn id="39" dur="1000" fill="hold"/>
                                        <p:tgtEl>
                                          <p:spTgt spid="19766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1000"/>
                            </p:stCondLst>
                            <p:childTnLst>
                              <p:par>
                                <p:cTn id="41" presetID="3" presetClass="exit" presetSubtype="5" fill="hold" nodeType="afterEffect">
                                  <p:stCondLst>
                                    <p:cond delay="2000"/>
                                  </p:stCondLst>
                                  <p:childTnLst>
                                    <p:animEffect transition="out" filter="blinds(vertical)">
                                      <p:cBhvr>
                                        <p:cTn id="42" dur="1000"/>
                                        <p:tgtEl>
                                          <p:spTgt spid="197666"/>
                                        </p:tgtEl>
                                      </p:cBhvr>
                                    </p:animEffect>
                                    <p:set>
                                      <p:cBhvr>
                                        <p:cTn id="43" dur="1" fill="hold">
                                          <p:stCondLst>
                                            <p:cond delay="999"/>
                                          </p:stCondLst>
                                        </p:cTn>
                                        <p:tgtEl>
                                          <p:spTgt spid="197666"/>
                                        </p:tgtEl>
                                        <p:attrNameLst>
                                          <p:attrName>style.visibility</p:attrName>
                                        </p:attrNameLst>
                                      </p:cBhvr>
                                      <p:to>
                                        <p:strVal val="hidden"/>
                                      </p:to>
                                    </p:set>
                                  </p:childTnLst>
                                </p:cTn>
                              </p:par>
                            </p:childTnLst>
                          </p:cTn>
                        </p:par>
                        <p:par>
                          <p:cTn id="44" fill="hold" nodeType="afterGroup">
                            <p:stCondLst>
                              <p:cond delay="14000"/>
                            </p:stCondLst>
                            <p:childTnLst>
                              <p:par>
                                <p:cTn id="45" presetID="42" presetClass="path" presetSubtype="0" accel="50000" decel="50000" fill="hold" grpId="0" nodeType="afterEffect">
                                  <p:stCondLst>
                                    <p:cond delay="0"/>
                                  </p:stCondLst>
                                  <p:childTnLst>
                                    <p:animMotion origin="layout" path="M 4.44444E-6 2.59259E-6 L -0.09653 0.23125 " pathEditMode="relative" rAng="0" ptsTypes="AA">
                                      <p:cBhvr>
                                        <p:cTn id="46" dur="1000" fill="hold"/>
                                        <p:tgtEl>
                                          <p:spTgt spid="197638"/>
                                        </p:tgtEl>
                                        <p:attrNameLst>
                                          <p:attrName>ppt_x</p:attrName>
                                          <p:attrName>ppt_y</p:attrName>
                                        </p:attrNameLst>
                                      </p:cBhvr>
                                      <p:rCtr x="-4826" y="11551"/>
                                    </p:animMotion>
                                  </p:childTnLst>
                                </p:cTn>
                              </p:par>
                            </p:childTnLst>
                          </p:cTn>
                        </p:par>
                        <p:par>
                          <p:cTn id="47" fill="hold" nodeType="afterGroup">
                            <p:stCondLst>
                              <p:cond delay="15000"/>
                            </p:stCondLst>
                            <p:childTnLst>
                              <p:par>
                                <p:cTn id="48" presetID="63" presetClass="path" presetSubtype="0" accel="50000" decel="50000" fill="hold" grpId="0" nodeType="afterEffect">
                                  <p:stCondLst>
                                    <p:cond delay="0"/>
                                  </p:stCondLst>
                                  <p:childTnLst>
                                    <p:animMotion origin="layout" path="M 0.00226 2.59259E-6 L 0.22379 2.59259E-6 " pathEditMode="relative" rAng="0" ptsTypes="AA">
                                      <p:cBhvr>
                                        <p:cTn id="49" dur="1000" fill="hold"/>
                                        <p:tgtEl>
                                          <p:spTgt spid="197636"/>
                                        </p:tgtEl>
                                        <p:attrNameLst>
                                          <p:attrName>ppt_x</p:attrName>
                                          <p:attrName>ppt_y</p:attrName>
                                        </p:attrNameLst>
                                      </p:cBhvr>
                                      <p:rCtr x="11076" y="0"/>
                                    </p:animMotion>
                                  </p:childTnLst>
                                </p:cTn>
                              </p:par>
                            </p:childTnLst>
                          </p:cTn>
                        </p:par>
                        <p:par>
                          <p:cTn id="50" fill="hold" nodeType="afterGroup">
                            <p:stCondLst>
                              <p:cond delay="16000"/>
                            </p:stCondLst>
                            <p:childTnLst>
                              <p:par>
                                <p:cTn id="51" presetID="64" presetClass="path" presetSubtype="0" accel="50000" decel="50000" fill="hold" grpId="1" nodeType="afterEffect">
                                  <p:stCondLst>
                                    <p:cond delay="0"/>
                                  </p:stCondLst>
                                  <p:childTnLst>
                                    <p:animMotion origin="layout" path="M -0.09653 0.23125 L -0.21997 0.00232 " pathEditMode="relative" rAng="0" ptsTypes="AA">
                                      <p:cBhvr>
                                        <p:cTn id="52" dur="1000" fill="hold"/>
                                        <p:tgtEl>
                                          <p:spTgt spid="197638"/>
                                        </p:tgtEl>
                                        <p:attrNameLst>
                                          <p:attrName>ppt_x</p:attrName>
                                          <p:attrName>ppt_y</p:attrName>
                                        </p:attrNameLst>
                                      </p:cBhvr>
                                      <p:rCtr x="-6181" y="-11458"/>
                                    </p:animMotion>
                                  </p:childTnLst>
                                </p:cTn>
                              </p:par>
                            </p:childTnLst>
                          </p:cTn>
                        </p:par>
                        <p:par>
                          <p:cTn id="53" fill="hold" nodeType="afterGroup">
                            <p:stCondLst>
                              <p:cond delay="17000"/>
                            </p:stCondLst>
                            <p:childTnLst>
                              <p:par>
                                <p:cTn id="54" presetID="63" presetClass="path" presetSubtype="0" accel="50000" decel="50000" fill="hold" nodeType="afterEffect">
                                  <p:stCondLst>
                                    <p:cond delay="0"/>
                                  </p:stCondLst>
                                  <p:childTnLst>
                                    <p:animMotion origin="layout" path="M 0.1132 3.7037E-6 L 0.22309 3.7037E-6 " pathEditMode="relative" rAng="0" ptsTypes="AA">
                                      <p:cBhvr>
                                        <p:cTn id="55" dur="1000" fill="hold"/>
                                        <p:tgtEl>
                                          <p:spTgt spid="197660"/>
                                        </p:tgtEl>
                                        <p:attrNameLst>
                                          <p:attrName>ppt_x</p:attrName>
                                          <p:attrName>ppt_y</p:attrName>
                                        </p:attrNameLst>
                                      </p:cBhvr>
                                      <p:rCtr x="5486" y="0"/>
                                    </p:animMotion>
                                  </p:childTnLst>
                                </p:cTn>
                              </p:par>
                              <p:par>
                                <p:cTn id="56" presetID="35" presetClass="path" presetSubtype="0" accel="50000" decel="50000" fill="hold" nodeType="withEffect">
                                  <p:stCondLst>
                                    <p:cond delay="0"/>
                                  </p:stCondLst>
                                  <p:childTnLst>
                                    <p:animMotion origin="layout" path="M -0.1118 3.7037E-6 L -0.22326 3.7037E-6 " pathEditMode="relative" rAng="0" ptsTypes="AA">
                                      <p:cBhvr>
                                        <p:cTn id="57" dur="1000" fill="hold"/>
                                        <p:tgtEl>
                                          <p:spTgt spid="197663"/>
                                        </p:tgtEl>
                                        <p:attrNameLst>
                                          <p:attrName>ppt_x</p:attrName>
                                          <p:attrName>ppt_y</p:attrName>
                                        </p:attrNameLst>
                                      </p:cBhvr>
                                      <p:rCtr x="-5573" y="0"/>
                                    </p:animMotion>
                                  </p:childTnLst>
                                </p:cTn>
                              </p:par>
                            </p:childTnLst>
                          </p:cTn>
                        </p:par>
                        <p:par>
                          <p:cTn id="58" fill="hold" nodeType="afterGroup">
                            <p:stCondLst>
                              <p:cond delay="18000"/>
                            </p:stCondLst>
                            <p:childTnLst>
                              <p:par>
                                <p:cTn id="59" presetID="26" presetClass="emph" presetSubtype="0" fill="hold" grpId="0" nodeType="afterEffect">
                                  <p:stCondLst>
                                    <p:cond delay="0"/>
                                  </p:stCondLst>
                                  <p:iterate type="lt">
                                    <p:tmPct val="0"/>
                                  </p:iterate>
                                  <p:childTnLst>
                                    <p:animEffect transition="out" filter="fade">
                                      <p:cBhvr>
                                        <p:cTn id="60" dur="1000" tmFilter="0, 0; .2, .5; .8, .5; 1, 0"/>
                                        <p:tgtEl>
                                          <p:spTgt spid="197637"/>
                                        </p:tgtEl>
                                      </p:cBhvr>
                                    </p:animEffect>
                                    <p:animScale>
                                      <p:cBhvr>
                                        <p:cTn id="61" dur="500" autoRev="1" fill="hold"/>
                                        <p:tgtEl>
                                          <p:spTgt spid="197637"/>
                                        </p:tgtEl>
                                      </p:cBhvr>
                                      <p:by x="105000" y="105000"/>
                                    </p:animScale>
                                  </p:childTnLst>
                                </p:cTn>
                              </p:par>
                            </p:childTnLst>
                          </p:cTn>
                        </p:par>
                        <p:par>
                          <p:cTn id="62" fill="hold" nodeType="afterGroup">
                            <p:stCondLst>
                              <p:cond delay="19000"/>
                            </p:stCondLst>
                            <p:childTnLst>
                              <p:par>
                                <p:cTn id="63" presetID="2" presetClass="entr" presetSubtype="8" fill="hold" nodeType="afterEffect">
                                  <p:stCondLst>
                                    <p:cond delay="0"/>
                                  </p:stCondLst>
                                  <p:childTnLst>
                                    <p:set>
                                      <p:cBhvr>
                                        <p:cTn id="64" dur="1" fill="hold">
                                          <p:stCondLst>
                                            <p:cond delay="0"/>
                                          </p:stCondLst>
                                        </p:cTn>
                                        <p:tgtEl>
                                          <p:spTgt spid="197657"/>
                                        </p:tgtEl>
                                        <p:attrNameLst>
                                          <p:attrName>style.visibility</p:attrName>
                                        </p:attrNameLst>
                                      </p:cBhvr>
                                      <p:to>
                                        <p:strVal val="visible"/>
                                      </p:to>
                                    </p:set>
                                    <p:anim calcmode="lin" valueType="num">
                                      <p:cBhvr additive="base">
                                        <p:cTn id="65" dur="1000" fill="hold"/>
                                        <p:tgtEl>
                                          <p:spTgt spid="197657"/>
                                        </p:tgtEl>
                                        <p:attrNameLst>
                                          <p:attrName>ppt_x</p:attrName>
                                        </p:attrNameLst>
                                      </p:cBhvr>
                                      <p:tavLst>
                                        <p:tav tm="0">
                                          <p:val>
                                            <p:strVal val="0-#ppt_w/2"/>
                                          </p:val>
                                        </p:tav>
                                        <p:tav tm="100000">
                                          <p:val>
                                            <p:strVal val="#ppt_x"/>
                                          </p:val>
                                        </p:tav>
                                      </p:tavLst>
                                    </p:anim>
                                    <p:anim calcmode="lin" valueType="num">
                                      <p:cBhvr additive="base">
                                        <p:cTn id="66" dur="1000" fill="hold"/>
                                        <p:tgtEl>
                                          <p:spTgt spid="197657"/>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20000"/>
                            </p:stCondLst>
                            <p:childTnLst>
                              <p:par>
                                <p:cTn id="68" presetID="3" presetClass="exit" presetSubtype="10" fill="hold" nodeType="afterEffect">
                                  <p:stCondLst>
                                    <p:cond delay="2000"/>
                                  </p:stCondLst>
                                  <p:childTnLst>
                                    <p:animEffect transition="out" filter="blinds(horizontal)">
                                      <p:cBhvr>
                                        <p:cTn id="69" dur="1000"/>
                                        <p:tgtEl>
                                          <p:spTgt spid="197657"/>
                                        </p:tgtEl>
                                      </p:cBhvr>
                                    </p:animEffect>
                                    <p:set>
                                      <p:cBhvr>
                                        <p:cTn id="70" dur="1" fill="hold">
                                          <p:stCondLst>
                                            <p:cond delay="999"/>
                                          </p:stCondLst>
                                        </p:cTn>
                                        <p:tgtEl>
                                          <p:spTgt spid="197657"/>
                                        </p:tgtEl>
                                        <p:attrNameLst>
                                          <p:attrName>style.visibility</p:attrName>
                                        </p:attrNameLst>
                                      </p:cBhvr>
                                      <p:to>
                                        <p:strVal val="hidden"/>
                                      </p:to>
                                    </p:set>
                                  </p:childTnLst>
                                </p:cTn>
                              </p:par>
                            </p:childTnLst>
                          </p:cTn>
                        </p:par>
                        <p:par>
                          <p:cTn id="71" fill="hold" nodeType="afterGroup">
                            <p:stCondLst>
                              <p:cond delay="23000"/>
                            </p:stCondLst>
                            <p:childTnLst>
                              <p:par>
                                <p:cTn id="72" presetID="26" presetClass="emph" presetSubtype="0" fill="hold" grpId="1" nodeType="afterEffect">
                                  <p:stCondLst>
                                    <p:cond delay="0"/>
                                  </p:stCondLst>
                                  <p:iterate type="lt">
                                    <p:tmPct val="0"/>
                                  </p:iterate>
                                  <p:childTnLst>
                                    <p:animEffect transition="out" filter="fade">
                                      <p:cBhvr>
                                        <p:cTn id="73" dur="1000" tmFilter="0, 0; .2, .5; .8, .5; 1, 0"/>
                                        <p:tgtEl>
                                          <p:spTgt spid="197637"/>
                                        </p:tgtEl>
                                      </p:cBhvr>
                                    </p:animEffect>
                                    <p:animScale>
                                      <p:cBhvr>
                                        <p:cTn id="74" dur="500" autoRev="1" fill="hold"/>
                                        <p:tgtEl>
                                          <p:spTgt spid="197637"/>
                                        </p:tgtEl>
                                      </p:cBhvr>
                                      <p:by x="105000" y="105000"/>
                                    </p:animScale>
                                  </p:childTnLst>
                                </p:cTn>
                              </p:par>
                            </p:childTnLst>
                          </p:cTn>
                        </p:par>
                        <p:par>
                          <p:cTn id="75" fill="hold" nodeType="afterGroup">
                            <p:stCondLst>
                              <p:cond delay="24000"/>
                            </p:stCondLst>
                            <p:childTnLst>
                              <p:par>
                                <p:cTn id="76" presetID="2" presetClass="entr" presetSubtype="2" fill="hold" nodeType="afterEffect">
                                  <p:stCondLst>
                                    <p:cond delay="0"/>
                                  </p:stCondLst>
                                  <p:childTnLst>
                                    <p:set>
                                      <p:cBhvr>
                                        <p:cTn id="77" dur="1" fill="hold">
                                          <p:stCondLst>
                                            <p:cond delay="0"/>
                                          </p:stCondLst>
                                        </p:cTn>
                                        <p:tgtEl>
                                          <p:spTgt spid="197666"/>
                                        </p:tgtEl>
                                        <p:attrNameLst>
                                          <p:attrName>style.visibility</p:attrName>
                                        </p:attrNameLst>
                                      </p:cBhvr>
                                      <p:to>
                                        <p:strVal val="visible"/>
                                      </p:to>
                                    </p:set>
                                    <p:anim calcmode="lin" valueType="num">
                                      <p:cBhvr additive="base">
                                        <p:cTn id="78" dur="1000" fill="hold"/>
                                        <p:tgtEl>
                                          <p:spTgt spid="197666"/>
                                        </p:tgtEl>
                                        <p:attrNameLst>
                                          <p:attrName>ppt_x</p:attrName>
                                        </p:attrNameLst>
                                      </p:cBhvr>
                                      <p:tavLst>
                                        <p:tav tm="0">
                                          <p:val>
                                            <p:strVal val="1+#ppt_w/2"/>
                                          </p:val>
                                        </p:tav>
                                        <p:tav tm="100000">
                                          <p:val>
                                            <p:strVal val="#ppt_x"/>
                                          </p:val>
                                        </p:tav>
                                      </p:tavLst>
                                    </p:anim>
                                    <p:anim calcmode="lin" valueType="num">
                                      <p:cBhvr additive="base">
                                        <p:cTn id="79" dur="1000" fill="hold"/>
                                        <p:tgtEl>
                                          <p:spTgt spid="197666"/>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25000"/>
                            </p:stCondLst>
                            <p:childTnLst>
                              <p:par>
                                <p:cTn id="81" presetID="3" presetClass="exit" presetSubtype="10" fill="hold" nodeType="afterEffect">
                                  <p:stCondLst>
                                    <p:cond delay="2000"/>
                                  </p:stCondLst>
                                  <p:childTnLst>
                                    <p:animEffect transition="out" filter="blinds(horizontal)">
                                      <p:cBhvr>
                                        <p:cTn id="82" dur="1000"/>
                                        <p:tgtEl>
                                          <p:spTgt spid="197666"/>
                                        </p:tgtEl>
                                      </p:cBhvr>
                                    </p:animEffect>
                                    <p:set>
                                      <p:cBhvr>
                                        <p:cTn id="83" dur="1" fill="hold">
                                          <p:stCondLst>
                                            <p:cond delay="999"/>
                                          </p:stCondLst>
                                        </p:cTn>
                                        <p:tgtEl>
                                          <p:spTgt spid="197666"/>
                                        </p:tgtEl>
                                        <p:attrNameLst>
                                          <p:attrName>style.visibility</p:attrName>
                                        </p:attrNameLst>
                                      </p:cBhvr>
                                      <p:to>
                                        <p:strVal val="hidden"/>
                                      </p:to>
                                    </p:set>
                                  </p:childTnLst>
                                </p:cTn>
                              </p:par>
                            </p:childTnLst>
                          </p:cTn>
                        </p:par>
                        <p:par>
                          <p:cTn id="84" fill="hold" nodeType="afterGroup">
                            <p:stCondLst>
                              <p:cond delay="28000"/>
                            </p:stCondLst>
                            <p:childTnLst>
                              <p:par>
                                <p:cTn id="85" presetID="36" presetClass="emph" presetSubtype="0" fill="hold" grpId="2" nodeType="afterEffect">
                                  <p:stCondLst>
                                    <p:cond delay="0"/>
                                  </p:stCondLst>
                                  <p:iterate type="lt">
                                    <p:tmPct val="10000"/>
                                  </p:iterate>
                                  <p:childTnLst>
                                    <p:animScale>
                                      <p:cBhvr>
                                        <p:cTn id="86" dur="500" autoRev="1" fill="hold">
                                          <p:stCondLst>
                                            <p:cond delay="0"/>
                                          </p:stCondLst>
                                        </p:cTn>
                                        <p:tgtEl>
                                          <p:spTgt spid="197637"/>
                                        </p:tgtEl>
                                      </p:cBhvr>
                                      <p:to x="80000" y="100000"/>
                                    </p:animScale>
                                    <p:anim by="(#ppt_w*0.10)" calcmode="lin" valueType="num">
                                      <p:cBhvr>
                                        <p:cTn id="87" dur="500" autoRev="1" fill="hold">
                                          <p:stCondLst>
                                            <p:cond delay="0"/>
                                          </p:stCondLst>
                                        </p:cTn>
                                        <p:tgtEl>
                                          <p:spTgt spid="197637"/>
                                        </p:tgtEl>
                                        <p:attrNameLst>
                                          <p:attrName>ppt_x</p:attrName>
                                        </p:attrNameLst>
                                      </p:cBhvr>
                                    </p:anim>
                                    <p:anim by="(-#ppt_w*0.10)" calcmode="lin" valueType="num">
                                      <p:cBhvr>
                                        <p:cTn id="88" dur="500" autoRev="1" fill="hold">
                                          <p:stCondLst>
                                            <p:cond delay="0"/>
                                          </p:stCondLst>
                                        </p:cTn>
                                        <p:tgtEl>
                                          <p:spTgt spid="197637"/>
                                        </p:tgtEl>
                                        <p:attrNameLst>
                                          <p:attrName>ppt_y</p:attrName>
                                        </p:attrNameLst>
                                      </p:cBhvr>
                                    </p:anim>
                                    <p:animRot by="-480000">
                                      <p:cBhvr>
                                        <p:cTn id="89" dur="500" autoRev="1" fill="hold">
                                          <p:stCondLst>
                                            <p:cond delay="0"/>
                                          </p:stCondLst>
                                        </p:cTn>
                                        <p:tgtEl>
                                          <p:spTgt spid="197637"/>
                                        </p:tgtEl>
                                        <p:attrNameLst>
                                          <p:attrName>r</p:attrName>
                                        </p:attrNameLst>
                                      </p:cBhvr>
                                    </p:animRot>
                                  </p:childTnLst>
                                </p:cTn>
                              </p:par>
                            </p:childTnLst>
                          </p:cTn>
                        </p:par>
                        <p:par>
                          <p:cTn id="90" fill="hold" nodeType="afterGroup">
                            <p:stCondLst>
                              <p:cond delay="29000"/>
                            </p:stCondLst>
                            <p:childTnLst>
                              <p:par>
                                <p:cTn id="91" presetID="63" presetClass="path" presetSubtype="0" accel="50000" decel="50000" fill="hold" nodeType="afterEffect">
                                  <p:stCondLst>
                                    <p:cond delay="0"/>
                                  </p:stCondLst>
                                  <p:childTnLst>
                                    <p:animMotion origin="layout" path="M 0.22309 3.7037E-6 L 0.33646 3.7037E-6 " pathEditMode="relative" rAng="0" ptsTypes="AA">
                                      <p:cBhvr>
                                        <p:cTn id="92" dur="1000" fill="hold"/>
                                        <p:tgtEl>
                                          <p:spTgt spid="197660"/>
                                        </p:tgtEl>
                                        <p:attrNameLst>
                                          <p:attrName>ppt_x</p:attrName>
                                          <p:attrName>ppt_y</p:attrName>
                                        </p:attrNameLst>
                                      </p:cBhvr>
                                      <p:rCtr x="5660" y="0"/>
                                    </p:animMotion>
                                  </p:childTnLst>
                                </p:cTn>
                              </p:par>
                              <p:par>
                                <p:cTn id="93" presetID="35" presetClass="path" presetSubtype="0" accel="50000" decel="50000" fill="hold" nodeType="withEffect">
                                  <p:stCondLst>
                                    <p:cond delay="0"/>
                                  </p:stCondLst>
                                  <p:childTnLst>
                                    <p:animMotion origin="layout" path="M -0.22448 3.7037E-6 L -0.33611 3.7037E-6 " pathEditMode="relative" rAng="0" ptsTypes="AA">
                                      <p:cBhvr>
                                        <p:cTn id="94" dur="1000" fill="hold"/>
                                        <p:tgtEl>
                                          <p:spTgt spid="197663"/>
                                        </p:tgtEl>
                                        <p:attrNameLst>
                                          <p:attrName>ppt_x</p:attrName>
                                          <p:attrName>ppt_y</p:attrName>
                                        </p:attrNameLst>
                                      </p:cBhvr>
                                      <p:rCtr x="-5590" y="0"/>
                                    </p:animMotion>
                                  </p:childTnLst>
                                </p:cTn>
                              </p:par>
                            </p:childTnLst>
                          </p:cTn>
                        </p:par>
                        <p:par>
                          <p:cTn id="95" fill="hold" nodeType="afterGroup">
                            <p:stCondLst>
                              <p:cond delay="30000"/>
                            </p:stCondLst>
                            <p:childTnLst>
                              <p:par>
                                <p:cTn id="96" presetID="47" presetClass="exit" presetSubtype="0" fill="hold" grpId="0" nodeType="afterEffect">
                                  <p:stCondLst>
                                    <p:cond delay="0"/>
                                  </p:stCondLst>
                                  <p:childTnLst>
                                    <p:animEffect transition="out" filter="fade">
                                      <p:cBhvr>
                                        <p:cTn id="97" dur="1000"/>
                                        <p:tgtEl>
                                          <p:spTgt spid="197669"/>
                                        </p:tgtEl>
                                      </p:cBhvr>
                                    </p:animEffect>
                                    <p:anim calcmode="lin" valueType="num">
                                      <p:cBhvr>
                                        <p:cTn id="98" dur="1000"/>
                                        <p:tgtEl>
                                          <p:spTgt spid="197669"/>
                                        </p:tgtEl>
                                        <p:attrNameLst>
                                          <p:attrName>ppt_x</p:attrName>
                                        </p:attrNameLst>
                                      </p:cBhvr>
                                      <p:tavLst>
                                        <p:tav tm="0">
                                          <p:val>
                                            <p:strVal val="ppt_x"/>
                                          </p:val>
                                        </p:tav>
                                        <p:tav tm="100000">
                                          <p:val>
                                            <p:strVal val="ppt_x"/>
                                          </p:val>
                                        </p:tav>
                                      </p:tavLst>
                                    </p:anim>
                                    <p:anim calcmode="lin" valueType="num">
                                      <p:cBhvr>
                                        <p:cTn id="99" dur="1000"/>
                                        <p:tgtEl>
                                          <p:spTgt spid="197669"/>
                                        </p:tgtEl>
                                        <p:attrNameLst>
                                          <p:attrName>ppt_y</p:attrName>
                                        </p:attrNameLst>
                                      </p:cBhvr>
                                      <p:tavLst>
                                        <p:tav tm="0">
                                          <p:val>
                                            <p:strVal val="ppt_y"/>
                                          </p:val>
                                        </p:tav>
                                        <p:tav tm="100000">
                                          <p:val>
                                            <p:strVal val="ppt_y-.1"/>
                                          </p:val>
                                        </p:tav>
                                      </p:tavLst>
                                    </p:anim>
                                    <p:set>
                                      <p:cBhvr>
                                        <p:cTn id="100" dur="1" fill="hold">
                                          <p:stCondLst>
                                            <p:cond delay="999"/>
                                          </p:stCondLst>
                                        </p:cTn>
                                        <p:tgtEl>
                                          <p:spTgt spid="1976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nimBg="1"/>
      <p:bldP spid="197636" grpId="0" animBg="1"/>
      <p:bldP spid="197636" grpId="1" animBg="1"/>
      <p:bldP spid="197637" grpId="0" animBg="1"/>
      <p:bldP spid="197637" grpId="1" animBg="1"/>
      <p:bldP spid="197637" grpId="2" animBg="1"/>
      <p:bldP spid="197638" grpId="0" animBg="1"/>
      <p:bldP spid="197638" grpId="1" animBg="1"/>
      <p:bldP spid="197638" grpId="2" animBg="1"/>
      <p:bldP spid="197639" grpId="0" animBg="1"/>
      <p:bldP spid="197669"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Ví Dụ</a:t>
            </a:r>
          </a:p>
        </p:txBody>
      </p:sp>
      <p:sp>
        <p:nvSpPr>
          <p:cNvPr id="198659"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98660"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98661"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98662"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98663"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98664"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98665"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98666"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grpSp>
        <p:nvGrpSpPr>
          <p:cNvPr id="198667" name="Group 11"/>
          <p:cNvGrpSpPr>
            <a:grpSpLocks/>
          </p:cNvGrpSpPr>
          <p:nvPr/>
        </p:nvGrpSpPr>
        <p:grpSpPr bwMode="auto">
          <a:xfrm>
            <a:off x="1108075" y="2287588"/>
            <a:ext cx="8550275" cy="608012"/>
            <a:chOff x="644" y="1153"/>
            <a:chExt cx="4972" cy="383"/>
          </a:xfrm>
        </p:grpSpPr>
        <p:sp>
          <p:nvSpPr>
            <p:cNvPr id="198668"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98669"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98670"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98671"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98672"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98673"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98674"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98675"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98676" name="AutoShape 20"/>
          <p:cNvSpPr>
            <a:spLocks noChangeArrowheads="1"/>
          </p:cNvSpPr>
          <p:nvPr/>
        </p:nvSpPr>
        <p:spPr bwMode="auto">
          <a:xfrm>
            <a:off x="984250" y="3581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left</a:t>
            </a:r>
          </a:p>
        </p:txBody>
      </p:sp>
      <p:sp>
        <p:nvSpPr>
          <p:cNvPr id="198677" name="AutoShape 21"/>
          <p:cNvSpPr>
            <a:spLocks noChangeArrowheads="1"/>
          </p:cNvSpPr>
          <p:nvPr/>
        </p:nvSpPr>
        <p:spPr bwMode="auto">
          <a:xfrm>
            <a:off x="8758238"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right</a:t>
            </a:r>
          </a:p>
        </p:txBody>
      </p:sp>
      <p:grpSp>
        <p:nvGrpSpPr>
          <p:cNvPr id="198678" name="Group 22"/>
          <p:cNvGrpSpPr>
            <a:grpSpLocks/>
          </p:cNvGrpSpPr>
          <p:nvPr/>
        </p:nvGrpSpPr>
        <p:grpSpPr bwMode="auto">
          <a:xfrm>
            <a:off x="5426075" y="1857375"/>
            <a:ext cx="990600" cy="950913"/>
            <a:chOff x="575" y="1170"/>
            <a:chExt cx="576" cy="599"/>
          </a:xfrm>
        </p:grpSpPr>
        <p:sp>
          <p:nvSpPr>
            <p:cNvPr id="198679" name="AutoShape 23"/>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i</a:t>
              </a:r>
            </a:p>
          </p:txBody>
        </p:sp>
        <p:sp>
          <p:nvSpPr>
            <p:cNvPr id="198680"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8681" name="Group 25"/>
          <p:cNvGrpSpPr>
            <a:grpSpLocks/>
          </p:cNvGrpSpPr>
          <p:nvPr/>
        </p:nvGrpSpPr>
        <p:grpSpPr bwMode="auto">
          <a:xfrm>
            <a:off x="3221038" y="1855788"/>
            <a:ext cx="990600" cy="952500"/>
            <a:chOff x="5083" y="1169"/>
            <a:chExt cx="576" cy="600"/>
          </a:xfrm>
        </p:grpSpPr>
        <p:sp>
          <p:nvSpPr>
            <p:cNvPr id="198682" name="AutoShape 26"/>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j</a:t>
              </a:r>
            </a:p>
          </p:txBody>
        </p:sp>
        <p:sp>
          <p:nvSpPr>
            <p:cNvPr id="198683"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684" name="Text Box 28"/>
          <p:cNvSpPr txBox="1">
            <a:spLocks noChangeArrowheads="1"/>
          </p:cNvSpPr>
          <p:nvPr/>
        </p:nvSpPr>
        <p:spPr bwMode="auto">
          <a:xfrm>
            <a:off x="7512050" y="5456238"/>
            <a:ext cx="1220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Ðánh Giá Thuật Toán Tìm Tuyến Tính</a:t>
            </a:r>
          </a:p>
        </p:txBody>
      </p:sp>
      <p:grpSp>
        <p:nvGrpSpPr>
          <p:cNvPr id="266243" name="Group 3"/>
          <p:cNvGrpSpPr>
            <a:grpSpLocks/>
          </p:cNvGrpSpPr>
          <p:nvPr/>
        </p:nvGrpSpPr>
        <p:grpSpPr bwMode="auto">
          <a:xfrm>
            <a:off x="1423988" y="1397000"/>
            <a:ext cx="7416800" cy="4833938"/>
            <a:chOff x="897" y="880"/>
            <a:chExt cx="4672" cy="3045"/>
          </a:xfrm>
        </p:grpSpPr>
        <p:sp>
          <p:nvSpPr>
            <p:cNvPr id="266244" name="Line 4"/>
            <p:cNvSpPr>
              <a:spLocks noChangeShapeType="1"/>
            </p:cNvSpPr>
            <p:nvPr/>
          </p:nvSpPr>
          <p:spPr bwMode="auto">
            <a:xfrm>
              <a:off x="897" y="1888"/>
              <a:ext cx="4656"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6245" name="Line 5"/>
            <p:cNvSpPr>
              <a:spLocks noChangeShapeType="1"/>
            </p:cNvSpPr>
            <p:nvPr/>
          </p:nvSpPr>
          <p:spPr bwMode="auto">
            <a:xfrm>
              <a:off x="3120" y="1162"/>
              <a:ext cx="1" cy="2102"/>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246" name="Line 6"/>
            <p:cNvSpPr>
              <a:spLocks noChangeShapeType="1"/>
            </p:cNvSpPr>
            <p:nvPr/>
          </p:nvSpPr>
          <p:spPr bwMode="auto">
            <a:xfrm>
              <a:off x="913" y="2496"/>
              <a:ext cx="4656"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6247" name="Line 7"/>
            <p:cNvSpPr>
              <a:spLocks noChangeShapeType="1"/>
            </p:cNvSpPr>
            <p:nvPr/>
          </p:nvSpPr>
          <p:spPr bwMode="auto">
            <a:xfrm>
              <a:off x="913" y="3024"/>
              <a:ext cx="4656"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6248" name="Text Box 8"/>
            <p:cNvSpPr txBox="1">
              <a:spLocks noChangeArrowheads="1"/>
            </p:cNvSpPr>
            <p:nvPr/>
          </p:nvSpPr>
          <p:spPr bwMode="auto">
            <a:xfrm>
              <a:off x="1578" y="890"/>
              <a:ext cx="1334"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Trường hợp</a:t>
              </a:r>
            </a:p>
          </p:txBody>
        </p:sp>
        <p:sp>
          <p:nvSpPr>
            <p:cNvPr id="266249" name="Text Box 9"/>
            <p:cNvSpPr txBox="1">
              <a:spLocks noChangeArrowheads="1"/>
            </p:cNvSpPr>
            <p:nvPr/>
          </p:nvSpPr>
          <p:spPr bwMode="auto">
            <a:xfrm>
              <a:off x="3755" y="880"/>
              <a:ext cx="502"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Css</a:t>
              </a:r>
            </a:p>
          </p:txBody>
        </p:sp>
        <p:sp>
          <p:nvSpPr>
            <p:cNvPr id="266250" name="Text Box 10"/>
            <p:cNvSpPr txBox="1">
              <a:spLocks noChangeArrowheads="1"/>
            </p:cNvSpPr>
            <p:nvPr/>
          </p:nvSpPr>
          <p:spPr bwMode="auto">
            <a:xfrm>
              <a:off x="1633" y="2000"/>
              <a:ext cx="1014"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Xấu nhất</a:t>
              </a:r>
            </a:p>
          </p:txBody>
        </p:sp>
        <p:sp>
          <p:nvSpPr>
            <p:cNvPr id="266251" name="Text Box 11"/>
            <p:cNvSpPr txBox="1">
              <a:spLocks noChangeArrowheads="1"/>
            </p:cNvSpPr>
            <p:nvPr/>
          </p:nvSpPr>
          <p:spPr bwMode="auto">
            <a:xfrm>
              <a:off x="1585" y="2576"/>
              <a:ext cx="1264"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Trung bình </a:t>
              </a:r>
            </a:p>
          </p:txBody>
        </p:sp>
        <p:sp>
          <p:nvSpPr>
            <p:cNvPr id="266252" name="Text Box 12"/>
            <p:cNvSpPr txBox="1">
              <a:spLocks noChangeArrowheads="1"/>
            </p:cNvSpPr>
            <p:nvPr/>
          </p:nvSpPr>
          <p:spPr bwMode="auto">
            <a:xfrm>
              <a:off x="3889" y="2048"/>
              <a:ext cx="725"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log</a:t>
              </a:r>
              <a:r>
                <a:rPr lang="en-US" sz="2800" baseline="-25000">
                  <a:solidFill>
                    <a:srgbClr val="080808"/>
                  </a:solidFill>
                </a:rPr>
                <a:t>2</a:t>
              </a:r>
              <a:r>
                <a:rPr lang="en-US" sz="2800">
                  <a:solidFill>
                    <a:srgbClr val="080808"/>
                  </a:solidFill>
                </a:rPr>
                <a:t>N </a:t>
              </a:r>
            </a:p>
          </p:txBody>
        </p:sp>
        <p:sp>
          <p:nvSpPr>
            <p:cNvPr id="266253" name="Text Box 13"/>
            <p:cNvSpPr txBox="1">
              <a:spLocks noChangeArrowheads="1"/>
            </p:cNvSpPr>
            <p:nvPr/>
          </p:nvSpPr>
          <p:spPr bwMode="auto">
            <a:xfrm>
              <a:off x="3793" y="2576"/>
              <a:ext cx="974"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log</a:t>
              </a:r>
              <a:r>
                <a:rPr lang="en-US" sz="2800" baseline="-25000">
                  <a:solidFill>
                    <a:srgbClr val="080808"/>
                  </a:solidFill>
                </a:rPr>
                <a:t>2</a:t>
              </a:r>
              <a:r>
                <a:rPr lang="en-US" sz="2800">
                  <a:solidFill>
                    <a:srgbClr val="080808"/>
                  </a:solidFill>
                </a:rPr>
                <a:t>N / 2</a:t>
              </a:r>
            </a:p>
          </p:txBody>
        </p:sp>
        <p:sp>
          <p:nvSpPr>
            <p:cNvPr id="266254" name="Text Box 14"/>
            <p:cNvSpPr txBox="1">
              <a:spLocks noChangeArrowheads="1"/>
            </p:cNvSpPr>
            <p:nvPr/>
          </p:nvSpPr>
          <p:spPr bwMode="auto">
            <a:xfrm>
              <a:off x="1623" y="3521"/>
              <a:ext cx="285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Ø"/>
              </a:pPr>
              <a:r>
                <a:rPr lang="en-US" sz="3600"/>
                <a:t> </a:t>
              </a:r>
              <a:r>
                <a:rPr lang="en-US" sz="3000"/>
                <a:t>Độ phức tạp O(log</a:t>
              </a:r>
              <a:r>
                <a:rPr lang="en-US" sz="3000" baseline="-25000"/>
                <a:t>2</a:t>
              </a:r>
              <a:r>
                <a:rPr lang="en-US" sz="3000"/>
                <a:t>N)</a:t>
              </a:r>
            </a:p>
          </p:txBody>
        </p:sp>
        <p:sp>
          <p:nvSpPr>
            <p:cNvPr id="266255" name="Line 15"/>
            <p:cNvSpPr>
              <a:spLocks noChangeShapeType="1"/>
            </p:cNvSpPr>
            <p:nvPr/>
          </p:nvSpPr>
          <p:spPr bwMode="auto">
            <a:xfrm>
              <a:off x="897" y="1344"/>
              <a:ext cx="4656" cy="0"/>
            </a:xfrm>
            <a:prstGeom prst="line">
              <a:avLst/>
            </a:prstGeom>
            <a:noFill/>
            <a:ln w="762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6256" name="Text Box 16"/>
            <p:cNvSpPr txBox="1">
              <a:spLocks noChangeArrowheads="1"/>
            </p:cNvSpPr>
            <p:nvPr/>
          </p:nvSpPr>
          <p:spPr bwMode="auto">
            <a:xfrm>
              <a:off x="1578" y="1425"/>
              <a:ext cx="939"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Tốt nhất</a:t>
              </a:r>
            </a:p>
          </p:txBody>
        </p:sp>
        <p:sp>
          <p:nvSpPr>
            <p:cNvPr id="266257" name="Text Box 17"/>
            <p:cNvSpPr txBox="1">
              <a:spLocks noChangeArrowheads="1"/>
            </p:cNvSpPr>
            <p:nvPr/>
          </p:nvSpPr>
          <p:spPr bwMode="auto">
            <a:xfrm>
              <a:off x="3891" y="1389"/>
              <a:ext cx="303" cy="32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76200" algn="ctr">
                  <a:solidFill>
                    <a:srgbClr val="8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a:solidFill>
                    <a:srgbClr val="080808"/>
                  </a:solidFill>
                </a:rPr>
                <a:t>1 </a:t>
              </a:r>
            </a:p>
          </p:txBody>
        </p:sp>
      </p:gr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682" name="Group 2"/>
          <p:cNvGrpSpPr>
            <a:grpSpLocks/>
          </p:cNvGrpSpPr>
          <p:nvPr/>
        </p:nvGrpSpPr>
        <p:grpSpPr bwMode="auto">
          <a:xfrm>
            <a:off x="6811963" y="1512888"/>
            <a:ext cx="1327150" cy="617537"/>
            <a:chOff x="1725" y="837"/>
            <a:chExt cx="772" cy="389"/>
          </a:xfrm>
        </p:grpSpPr>
        <p:sp>
          <p:nvSpPr>
            <p:cNvPr id="199683" name="Oval 3"/>
            <p:cNvSpPr>
              <a:spLocks noChangeArrowheads="1"/>
            </p:cNvSpPr>
            <p:nvPr/>
          </p:nvSpPr>
          <p:spPr bwMode="auto">
            <a:xfrm>
              <a:off x="2037" y="837"/>
              <a:ext cx="460" cy="389"/>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99684" name="Text Box 4"/>
            <p:cNvSpPr txBox="1">
              <a:spLocks noChangeArrowheads="1"/>
            </p:cNvSpPr>
            <p:nvPr/>
          </p:nvSpPr>
          <p:spPr bwMode="auto">
            <a:xfrm>
              <a:off x="1725" y="887"/>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400">
                  <a:latin typeface="VNI-Helve" pitchFamily="2" charset="0"/>
                </a:rPr>
                <a:t>X</a:t>
              </a:r>
            </a:p>
          </p:txBody>
        </p:sp>
      </p:grpSp>
      <p:sp>
        <p:nvSpPr>
          <p:cNvPr id="199685" name="Rectangle 5"/>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Ví Dụ</a:t>
            </a:r>
          </a:p>
        </p:txBody>
      </p:sp>
      <p:sp>
        <p:nvSpPr>
          <p:cNvPr id="199686" name="Oval 6"/>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99687" name="Oval 7"/>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99688" name="Oval 8"/>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99689" name="Oval 9"/>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99690" name="Oval 10"/>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99691" name="Oval 11"/>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99692" name="Oval 12"/>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99693" name="Oval 13"/>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99694" name="Group 14"/>
          <p:cNvGrpSpPr>
            <a:grpSpLocks/>
          </p:cNvGrpSpPr>
          <p:nvPr/>
        </p:nvGrpSpPr>
        <p:grpSpPr bwMode="auto">
          <a:xfrm>
            <a:off x="1108075" y="2287588"/>
            <a:ext cx="8550275" cy="608012"/>
            <a:chOff x="644" y="1153"/>
            <a:chExt cx="4972" cy="383"/>
          </a:xfrm>
        </p:grpSpPr>
        <p:sp>
          <p:nvSpPr>
            <p:cNvPr id="199695" name="Oval 15"/>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99696" name="Oval 16"/>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99697" name="Oval 17"/>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99698" name="Oval 18"/>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99699" name="Oval 19"/>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99700" name="Oval 20"/>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99701" name="Oval 21"/>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99702" name="Oval 22"/>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99703" name="AutoShape 23"/>
          <p:cNvSpPr>
            <a:spLocks noChangeArrowheads="1"/>
          </p:cNvSpPr>
          <p:nvPr/>
        </p:nvSpPr>
        <p:spPr bwMode="auto">
          <a:xfrm>
            <a:off x="5421313" y="3581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left</a:t>
            </a:r>
          </a:p>
        </p:txBody>
      </p:sp>
      <p:sp>
        <p:nvSpPr>
          <p:cNvPr id="199704" name="AutoShape 24"/>
          <p:cNvSpPr>
            <a:spLocks noChangeArrowheads="1"/>
          </p:cNvSpPr>
          <p:nvPr/>
        </p:nvSpPr>
        <p:spPr bwMode="auto">
          <a:xfrm>
            <a:off x="8758238"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right</a:t>
            </a:r>
          </a:p>
        </p:txBody>
      </p:sp>
      <p:grpSp>
        <p:nvGrpSpPr>
          <p:cNvPr id="199705" name="Group 25"/>
          <p:cNvGrpSpPr>
            <a:grpSpLocks/>
          </p:cNvGrpSpPr>
          <p:nvPr/>
        </p:nvGrpSpPr>
        <p:grpSpPr bwMode="auto">
          <a:xfrm>
            <a:off x="5426075" y="1857375"/>
            <a:ext cx="990600" cy="950913"/>
            <a:chOff x="575" y="1170"/>
            <a:chExt cx="576" cy="599"/>
          </a:xfrm>
        </p:grpSpPr>
        <p:sp>
          <p:nvSpPr>
            <p:cNvPr id="199706" name="AutoShape 26"/>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i</a:t>
              </a:r>
            </a:p>
          </p:txBody>
        </p:sp>
        <p:sp>
          <p:nvSpPr>
            <p:cNvPr id="199707" name="Line 27"/>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9708" name="Group 28"/>
          <p:cNvGrpSpPr>
            <a:grpSpLocks/>
          </p:cNvGrpSpPr>
          <p:nvPr/>
        </p:nvGrpSpPr>
        <p:grpSpPr bwMode="auto">
          <a:xfrm>
            <a:off x="8742363" y="1855788"/>
            <a:ext cx="990600" cy="952500"/>
            <a:chOff x="5083" y="1169"/>
            <a:chExt cx="576" cy="600"/>
          </a:xfrm>
        </p:grpSpPr>
        <p:sp>
          <p:nvSpPr>
            <p:cNvPr id="199709" name="AutoShape 29"/>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j</a:t>
              </a:r>
            </a:p>
          </p:txBody>
        </p:sp>
        <p:sp>
          <p:nvSpPr>
            <p:cNvPr id="199710" name="Line 30"/>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9711" name="Text Box 31"/>
          <p:cNvSpPr txBox="1">
            <a:spLocks noChangeArrowheads="1"/>
          </p:cNvSpPr>
          <p:nvPr/>
        </p:nvSpPr>
        <p:spPr bwMode="auto">
          <a:xfrm>
            <a:off x="7512050" y="5456238"/>
            <a:ext cx="1220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grpSp>
        <p:nvGrpSpPr>
          <p:cNvPr id="199712" name="Group 32"/>
          <p:cNvGrpSpPr>
            <a:grpSpLocks/>
          </p:cNvGrpSpPr>
          <p:nvPr/>
        </p:nvGrpSpPr>
        <p:grpSpPr bwMode="auto">
          <a:xfrm>
            <a:off x="4622800" y="4532313"/>
            <a:ext cx="2938463" cy="1198562"/>
            <a:chOff x="1382" y="2788"/>
            <a:chExt cx="1709" cy="755"/>
          </a:xfrm>
        </p:grpSpPr>
        <p:sp>
          <p:nvSpPr>
            <p:cNvPr id="199713" name="AutoShape 33"/>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600" b="1">
                  <a:solidFill>
                    <a:schemeClr val="bg1"/>
                  </a:solidFill>
                  <a:latin typeface="VNI-Helve" pitchFamily="2" charset="0"/>
                </a:rPr>
                <a:t>STOP </a:t>
              </a:r>
            </a:p>
          </p:txBody>
        </p:sp>
        <p:sp>
          <p:nvSpPr>
            <p:cNvPr id="199714" name="Text Box 34"/>
            <p:cNvSpPr txBox="1">
              <a:spLocks noChangeArrowheads="1"/>
            </p:cNvSpPr>
            <p:nvPr/>
          </p:nvSpPr>
          <p:spPr bwMode="auto">
            <a:xfrm>
              <a:off x="1382" y="3255"/>
              <a:ext cx="1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a:t>Không nhỏ hơn X</a:t>
              </a:r>
            </a:p>
          </p:txBody>
        </p:sp>
      </p:grpSp>
      <p:grpSp>
        <p:nvGrpSpPr>
          <p:cNvPr id="199715" name="Group 35"/>
          <p:cNvGrpSpPr>
            <a:grpSpLocks/>
          </p:cNvGrpSpPr>
          <p:nvPr/>
        </p:nvGrpSpPr>
        <p:grpSpPr bwMode="auto">
          <a:xfrm>
            <a:off x="6816725" y="4541838"/>
            <a:ext cx="2940050" cy="1198562"/>
            <a:chOff x="1382" y="2788"/>
            <a:chExt cx="1709" cy="755"/>
          </a:xfrm>
        </p:grpSpPr>
        <p:sp>
          <p:nvSpPr>
            <p:cNvPr id="199716" name="AutoShape 3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600" b="1">
                  <a:solidFill>
                    <a:schemeClr val="bg1"/>
                  </a:solidFill>
                  <a:latin typeface="VNI-Helve" pitchFamily="2" charset="0"/>
                </a:rPr>
                <a:t>STOP </a:t>
              </a:r>
            </a:p>
          </p:txBody>
        </p:sp>
        <p:sp>
          <p:nvSpPr>
            <p:cNvPr id="199717" name="Text Box 37"/>
            <p:cNvSpPr txBox="1">
              <a:spLocks noChangeArrowheads="1"/>
            </p:cNvSpPr>
            <p:nvPr/>
          </p:nvSpPr>
          <p:spPr bwMode="auto">
            <a:xfrm>
              <a:off x="1382" y="3255"/>
              <a:ext cx="1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a:t>Không lớn hơn X</a:t>
              </a:r>
            </a:p>
          </p:txBody>
        </p:sp>
      </p:grpSp>
      <p:sp>
        <p:nvSpPr>
          <p:cNvPr id="199718" name="Text Box 38"/>
          <p:cNvSpPr txBox="1">
            <a:spLocks noChangeArrowheads="1"/>
          </p:cNvSpPr>
          <p:nvPr/>
        </p:nvSpPr>
        <p:spPr bwMode="auto">
          <a:xfrm>
            <a:off x="1333500" y="4476750"/>
            <a:ext cx="3386138" cy="57943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solidFill>
                  <a:srgbClr val="FFFF00"/>
                </a:solidFill>
                <a:latin typeface="VNI-Times" pitchFamily="2" charset="0"/>
              </a:rPr>
              <a:t>Saép xeáp ñoaïn 3</a:t>
            </a:r>
          </a:p>
        </p:txBody>
      </p:sp>
      <p:sp>
        <p:nvSpPr>
          <p:cNvPr id="199719" name="Text Box 39"/>
          <p:cNvSpPr txBox="1">
            <a:spLocks noChangeArrowheads="1"/>
          </p:cNvSpPr>
          <p:nvPr/>
        </p:nvSpPr>
        <p:spPr bwMode="auto">
          <a:xfrm>
            <a:off x="6042025" y="779463"/>
            <a:ext cx="3386138" cy="579437"/>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solidFill>
                  <a:srgbClr val="FFFF00"/>
                </a:solidFill>
                <a:latin typeface="VNI-Times" pitchFamily="2" charset="0"/>
              </a:rPr>
              <a:t>Phaân hoaïch daõy</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718"/>
                                        </p:tgtEl>
                                        <p:attrNameLst>
                                          <p:attrName>style.visibility</p:attrName>
                                        </p:attrNameLst>
                                      </p:cBhvr>
                                      <p:to>
                                        <p:strVal val="visible"/>
                                      </p:to>
                                    </p:set>
                                    <p:anim calcmode="lin" valueType="num">
                                      <p:cBhvr additive="base">
                                        <p:cTn id="7" dur="1000" fill="hold"/>
                                        <p:tgtEl>
                                          <p:spTgt spid="199718"/>
                                        </p:tgtEl>
                                        <p:attrNameLst>
                                          <p:attrName>ppt_x</p:attrName>
                                        </p:attrNameLst>
                                      </p:cBhvr>
                                      <p:tavLst>
                                        <p:tav tm="0">
                                          <p:val>
                                            <p:strVal val="0-#ppt_w/2"/>
                                          </p:val>
                                        </p:tav>
                                        <p:tav tm="100000">
                                          <p:val>
                                            <p:strVal val="#ppt_x"/>
                                          </p:val>
                                        </p:tav>
                                      </p:tavLst>
                                    </p:anim>
                                    <p:anim calcmode="lin" valueType="num">
                                      <p:cBhvr additive="base">
                                        <p:cTn id="8" dur="1000" fill="hold"/>
                                        <p:tgtEl>
                                          <p:spTgt spid="1997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99719"/>
                                        </p:tgtEl>
                                        <p:attrNameLst>
                                          <p:attrName>style.visibility</p:attrName>
                                        </p:attrNameLst>
                                      </p:cBhvr>
                                      <p:to>
                                        <p:strVal val="visible"/>
                                      </p:to>
                                    </p:set>
                                    <p:anim calcmode="lin" valueType="num">
                                      <p:cBhvr additive="base">
                                        <p:cTn id="13" dur="1000" fill="hold"/>
                                        <p:tgtEl>
                                          <p:spTgt spid="199719"/>
                                        </p:tgtEl>
                                        <p:attrNameLst>
                                          <p:attrName>ppt_x</p:attrName>
                                        </p:attrNameLst>
                                      </p:cBhvr>
                                      <p:tavLst>
                                        <p:tav tm="0">
                                          <p:val>
                                            <p:strVal val="#ppt_x"/>
                                          </p:val>
                                        </p:tav>
                                        <p:tav tm="100000">
                                          <p:val>
                                            <p:strVal val="#ppt_x"/>
                                          </p:val>
                                        </p:tav>
                                      </p:tavLst>
                                    </p:anim>
                                    <p:anim calcmode="lin" valueType="num">
                                      <p:cBhvr additive="base">
                                        <p:cTn id="14" dur="1000" fill="hold"/>
                                        <p:tgtEl>
                                          <p:spTgt spid="199719"/>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99703"/>
                                        </p:tgtEl>
                                        <p:attrNameLst>
                                          <p:attrName>style.visibility</p:attrName>
                                        </p:attrNameLst>
                                      </p:cBhvr>
                                      <p:to>
                                        <p:strVal val="visible"/>
                                      </p:to>
                                    </p:set>
                                    <p:animEffect transition="in" filter="blinds(horizontal)">
                                      <p:cBhvr>
                                        <p:cTn id="18" dur="1000"/>
                                        <p:tgtEl>
                                          <p:spTgt spid="19970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9704"/>
                                        </p:tgtEl>
                                        <p:attrNameLst>
                                          <p:attrName>style.visibility</p:attrName>
                                        </p:attrNameLst>
                                      </p:cBhvr>
                                      <p:to>
                                        <p:strVal val="visible"/>
                                      </p:to>
                                    </p:set>
                                    <p:animEffect transition="in" filter="blinds(horizontal)">
                                      <p:cBhvr>
                                        <p:cTn id="21" dur="1000"/>
                                        <p:tgtEl>
                                          <p:spTgt spid="199704"/>
                                        </p:tgtEl>
                                      </p:cBhvr>
                                    </p:animEffect>
                                  </p:childTnLst>
                                </p:cTn>
                              </p:par>
                            </p:childTnLst>
                          </p:cTn>
                        </p:par>
                        <p:par>
                          <p:cTn id="22" fill="hold" nodeType="afterGroup">
                            <p:stCondLst>
                              <p:cond delay="2000"/>
                            </p:stCondLst>
                            <p:childTnLst>
                              <p:par>
                                <p:cTn id="23" presetID="2" presetClass="entr" presetSubtype="2" fill="hold" nodeType="afterEffect">
                                  <p:stCondLst>
                                    <p:cond delay="0"/>
                                  </p:stCondLst>
                                  <p:childTnLst>
                                    <p:set>
                                      <p:cBhvr>
                                        <p:cTn id="24" dur="1" fill="hold">
                                          <p:stCondLst>
                                            <p:cond delay="0"/>
                                          </p:stCondLst>
                                        </p:cTn>
                                        <p:tgtEl>
                                          <p:spTgt spid="199682"/>
                                        </p:tgtEl>
                                        <p:attrNameLst>
                                          <p:attrName>style.visibility</p:attrName>
                                        </p:attrNameLst>
                                      </p:cBhvr>
                                      <p:to>
                                        <p:strVal val="visible"/>
                                      </p:to>
                                    </p:set>
                                    <p:anim calcmode="lin" valueType="num">
                                      <p:cBhvr additive="base">
                                        <p:cTn id="25" dur="1000" fill="hold"/>
                                        <p:tgtEl>
                                          <p:spTgt spid="199682"/>
                                        </p:tgtEl>
                                        <p:attrNameLst>
                                          <p:attrName>ppt_x</p:attrName>
                                        </p:attrNameLst>
                                      </p:cBhvr>
                                      <p:tavLst>
                                        <p:tav tm="0">
                                          <p:val>
                                            <p:strVal val="1+#ppt_w/2"/>
                                          </p:val>
                                        </p:tav>
                                        <p:tav tm="100000">
                                          <p:val>
                                            <p:strVal val="#ppt_x"/>
                                          </p:val>
                                        </p:tav>
                                      </p:tavLst>
                                    </p:anim>
                                    <p:anim calcmode="lin" valueType="num">
                                      <p:cBhvr additive="base">
                                        <p:cTn id="26" dur="1000" fill="hold"/>
                                        <p:tgtEl>
                                          <p:spTgt spid="199682"/>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3000"/>
                            </p:stCondLst>
                            <p:childTnLst>
                              <p:par>
                                <p:cTn id="28" presetID="3" presetClass="entr" presetSubtype="10" fill="hold" nodeType="afterEffect">
                                  <p:stCondLst>
                                    <p:cond delay="0"/>
                                  </p:stCondLst>
                                  <p:childTnLst>
                                    <p:set>
                                      <p:cBhvr>
                                        <p:cTn id="29" dur="1" fill="hold">
                                          <p:stCondLst>
                                            <p:cond delay="0"/>
                                          </p:stCondLst>
                                        </p:cTn>
                                        <p:tgtEl>
                                          <p:spTgt spid="199705"/>
                                        </p:tgtEl>
                                        <p:attrNameLst>
                                          <p:attrName>style.visibility</p:attrName>
                                        </p:attrNameLst>
                                      </p:cBhvr>
                                      <p:to>
                                        <p:strVal val="visible"/>
                                      </p:to>
                                    </p:set>
                                    <p:animEffect transition="in" filter="blinds(horizontal)">
                                      <p:cBhvr>
                                        <p:cTn id="30" dur="1000"/>
                                        <p:tgtEl>
                                          <p:spTgt spid="199705"/>
                                        </p:tgtEl>
                                      </p:cBhvr>
                                    </p:animEffect>
                                  </p:childTnLst>
                                </p:cTn>
                              </p:par>
                            </p:childTnLst>
                          </p:cTn>
                        </p:par>
                        <p:par>
                          <p:cTn id="31" fill="hold" nodeType="afterGroup">
                            <p:stCondLst>
                              <p:cond delay="4000"/>
                            </p:stCondLst>
                            <p:childTnLst>
                              <p:par>
                                <p:cTn id="32" presetID="26" presetClass="emph" presetSubtype="0" fill="hold" grpId="0" nodeType="afterEffect">
                                  <p:stCondLst>
                                    <p:cond delay="0"/>
                                  </p:stCondLst>
                                  <p:childTnLst>
                                    <p:animEffect transition="out" filter="fade">
                                      <p:cBhvr>
                                        <p:cTn id="33" dur="1000" tmFilter="0, 0; .2, .5; .8, .5; 1, 0"/>
                                        <p:tgtEl>
                                          <p:spTgt spid="199689"/>
                                        </p:tgtEl>
                                      </p:cBhvr>
                                    </p:animEffect>
                                    <p:animScale>
                                      <p:cBhvr>
                                        <p:cTn id="34" dur="500" autoRev="1" fill="hold"/>
                                        <p:tgtEl>
                                          <p:spTgt spid="199689"/>
                                        </p:tgtEl>
                                      </p:cBhvr>
                                      <p:by x="105000" y="105000"/>
                                    </p:animScale>
                                  </p:childTnLst>
                                </p:cTn>
                              </p:par>
                              <p:par>
                                <p:cTn id="35" presetID="26" presetClass="emph" presetSubtype="0" fill="hold" nodeType="withEffect">
                                  <p:stCondLst>
                                    <p:cond delay="0"/>
                                  </p:stCondLst>
                                  <p:childTnLst>
                                    <p:animEffect transition="out" filter="fade">
                                      <p:cBhvr>
                                        <p:cTn id="36" dur="1000" tmFilter="0, 0; .2, .5; .8, .5; 1, 0"/>
                                        <p:tgtEl>
                                          <p:spTgt spid="199682"/>
                                        </p:tgtEl>
                                      </p:cBhvr>
                                    </p:animEffect>
                                    <p:animScale>
                                      <p:cBhvr>
                                        <p:cTn id="37" dur="500" autoRev="1" fill="hold"/>
                                        <p:tgtEl>
                                          <p:spTgt spid="199682"/>
                                        </p:tgtEl>
                                      </p:cBhvr>
                                      <p:by x="105000" y="105000"/>
                                    </p:animScale>
                                  </p:childTnLst>
                                </p:cTn>
                              </p:par>
                            </p:childTnLst>
                          </p:cTn>
                        </p:par>
                        <p:par>
                          <p:cTn id="38" fill="hold" nodeType="afterGroup">
                            <p:stCondLst>
                              <p:cond delay="5000"/>
                            </p:stCondLst>
                            <p:childTnLst>
                              <p:par>
                                <p:cTn id="39" presetID="2" presetClass="entr" presetSubtype="1" fill="hold" nodeType="afterEffect">
                                  <p:stCondLst>
                                    <p:cond delay="0"/>
                                  </p:stCondLst>
                                  <p:childTnLst>
                                    <p:set>
                                      <p:cBhvr>
                                        <p:cTn id="40" dur="1" fill="hold">
                                          <p:stCondLst>
                                            <p:cond delay="0"/>
                                          </p:stCondLst>
                                        </p:cTn>
                                        <p:tgtEl>
                                          <p:spTgt spid="199712"/>
                                        </p:tgtEl>
                                        <p:attrNameLst>
                                          <p:attrName>style.visibility</p:attrName>
                                        </p:attrNameLst>
                                      </p:cBhvr>
                                      <p:to>
                                        <p:strVal val="visible"/>
                                      </p:to>
                                    </p:set>
                                    <p:anim calcmode="lin" valueType="num">
                                      <p:cBhvr additive="base">
                                        <p:cTn id="41" dur="1000" fill="hold"/>
                                        <p:tgtEl>
                                          <p:spTgt spid="199712"/>
                                        </p:tgtEl>
                                        <p:attrNameLst>
                                          <p:attrName>ppt_x</p:attrName>
                                        </p:attrNameLst>
                                      </p:cBhvr>
                                      <p:tavLst>
                                        <p:tav tm="0">
                                          <p:val>
                                            <p:strVal val="#ppt_x"/>
                                          </p:val>
                                        </p:tav>
                                        <p:tav tm="100000">
                                          <p:val>
                                            <p:strVal val="#ppt_x"/>
                                          </p:val>
                                        </p:tav>
                                      </p:tavLst>
                                    </p:anim>
                                    <p:anim calcmode="lin" valueType="num">
                                      <p:cBhvr additive="base">
                                        <p:cTn id="42" dur="1000" fill="hold"/>
                                        <p:tgtEl>
                                          <p:spTgt spid="199712"/>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6000"/>
                            </p:stCondLst>
                            <p:childTnLst>
                              <p:par>
                                <p:cTn id="44" presetID="3" presetClass="exit" presetSubtype="10" fill="hold" nodeType="afterEffect">
                                  <p:stCondLst>
                                    <p:cond delay="2000"/>
                                  </p:stCondLst>
                                  <p:childTnLst>
                                    <p:animEffect transition="out" filter="blinds(horizontal)">
                                      <p:cBhvr>
                                        <p:cTn id="45" dur="1000"/>
                                        <p:tgtEl>
                                          <p:spTgt spid="199712"/>
                                        </p:tgtEl>
                                      </p:cBhvr>
                                    </p:animEffect>
                                    <p:set>
                                      <p:cBhvr>
                                        <p:cTn id="46" dur="1" fill="hold">
                                          <p:stCondLst>
                                            <p:cond delay="999"/>
                                          </p:stCondLst>
                                        </p:cTn>
                                        <p:tgtEl>
                                          <p:spTgt spid="199712"/>
                                        </p:tgtEl>
                                        <p:attrNameLst>
                                          <p:attrName>style.visibility</p:attrName>
                                        </p:attrNameLst>
                                      </p:cBhvr>
                                      <p:to>
                                        <p:strVal val="hidden"/>
                                      </p:to>
                                    </p:set>
                                  </p:childTnLst>
                                </p:cTn>
                              </p:par>
                            </p:childTnLst>
                          </p:cTn>
                        </p:par>
                        <p:par>
                          <p:cTn id="47" fill="hold" nodeType="afterGroup">
                            <p:stCondLst>
                              <p:cond delay="9000"/>
                            </p:stCondLst>
                            <p:childTnLst>
                              <p:par>
                                <p:cTn id="48" presetID="3" presetClass="entr" presetSubtype="10" fill="hold" nodeType="afterEffect">
                                  <p:stCondLst>
                                    <p:cond delay="0"/>
                                  </p:stCondLst>
                                  <p:childTnLst>
                                    <p:set>
                                      <p:cBhvr>
                                        <p:cTn id="49" dur="1" fill="hold">
                                          <p:stCondLst>
                                            <p:cond delay="0"/>
                                          </p:stCondLst>
                                        </p:cTn>
                                        <p:tgtEl>
                                          <p:spTgt spid="199708"/>
                                        </p:tgtEl>
                                        <p:attrNameLst>
                                          <p:attrName>style.visibility</p:attrName>
                                        </p:attrNameLst>
                                      </p:cBhvr>
                                      <p:to>
                                        <p:strVal val="visible"/>
                                      </p:to>
                                    </p:set>
                                    <p:animEffect transition="in" filter="blinds(horizontal)">
                                      <p:cBhvr>
                                        <p:cTn id="50" dur="1000"/>
                                        <p:tgtEl>
                                          <p:spTgt spid="199708"/>
                                        </p:tgtEl>
                                      </p:cBhvr>
                                    </p:animEffect>
                                  </p:childTnLst>
                                </p:cTn>
                              </p:par>
                            </p:childTnLst>
                          </p:cTn>
                        </p:par>
                        <p:par>
                          <p:cTn id="51" fill="hold" nodeType="afterGroup">
                            <p:stCondLst>
                              <p:cond delay="10000"/>
                            </p:stCondLst>
                            <p:childTnLst>
                              <p:par>
                                <p:cTn id="52" presetID="26" presetClass="emph" presetSubtype="0" fill="hold" grpId="0" nodeType="afterEffect">
                                  <p:stCondLst>
                                    <p:cond delay="0"/>
                                  </p:stCondLst>
                                  <p:childTnLst>
                                    <p:animEffect transition="out" filter="fade">
                                      <p:cBhvr>
                                        <p:cTn id="53" dur="1000" tmFilter="0, 0; .2, .5; .8, .5; 1, 0"/>
                                        <p:tgtEl>
                                          <p:spTgt spid="199692"/>
                                        </p:tgtEl>
                                      </p:cBhvr>
                                    </p:animEffect>
                                    <p:animScale>
                                      <p:cBhvr>
                                        <p:cTn id="54" dur="500" autoRev="1" fill="hold"/>
                                        <p:tgtEl>
                                          <p:spTgt spid="199692"/>
                                        </p:tgtEl>
                                      </p:cBhvr>
                                      <p:by x="105000" y="105000"/>
                                    </p:animScale>
                                  </p:childTnLst>
                                </p:cTn>
                              </p:par>
                              <p:par>
                                <p:cTn id="55" presetID="26" presetClass="emph" presetSubtype="0" fill="hold" nodeType="withEffect">
                                  <p:stCondLst>
                                    <p:cond delay="0"/>
                                  </p:stCondLst>
                                  <p:childTnLst>
                                    <p:animEffect transition="out" filter="fade">
                                      <p:cBhvr>
                                        <p:cTn id="56" dur="1000" tmFilter="0, 0; .2, .5; .8, .5; 1, 0"/>
                                        <p:tgtEl>
                                          <p:spTgt spid="199682"/>
                                        </p:tgtEl>
                                      </p:cBhvr>
                                    </p:animEffect>
                                    <p:animScale>
                                      <p:cBhvr>
                                        <p:cTn id="57" dur="500" autoRev="1" fill="hold"/>
                                        <p:tgtEl>
                                          <p:spTgt spid="199682"/>
                                        </p:tgtEl>
                                      </p:cBhvr>
                                      <p:by x="105000" y="105000"/>
                                    </p:animScale>
                                  </p:childTnLst>
                                </p:cTn>
                              </p:par>
                            </p:childTnLst>
                          </p:cTn>
                        </p:par>
                        <p:par>
                          <p:cTn id="58" fill="hold" nodeType="afterGroup">
                            <p:stCondLst>
                              <p:cond delay="11000"/>
                            </p:stCondLst>
                            <p:childTnLst>
                              <p:par>
                                <p:cTn id="59" presetID="35" presetClass="path" presetSubtype="0" accel="50000" decel="50000" fill="hold" nodeType="afterEffect">
                                  <p:stCondLst>
                                    <p:cond delay="0"/>
                                  </p:stCondLst>
                                  <p:childTnLst>
                                    <p:animMotion origin="layout" path="M 4.72222E-6 3.7037E-6 L -0.11007 3.7037E-6 " pathEditMode="relative" rAng="0" ptsTypes="AA">
                                      <p:cBhvr>
                                        <p:cTn id="60" dur="1000" fill="hold"/>
                                        <p:tgtEl>
                                          <p:spTgt spid="199708"/>
                                        </p:tgtEl>
                                        <p:attrNameLst>
                                          <p:attrName>ppt_x</p:attrName>
                                          <p:attrName>ppt_y</p:attrName>
                                        </p:attrNameLst>
                                      </p:cBhvr>
                                      <p:rCtr x="-5503" y="0"/>
                                    </p:animMotion>
                                  </p:childTnLst>
                                </p:cTn>
                              </p:par>
                            </p:childTnLst>
                          </p:cTn>
                        </p:par>
                        <p:par>
                          <p:cTn id="61" fill="hold" nodeType="afterGroup">
                            <p:stCondLst>
                              <p:cond delay="12000"/>
                            </p:stCondLst>
                            <p:childTnLst>
                              <p:par>
                                <p:cTn id="62" presetID="26" presetClass="emph" presetSubtype="0" fill="hold" grpId="0" nodeType="afterEffect">
                                  <p:stCondLst>
                                    <p:cond delay="0"/>
                                  </p:stCondLst>
                                  <p:childTnLst>
                                    <p:animEffect transition="out" filter="fade">
                                      <p:cBhvr>
                                        <p:cTn id="63" dur="1000" tmFilter="0, 0; .2, .5; .8, .5; 1, 0"/>
                                        <p:tgtEl>
                                          <p:spTgt spid="199691"/>
                                        </p:tgtEl>
                                      </p:cBhvr>
                                    </p:animEffect>
                                    <p:animScale>
                                      <p:cBhvr>
                                        <p:cTn id="64" dur="500" autoRev="1" fill="hold"/>
                                        <p:tgtEl>
                                          <p:spTgt spid="199691"/>
                                        </p:tgtEl>
                                      </p:cBhvr>
                                      <p:by x="105000" y="105000"/>
                                    </p:animScale>
                                  </p:childTnLst>
                                </p:cTn>
                              </p:par>
                              <p:par>
                                <p:cTn id="65" presetID="26" presetClass="emph" presetSubtype="0" fill="hold" nodeType="withEffect">
                                  <p:stCondLst>
                                    <p:cond delay="0"/>
                                  </p:stCondLst>
                                  <p:childTnLst>
                                    <p:animEffect transition="out" filter="fade">
                                      <p:cBhvr>
                                        <p:cTn id="66" dur="1000" tmFilter="0, 0; .2, .5; .8, .5; 1, 0"/>
                                        <p:tgtEl>
                                          <p:spTgt spid="199682"/>
                                        </p:tgtEl>
                                      </p:cBhvr>
                                    </p:animEffect>
                                    <p:animScale>
                                      <p:cBhvr>
                                        <p:cTn id="67" dur="500" autoRev="1" fill="hold"/>
                                        <p:tgtEl>
                                          <p:spTgt spid="199682"/>
                                        </p:tgtEl>
                                      </p:cBhvr>
                                      <p:by x="105000" y="105000"/>
                                    </p:animScale>
                                  </p:childTnLst>
                                </p:cTn>
                              </p:par>
                            </p:childTnLst>
                          </p:cTn>
                        </p:par>
                        <p:par>
                          <p:cTn id="68" fill="hold" nodeType="afterGroup">
                            <p:stCondLst>
                              <p:cond delay="13000"/>
                            </p:stCondLst>
                            <p:childTnLst>
                              <p:par>
                                <p:cTn id="69" presetID="35" presetClass="path" presetSubtype="0" accel="50000" decel="50000" fill="hold" nodeType="afterEffect">
                                  <p:stCondLst>
                                    <p:cond delay="0"/>
                                  </p:stCondLst>
                                  <p:childTnLst>
                                    <p:animMotion origin="layout" path="M -0.11007 3.7037E-6 L -0.22171 3.7037E-6 " pathEditMode="relative" rAng="0" ptsTypes="AA">
                                      <p:cBhvr>
                                        <p:cTn id="70" dur="1000" fill="hold"/>
                                        <p:tgtEl>
                                          <p:spTgt spid="199708"/>
                                        </p:tgtEl>
                                        <p:attrNameLst>
                                          <p:attrName>ppt_x</p:attrName>
                                          <p:attrName>ppt_y</p:attrName>
                                        </p:attrNameLst>
                                      </p:cBhvr>
                                      <p:rCtr x="-5590" y="0"/>
                                    </p:animMotion>
                                  </p:childTnLst>
                                </p:cTn>
                              </p:par>
                            </p:childTnLst>
                          </p:cTn>
                        </p:par>
                        <p:par>
                          <p:cTn id="71" fill="hold" nodeType="afterGroup">
                            <p:stCondLst>
                              <p:cond delay="14000"/>
                            </p:stCondLst>
                            <p:childTnLst>
                              <p:par>
                                <p:cTn id="72" presetID="26" presetClass="emph" presetSubtype="0" fill="hold" grpId="0" nodeType="afterEffect">
                                  <p:stCondLst>
                                    <p:cond delay="0"/>
                                  </p:stCondLst>
                                  <p:childTnLst>
                                    <p:animEffect transition="out" filter="fade">
                                      <p:cBhvr>
                                        <p:cTn id="73" dur="1000" tmFilter="0, 0; .2, .5; .8, .5; 1, 0"/>
                                        <p:tgtEl>
                                          <p:spTgt spid="199690"/>
                                        </p:tgtEl>
                                      </p:cBhvr>
                                    </p:animEffect>
                                    <p:animScale>
                                      <p:cBhvr>
                                        <p:cTn id="74" dur="500" autoRev="1" fill="hold"/>
                                        <p:tgtEl>
                                          <p:spTgt spid="199690"/>
                                        </p:tgtEl>
                                      </p:cBhvr>
                                      <p:by x="105000" y="105000"/>
                                    </p:animScale>
                                  </p:childTnLst>
                                </p:cTn>
                              </p:par>
                              <p:par>
                                <p:cTn id="75" presetID="26" presetClass="emph" presetSubtype="0" fill="hold" nodeType="withEffect">
                                  <p:stCondLst>
                                    <p:cond delay="0"/>
                                  </p:stCondLst>
                                  <p:childTnLst>
                                    <p:animEffect transition="out" filter="fade">
                                      <p:cBhvr>
                                        <p:cTn id="76" dur="1000" tmFilter="0, 0; .2, .5; .8, .5; 1, 0"/>
                                        <p:tgtEl>
                                          <p:spTgt spid="199682"/>
                                        </p:tgtEl>
                                      </p:cBhvr>
                                    </p:animEffect>
                                    <p:animScale>
                                      <p:cBhvr>
                                        <p:cTn id="77" dur="500" autoRev="1" fill="hold"/>
                                        <p:tgtEl>
                                          <p:spTgt spid="199682"/>
                                        </p:tgtEl>
                                      </p:cBhvr>
                                      <p:by x="105000" y="105000"/>
                                    </p:animScale>
                                  </p:childTnLst>
                                </p:cTn>
                              </p:par>
                            </p:childTnLst>
                          </p:cTn>
                        </p:par>
                        <p:par>
                          <p:cTn id="78" fill="hold" nodeType="afterGroup">
                            <p:stCondLst>
                              <p:cond delay="15000"/>
                            </p:stCondLst>
                            <p:childTnLst>
                              <p:par>
                                <p:cTn id="79" presetID="2" presetClass="entr" presetSubtype="1" fill="hold" nodeType="afterEffect">
                                  <p:stCondLst>
                                    <p:cond delay="0"/>
                                  </p:stCondLst>
                                  <p:childTnLst>
                                    <p:set>
                                      <p:cBhvr>
                                        <p:cTn id="80" dur="1" fill="hold">
                                          <p:stCondLst>
                                            <p:cond delay="0"/>
                                          </p:stCondLst>
                                        </p:cTn>
                                        <p:tgtEl>
                                          <p:spTgt spid="199715"/>
                                        </p:tgtEl>
                                        <p:attrNameLst>
                                          <p:attrName>style.visibility</p:attrName>
                                        </p:attrNameLst>
                                      </p:cBhvr>
                                      <p:to>
                                        <p:strVal val="visible"/>
                                      </p:to>
                                    </p:set>
                                    <p:anim calcmode="lin" valueType="num">
                                      <p:cBhvr additive="base">
                                        <p:cTn id="81" dur="1000" fill="hold"/>
                                        <p:tgtEl>
                                          <p:spTgt spid="199715"/>
                                        </p:tgtEl>
                                        <p:attrNameLst>
                                          <p:attrName>ppt_x</p:attrName>
                                        </p:attrNameLst>
                                      </p:cBhvr>
                                      <p:tavLst>
                                        <p:tav tm="0">
                                          <p:val>
                                            <p:strVal val="#ppt_x"/>
                                          </p:val>
                                        </p:tav>
                                        <p:tav tm="100000">
                                          <p:val>
                                            <p:strVal val="#ppt_x"/>
                                          </p:val>
                                        </p:tav>
                                      </p:tavLst>
                                    </p:anim>
                                    <p:anim calcmode="lin" valueType="num">
                                      <p:cBhvr additive="base">
                                        <p:cTn id="82" dur="1000" fill="hold"/>
                                        <p:tgtEl>
                                          <p:spTgt spid="199715"/>
                                        </p:tgtEl>
                                        <p:attrNameLst>
                                          <p:attrName>ppt_y</p:attrName>
                                        </p:attrNameLst>
                                      </p:cBhvr>
                                      <p:tavLst>
                                        <p:tav tm="0">
                                          <p:val>
                                            <p:strVal val="0-#ppt_h/2"/>
                                          </p:val>
                                        </p:tav>
                                        <p:tav tm="100000">
                                          <p:val>
                                            <p:strVal val="#ppt_y"/>
                                          </p:val>
                                        </p:tav>
                                      </p:tavLst>
                                    </p:anim>
                                  </p:childTnLst>
                                </p:cTn>
                              </p:par>
                            </p:childTnLst>
                          </p:cTn>
                        </p:par>
                        <p:par>
                          <p:cTn id="83" fill="hold" nodeType="afterGroup">
                            <p:stCondLst>
                              <p:cond delay="16000"/>
                            </p:stCondLst>
                            <p:childTnLst>
                              <p:par>
                                <p:cTn id="84" presetID="3" presetClass="exit" presetSubtype="10" fill="hold" nodeType="afterEffect">
                                  <p:stCondLst>
                                    <p:cond delay="2000"/>
                                  </p:stCondLst>
                                  <p:childTnLst>
                                    <p:animEffect transition="out" filter="blinds(horizontal)">
                                      <p:cBhvr>
                                        <p:cTn id="85" dur="1000"/>
                                        <p:tgtEl>
                                          <p:spTgt spid="199715"/>
                                        </p:tgtEl>
                                      </p:cBhvr>
                                    </p:animEffect>
                                    <p:set>
                                      <p:cBhvr>
                                        <p:cTn id="86" dur="1" fill="hold">
                                          <p:stCondLst>
                                            <p:cond delay="999"/>
                                          </p:stCondLst>
                                        </p:cTn>
                                        <p:tgtEl>
                                          <p:spTgt spid="199715"/>
                                        </p:tgtEl>
                                        <p:attrNameLst>
                                          <p:attrName>style.visibility</p:attrName>
                                        </p:attrNameLst>
                                      </p:cBhvr>
                                      <p:to>
                                        <p:strVal val="hidden"/>
                                      </p:to>
                                    </p:set>
                                  </p:childTnLst>
                                </p:cTn>
                              </p:par>
                            </p:childTnLst>
                          </p:cTn>
                        </p:par>
                        <p:par>
                          <p:cTn id="87" fill="hold" nodeType="afterGroup">
                            <p:stCondLst>
                              <p:cond delay="19000"/>
                            </p:stCondLst>
                            <p:childTnLst>
                              <p:par>
                                <p:cTn id="88" presetID="42" presetClass="path" presetSubtype="0" accel="50000" decel="50000" fill="hold" grpId="1" nodeType="afterEffect">
                                  <p:stCondLst>
                                    <p:cond delay="0"/>
                                  </p:stCondLst>
                                  <p:childTnLst>
                                    <p:animMotion origin="layout" path="M -0.00174 0.00023 L -0.05347 0.23819 " pathEditMode="relative" rAng="0" ptsTypes="AA">
                                      <p:cBhvr>
                                        <p:cTn id="89" dur="1000" fill="hold"/>
                                        <p:tgtEl>
                                          <p:spTgt spid="199690"/>
                                        </p:tgtEl>
                                        <p:attrNameLst>
                                          <p:attrName>ppt_x</p:attrName>
                                          <p:attrName>ppt_y</p:attrName>
                                        </p:attrNameLst>
                                      </p:cBhvr>
                                      <p:rCtr x="-2587" y="11898"/>
                                    </p:animMotion>
                                  </p:childTnLst>
                                </p:cTn>
                              </p:par>
                            </p:childTnLst>
                          </p:cTn>
                        </p:par>
                        <p:par>
                          <p:cTn id="90" fill="hold" nodeType="afterGroup">
                            <p:stCondLst>
                              <p:cond delay="20000"/>
                            </p:stCondLst>
                            <p:childTnLst>
                              <p:par>
                                <p:cTn id="91" presetID="63" presetClass="path" presetSubtype="0" accel="50000" decel="50000" fill="hold" grpId="1" nodeType="afterEffect">
                                  <p:stCondLst>
                                    <p:cond delay="0"/>
                                  </p:stCondLst>
                                  <p:childTnLst>
                                    <p:animMotion origin="layout" path="M -1.66667E-6 2.59259E-6 L 0.11007 0.00023 " pathEditMode="relative" rAng="0" ptsTypes="AA">
                                      <p:cBhvr>
                                        <p:cTn id="92" dur="1000" fill="hold"/>
                                        <p:tgtEl>
                                          <p:spTgt spid="199689"/>
                                        </p:tgtEl>
                                        <p:attrNameLst>
                                          <p:attrName>ppt_x</p:attrName>
                                          <p:attrName>ppt_y</p:attrName>
                                        </p:attrNameLst>
                                      </p:cBhvr>
                                      <p:rCtr x="5503" y="0"/>
                                    </p:animMotion>
                                  </p:childTnLst>
                                </p:cTn>
                              </p:par>
                            </p:childTnLst>
                          </p:cTn>
                        </p:par>
                        <p:par>
                          <p:cTn id="93" fill="hold" nodeType="afterGroup">
                            <p:stCondLst>
                              <p:cond delay="21000"/>
                            </p:stCondLst>
                            <p:childTnLst>
                              <p:par>
                                <p:cTn id="94" presetID="64" presetClass="path" presetSubtype="0" accel="50000" decel="50000" fill="hold" grpId="2" nodeType="afterEffect">
                                  <p:stCondLst>
                                    <p:cond delay="0"/>
                                  </p:stCondLst>
                                  <p:childTnLst>
                                    <p:animMotion origin="layout" path="M -0.05347 0.23819 L -0.11684 0.00023 " pathEditMode="relative" rAng="0" ptsTypes="AA">
                                      <p:cBhvr>
                                        <p:cTn id="95" dur="1000" fill="hold"/>
                                        <p:tgtEl>
                                          <p:spTgt spid="199690"/>
                                        </p:tgtEl>
                                        <p:attrNameLst>
                                          <p:attrName>ppt_x</p:attrName>
                                          <p:attrName>ppt_y</p:attrName>
                                        </p:attrNameLst>
                                      </p:cBhvr>
                                      <p:rCtr x="-3177" y="-11898"/>
                                    </p:animMotion>
                                  </p:childTnLst>
                                </p:cTn>
                              </p:par>
                            </p:childTnLst>
                          </p:cTn>
                        </p:par>
                        <p:par>
                          <p:cTn id="96" fill="hold" nodeType="afterGroup">
                            <p:stCondLst>
                              <p:cond delay="22000"/>
                            </p:stCondLst>
                            <p:childTnLst>
                              <p:par>
                                <p:cTn id="97" presetID="63" presetClass="path" presetSubtype="0" accel="50000" decel="50000" fill="hold" nodeType="afterEffect">
                                  <p:stCondLst>
                                    <p:cond delay="0"/>
                                  </p:stCondLst>
                                  <p:childTnLst>
                                    <p:animMotion origin="layout" path="M -3.05556E-6 3.7037E-6 L 0.11007 3.7037E-6 " pathEditMode="relative" rAng="0" ptsTypes="AA">
                                      <p:cBhvr>
                                        <p:cTn id="98" dur="1000" fill="hold"/>
                                        <p:tgtEl>
                                          <p:spTgt spid="199705"/>
                                        </p:tgtEl>
                                        <p:attrNameLst>
                                          <p:attrName>ppt_x</p:attrName>
                                          <p:attrName>ppt_y</p:attrName>
                                        </p:attrNameLst>
                                      </p:cBhvr>
                                      <p:rCtr x="5503" y="0"/>
                                    </p:animMotion>
                                  </p:childTnLst>
                                </p:cTn>
                              </p:par>
                              <p:par>
                                <p:cTn id="99" presetID="35" presetClass="path" presetSubtype="0" accel="50000" decel="50000" fill="hold" nodeType="withEffect">
                                  <p:stCondLst>
                                    <p:cond delay="0"/>
                                  </p:stCondLst>
                                  <p:childTnLst>
                                    <p:animMotion origin="layout" path="M -0.22344 3.7037E-6 L -0.3349 3.7037E-6 " pathEditMode="relative" rAng="0" ptsTypes="AA">
                                      <p:cBhvr>
                                        <p:cTn id="100" dur="1000" fill="hold"/>
                                        <p:tgtEl>
                                          <p:spTgt spid="199708"/>
                                        </p:tgtEl>
                                        <p:attrNameLst>
                                          <p:attrName>ppt_x</p:attrName>
                                          <p:attrName>ppt_y</p:attrName>
                                        </p:attrNameLst>
                                      </p:cBhvr>
                                      <p:rCtr x="-5573" y="0"/>
                                    </p:animMotion>
                                  </p:childTnLst>
                                </p:cTn>
                              </p:par>
                            </p:childTnLst>
                          </p:cTn>
                        </p:par>
                        <p:par>
                          <p:cTn id="101" fill="hold" nodeType="afterGroup">
                            <p:stCondLst>
                              <p:cond delay="23000"/>
                            </p:stCondLst>
                            <p:childTnLst>
                              <p:par>
                                <p:cTn id="102" presetID="47" presetClass="exit" presetSubtype="0" fill="hold" nodeType="afterEffect">
                                  <p:stCondLst>
                                    <p:cond delay="0"/>
                                  </p:stCondLst>
                                  <p:childTnLst>
                                    <p:animEffect transition="out" filter="fade">
                                      <p:cBhvr>
                                        <p:cTn id="103" dur="1000"/>
                                        <p:tgtEl>
                                          <p:spTgt spid="199682"/>
                                        </p:tgtEl>
                                      </p:cBhvr>
                                    </p:animEffect>
                                    <p:anim calcmode="lin" valueType="num">
                                      <p:cBhvr>
                                        <p:cTn id="104" dur="1000"/>
                                        <p:tgtEl>
                                          <p:spTgt spid="199682"/>
                                        </p:tgtEl>
                                        <p:attrNameLst>
                                          <p:attrName>ppt_x</p:attrName>
                                        </p:attrNameLst>
                                      </p:cBhvr>
                                      <p:tavLst>
                                        <p:tav tm="0">
                                          <p:val>
                                            <p:strVal val="ppt_x"/>
                                          </p:val>
                                        </p:tav>
                                        <p:tav tm="100000">
                                          <p:val>
                                            <p:strVal val="ppt_x"/>
                                          </p:val>
                                        </p:tav>
                                      </p:tavLst>
                                    </p:anim>
                                    <p:anim calcmode="lin" valueType="num">
                                      <p:cBhvr>
                                        <p:cTn id="105" dur="1000"/>
                                        <p:tgtEl>
                                          <p:spTgt spid="199682"/>
                                        </p:tgtEl>
                                        <p:attrNameLst>
                                          <p:attrName>ppt_y</p:attrName>
                                        </p:attrNameLst>
                                      </p:cBhvr>
                                      <p:tavLst>
                                        <p:tav tm="0">
                                          <p:val>
                                            <p:strVal val="ppt_y"/>
                                          </p:val>
                                        </p:tav>
                                        <p:tav tm="100000">
                                          <p:val>
                                            <p:strVal val="ppt_y-.1"/>
                                          </p:val>
                                        </p:tav>
                                      </p:tavLst>
                                    </p:anim>
                                    <p:set>
                                      <p:cBhvr>
                                        <p:cTn id="106" dur="1" fill="hold">
                                          <p:stCondLst>
                                            <p:cond delay="999"/>
                                          </p:stCondLst>
                                        </p:cTn>
                                        <p:tgtEl>
                                          <p:spTgt spid="199682"/>
                                        </p:tgtEl>
                                        <p:attrNameLst>
                                          <p:attrName>style.visibility</p:attrName>
                                        </p:attrNameLst>
                                      </p:cBhvr>
                                      <p:to>
                                        <p:strVal val="hidden"/>
                                      </p:to>
                                    </p:set>
                                  </p:childTnLst>
                                </p:cTn>
                              </p:par>
                            </p:childTnLst>
                          </p:cTn>
                        </p:par>
                        <p:par>
                          <p:cTn id="107" fill="hold" nodeType="afterGroup">
                            <p:stCondLst>
                              <p:cond delay="24000"/>
                            </p:stCondLst>
                            <p:childTnLst>
                              <p:par>
                                <p:cTn id="108" presetID="2" presetClass="exit" presetSubtype="4" fill="hold" grpId="1" nodeType="afterEffect">
                                  <p:stCondLst>
                                    <p:cond delay="0"/>
                                  </p:stCondLst>
                                  <p:childTnLst>
                                    <p:anim calcmode="lin" valueType="num">
                                      <p:cBhvr additive="base">
                                        <p:cTn id="109" dur="1000"/>
                                        <p:tgtEl>
                                          <p:spTgt spid="199719"/>
                                        </p:tgtEl>
                                        <p:attrNameLst>
                                          <p:attrName>ppt_x</p:attrName>
                                        </p:attrNameLst>
                                      </p:cBhvr>
                                      <p:tavLst>
                                        <p:tav tm="0">
                                          <p:val>
                                            <p:strVal val="ppt_x"/>
                                          </p:val>
                                        </p:tav>
                                        <p:tav tm="100000">
                                          <p:val>
                                            <p:strVal val="ppt_x"/>
                                          </p:val>
                                        </p:tav>
                                      </p:tavLst>
                                    </p:anim>
                                    <p:anim calcmode="lin" valueType="num">
                                      <p:cBhvr additive="base">
                                        <p:cTn id="110" dur="1000"/>
                                        <p:tgtEl>
                                          <p:spTgt spid="199719"/>
                                        </p:tgtEl>
                                        <p:attrNameLst>
                                          <p:attrName>ppt_y</p:attrName>
                                        </p:attrNameLst>
                                      </p:cBhvr>
                                      <p:tavLst>
                                        <p:tav tm="0">
                                          <p:val>
                                            <p:strVal val="ppt_y"/>
                                          </p:val>
                                        </p:tav>
                                        <p:tav tm="100000">
                                          <p:val>
                                            <p:strVal val="1+ppt_h/2"/>
                                          </p:val>
                                        </p:tav>
                                      </p:tavLst>
                                    </p:anim>
                                    <p:set>
                                      <p:cBhvr>
                                        <p:cTn id="111" dur="1" fill="hold">
                                          <p:stCondLst>
                                            <p:cond delay="999"/>
                                          </p:stCondLst>
                                        </p:cTn>
                                        <p:tgtEl>
                                          <p:spTgt spid="1997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9" grpId="0" animBg="1"/>
      <p:bldP spid="199689" grpId="1" animBg="1"/>
      <p:bldP spid="199690" grpId="0" animBg="1"/>
      <p:bldP spid="199690" grpId="1" animBg="1"/>
      <p:bldP spid="199690" grpId="2" animBg="1"/>
      <p:bldP spid="199691" grpId="0" animBg="1"/>
      <p:bldP spid="199692" grpId="0" animBg="1"/>
      <p:bldP spid="199703" grpId="0" animBg="1"/>
      <p:bldP spid="199704" grpId="0" animBg="1"/>
      <p:bldP spid="199718" grpId="0" animBg="1"/>
      <p:bldP spid="199719" grpId="0" animBg="1"/>
      <p:bldP spid="199719" grpId="1"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Quick Sort – Ví Dụ</a:t>
            </a:r>
          </a:p>
        </p:txBody>
      </p:sp>
      <p:sp>
        <p:nvSpPr>
          <p:cNvPr id="200707"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00708"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00709"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00710"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00711"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00712"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200713"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200714"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200715" name="Group 11"/>
          <p:cNvGrpSpPr>
            <a:grpSpLocks/>
          </p:cNvGrpSpPr>
          <p:nvPr/>
        </p:nvGrpSpPr>
        <p:grpSpPr bwMode="auto">
          <a:xfrm>
            <a:off x="1108075" y="2287588"/>
            <a:ext cx="8550275" cy="608012"/>
            <a:chOff x="644" y="1153"/>
            <a:chExt cx="4972" cy="383"/>
          </a:xfrm>
        </p:grpSpPr>
        <p:sp>
          <p:nvSpPr>
            <p:cNvPr id="200716"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00717"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00718"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00719"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00720"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00721"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200722"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00723"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200724" name="AutoShape 20"/>
          <p:cNvSpPr>
            <a:spLocks noChangeArrowheads="1"/>
          </p:cNvSpPr>
          <p:nvPr/>
        </p:nvSpPr>
        <p:spPr bwMode="auto">
          <a:xfrm>
            <a:off x="5421313" y="3581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left</a:t>
            </a:r>
          </a:p>
        </p:txBody>
      </p:sp>
      <p:sp>
        <p:nvSpPr>
          <p:cNvPr id="200725" name="AutoShape 21"/>
          <p:cNvSpPr>
            <a:spLocks noChangeArrowheads="1"/>
          </p:cNvSpPr>
          <p:nvPr/>
        </p:nvSpPr>
        <p:spPr bwMode="auto">
          <a:xfrm>
            <a:off x="8758238"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right</a:t>
            </a:r>
          </a:p>
        </p:txBody>
      </p:sp>
      <p:grpSp>
        <p:nvGrpSpPr>
          <p:cNvPr id="200726" name="Group 22"/>
          <p:cNvGrpSpPr>
            <a:grpSpLocks/>
          </p:cNvGrpSpPr>
          <p:nvPr/>
        </p:nvGrpSpPr>
        <p:grpSpPr bwMode="auto">
          <a:xfrm>
            <a:off x="6526213" y="1857375"/>
            <a:ext cx="990600" cy="950913"/>
            <a:chOff x="575" y="1170"/>
            <a:chExt cx="576" cy="599"/>
          </a:xfrm>
        </p:grpSpPr>
        <p:sp>
          <p:nvSpPr>
            <p:cNvPr id="200727" name="AutoShape 23"/>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i</a:t>
              </a:r>
            </a:p>
          </p:txBody>
        </p:sp>
        <p:sp>
          <p:nvSpPr>
            <p:cNvPr id="200728"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0729" name="Group 25"/>
          <p:cNvGrpSpPr>
            <a:grpSpLocks/>
          </p:cNvGrpSpPr>
          <p:nvPr/>
        </p:nvGrpSpPr>
        <p:grpSpPr bwMode="auto">
          <a:xfrm>
            <a:off x="5422900" y="1855788"/>
            <a:ext cx="990600" cy="952500"/>
            <a:chOff x="5083" y="1169"/>
            <a:chExt cx="576" cy="600"/>
          </a:xfrm>
        </p:grpSpPr>
        <p:sp>
          <p:nvSpPr>
            <p:cNvPr id="200730" name="AutoShape 26"/>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VNI-Helve" pitchFamily="2" charset="0"/>
                </a:rPr>
                <a:t>j</a:t>
              </a:r>
            </a:p>
          </p:txBody>
        </p:sp>
        <p:sp>
          <p:nvSpPr>
            <p:cNvPr id="200731"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0732" name="Text Box 28"/>
          <p:cNvSpPr txBox="1">
            <a:spLocks noChangeArrowheads="1"/>
          </p:cNvSpPr>
          <p:nvPr/>
        </p:nvSpPr>
        <p:spPr bwMode="auto">
          <a:xfrm>
            <a:off x="7512050" y="5456238"/>
            <a:ext cx="1220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
        <p:nvSpPr>
          <p:cNvPr id="200733" name="Text Box 29"/>
          <p:cNvSpPr txBox="1">
            <a:spLocks noChangeArrowheads="1"/>
          </p:cNvSpPr>
          <p:nvPr/>
        </p:nvSpPr>
        <p:spPr bwMode="auto">
          <a:xfrm>
            <a:off x="1333500" y="4476750"/>
            <a:ext cx="3386138" cy="579438"/>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200" b="1">
                <a:solidFill>
                  <a:srgbClr val="FFFF00"/>
                </a:solidFill>
                <a:latin typeface="VNI-Times" pitchFamily="2" charset="0"/>
              </a:rPr>
              <a:t>Saép xeáp ñoaïn 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xit" presetSubtype="10" fill="hold" grpId="0" nodeType="afterEffect">
                                  <p:stCondLst>
                                    <p:cond delay="0"/>
                                  </p:stCondLst>
                                  <p:childTnLst>
                                    <p:animEffect transition="out" filter="checkerboard(across)">
                                      <p:cBhvr>
                                        <p:cTn id="6" dur="500"/>
                                        <p:tgtEl>
                                          <p:spTgt spid="200733"/>
                                        </p:tgtEl>
                                      </p:cBhvr>
                                    </p:animEffect>
                                    <p:set>
                                      <p:cBhvr>
                                        <p:cTn id="7" dur="1" fill="hold">
                                          <p:stCondLst>
                                            <p:cond delay="499"/>
                                          </p:stCondLst>
                                        </p:cTn>
                                        <p:tgtEl>
                                          <p:spTgt spid="2007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3"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Độ Phức Tạp Của Quick Sort</a:t>
            </a:r>
          </a:p>
        </p:txBody>
      </p:sp>
      <p:pic>
        <p:nvPicPr>
          <p:cNvPr id="207875"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195388" y="2095500"/>
            <a:ext cx="8296275" cy="3144838"/>
          </a:xfrm>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Thuật Toán Sắp Xếp</a:t>
            </a:r>
          </a:p>
        </p:txBody>
      </p:sp>
      <p:sp>
        <p:nvSpPr>
          <p:cNvPr id="273411" name="Rectangle 3"/>
          <p:cNvSpPr>
            <a:spLocks noGrp="1" noChangeArrowheads="1"/>
          </p:cNvSpPr>
          <p:nvPr>
            <p:ph type="body" idx="1"/>
          </p:nvPr>
        </p:nvSpPr>
        <p:spPr/>
        <p:txBody>
          <a:bodyPr/>
          <a:lstStyle/>
          <a:p>
            <a:pPr>
              <a:lnSpc>
                <a:spcPct val="90000"/>
              </a:lnSpc>
              <a:buNone/>
            </a:pPr>
            <a:r>
              <a:rPr lang="en-US" smtClean="0"/>
              <a:t>	1. Chọn trực tiếp – Selection Sort</a:t>
            </a:r>
          </a:p>
          <a:p>
            <a:pPr>
              <a:lnSpc>
                <a:spcPct val="90000"/>
              </a:lnSpc>
              <a:buNone/>
            </a:pPr>
            <a:r>
              <a:rPr lang="en-US" smtClean="0"/>
              <a:t>	2. Chèn trực tiếp – Insertion Sort</a:t>
            </a:r>
          </a:p>
          <a:p>
            <a:pPr>
              <a:lnSpc>
                <a:spcPct val="90000"/>
              </a:lnSpc>
              <a:buNone/>
            </a:pPr>
            <a:r>
              <a:rPr lang="en-US" b="1" smtClean="0"/>
              <a:t>	</a:t>
            </a:r>
            <a:r>
              <a:rPr lang="en-US" smtClean="0"/>
              <a:t>3. Chèn nhị phân – Binary Insertion Sort</a:t>
            </a:r>
          </a:p>
          <a:p>
            <a:pPr>
              <a:lnSpc>
                <a:spcPct val="90000"/>
              </a:lnSpc>
              <a:buNone/>
            </a:pPr>
            <a:r>
              <a:rPr lang="en-US" smtClean="0"/>
              <a:t>	4. Đổi chỗ trực tiếp – Interchange Sort</a:t>
            </a:r>
          </a:p>
          <a:p>
            <a:pPr>
              <a:lnSpc>
                <a:spcPct val="90000"/>
              </a:lnSpc>
              <a:buNone/>
            </a:pPr>
            <a:r>
              <a:rPr lang="en-US" smtClean="0"/>
              <a:t>	5. Nổi bọt – Bubble Sort</a:t>
            </a:r>
          </a:p>
          <a:p>
            <a:pPr>
              <a:lnSpc>
                <a:spcPct val="90000"/>
              </a:lnSpc>
              <a:buNone/>
            </a:pPr>
            <a:r>
              <a:rPr lang="en-US" smtClean="0"/>
              <a:t>	6. Shaker Sort</a:t>
            </a:r>
          </a:p>
          <a:p>
            <a:pPr>
              <a:lnSpc>
                <a:spcPct val="90000"/>
              </a:lnSpc>
              <a:buNone/>
            </a:pPr>
            <a:r>
              <a:rPr lang="en-US" smtClean="0"/>
              <a:t>	7. 	Shell Sort</a:t>
            </a:r>
          </a:p>
          <a:p>
            <a:pPr>
              <a:lnSpc>
                <a:spcPct val="90000"/>
              </a:lnSpc>
              <a:buNone/>
            </a:pPr>
            <a:r>
              <a:rPr lang="en-US" smtClean="0"/>
              <a:t>	8. Heap Sort</a:t>
            </a:r>
            <a:r>
              <a:rPr lang="en-US" b="1" smtClean="0"/>
              <a:t> </a:t>
            </a:r>
          </a:p>
          <a:p>
            <a:pPr>
              <a:lnSpc>
                <a:spcPct val="90000"/>
              </a:lnSpc>
              <a:buNone/>
            </a:pPr>
            <a:r>
              <a:rPr lang="en-US" smtClean="0"/>
              <a:t>	9. Quick Sort</a:t>
            </a:r>
          </a:p>
          <a:p>
            <a:pPr>
              <a:lnSpc>
                <a:spcPct val="90000"/>
              </a:lnSpc>
              <a:buNone/>
            </a:pPr>
            <a:r>
              <a:rPr lang="en-US" smtClean="0"/>
              <a:t>	</a:t>
            </a:r>
            <a:r>
              <a:rPr lang="en-US" b="1" smtClean="0"/>
              <a:t>10. Merge Sort</a:t>
            </a:r>
          </a:p>
          <a:p>
            <a:pPr>
              <a:lnSpc>
                <a:spcPct val="90000"/>
              </a:lnSpc>
              <a:buNone/>
            </a:pPr>
            <a:r>
              <a:rPr lang="en-US" smtClean="0"/>
              <a:t>	11. Radix Sort</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bwMode="auto">
          <a:xfrm>
            <a:off x="704850" y="0"/>
            <a:ext cx="9194800" cy="735013"/>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Ý Tưởng</a:t>
            </a:r>
          </a:p>
        </p:txBody>
      </p:sp>
      <p:sp>
        <p:nvSpPr>
          <p:cNvPr id="227331" name="Rectangle 3"/>
          <p:cNvSpPr>
            <a:spLocks noGrp="1" noChangeArrowheads="1"/>
          </p:cNvSpPr>
          <p:nvPr>
            <p:ph type="body" idx="1"/>
          </p:nvPr>
        </p:nvSpPr>
        <p:spPr>
          <a:xfrm>
            <a:off x="1127125" y="1243013"/>
            <a:ext cx="8043863" cy="4979987"/>
          </a:xfrm>
        </p:spPr>
        <p:txBody>
          <a:bodyPr/>
          <a:lstStyle/>
          <a:p>
            <a:r>
              <a:rPr lang="en-US"/>
              <a:t>Giải thuật Merge sort sắp xếp </a:t>
            </a:r>
            <a:r>
              <a:rPr lang="en-US">
                <a:solidFill>
                  <a:srgbClr val="000000"/>
                </a:solidFill>
                <a:cs typeface="Times New Roman" pitchFamily="18" charset="0"/>
              </a:rPr>
              <a:t>dãy</a:t>
            </a:r>
            <a:r>
              <a:rPr lang="en-US" b="1">
                <a:cs typeface="Times New Roman" pitchFamily="18" charset="0"/>
              </a:rPr>
              <a:t> a</a:t>
            </a:r>
            <a:r>
              <a:rPr lang="en-US" b="1" baseline="-30000">
                <a:cs typeface="Times New Roman" pitchFamily="18" charset="0"/>
              </a:rPr>
              <a:t>1</a:t>
            </a:r>
            <a:r>
              <a:rPr lang="en-US" b="1">
                <a:cs typeface="Times New Roman" pitchFamily="18" charset="0"/>
              </a:rPr>
              <a:t>, a</a:t>
            </a:r>
            <a:r>
              <a:rPr lang="en-US" b="1" baseline="-30000">
                <a:cs typeface="Times New Roman" pitchFamily="18" charset="0"/>
              </a:rPr>
              <a:t>2</a:t>
            </a:r>
            <a:r>
              <a:rPr lang="en-US" b="1">
                <a:cs typeface="Times New Roman" pitchFamily="18" charset="0"/>
              </a:rPr>
              <a:t>, ..., an</a:t>
            </a:r>
            <a:r>
              <a:rPr lang="en-US"/>
              <a:t> dựa trên nhận xét sau:</a:t>
            </a:r>
          </a:p>
          <a:p>
            <a:pPr lvl="1"/>
            <a:r>
              <a:rPr lang="en-US"/>
              <a:t>Mỗi dãy </a:t>
            </a:r>
            <a:r>
              <a:rPr lang="en-US" b="1">
                <a:cs typeface="Times New Roman" pitchFamily="18" charset="0"/>
              </a:rPr>
              <a:t>a</a:t>
            </a:r>
            <a:r>
              <a:rPr lang="en-US" b="1" baseline="-30000">
                <a:cs typeface="Times New Roman" pitchFamily="18" charset="0"/>
              </a:rPr>
              <a:t>1</a:t>
            </a:r>
            <a:r>
              <a:rPr lang="en-US" b="1">
                <a:cs typeface="Times New Roman" pitchFamily="18" charset="0"/>
              </a:rPr>
              <a:t>, a</a:t>
            </a:r>
            <a:r>
              <a:rPr lang="en-US" b="1" baseline="-30000">
                <a:cs typeface="Times New Roman" pitchFamily="18" charset="0"/>
              </a:rPr>
              <a:t>2</a:t>
            </a:r>
            <a:r>
              <a:rPr lang="en-US" b="1">
                <a:cs typeface="Times New Roman" pitchFamily="18" charset="0"/>
              </a:rPr>
              <a:t>, ..., an</a:t>
            </a:r>
            <a:r>
              <a:rPr lang="en-US"/>
              <a:t> bất kỳ là một tập hợp các dãy con liên tiếp mà mỗi dãy con đều đã có thứ tự. </a:t>
            </a:r>
          </a:p>
          <a:p>
            <a:pPr lvl="2"/>
            <a:r>
              <a:rPr lang="en-US"/>
              <a:t>Ví dụ: dãy 12, 2, 8, 5, 1, 6, 4, 15 có thể coi như gồm 5 dãy con không giảm (12); (2, 8); (5); (1, 6); (4, 15).</a:t>
            </a:r>
          </a:p>
          <a:p>
            <a:pPr lvl="1"/>
            <a:r>
              <a:rPr lang="en-US"/>
              <a:t>Dãy đã có thứ tự coi như có 1 dãy con.</a:t>
            </a:r>
          </a:p>
          <a:p>
            <a:pPr>
              <a:buFont typeface="Wingdings" pitchFamily="2" charset="2"/>
              <a:buChar char="è"/>
            </a:pPr>
            <a:r>
              <a:rPr lang="en-US" sz="3200"/>
              <a:t>Hướng tiếp cận: tìm cách làm giảm số dãy con không giảm của dãy ban đầu.</a:t>
            </a:r>
          </a:p>
          <a:p>
            <a:pPr lvl="1"/>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7331">
                                            <p:txEl>
                                              <p:pRg st="2" end="2"/>
                                            </p:txEl>
                                          </p:spTgt>
                                        </p:tgtEl>
                                        <p:attrNameLst>
                                          <p:attrName>style.visibility</p:attrName>
                                        </p:attrNameLst>
                                      </p:cBhvr>
                                      <p:to>
                                        <p:strVal val="visible"/>
                                      </p:to>
                                    </p:set>
                                    <p:anim calcmode="lin" valueType="num">
                                      <p:cBhvr additive="base">
                                        <p:cTn id="7" dur="500" fill="hold"/>
                                        <p:tgtEl>
                                          <p:spTgt spid="2273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7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7331">
                                            <p:txEl>
                                              <p:pRg st="3" end="3"/>
                                            </p:txEl>
                                          </p:spTgt>
                                        </p:tgtEl>
                                        <p:attrNameLst>
                                          <p:attrName>style.visibility</p:attrName>
                                        </p:attrNameLst>
                                      </p:cBhvr>
                                      <p:to>
                                        <p:strVal val="visible"/>
                                      </p:to>
                                    </p:set>
                                    <p:anim calcmode="lin" valueType="num">
                                      <p:cBhvr additive="base">
                                        <p:cTn id="13" dur="500" fill="hold"/>
                                        <p:tgtEl>
                                          <p:spTgt spid="22733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7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7331">
                                            <p:txEl>
                                              <p:pRg st="4" end="4"/>
                                            </p:txEl>
                                          </p:spTgt>
                                        </p:tgtEl>
                                        <p:attrNameLst>
                                          <p:attrName>style.visibility</p:attrName>
                                        </p:attrNameLst>
                                      </p:cBhvr>
                                      <p:to>
                                        <p:strVal val="visible"/>
                                      </p:to>
                                    </p:set>
                                    <p:anim calcmode="lin" valueType="num">
                                      <p:cBhvr additive="base">
                                        <p:cTn id="19" dur="500" fill="hold"/>
                                        <p:tgtEl>
                                          <p:spTgt spid="2273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73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bwMode="auto">
          <a:xfrm>
            <a:off x="704850" y="0"/>
            <a:ext cx="9217025"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Sắp Xếp Trộn - Merge Sort </a:t>
            </a:r>
          </a:p>
        </p:txBody>
      </p:sp>
      <p:sp>
        <p:nvSpPr>
          <p:cNvPr id="215043" name="Rectangle 3"/>
          <p:cNvSpPr>
            <a:spLocks noGrp="1" noChangeArrowheads="1"/>
          </p:cNvSpPr>
          <p:nvPr>
            <p:ph type="body" idx="1"/>
          </p:nvPr>
        </p:nvSpPr>
        <p:spPr>
          <a:xfrm>
            <a:off x="1265238" y="1374775"/>
            <a:ext cx="7829550" cy="4486275"/>
          </a:xfrm>
        </p:spPr>
        <p:txBody>
          <a:bodyPr/>
          <a:lstStyle/>
          <a:p>
            <a:r>
              <a:rPr lang="en-US"/>
              <a:t>Mảng A chia làm 02 phần bằng nhau.</a:t>
            </a:r>
          </a:p>
          <a:p>
            <a:r>
              <a:rPr lang="en-US"/>
              <a:t>Sắp xếp 02 phần </a:t>
            </a:r>
          </a:p>
          <a:p>
            <a:r>
              <a:rPr lang="en-US"/>
              <a:t>Trộn 02 nửa lại</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endParaRPr lang="en-US">
              <a:solidFill>
                <a:srgbClr val="FFF3F3"/>
              </a:solidFill>
            </a:endParaRPr>
          </a:p>
        </p:txBody>
      </p:sp>
      <p:pic>
        <p:nvPicPr>
          <p:cNvPr id="216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1700213"/>
            <a:ext cx="6481762" cy="164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4400550"/>
            <a:ext cx="2808287"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60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0338" y="4402138"/>
            <a:ext cx="273685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6073" name="AutoShape 9"/>
          <p:cNvSpPr>
            <a:spLocks noChangeArrowheads="1"/>
          </p:cNvSpPr>
          <p:nvPr/>
        </p:nvSpPr>
        <p:spPr bwMode="auto">
          <a:xfrm>
            <a:off x="2792413" y="3500438"/>
            <a:ext cx="360362" cy="649287"/>
          </a:xfrm>
          <a:prstGeom prst="downArrow">
            <a:avLst>
              <a:gd name="adj1" fmla="val 50000"/>
              <a:gd name="adj2" fmla="val 4504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074" name="AutoShape 10"/>
          <p:cNvSpPr>
            <a:spLocks noChangeArrowheads="1"/>
          </p:cNvSpPr>
          <p:nvPr/>
        </p:nvSpPr>
        <p:spPr bwMode="auto">
          <a:xfrm>
            <a:off x="6392863" y="3573463"/>
            <a:ext cx="360362" cy="649287"/>
          </a:xfrm>
          <a:prstGeom prst="downArrow">
            <a:avLst>
              <a:gd name="adj1" fmla="val 50000"/>
              <a:gd name="adj2" fmla="val 45044"/>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endParaRPr lang="en-US">
              <a:solidFill>
                <a:srgbClr val="FFF3F3"/>
              </a:solidFill>
            </a:endParaRP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275" y="1268413"/>
            <a:ext cx="5832475"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endParaRPr lang="en-US">
              <a:solidFill>
                <a:srgbClr val="FFF3F3"/>
              </a:solidFill>
            </a:endParaRPr>
          </a:p>
        </p:txBody>
      </p:sp>
      <p:pic>
        <p:nvPicPr>
          <p:cNvPr id="218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913" y="1397000"/>
            <a:ext cx="6911975" cy="486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endParaRPr lang="en-US">
              <a:solidFill>
                <a:srgbClr val="FFF3F3"/>
              </a:solidFill>
            </a:endParaRPr>
          </a:p>
        </p:txBody>
      </p:sp>
      <p:pic>
        <p:nvPicPr>
          <p:cNvPr id="21914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93938" y="1458913"/>
            <a:ext cx="6202362" cy="44084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Tìm Nhị Phân</a:t>
            </a:r>
          </a:p>
        </p:txBody>
      </p:sp>
      <p:sp>
        <p:nvSpPr>
          <p:cNvPr id="248836" name="Oval 4"/>
          <p:cNvSpPr>
            <a:spLocks noChangeArrowheads="1"/>
          </p:cNvSpPr>
          <p:nvPr/>
        </p:nvSpPr>
        <p:spPr bwMode="auto">
          <a:xfrm>
            <a:off x="1497013" y="3819525"/>
            <a:ext cx="80962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48837" name="Oval 5"/>
          <p:cNvSpPr>
            <a:spLocks noChangeArrowheads="1"/>
          </p:cNvSpPr>
          <p:nvPr/>
        </p:nvSpPr>
        <p:spPr bwMode="auto">
          <a:xfrm>
            <a:off x="2622550"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48838" name="Oval 6"/>
          <p:cNvSpPr>
            <a:spLocks noChangeArrowheads="1"/>
          </p:cNvSpPr>
          <p:nvPr/>
        </p:nvSpPr>
        <p:spPr bwMode="auto">
          <a:xfrm>
            <a:off x="3730625"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48839" name="Oval 7"/>
          <p:cNvSpPr>
            <a:spLocks noChangeArrowheads="1"/>
          </p:cNvSpPr>
          <p:nvPr/>
        </p:nvSpPr>
        <p:spPr bwMode="auto">
          <a:xfrm>
            <a:off x="4822825"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48840" name="Oval 8"/>
          <p:cNvSpPr>
            <a:spLocks noChangeArrowheads="1"/>
          </p:cNvSpPr>
          <p:nvPr/>
        </p:nvSpPr>
        <p:spPr bwMode="auto">
          <a:xfrm>
            <a:off x="7038975"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9</a:t>
            </a:r>
          </a:p>
        </p:txBody>
      </p:sp>
      <p:sp>
        <p:nvSpPr>
          <p:cNvPr id="248841" name="Oval 9"/>
          <p:cNvSpPr>
            <a:spLocks noChangeArrowheads="1"/>
          </p:cNvSpPr>
          <p:nvPr/>
        </p:nvSpPr>
        <p:spPr bwMode="auto">
          <a:xfrm>
            <a:off x="8166100"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10</a:t>
            </a:r>
          </a:p>
        </p:txBody>
      </p:sp>
      <p:sp>
        <p:nvSpPr>
          <p:cNvPr id="248843" name="Rectangle 11"/>
          <p:cNvSpPr>
            <a:spLocks noChangeArrowheads="1"/>
          </p:cNvSpPr>
          <p:nvPr/>
        </p:nvSpPr>
        <p:spPr bwMode="auto">
          <a:xfrm>
            <a:off x="4881563" y="2349500"/>
            <a:ext cx="792162" cy="503238"/>
          </a:xfrm>
          <a:prstGeom prst="rect">
            <a:avLst/>
          </a:prstGeom>
          <a:gradFill rotWithShape="1">
            <a:gsLst>
              <a:gs pos="0">
                <a:srgbClr val="FFFF99"/>
              </a:gs>
              <a:gs pos="100000">
                <a:srgbClr val="FFFF99">
                  <a:gamma/>
                  <a:shade val="46275"/>
                  <a:invGamma/>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X=2</a:t>
            </a:r>
          </a:p>
        </p:txBody>
      </p:sp>
      <p:sp>
        <p:nvSpPr>
          <p:cNvPr id="248844" name="AutoShape 12"/>
          <p:cNvSpPr>
            <a:spLocks noChangeArrowheads="1"/>
          </p:cNvSpPr>
          <p:nvPr/>
        </p:nvSpPr>
        <p:spPr bwMode="auto">
          <a:xfrm>
            <a:off x="1568450" y="3106738"/>
            <a:ext cx="647700"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L</a:t>
            </a:r>
          </a:p>
        </p:txBody>
      </p:sp>
      <p:sp>
        <p:nvSpPr>
          <p:cNvPr id="248845" name="Oval 13"/>
          <p:cNvSpPr>
            <a:spLocks noChangeArrowheads="1"/>
          </p:cNvSpPr>
          <p:nvPr/>
        </p:nvSpPr>
        <p:spPr bwMode="auto">
          <a:xfrm>
            <a:off x="2632075" y="38084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48846" name="Text Box 14"/>
          <p:cNvSpPr txBox="1">
            <a:spLocks noChangeArrowheads="1"/>
          </p:cNvSpPr>
          <p:nvPr/>
        </p:nvSpPr>
        <p:spPr bwMode="auto">
          <a:xfrm>
            <a:off x="992188" y="1844675"/>
            <a:ext cx="3081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accent2"/>
                </a:solidFill>
              </a:rPr>
              <a:t>Tìm thấy 2 tại vị trí 1</a:t>
            </a:r>
          </a:p>
        </p:txBody>
      </p:sp>
      <p:sp>
        <p:nvSpPr>
          <p:cNvPr id="248847" name="Oval 15"/>
          <p:cNvSpPr>
            <a:spLocks noChangeArrowheads="1"/>
          </p:cNvSpPr>
          <p:nvPr/>
        </p:nvSpPr>
        <p:spPr bwMode="auto">
          <a:xfrm>
            <a:off x="5961063" y="38608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grpSp>
        <p:nvGrpSpPr>
          <p:cNvPr id="248848" name="Group 16"/>
          <p:cNvGrpSpPr>
            <a:grpSpLocks/>
          </p:cNvGrpSpPr>
          <p:nvPr/>
        </p:nvGrpSpPr>
        <p:grpSpPr bwMode="auto">
          <a:xfrm>
            <a:off x="1516063" y="4476750"/>
            <a:ext cx="7440612" cy="608013"/>
            <a:chOff x="955" y="2820"/>
            <a:chExt cx="4687" cy="383"/>
          </a:xfrm>
        </p:grpSpPr>
        <p:sp>
          <p:nvSpPr>
            <p:cNvPr id="248849" name="Oval 17"/>
            <p:cNvSpPr>
              <a:spLocks noChangeArrowheads="1"/>
            </p:cNvSpPr>
            <p:nvPr/>
          </p:nvSpPr>
          <p:spPr bwMode="auto">
            <a:xfrm>
              <a:off x="1653"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48850" name="Oval 18"/>
            <p:cNvSpPr>
              <a:spLocks noChangeArrowheads="1"/>
            </p:cNvSpPr>
            <p:nvPr/>
          </p:nvSpPr>
          <p:spPr bwMode="auto">
            <a:xfrm>
              <a:off x="2351"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48851" name="Oval 19"/>
            <p:cNvSpPr>
              <a:spLocks noChangeArrowheads="1"/>
            </p:cNvSpPr>
            <p:nvPr/>
          </p:nvSpPr>
          <p:spPr bwMode="auto">
            <a:xfrm>
              <a:off x="3049"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48852" name="Oval 20"/>
            <p:cNvSpPr>
              <a:spLocks noChangeArrowheads="1"/>
            </p:cNvSpPr>
            <p:nvPr/>
          </p:nvSpPr>
          <p:spPr bwMode="auto">
            <a:xfrm>
              <a:off x="3748"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48853" name="Oval 21"/>
            <p:cNvSpPr>
              <a:spLocks noChangeArrowheads="1"/>
            </p:cNvSpPr>
            <p:nvPr/>
          </p:nvSpPr>
          <p:spPr bwMode="auto">
            <a:xfrm>
              <a:off x="4445"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48854" name="Oval 22"/>
            <p:cNvSpPr>
              <a:spLocks noChangeArrowheads="1"/>
            </p:cNvSpPr>
            <p:nvPr/>
          </p:nvSpPr>
          <p:spPr bwMode="auto">
            <a:xfrm>
              <a:off x="5144"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48855" name="Oval 23"/>
            <p:cNvSpPr>
              <a:spLocks noChangeArrowheads="1"/>
            </p:cNvSpPr>
            <p:nvPr/>
          </p:nvSpPr>
          <p:spPr bwMode="auto">
            <a:xfrm>
              <a:off x="955"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48856" name="AutoShape 24"/>
          <p:cNvSpPr>
            <a:spLocks noChangeArrowheads="1"/>
          </p:cNvSpPr>
          <p:nvPr/>
        </p:nvSpPr>
        <p:spPr bwMode="auto">
          <a:xfrm>
            <a:off x="8337550" y="3068638"/>
            <a:ext cx="71913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R</a:t>
            </a:r>
          </a:p>
        </p:txBody>
      </p:sp>
      <p:sp>
        <p:nvSpPr>
          <p:cNvPr id="248857" name="AutoShape 25"/>
          <p:cNvSpPr>
            <a:spLocks noChangeArrowheads="1"/>
          </p:cNvSpPr>
          <p:nvPr/>
        </p:nvSpPr>
        <p:spPr bwMode="auto">
          <a:xfrm>
            <a:off x="4881563" y="3068638"/>
            <a:ext cx="71913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48844"/>
                                        </p:tgtEl>
                                        <p:attrNameLst>
                                          <p:attrName>style.visibility</p:attrName>
                                        </p:attrNameLst>
                                      </p:cBhvr>
                                      <p:to>
                                        <p:strVal val="visible"/>
                                      </p:to>
                                    </p:set>
                                    <p:animEffect transition="in" filter="blinds(horizontal)">
                                      <p:cBhvr>
                                        <p:cTn id="7" dur="500"/>
                                        <p:tgtEl>
                                          <p:spTgt spid="24884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8856"/>
                                        </p:tgtEl>
                                        <p:attrNameLst>
                                          <p:attrName>style.visibility</p:attrName>
                                        </p:attrNameLst>
                                      </p:cBhvr>
                                      <p:to>
                                        <p:strVal val="visible"/>
                                      </p:to>
                                    </p:set>
                                    <p:animEffect transition="in" filter="blinds(horizontal)">
                                      <p:cBhvr>
                                        <p:cTn id="10" dur="500"/>
                                        <p:tgtEl>
                                          <p:spTgt spid="248856"/>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48857"/>
                                        </p:tgtEl>
                                        <p:attrNameLst>
                                          <p:attrName>style.visibility</p:attrName>
                                        </p:attrNameLst>
                                      </p:cBhvr>
                                      <p:to>
                                        <p:strVal val="visible"/>
                                      </p:to>
                                    </p:set>
                                    <p:animEffect transition="in" filter="blinds(horizontal)">
                                      <p:cBhvr>
                                        <p:cTn id="14" dur="2000"/>
                                        <p:tgtEl>
                                          <p:spTgt spid="248857"/>
                                        </p:tgtEl>
                                      </p:cBhvr>
                                    </p:animEffect>
                                  </p:childTnLst>
                                </p:cTn>
                              </p:par>
                            </p:childTnLst>
                          </p:cTn>
                        </p:par>
                        <p:par>
                          <p:cTn id="15" fill="hold" nodeType="afterGroup">
                            <p:stCondLst>
                              <p:cond delay="2500"/>
                            </p:stCondLst>
                            <p:childTnLst>
                              <p:par>
                                <p:cTn id="16" presetID="3" presetClass="entr" presetSubtype="10" fill="hold" grpId="0" nodeType="afterEffect">
                                  <p:stCondLst>
                                    <p:cond delay="0"/>
                                  </p:stCondLst>
                                  <p:childTnLst>
                                    <p:set>
                                      <p:cBhvr>
                                        <p:cTn id="17" dur="1" fill="hold">
                                          <p:stCondLst>
                                            <p:cond delay="0"/>
                                          </p:stCondLst>
                                        </p:cTn>
                                        <p:tgtEl>
                                          <p:spTgt spid="248843"/>
                                        </p:tgtEl>
                                        <p:attrNameLst>
                                          <p:attrName>style.visibility</p:attrName>
                                        </p:attrNameLst>
                                      </p:cBhvr>
                                      <p:to>
                                        <p:strVal val="visible"/>
                                      </p:to>
                                    </p:set>
                                    <p:animEffect transition="in" filter="blinds(horizontal)">
                                      <p:cBhvr>
                                        <p:cTn id="18" dur="500"/>
                                        <p:tgtEl>
                                          <p:spTgt spid="248843"/>
                                        </p:tgtEl>
                                      </p:cBhvr>
                                    </p:animEffect>
                                  </p:childTnLst>
                                </p:cTn>
                              </p:par>
                            </p:childTnLst>
                          </p:cTn>
                        </p:par>
                        <p:par>
                          <p:cTn id="19" fill="hold" nodeType="afterGroup">
                            <p:stCondLst>
                              <p:cond delay="3000"/>
                            </p:stCondLst>
                            <p:childTnLst>
                              <p:par>
                                <p:cTn id="20" presetID="26" presetClass="emph" presetSubtype="0" fill="hold" grpId="1" nodeType="afterEffect">
                                  <p:stCondLst>
                                    <p:cond delay="0"/>
                                  </p:stCondLst>
                                  <p:childTnLst>
                                    <p:animEffect transition="out" filter="fade">
                                      <p:cBhvr>
                                        <p:cTn id="21" dur="2000" tmFilter="0, 0; .2, .5; .8, .5; 1, 0"/>
                                        <p:tgtEl>
                                          <p:spTgt spid="248843"/>
                                        </p:tgtEl>
                                      </p:cBhvr>
                                    </p:animEffect>
                                    <p:animScale>
                                      <p:cBhvr>
                                        <p:cTn id="22" dur="1000" autoRev="1" fill="hold"/>
                                        <p:tgtEl>
                                          <p:spTgt spid="248843"/>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248839"/>
                                        </p:tgtEl>
                                      </p:cBhvr>
                                    </p:animEffect>
                                    <p:animScale>
                                      <p:cBhvr>
                                        <p:cTn id="25" dur="1000" autoRev="1" fill="hold"/>
                                        <p:tgtEl>
                                          <p:spTgt spid="248839"/>
                                        </p:tgtEl>
                                      </p:cBhvr>
                                      <p:by x="105000" y="105000"/>
                                    </p:animScale>
                                  </p:childTnLst>
                                </p:cTn>
                              </p:par>
                            </p:childTnLst>
                          </p:cTn>
                        </p:par>
                        <p:par>
                          <p:cTn id="26" fill="hold" nodeType="afterGroup">
                            <p:stCondLst>
                              <p:cond delay="5000"/>
                            </p:stCondLst>
                            <p:childTnLst>
                              <p:par>
                                <p:cTn id="27" presetID="35" presetClass="path" presetSubtype="0" accel="50000" decel="50000" fill="hold" nodeType="afterEffect">
                                  <p:stCondLst>
                                    <p:cond delay="0"/>
                                  </p:stCondLst>
                                  <p:childTnLst>
                                    <p:animMotion origin="layout" path="M -4.61538E-6 3.33333E-6 L -0.45785 -0.00209 " pathEditMode="relative" rAng="0" ptsTypes="AA">
                                      <p:cBhvr>
                                        <p:cTn id="28" dur="2000" fill="hold"/>
                                        <p:tgtEl>
                                          <p:spTgt spid="248856"/>
                                        </p:tgtEl>
                                        <p:attrNameLst>
                                          <p:attrName>ppt_x</p:attrName>
                                          <p:attrName>ppt_y</p:attrName>
                                        </p:attrNameLst>
                                      </p:cBhvr>
                                      <p:rCtr x="-22901" y="-116"/>
                                    </p:animMotion>
                                  </p:childTnLst>
                                </p:cTn>
                              </p:par>
                            </p:childTnLst>
                          </p:cTn>
                        </p:par>
                        <p:par>
                          <p:cTn id="29" fill="hold" nodeType="afterGroup">
                            <p:stCondLst>
                              <p:cond delay="7000"/>
                            </p:stCondLst>
                            <p:childTnLst>
                              <p:par>
                                <p:cTn id="30" presetID="35" presetClass="path" presetSubtype="0" accel="50000" decel="50000" fill="hold" grpId="1" nodeType="afterEffect">
                                  <p:stCondLst>
                                    <p:cond delay="0"/>
                                  </p:stCondLst>
                                  <p:childTnLst>
                                    <p:animMotion origin="layout" path="M 3.58974E-6 3.33333E-6 L -0.21795 -0.00209 " pathEditMode="relative" rAng="0" ptsTypes="AA">
                                      <p:cBhvr>
                                        <p:cTn id="31" dur="2000" fill="hold"/>
                                        <p:tgtEl>
                                          <p:spTgt spid="248857"/>
                                        </p:tgtEl>
                                        <p:attrNameLst>
                                          <p:attrName>ppt_x</p:attrName>
                                          <p:attrName>ppt_y</p:attrName>
                                        </p:attrNameLst>
                                      </p:cBhvr>
                                      <p:rCtr x="-10897" y="-116"/>
                                    </p:animMotion>
                                  </p:childTnLst>
                                </p:cTn>
                              </p:par>
                            </p:childTnLst>
                          </p:cTn>
                        </p:par>
                        <p:par>
                          <p:cTn id="32" fill="hold" nodeType="afterGroup">
                            <p:stCondLst>
                              <p:cond delay="9000"/>
                            </p:stCondLst>
                            <p:childTnLst>
                              <p:par>
                                <p:cTn id="33" presetID="35" presetClass="path" presetSubtype="0" accel="50000" decel="50000" fill="hold" grpId="2" nodeType="afterEffect">
                                  <p:stCondLst>
                                    <p:cond delay="0"/>
                                  </p:stCondLst>
                                  <p:childTnLst>
                                    <p:animMotion origin="layout" path="M -2.30769E-6 3.33333E-6 L -0.22163 -0.0051 " pathEditMode="relative" rAng="0" ptsTypes="AA">
                                      <p:cBhvr>
                                        <p:cTn id="34" dur="2000" fill="hold"/>
                                        <p:tgtEl>
                                          <p:spTgt spid="248843"/>
                                        </p:tgtEl>
                                        <p:attrNameLst>
                                          <p:attrName>ppt_x</p:attrName>
                                          <p:attrName>ppt_y</p:attrName>
                                        </p:attrNameLst>
                                      </p:cBhvr>
                                      <p:rCtr x="-11090" y="-255"/>
                                    </p:animMotion>
                                  </p:childTnLst>
                                </p:cTn>
                              </p:par>
                            </p:childTnLst>
                          </p:cTn>
                        </p:par>
                        <p:par>
                          <p:cTn id="35" fill="hold" nodeType="afterGroup">
                            <p:stCondLst>
                              <p:cond delay="11000"/>
                            </p:stCondLst>
                            <p:childTnLst>
                              <p:par>
                                <p:cTn id="36" presetID="26" presetClass="emph" presetSubtype="0" fill="hold" grpId="3" nodeType="afterEffect">
                                  <p:stCondLst>
                                    <p:cond delay="0"/>
                                  </p:stCondLst>
                                  <p:childTnLst>
                                    <p:animEffect transition="out" filter="fade">
                                      <p:cBhvr>
                                        <p:cTn id="37" dur="2000" tmFilter="0, 0; .2, .5; .8, .5; 1, 0"/>
                                        <p:tgtEl>
                                          <p:spTgt spid="248843"/>
                                        </p:tgtEl>
                                      </p:cBhvr>
                                    </p:animEffect>
                                    <p:animScale>
                                      <p:cBhvr>
                                        <p:cTn id="38" dur="1000" autoRev="1" fill="hold"/>
                                        <p:tgtEl>
                                          <p:spTgt spid="248843"/>
                                        </p:tgtEl>
                                      </p:cBhvr>
                                      <p:by x="105000" y="105000"/>
                                    </p:animScale>
                                  </p:childTnLst>
                                </p:cTn>
                              </p:par>
                              <p:par>
                                <p:cTn id="39" presetID="26" presetClass="emph" presetSubtype="0" fill="hold" nodeType="withEffect">
                                  <p:stCondLst>
                                    <p:cond delay="0"/>
                                  </p:stCondLst>
                                  <p:childTnLst>
                                    <p:animEffect transition="out" filter="fade">
                                      <p:cBhvr>
                                        <p:cTn id="40" dur="2000" tmFilter="0, 0; .2, .5; .8, .5; 1, 0"/>
                                        <p:tgtEl>
                                          <p:spTgt spid="248837"/>
                                        </p:tgtEl>
                                      </p:cBhvr>
                                    </p:animEffect>
                                    <p:animScale>
                                      <p:cBhvr>
                                        <p:cTn id="41" dur="1000" autoRev="1" fill="hold"/>
                                        <p:tgtEl>
                                          <p:spTgt spid="248837"/>
                                        </p:tgtEl>
                                      </p:cBhvr>
                                      <p:by x="105000" y="105000"/>
                                    </p:animScale>
                                  </p:childTnLst>
                                </p:cTn>
                              </p:par>
                            </p:childTnLst>
                          </p:cTn>
                        </p:par>
                        <p:par>
                          <p:cTn id="42" fill="hold" nodeType="afterGroup">
                            <p:stCondLst>
                              <p:cond delay="13000"/>
                            </p:stCondLst>
                            <p:childTnLst>
                              <p:par>
                                <p:cTn id="43" presetID="3" presetClass="entr" presetSubtype="10" fill="hold" grpId="0" nodeType="afterEffect">
                                  <p:stCondLst>
                                    <p:cond delay="0"/>
                                  </p:stCondLst>
                                  <p:childTnLst>
                                    <p:set>
                                      <p:cBhvr>
                                        <p:cTn id="44" dur="1" fill="hold">
                                          <p:stCondLst>
                                            <p:cond delay="0"/>
                                          </p:stCondLst>
                                        </p:cTn>
                                        <p:tgtEl>
                                          <p:spTgt spid="248845"/>
                                        </p:tgtEl>
                                        <p:attrNameLst>
                                          <p:attrName>style.visibility</p:attrName>
                                        </p:attrNameLst>
                                      </p:cBhvr>
                                      <p:to>
                                        <p:strVal val="visible"/>
                                      </p:to>
                                    </p:set>
                                    <p:animEffect transition="in" filter="blinds(horizontal)">
                                      <p:cBhvr>
                                        <p:cTn id="45" dur="500"/>
                                        <p:tgtEl>
                                          <p:spTgt spid="248845"/>
                                        </p:tgtEl>
                                      </p:cBhvr>
                                    </p:animEffect>
                                  </p:childTnLst>
                                </p:cTn>
                              </p:par>
                            </p:childTnLst>
                          </p:cTn>
                        </p:par>
                        <p:par>
                          <p:cTn id="46" fill="hold" nodeType="afterGroup">
                            <p:stCondLst>
                              <p:cond delay="13500"/>
                            </p:stCondLst>
                            <p:childTnLst>
                              <p:par>
                                <p:cTn id="47" presetID="3" presetClass="entr" presetSubtype="10" fill="hold" grpId="0" nodeType="afterEffect">
                                  <p:stCondLst>
                                    <p:cond delay="0"/>
                                  </p:stCondLst>
                                  <p:childTnLst>
                                    <p:set>
                                      <p:cBhvr>
                                        <p:cTn id="48" dur="1" fill="hold">
                                          <p:stCondLst>
                                            <p:cond delay="0"/>
                                          </p:stCondLst>
                                        </p:cTn>
                                        <p:tgtEl>
                                          <p:spTgt spid="248846"/>
                                        </p:tgtEl>
                                        <p:attrNameLst>
                                          <p:attrName>style.visibility</p:attrName>
                                        </p:attrNameLst>
                                      </p:cBhvr>
                                      <p:to>
                                        <p:strVal val="visible"/>
                                      </p:to>
                                    </p:set>
                                    <p:animEffect transition="in" filter="blinds(horizontal)">
                                      <p:cBhvr>
                                        <p:cTn id="49" dur="500"/>
                                        <p:tgtEl>
                                          <p:spTgt spid="248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9" grpId="0" animBg="1"/>
      <p:bldP spid="248843" grpId="0" animBg="1"/>
      <p:bldP spid="248843" grpId="1" animBg="1"/>
      <p:bldP spid="248843" grpId="2" animBg="1"/>
      <p:bldP spid="248843" grpId="3" animBg="1"/>
      <p:bldP spid="248844" grpId="0" animBg="1"/>
      <p:bldP spid="248845" grpId="0" animBg="1"/>
      <p:bldP spid="248846" grpId="0"/>
      <p:bldP spid="248856" grpId="0" animBg="1"/>
      <p:bldP spid="248857" grpId="0" animBg="1"/>
      <p:bldP spid="248857" grpId="1"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endParaRPr lang="en-US">
              <a:solidFill>
                <a:srgbClr val="FFF3F3"/>
              </a:solidFill>
            </a:endParaRPr>
          </a:p>
        </p:txBody>
      </p:sp>
      <p:sp>
        <p:nvSpPr>
          <p:cNvPr id="220163" name="Rectangle 3"/>
          <p:cNvSpPr>
            <a:spLocks noGrp="1" noChangeArrowheads="1"/>
          </p:cNvSpPr>
          <p:nvPr>
            <p:ph type="body" idx="1"/>
          </p:nvPr>
        </p:nvSpPr>
        <p:spPr>
          <a:xfrm>
            <a:off x="992188" y="1176338"/>
            <a:ext cx="8569325" cy="5111750"/>
          </a:xfrm>
        </p:spPr>
        <p:txBody>
          <a:bodyPr/>
          <a:lstStyle/>
          <a:p>
            <a:endParaRPr lang="en-US"/>
          </a:p>
        </p:txBody>
      </p:sp>
      <p:pic>
        <p:nvPicPr>
          <p:cNvPr id="220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413" y="1639888"/>
            <a:ext cx="5329237" cy="441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210947" name="Text Box 3"/>
          <p:cNvSpPr txBox="1">
            <a:spLocks noChangeArrowheads="1"/>
          </p:cNvSpPr>
          <p:nvPr/>
        </p:nvSpPr>
        <p:spPr bwMode="auto">
          <a:xfrm>
            <a:off x="2514600" y="5692775"/>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0948" name="Text Box 4"/>
          <p:cNvSpPr txBox="1">
            <a:spLocks noChangeArrowheads="1"/>
          </p:cNvSpPr>
          <p:nvPr/>
        </p:nvSpPr>
        <p:spPr bwMode="auto">
          <a:xfrm>
            <a:off x="3128963" y="5692775"/>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15</a:t>
            </a:r>
          </a:p>
        </p:txBody>
      </p:sp>
      <p:sp>
        <p:nvSpPr>
          <p:cNvPr id="210949" name="Text Box 5"/>
          <p:cNvSpPr txBox="1">
            <a:spLocks noChangeArrowheads="1"/>
          </p:cNvSpPr>
          <p:nvPr/>
        </p:nvSpPr>
        <p:spPr bwMode="auto">
          <a:xfrm>
            <a:off x="3743325" y="5692775"/>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0950" name="Text Box 6"/>
          <p:cNvSpPr txBox="1">
            <a:spLocks noChangeArrowheads="1"/>
          </p:cNvSpPr>
          <p:nvPr/>
        </p:nvSpPr>
        <p:spPr bwMode="auto">
          <a:xfrm>
            <a:off x="4357688" y="569277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0951" name="Text Box 7"/>
          <p:cNvSpPr txBox="1">
            <a:spLocks noChangeArrowheads="1"/>
          </p:cNvSpPr>
          <p:nvPr/>
        </p:nvSpPr>
        <p:spPr bwMode="auto">
          <a:xfrm>
            <a:off x="4973638" y="569277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22</a:t>
            </a:r>
          </a:p>
        </p:txBody>
      </p:sp>
      <p:sp>
        <p:nvSpPr>
          <p:cNvPr id="210952" name="Text Box 8"/>
          <p:cNvSpPr txBox="1">
            <a:spLocks noChangeArrowheads="1"/>
          </p:cNvSpPr>
          <p:nvPr/>
        </p:nvSpPr>
        <p:spPr bwMode="auto">
          <a:xfrm>
            <a:off x="5588000" y="5692775"/>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0953" name="Text Box 9"/>
          <p:cNvSpPr txBox="1">
            <a:spLocks noChangeArrowheads="1"/>
          </p:cNvSpPr>
          <p:nvPr/>
        </p:nvSpPr>
        <p:spPr bwMode="auto">
          <a:xfrm>
            <a:off x="6203950" y="5692775"/>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19</a:t>
            </a:r>
          </a:p>
        </p:txBody>
      </p:sp>
      <p:sp>
        <p:nvSpPr>
          <p:cNvPr id="210954" name="Text Box 10"/>
          <p:cNvSpPr txBox="1">
            <a:spLocks noChangeArrowheads="1"/>
          </p:cNvSpPr>
          <p:nvPr/>
        </p:nvSpPr>
        <p:spPr bwMode="auto">
          <a:xfrm>
            <a:off x="6816725" y="5692775"/>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55</a:t>
            </a:r>
          </a:p>
        </p:txBody>
      </p:sp>
      <p:sp>
        <p:nvSpPr>
          <p:cNvPr id="210955" name="Text Box 11"/>
          <p:cNvSpPr txBox="1">
            <a:spLocks noChangeArrowheads="1"/>
          </p:cNvSpPr>
          <p:nvPr/>
        </p:nvSpPr>
        <p:spPr bwMode="auto">
          <a:xfrm>
            <a:off x="7432675" y="5692775"/>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37</a:t>
            </a:r>
          </a:p>
        </p:txBody>
      </p:sp>
      <p:sp>
        <p:nvSpPr>
          <p:cNvPr id="210956" name="Text Box 12"/>
          <p:cNvSpPr txBox="1">
            <a:spLocks noChangeArrowheads="1"/>
          </p:cNvSpPr>
          <p:nvPr/>
        </p:nvSpPr>
        <p:spPr bwMode="auto">
          <a:xfrm>
            <a:off x="8047038" y="569277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0957" name="Text Box 13"/>
          <p:cNvSpPr txBox="1">
            <a:spLocks noChangeArrowheads="1"/>
          </p:cNvSpPr>
          <p:nvPr/>
        </p:nvSpPr>
        <p:spPr bwMode="auto">
          <a:xfrm>
            <a:off x="8662988" y="5692775"/>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99</a:t>
            </a:r>
          </a:p>
        </p:txBody>
      </p:sp>
      <p:sp>
        <p:nvSpPr>
          <p:cNvPr id="210958" name="Text Box 14"/>
          <p:cNvSpPr txBox="1">
            <a:spLocks noChangeArrowheads="1"/>
          </p:cNvSpPr>
          <p:nvPr/>
        </p:nvSpPr>
        <p:spPr bwMode="auto">
          <a:xfrm>
            <a:off x="9278938" y="5692775"/>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2 </a:t>
            </a:r>
          </a:p>
        </p:txBody>
      </p:sp>
      <p:sp>
        <p:nvSpPr>
          <p:cNvPr id="210959" name="Text Box 15"/>
          <p:cNvSpPr txBox="1">
            <a:spLocks noChangeArrowheads="1"/>
          </p:cNvSpPr>
          <p:nvPr/>
        </p:nvSpPr>
        <p:spPr bwMode="auto">
          <a:xfrm>
            <a:off x="511175" y="11763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0960" name="Text Box 16"/>
          <p:cNvSpPr txBox="1">
            <a:spLocks noChangeArrowheads="1"/>
          </p:cNvSpPr>
          <p:nvPr/>
        </p:nvSpPr>
        <p:spPr bwMode="auto">
          <a:xfrm>
            <a:off x="1081088" y="11763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0961" name="Text Box 17"/>
          <p:cNvSpPr txBox="1">
            <a:spLocks noChangeArrowheads="1"/>
          </p:cNvSpPr>
          <p:nvPr/>
        </p:nvSpPr>
        <p:spPr bwMode="auto">
          <a:xfrm>
            <a:off x="1652588" y="11763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0962" name="Text Box 18"/>
          <p:cNvSpPr txBox="1">
            <a:spLocks noChangeArrowheads="1"/>
          </p:cNvSpPr>
          <p:nvPr/>
        </p:nvSpPr>
        <p:spPr bwMode="auto">
          <a:xfrm>
            <a:off x="2224088" y="11763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0963" name="Text Box 19"/>
          <p:cNvSpPr txBox="1">
            <a:spLocks noChangeArrowheads="1"/>
          </p:cNvSpPr>
          <p:nvPr/>
        </p:nvSpPr>
        <p:spPr bwMode="auto">
          <a:xfrm>
            <a:off x="2794000" y="11763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0964" name="Text Box 20"/>
          <p:cNvSpPr txBox="1">
            <a:spLocks noChangeArrowheads="1"/>
          </p:cNvSpPr>
          <p:nvPr/>
        </p:nvSpPr>
        <p:spPr bwMode="auto">
          <a:xfrm>
            <a:off x="3365500" y="11763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15</a:t>
            </a:r>
          </a:p>
        </p:txBody>
      </p:sp>
      <p:sp>
        <p:nvSpPr>
          <p:cNvPr id="210965" name="Text Box 21"/>
          <p:cNvSpPr txBox="1">
            <a:spLocks noChangeArrowheads="1"/>
          </p:cNvSpPr>
          <p:nvPr/>
        </p:nvSpPr>
        <p:spPr bwMode="auto">
          <a:xfrm>
            <a:off x="3937000" y="11763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0966" name="Text Box 22"/>
          <p:cNvSpPr txBox="1">
            <a:spLocks noChangeArrowheads="1"/>
          </p:cNvSpPr>
          <p:nvPr/>
        </p:nvSpPr>
        <p:spPr bwMode="auto">
          <a:xfrm>
            <a:off x="4506913" y="11763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0967" name="Text Box 23"/>
          <p:cNvSpPr txBox="1">
            <a:spLocks noChangeArrowheads="1"/>
          </p:cNvSpPr>
          <p:nvPr/>
        </p:nvSpPr>
        <p:spPr bwMode="auto">
          <a:xfrm>
            <a:off x="5078413" y="11763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22</a:t>
            </a:r>
          </a:p>
        </p:txBody>
      </p:sp>
      <p:sp>
        <p:nvSpPr>
          <p:cNvPr id="210968" name="Text Box 24"/>
          <p:cNvSpPr txBox="1">
            <a:spLocks noChangeArrowheads="1"/>
          </p:cNvSpPr>
          <p:nvPr/>
        </p:nvSpPr>
        <p:spPr bwMode="auto">
          <a:xfrm>
            <a:off x="5649913" y="11763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0969" name="Text Box 25"/>
          <p:cNvSpPr txBox="1">
            <a:spLocks noChangeArrowheads="1"/>
          </p:cNvSpPr>
          <p:nvPr/>
        </p:nvSpPr>
        <p:spPr bwMode="auto">
          <a:xfrm>
            <a:off x="6219825" y="11763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19</a:t>
            </a:r>
          </a:p>
        </p:txBody>
      </p:sp>
      <p:sp>
        <p:nvSpPr>
          <p:cNvPr id="210970" name="Text Box 26"/>
          <p:cNvSpPr txBox="1">
            <a:spLocks noChangeArrowheads="1"/>
          </p:cNvSpPr>
          <p:nvPr/>
        </p:nvSpPr>
        <p:spPr bwMode="auto">
          <a:xfrm>
            <a:off x="6791325" y="11763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55</a:t>
            </a:r>
          </a:p>
        </p:txBody>
      </p:sp>
      <p:sp>
        <p:nvSpPr>
          <p:cNvPr id="210971" name="Text Box 27"/>
          <p:cNvSpPr txBox="1">
            <a:spLocks noChangeArrowheads="1"/>
          </p:cNvSpPr>
          <p:nvPr/>
        </p:nvSpPr>
        <p:spPr bwMode="auto">
          <a:xfrm>
            <a:off x="7362825" y="11763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37</a:t>
            </a:r>
          </a:p>
        </p:txBody>
      </p:sp>
      <p:sp>
        <p:nvSpPr>
          <p:cNvPr id="210972" name="Text Box 28"/>
          <p:cNvSpPr txBox="1">
            <a:spLocks noChangeArrowheads="1"/>
          </p:cNvSpPr>
          <p:nvPr/>
        </p:nvSpPr>
        <p:spPr bwMode="auto">
          <a:xfrm>
            <a:off x="7932738" y="11763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0973" name="Text Box 29"/>
          <p:cNvSpPr txBox="1">
            <a:spLocks noChangeArrowheads="1"/>
          </p:cNvSpPr>
          <p:nvPr/>
        </p:nvSpPr>
        <p:spPr bwMode="auto">
          <a:xfrm>
            <a:off x="8504238" y="11763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99</a:t>
            </a:r>
          </a:p>
        </p:txBody>
      </p:sp>
      <p:sp>
        <p:nvSpPr>
          <p:cNvPr id="210974" name="Text Box 30"/>
          <p:cNvSpPr txBox="1">
            <a:spLocks noChangeArrowheads="1"/>
          </p:cNvSpPr>
          <p:nvPr/>
        </p:nvSpPr>
        <p:spPr bwMode="auto">
          <a:xfrm>
            <a:off x="9077325" y="11763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2 </a:t>
            </a:r>
          </a:p>
        </p:txBody>
      </p:sp>
      <p:sp>
        <p:nvSpPr>
          <p:cNvPr id="210975" name="Text Box 31"/>
          <p:cNvSpPr txBox="1">
            <a:spLocks noChangeArrowheads="1"/>
          </p:cNvSpPr>
          <p:nvPr/>
        </p:nvSpPr>
        <p:spPr bwMode="auto">
          <a:xfrm>
            <a:off x="327025" y="25479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18</a:t>
            </a:r>
          </a:p>
        </p:txBody>
      </p:sp>
      <p:sp>
        <p:nvSpPr>
          <p:cNvPr id="210976" name="Text Box 32"/>
          <p:cNvSpPr txBox="1">
            <a:spLocks noChangeArrowheads="1"/>
          </p:cNvSpPr>
          <p:nvPr/>
        </p:nvSpPr>
        <p:spPr bwMode="auto">
          <a:xfrm>
            <a:off x="898525" y="25479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26</a:t>
            </a:r>
          </a:p>
        </p:txBody>
      </p:sp>
      <p:sp>
        <p:nvSpPr>
          <p:cNvPr id="210977" name="Text Box 33"/>
          <p:cNvSpPr txBox="1">
            <a:spLocks noChangeArrowheads="1"/>
          </p:cNvSpPr>
          <p:nvPr/>
        </p:nvSpPr>
        <p:spPr bwMode="auto">
          <a:xfrm>
            <a:off x="1468438" y="25479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32</a:t>
            </a:r>
          </a:p>
        </p:txBody>
      </p:sp>
      <p:sp>
        <p:nvSpPr>
          <p:cNvPr id="210978" name="Text Box 34"/>
          <p:cNvSpPr txBox="1">
            <a:spLocks noChangeArrowheads="1"/>
          </p:cNvSpPr>
          <p:nvPr/>
        </p:nvSpPr>
        <p:spPr bwMode="auto">
          <a:xfrm>
            <a:off x="2039938" y="25479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6 </a:t>
            </a:r>
          </a:p>
        </p:txBody>
      </p:sp>
      <p:sp>
        <p:nvSpPr>
          <p:cNvPr id="210979" name="Text Box 35"/>
          <p:cNvSpPr txBox="1">
            <a:spLocks noChangeArrowheads="1"/>
          </p:cNvSpPr>
          <p:nvPr/>
        </p:nvSpPr>
        <p:spPr bwMode="auto">
          <a:xfrm>
            <a:off x="2611438" y="25479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0980" name="Text Box 36"/>
          <p:cNvSpPr txBox="1">
            <a:spLocks noChangeArrowheads="1"/>
          </p:cNvSpPr>
          <p:nvPr/>
        </p:nvSpPr>
        <p:spPr bwMode="auto">
          <a:xfrm>
            <a:off x="3181350" y="25479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0981" name="Text Box 37"/>
          <p:cNvSpPr txBox="1">
            <a:spLocks noChangeArrowheads="1"/>
          </p:cNvSpPr>
          <p:nvPr/>
        </p:nvSpPr>
        <p:spPr bwMode="auto">
          <a:xfrm>
            <a:off x="3752850" y="25479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9 </a:t>
            </a:r>
          </a:p>
        </p:txBody>
      </p:sp>
      <p:sp>
        <p:nvSpPr>
          <p:cNvPr id="210982" name="Text Box 38"/>
          <p:cNvSpPr txBox="1">
            <a:spLocks noChangeArrowheads="1"/>
          </p:cNvSpPr>
          <p:nvPr/>
        </p:nvSpPr>
        <p:spPr bwMode="auto">
          <a:xfrm>
            <a:off x="4324350" y="25479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1 </a:t>
            </a:r>
          </a:p>
        </p:txBody>
      </p:sp>
      <p:sp>
        <p:nvSpPr>
          <p:cNvPr id="210983" name="Text Box 39"/>
          <p:cNvSpPr txBox="1">
            <a:spLocks noChangeArrowheads="1"/>
          </p:cNvSpPr>
          <p:nvPr/>
        </p:nvSpPr>
        <p:spPr bwMode="auto">
          <a:xfrm>
            <a:off x="4986338" y="25352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22</a:t>
            </a:r>
          </a:p>
        </p:txBody>
      </p:sp>
      <p:sp>
        <p:nvSpPr>
          <p:cNvPr id="210984" name="Text Box 40"/>
          <p:cNvSpPr txBox="1">
            <a:spLocks noChangeArrowheads="1"/>
          </p:cNvSpPr>
          <p:nvPr/>
        </p:nvSpPr>
        <p:spPr bwMode="auto">
          <a:xfrm>
            <a:off x="5556250" y="25352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0985" name="Text Box 41"/>
          <p:cNvSpPr txBox="1">
            <a:spLocks noChangeArrowheads="1"/>
          </p:cNvSpPr>
          <p:nvPr/>
        </p:nvSpPr>
        <p:spPr bwMode="auto">
          <a:xfrm>
            <a:off x="6127750" y="25352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19</a:t>
            </a:r>
          </a:p>
        </p:txBody>
      </p:sp>
      <p:sp>
        <p:nvSpPr>
          <p:cNvPr id="210986" name="Text Box 42"/>
          <p:cNvSpPr txBox="1">
            <a:spLocks noChangeArrowheads="1"/>
          </p:cNvSpPr>
          <p:nvPr/>
        </p:nvSpPr>
        <p:spPr bwMode="auto">
          <a:xfrm>
            <a:off x="6699250" y="25352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55</a:t>
            </a:r>
          </a:p>
        </p:txBody>
      </p:sp>
      <p:sp>
        <p:nvSpPr>
          <p:cNvPr id="210987" name="Text Box 43"/>
          <p:cNvSpPr txBox="1">
            <a:spLocks noChangeArrowheads="1"/>
          </p:cNvSpPr>
          <p:nvPr/>
        </p:nvSpPr>
        <p:spPr bwMode="auto">
          <a:xfrm>
            <a:off x="7269163" y="25352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37</a:t>
            </a:r>
          </a:p>
        </p:txBody>
      </p:sp>
      <p:sp>
        <p:nvSpPr>
          <p:cNvPr id="210988" name="Text Box 44"/>
          <p:cNvSpPr txBox="1">
            <a:spLocks noChangeArrowheads="1"/>
          </p:cNvSpPr>
          <p:nvPr/>
        </p:nvSpPr>
        <p:spPr bwMode="auto">
          <a:xfrm>
            <a:off x="7840663" y="25352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0989" name="Text Box 45"/>
          <p:cNvSpPr txBox="1">
            <a:spLocks noChangeArrowheads="1"/>
          </p:cNvSpPr>
          <p:nvPr/>
        </p:nvSpPr>
        <p:spPr bwMode="auto">
          <a:xfrm>
            <a:off x="8412163" y="25352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99</a:t>
            </a:r>
          </a:p>
        </p:txBody>
      </p:sp>
      <p:sp>
        <p:nvSpPr>
          <p:cNvPr id="210990" name="Text Box 46"/>
          <p:cNvSpPr txBox="1">
            <a:spLocks noChangeArrowheads="1"/>
          </p:cNvSpPr>
          <p:nvPr/>
        </p:nvSpPr>
        <p:spPr bwMode="auto">
          <a:xfrm>
            <a:off x="8983663" y="25352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2 </a:t>
            </a:r>
          </a:p>
        </p:txBody>
      </p:sp>
      <p:sp>
        <p:nvSpPr>
          <p:cNvPr id="210991" name="Line 47"/>
          <p:cNvSpPr>
            <a:spLocks noChangeShapeType="1"/>
          </p:cNvSpPr>
          <p:nvPr/>
        </p:nvSpPr>
        <p:spPr bwMode="auto">
          <a:xfrm flipH="1">
            <a:off x="2798763" y="1655763"/>
            <a:ext cx="2260600" cy="85248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92" name="Line 48"/>
          <p:cNvSpPr>
            <a:spLocks noChangeShapeType="1"/>
          </p:cNvSpPr>
          <p:nvPr/>
        </p:nvSpPr>
        <p:spPr bwMode="auto">
          <a:xfrm>
            <a:off x="5046663" y="1655763"/>
            <a:ext cx="2195512" cy="87788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93" name="Line 49"/>
          <p:cNvSpPr>
            <a:spLocks noChangeShapeType="1"/>
          </p:cNvSpPr>
          <p:nvPr/>
        </p:nvSpPr>
        <p:spPr bwMode="auto">
          <a:xfrm>
            <a:off x="4913313" y="251936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94" name="Line 50"/>
          <p:cNvSpPr>
            <a:spLocks noChangeShapeType="1"/>
          </p:cNvSpPr>
          <p:nvPr/>
        </p:nvSpPr>
        <p:spPr bwMode="auto">
          <a:xfrm>
            <a:off x="4918075" y="361156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95" name="Line 51"/>
          <p:cNvSpPr>
            <a:spLocks noChangeShapeType="1"/>
          </p:cNvSpPr>
          <p:nvPr/>
        </p:nvSpPr>
        <p:spPr bwMode="auto">
          <a:xfrm>
            <a:off x="2473325" y="476408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96" name="Text Box 52"/>
          <p:cNvSpPr txBox="1">
            <a:spLocks noChangeArrowheads="1"/>
          </p:cNvSpPr>
          <p:nvPr/>
        </p:nvSpPr>
        <p:spPr bwMode="auto">
          <a:xfrm>
            <a:off x="180975" y="3649663"/>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18</a:t>
            </a:r>
          </a:p>
        </p:txBody>
      </p:sp>
      <p:sp>
        <p:nvSpPr>
          <p:cNvPr id="210997" name="Text Box 53"/>
          <p:cNvSpPr txBox="1">
            <a:spLocks noChangeArrowheads="1"/>
          </p:cNvSpPr>
          <p:nvPr/>
        </p:nvSpPr>
        <p:spPr bwMode="auto">
          <a:xfrm>
            <a:off x="750888" y="3649663"/>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26</a:t>
            </a:r>
          </a:p>
        </p:txBody>
      </p:sp>
      <p:sp>
        <p:nvSpPr>
          <p:cNvPr id="210998" name="Text Box 54"/>
          <p:cNvSpPr txBox="1">
            <a:spLocks noChangeArrowheads="1"/>
          </p:cNvSpPr>
          <p:nvPr/>
        </p:nvSpPr>
        <p:spPr bwMode="auto">
          <a:xfrm>
            <a:off x="1322388" y="3649663"/>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32</a:t>
            </a:r>
          </a:p>
        </p:txBody>
      </p:sp>
      <p:sp>
        <p:nvSpPr>
          <p:cNvPr id="210999" name="Text Box 55"/>
          <p:cNvSpPr txBox="1">
            <a:spLocks noChangeArrowheads="1"/>
          </p:cNvSpPr>
          <p:nvPr/>
        </p:nvSpPr>
        <p:spPr bwMode="auto">
          <a:xfrm>
            <a:off x="1893888" y="3649663"/>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6 </a:t>
            </a:r>
          </a:p>
        </p:txBody>
      </p:sp>
      <p:sp>
        <p:nvSpPr>
          <p:cNvPr id="211000" name="Text Box 56"/>
          <p:cNvSpPr txBox="1">
            <a:spLocks noChangeArrowheads="1"/>
          </p:cNvSpPr>
          <p:nvPr/>
        </p:nvSpPr>
        <p:spPr bwMode="auto">
          <a:xfrm>
            <a:off x="2560638" y="363855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1001" name="Text Box 57"/>
          <p:cNvSpPr txBox="1">
            <a:spLocks noChangeArrowheads="1"/>
          </p:cNvSpPr>
          <p:nvPr/>
        </p:nvSpPr>
        <p:spPr bwMode="auto">
          <a:xfrm>
            <a:off x="3132138" y="3638550"/>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1002" name="Text Box 58"/>
          <p:cNvSpPr txBox="1">
            <a:spLocks noChangeArrowheads="1"/>
          </p:cNvSpPr>
          <p:nvPr/>
        </p:nvSpPr>
        <p:spPr bwMode="auto">
          <a:xfrm>
            <a:off x="3702050" y="3638550"/>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9 </a:t>
            </a:r>
          </a:p>
        </p:txBody>
      </p:sp>
      <p:sp>
        <p:nvSpPr>
          <p:cNvPr id="211003" name="Text Box 59"/>
          <p:cNvSpPr txBox="1">
            <a:spLocks noChangeArrowheads="1"/>
          </p:cNvSpPr>
          <p:nvPr/>
        </p:nvSpPr>
        <p:spPr bwMode="auto">
          <a:xfrm>
            <a:off x="4273550" y="3638550"/>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1 </a:t>
            </a:r>
          </a:p>
        </p:txBody>
      </p:sp>
      <p:sp>
        <p:nvSpPr>
          <p:cNvPr id="211004" name="Line 60"/>
          <p:cNvSpPr>
            <a:spLocks noChangeShapeType="1"/>
          </p:cNvSpPr>
          <p:nvPr/>
        </p:nvSpPr>
        <p:spPr bwMode="auto">
          <a:xfrm>
            <a:off x="2509838" y="365918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05" name="Line 61"/>
          <p:cNvSpPr>
            <a:spLocks noChangeShapeType="1"/>
          </p:cNvSpPr>
          <p:nvPr/>
        </p:nvSpPr>
        <p:spPr bwMode="auto">
          <a:xfrm flipH="1">
            <a:off x="1298575" y="3027363"/>
            <a:ext cx="1271588" cy="5937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06" name="Line 62"/>
          <p:cNvSpPr>
            <a:spLocks noChangeShapeType="1"/>
          </p:cNvSpPr>
          <p:nvPr/>
        </p:nvSpPr>
        <p:spPr bwMode="auto">
          <a:xfrm>
            <a:off x="2557463" y="3052763"/>
            <a:ext cx="1123950" cy="5556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07" name="Text Box 63"/>
          <p:cNvSpPr txBox="1">
            <a:spLocks noChangeArrowheads="1"/>
          </p:cNvSpPr>
          <p:nvPr/>
        </p:nvSpPr>
        <p:spPr bwMode="auto">
          <a:xfrm>
            <a:off x="5018088" y="362585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22</a:t>
            </a:r>
          </a:p>
        </p:txBody>
      </p:sp>
      <p:sp>
        <p:nvSpPr>
          <p:cNvPr id="211008" name="Text Box 64"/>
          <p:cNvSpPr txBox="1">
            <a:spLocks noChangeArrowheads="1"/>
          </p:cNvSpPr>
          <p:nvPr/>
        </p:nvSpPr>
        <p:spPr bwMode="auto">
          <a:xfrm>
            <a:off x="5589588" y="362585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1009" name="Text Box 65"/>
          <p:cNvSpPr txBox="1">
            <a:spLocks noChangeArrowheads="1"/>
          </p:cNvSpPr>
          <p:nvPr/>
        </p:nvSpPr>
        <p:spPr bwMode="auto">
          <a:xfrm>
            <a:off x="6161088" y="3625850"/>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19</a:t>
            </a:r>
          </a:p>
        </p:txBody>
      </p:sp>
      <p:sp>
        <p:nvSpPr>
          <p:cNvPr id="211010" name="Text Box 66"/>
          <p:cNvSpPr txBox="1">
            <a:spLocks noChangeArrowheads="1"/>
          </p:cNvSpPr>
          <p:nvPr/>
        </p:nvSpPr>
        <p:spPr bwMode="auto">
          <a:xfrm>
            <a:off x="6731000" y="3625850"/>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55</a:t>
            </a:r>
          </a:p>
        </p:txBody>
      </p:sp>
      <p:sp>
        <p:nvSpPr>
          <p:cNvPr id="211011" name="Text Box 67"/>
          <p:cNvSpPr txBox="1">
            <a:spLocks noChangeArrowheads="1"/>
          </p:cNvSpPr>
          <p:nvPr/>
        </p:nvSpPr>
        <p:spPr bwMode="auto">
          <a:xfrm>
            <a:off x="7424738" y="3602038"/>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37</a:t>
            </a:r>
          </a:p>
        </p:txBody>
      </p:sp>
      <p:sp>
        <p:nvSpPr>
          <p:cNvPr id="211012" name="Text Box 68"/>
          <p:cNvSpPr txBox="1">
            <a:spLocks noChangeArrowheads="1"/>
          </p:cNvSpPr>
          <p:nvPr/>
        </p:nvSpPr>
        <p:spPr bwMode="auto">
          <a:xfrm>
            <a:off x="7994650" y="36020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1013" name="Text Box 69"/>
          <p:cNvSpPr txBox="1">
            <a:spLocks noChangeArrowheads="1"/>
          </p:cNvSpPr>
          <p:nvPr/>
        </p:nvSpPr>
        <p:spPr bwMode="auto">
          <a:xfrm>
            <a:off x="8566150" y="3602038"/>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99</a:t>
            </a:r>
          </a:p>
        </p:txBody>
      </p:sp>
      <p:sp>
        <p:nvSpPr>
          <p:cNvPr id="211014" name="Text Box 70"/>
          <p:cNvSpPr txBox="1">
            <a:spLocks noChangeArrowheads="1"/>
          </p:cNvSpPr>
          <p:nvPr/>
        </p:nvSpPr>
        <p:spPr bwMode="auto">
          <a:xfrm>
            <a:off x="9139238" y="3602038"/>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2 </a:t>
            </a:r>
          </a:p>
        </p:txBody>
      </p:sp>
      <p:sp>
        <p:nvSpPr>
          <p:cNvPr id="211015" name="Line 71"/>
          <p:cNvSpPr>
            <a:spLocks noChangeShapeType="1"/>
          </p:cNvSpPr>
          <p:nvPr/>
        </p:nvSpPr>
        <p:spPr bwMode="auto">
          <a:xfrm>
            <a:off x="7354888" y="359886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16" name="Line 72"/>
          <p:cNvSpPr>
            <a:spLocks noChangeShapeType="1"/>
          </p:cNvSpPr>
          <p:nvPr/>
        </p:nvSpPr>
        <p:spPr bwMode="auto">
          <a:xfrm flipH="1">
            <a:off x="6157913" y="3001963"/>
            <a:ext cx="1111250" cy="6064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17" name="Line 73"/>
          <p:cNvSpPr>
            <a:spLocks noChangeShapeType="1"/>
          </p:cNvSpPr>
          <p:nvPr/>
        </p:nvSpPr>
        <p:spPr bwMode="auto">
          <a:xfrm>
            <a:off x="7281863" y="3001963"/>
            <a:ext cx="1311275" cy="5810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1018" name="Group 74"/>
          <p:cNvGrpSpPr>
            <a:grpSpLocks/>
          </p:cNvGrpSpPr>
          <p:nvPr/>
        </p:nvGrpSpPr>
        <p:grpSpPr bwMode="auto">
          <a:xfrm>
            <a:off x="104775" y="4140200"/>
            <a:ext cx="2332038" cy="1098550"/>
            <a:chOff x="61" y="2608"/>
            <a:chExt cx="1356" cy="692"/>
          </a:xfrm>
        </p:grpSpPr>
        <p:sp>
          <p:nvSpPr>
            <p:cNvPr id="211019" name="Text Box 75"/>
            <p:cNvSpPr txBox="1">
              <a:spLocks noChangeArrowheads="1"/>
            </p:cNvSpPr>
            <p:nvPr/>
          </p:nvSpPr>
          <p:spPr bwMode="auto">
            <a:xfrm>
              <a:off x="61"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18</a:t>
              </a:r>
            </a:p>
          </p:txBody>
        </p:sp>
        <p:sp>
          <p:nvSpPr>
            <p:cNvPr id="211020" name="Text Box 76"/>
            <p:cNvSpPr txBox="1">
              <a:spLocks noChangeArrowheads="1"/>
            </p:cNvSpPr>
            <p:nvPr/>
          </p:nvSpPr>
          <p:spPr bwMode="auto">
            <a:xfrm>
              <a:off x="393"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26</a:t>
              </a:r>
            </a:p>
          </p:txBody>
        </p:sp>
        <p:sp>
          <p:nvSpPr>
            <p:cNvPr id="211021" name="Text Box 77"/>
            <p:cNvSpPr txBox="1">
              <a:spLocks noChangeArrowheads="1"/>
            </p:cNvSpPr>
            <p:nvPr/>
          </p:nvSpPr>
          <p:spPr bwMode="auto">
            <a:xfrm>
              <a:off x="765"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32</a:t>
              </a:r>
            </a:p>
          </p:txBody>
        </p:sp>
        <p:sp>
          <p:nvSpPr>
            <p:cNvPr id="211022" name="Text Box 78"/>
            <p:cNvSpPr txBox="1">
              <a:spLocks noChangeArrowheads="1"/>
            </p:cNvSpPr>
            <p:nvPr/>
          </p:nvSpPr>
          <p:spPr bwMode="auto">
            <a:xfrm>
              <a:off x="1097"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6 </a:t>
              </a:r>
            </a:p>
          </p:txBody>
        </p:sp>
        <p:sp>
          <p:nvSpPr>
            <p:cNvPr id="211023" name="Line 79"/>
            <p:cNvSpPr>
              <a:spLocks noChangeShapeType="1"/>
            </p:cNvSpPr>
            <p:nvPr/>
          </p:nvSpPr>
          <p:spPr bwMode="auto">
            <a:xfrm>
              <a:off x="725" y="2972"/>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24" name="Line 80"/>
            <p:cNvSpPr>
              <a:spLocks noChangeShapeType="1"/>
            </p:cNvSpPr>
            <p:nvPr/>
          </p:nvSpPr>
          <p:spPr bwMode="auto">
            <a:xfrm flipH="1">
              <a:off x="374" y="2608"/>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25" name="Line 81"/>
            <p:cNvSpPr>
              <a:spLocks noChangeShapeType="1"/>
            </p:cNvSpPr>
            <p:nvPr/>
          </p:nvSpPr>
          <p:spPr bwMode="auto">
            <a:xfrm>
              <a:off x="739" y="2608"/>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1026" name="Line 82"/>
          <p:cNvSpPr>
            <a:spLocks noChangeShapeType="1"/>
          </p:cNvSpPr>
          <p:nvPr/>
        </p:nvSpPr>
        <p:spPr bwMode="auto">
          <a:xfrm flipH="1">
            <a:off x="3092450" y="4114800"/>
            <a:ext cx="601663" cy="5937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27" name="Text Box 83"/>
          <p:cNvSpPr txBox="1">
            <a:spLocks noChangeArrowheads="1"/>
          </p:cNvSpPr>
          <p:nvPr/>
        </p:nvSpPr>
        <p:spPr bwMode="auto">
          <a:xfrm>
            <a:off x="2524125" y="4730750"/>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1028" name="Text Box 84"/>
          <p:cNvSpPr txBox="1">
            <a:spLocks noChangeArrowheads="1"/>
          </p:cNvSpPr>
          <p:nvPr/>
        </p:nvSpPr>
        <p:spPr bwMode="auto">
          <a:xfrm>
            <a:off x="3095625" y="4730750"/>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1029" name="Text Box 85"/>
          <p:cNvSpPr txBox="1">
            <a:spLocks noChangeArrowheads="1"/>
          </p:cNvSpPr>
          <p:nvPr/>
        </p:nvSpPr>
        <p:spPr bwMode="auto">
          <a:xfrm>
            <a:off x="3719513" y="473075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9 </a:t>
            </a:r>
          </a:p>
        </p:txBody>
      </p:sp>
      <p:sp>
        <p:nvSpPr>
          <p:cNvPr id="211030" name="Text Box 86"/>
          <p:cNvSpPr txBox="1">
            <a:spLocks noChangeArrowheads="1"/>
          </p:cNvSpPr>
          <p:nvPr/>
        </p:nvSpPr>
        <p:spPr bwMode="auto">
          <a:xfrm>
            <a:off x="4291013" y="473075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1 </a:t>
            </a:r>
          </a:p>
        </p:txBody>
      </p:sp>
      <p:sp>
        <p:nvSpPr>
          <p:cNvPr id="211031" name="Line 87"/>
          <p:cNvSpPr>
            <a:spLocks noChangeShapeType="1"/>
          </p:cNvSpPr>
          <p:nvPr/>
        </p:nvSpPr>
        <p:spPr bwMode="auto">
          <a:xfrm>
            <a:off x="3665538" y="471646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32" name="Line 88"/>
          <p:cNvSpPr>
            <a:spLocks noChangeShapeType="1"/>
          </p:cNvSpPr>
          <p:nvPr/>
        </p:nvSpPr>
        <p:spPr bwMode="auto">
          <a:xfrm>
            <a:off x="3708400" y="4140200"/>
            <a:ext cx="615950" cy="57943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33" name="Text Box 89"/>
          <p:cNvSpPr txBox="1">
            <a:spLocks noChangeArrowheads="1"/>
          </p:cNvSpPr>
          <p:nvPr/>
        </p:nvSpPr>
        <p:spPr bwMode="auto">
          <a:xfrm>
            <a:off x="4967288" y="4729163"/>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22</a:t>
            </a:r>
          </a:p>
        </p:txBody>
      </p:sp>
      <p:sp>
        <p:nvSpPr>
          <p:cNvPr id="211034" name="Text Box 90"/>
          <p:cNvSpPr txBox="1">
            <a:spLocks noChangeArrowheads="1"/>
          </p:cNvSpPr>
          <p:nvPr/>
        </p:nvSpPr>
        <p:spPr bwMode="auto">
          <a:xfrm>
            <a:off x="5537200" y="4729163"/>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1035" name="Text Box 91"/>
          <p:cNvSpPr txBox="1">
            <a:spLocks noChangeArrowheads="1"/>
          </p:cNvSpPr>
          <p:nvPr/>
        </p:nvSpPr>
        <p:spPr bwMode="auto">
          <a:xfrm>
            <a:off x="6176963" y="4729163"/>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19</a:t>
            </a:r>
          </a:p>
        </p:txBody>
      </p:sp>
      <p:sp>
        <p:nvSpPr>
          <p:cNvPr id="211036" name="Text Box 92"/>
          <p:cNvSpPr txBox="1">
            <a:spLocks noChangeArrowheads="1"/>
          </p:cNvSpPr>
          <p:nvPr/>
        </p:nvSpPr>
        <p:spPr bwMode="auto">
          <a:xfrm>
            <a:off x="6748463" y="4729163"/>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55</a:t>
            </a:r>
          </a:p>
        </p:txBody>
      </p:sp>
      <p:sp>
        <p:nvSpPr>
          <p:cNvPr id="211037" name="Line 93"/>
          <p:cNvSpPr>
            <a:spLocks noChangeShapeType="1"/>
          </p:cNvSpPr>
          <p:nvPr/>
        </p:nvSpPr>
        <p:spPr bwMode="auto">
          <a:xfrm>
            <a:off x="4905375" y="4733925"/>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38" name="Line 94"/>
          <p:cNvSpPr>
            <a:spLocks noChangeShapeType="1"/>
          </p:cNvSpPr>
          <p:nvPr/>
        </p:nvSpPr>
        <p:spPr bwMode="auto">
          <a:xfrm>
            <a:off x="6113463" y="472598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39" name="Line 95"/>
          <p:cNvSpPr>
            <a:spLocks noChangeShapeType="1"/>
          </p:cNvSpPr>
          <p:nvPr/>
        </p:nvSpPr>
        <p:spPr bwMode="auto">
          <a:xfrm>
            <a:off x="7337425" y="4705350"/>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40" name="Line 96"/>
          <p:cNvSpPr>
            <a:spLocks noChangeShapeType="1"/>
          </p:cNvSpPr>
          <p:nvPr/>
        </p:nvSpPr>
        <p:spPr bwMode="auto">
          <a:xfrm flipH="1">
            <a:off x="5514975" y="4114800"/>
            <a:ext cx="642938" cy="60483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41" name="Line 97"/>
          <p:cNvSpPr>
            <a:spLocks noChangeShapeType="1"/>
          </p:cNvSpPr>
          <p:nvPr/>
        </p:nvSpPr>
        <p:spPr bwMode="auto">
          <a:xfrm>
            <a:off x="6157913" y="4102100"/>
            <a:ext cx="574675" cy="6064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42" name="Text Box 98"/>
          <p:cNvSpPr txBox="1">
            <a:spLocks noChangeArrowheads="1"/>
          </p:cNvSpPr>
          <p:nvPr/>
        </p:nvSpPr>
        <p:spPr bwMode="auto">
          <a:xfrm>
            <a:off x="7388225" y="4718050"/>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37</a:t>
            </a:r>
          </a:p>
        </p:txBody>
      </p:sp>
      <p:sp>
        <p:nvSpPr>
          <p:cNvPr id="211043" name="Text Box 99"/>
          <p:cNvSpPr txBox="1">
            <a:spLocks noChangeArrowheads="1"/>
          </p:cNvSpPr>
          <p:nvPr/>
        </p:nvSpPr>
        <p:spPr bwMode="auto">
          <a:xfrm>
            <a:off x="7959725" y="4718050"/>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1044" name="Text Box 100"/>
          <p:cNvSpPr txBox="1">
            <a:spLocks noChangeArrowheads="1"/>
          </p:cNvSpPr>
          <p:nvPr/>
        </p:nvSpPr>
        <p:spPr bwMode="auto">
          <a:xfrm>
            <a:off x="8597900" y="4718050"/>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99</a:t>
            </a:r>
          </a:p>
        </p:txBody>
      </p:sp>
      <p:sp>
        <p:nvSpPr>
          <p:cNvPr id="211045" name="Text Box 101"/>
          <p:cNvSpPr txBox="1">
            <a:spLocks noChangeArrowheads="1"/>
          </p:cNvSpPr>
          <p:nvPr/>
        </p:nvSpPr>
        <p:spPr bwMode="auto">
          <a:xfrm>
            <a:off x="9169400" y="4718050"/>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2 </a:t>
            </a:r>
          </a:p>
        </p:txBody>
      </p:sp>
      <p:sp>
        <p:nvSpPr>
          <p:cNvPr id="211046" name="Line 102"/>
          <p:cNvSpPr>
            <a:spLocks noChangeShapeType="1"/>
          </p:cNvSpPr>
          <p:nvPr/>
        </p:nvSpPr>
        <p:spPr bwMode="auto">
          <a:xfrm>
            <a:off x="8559800" y="472281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47" name="Line 103"/>
          <p:cNvSpPr>
            <a:spLocks noChangeShapeType="1"/>
          </p:cNvSpPr>
          <p:nvPr/>
        </p:nvSpPr>
        <p:spPr bwMode="auto">
          <a:xfrm flipH="1">
            <a:off x="7951788" y="4040188"/>
            <a:ext cx="603250" cy="66833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48" name="Line 104"/>
          <p:cNvSpPr>
            <a:spLocks noChangeShapeType="1"/>
          </p:cNvSpPr>
          <p:nvPr/>
        </p:nvSpPr>
        <p:spPr bwMode="auto">
          <a:xfrm>
            <a:off x="8555038" y="4029075"/>
            <a:ext cx="614362" cy="69056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49" name="Line 105"/>
          <p:cNvSpPr>
            <a:spLocks noChangeShapeType="1"/>
          </p:cNvSpPr>
          <p:nvPr/>
        </p:nvSpPr>
        <p:spPr bwMode="auto">
          <a:xfrm flipH="1">
            <a:off x="2770188" y="5176838"/>
            <a:ext cx="295275" cy="5191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0" name="Line 106"/>
          <p:cNvSpPr>
            <a:spLocks noChangeShapeType="1"/>
          </p:cNvSpPr>
          <p:nvPr/>
        </p:nvSpPr>
        <p:spPr bwMode="auto">
          <a:xfrm>
            <a:off x="3078163" y="5214938"/>
            <a:ext cx="322262" cy="4810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1" name="Line 107"/>
          <p:cNvSpPr>
            <a:spLocks noChangeShapeType="1"/>
          </p:cNvSpPr>
          <p:nvPr/>
        </p:nvSpPr>
        <p:spPr bwMode="auto">
          <a:xfrm flipH="1">
            <a:off x="3989388" y="5214938"/>
            <a:ext cx="307975" cy="4699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2" name="Line 108"/>
          <p:cNvSpPr>
            <a:spLocks noChangeShapeType="1"/>
          </p:cNvSpPr>
          <p:nvPr/>
        </p:nvSpPr>
        <p:spPr bwMode="auto">
          <a:xfrm>
            <a:off x="4324350" y="5214938"/>
            <a:ext cx="320675" cy="4810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3" name="Line 109"/>
          <p:cNvSpPr>
            <a:spLocks noChangeShapeType="1"/>
          </p:cNvSpPr>
          <p:nvPr/>
        </p:nvSpPr>
        <p:spPr bwMode="auto">
          <a:xfrm flipH="1">
            <a:off x="5221288" y="5176838"/>
            <a:ext cx="293687" cy="5191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4" name="Line 110"/>
          <p:cNvSpPr>
            <a:spLocks noChangeShapeType="1"/>
          </p:cNvSpPr>
          <p:nvPr/>
        </p:nvSpPr>
        <p:spPr bwMode="auto">
          <a:xfrm>
            <a:off x="5529263" y="5189538"/>
            <a:ext cx="333375" cy="4953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5" name="Line 111"/>
          <p:cNvSpPr>
            <a:spLocks noChangeShapeType="1"/>
          </p:cNvSpPr>
          <p:nvPr/>
        </p:nvSpPr>
        <p:spPr bwMode="auto">
          <a:xfrm flipH="1">
            <a:off x="6438900" y="5214938"/>
            <a:ext cx="293688" cy="4810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6" name="Line 112"/>
          <p:cNvSpPr>
            <a:spLocks noChangeShapeType="1"/>
          </p:cNvSpPr>
          <p:nvPr/>
        </p:nvSpPr>
        <p:spPr bwMode="auto">
          <a:xfrm>
            <a:off x="6761163" y="5227638"/>
            <a:ext cx="320675" cy="468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7" name="Line 113"/>
          <p:cNvSpPr>
            <a:spLocks noChangeShapeType="1"/>
          </p:cNvSpPr>
          <p:nvPr/>
        </p:nvSpPr>
        <p:spPr bwMode="auto">
          <a:xfrm flipH="1">
            <a:off x="7683500" y="5165725"/>
            <a:ext cx="280988" cy="51911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8" name="Line 114"/>
          <p:cNvSpPr>
            <a:spLocks noChangeShapeType="1"/>
          </p:cNvSpPr>
          <p:nvPr/>
        </p:nvSpPr>
        <p:spPr bwMode="auto">
          <a:xfrm>
            <a:off x="7964488" y="5189538"/>
            <a:ext cx="374650" cy="4937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59" name="Line 115"/>
          <p:cNvSpPr>
            <a:spLocks noChangeShapeType="1"/>
          </p:cNvSpPr>
          <p:nvPr/>
        </p:nvSpPr>
        <p:spPr bwMode="auto">
          <a:xfrm flipH="1">
            <a:off x="8875713" y="5176838"/>
            <a:ext cx="266700" cy="5191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60" name="Line 116"/>
          <p:cNvSpPr>
            <a:spLocks noChangeShapeType="1"/>
          </p:cNvSpPr>
          <p:nvPr/>
        </p:nvSpPr>
        <p:spPr bwMode="auto">
          <a:xfrm>
            <a:off x="9183688" y="5153025"/>
            <a:ext cx="333375" cy="5429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1061" name="Group 117"/>
          <p:cNvGrpSpPr>
            <a:grpSpLocks/>
          </p:cNvGrpSpPr>
          <p:nvPr/>
        </p:nvGrpSpPr>
        <p:grpSpPr bwMode="auto">
          <a:xfrm>
            <a:off x="55563" y="5165725"/>
            <a:ext cx="1201737" cy="1052513"/>
            <a:chOff x="32" y="3254"/>
            <a:chExt cx="699" cy="663"/>
          </a:xfrm>
        </p:grpSpPr>
        <p:sp>
          <p:nvSpPr>
            <p:cNvPr id="211062" name="Text Box 118"/>
            <p:cNvSpPr txBox="1">
              <a:spLocks noChangeArrowheads="1"/>
            </p:cNvSpPr>
            <p:nvPr/>
          </p:nvSpPr>
          <p:spPr bwMode="auto">
            <a:xfrm>
              <a:off x="32" y="3586"/>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1063" name="Text Box 119"/>
            <p:cNvSpPr txBox="1">
              <a:spLocks noChangeArrowheads="1"/>
            </p:cNvSpPr>
            <p:nvPr/>
          </p:nvSpPr>
          <p:spPr bwMode="auto">
            <a:xfrm>
              <a:off x="389" y="3586"/>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1064" name="Line 120"/>
            <p:cNvSpPr>
              <a:spLocks noChangeShapeType="1"/>
            </p:cNvSpPr>
            <p:nvPr/>
          </p:nvSpPr>
          <p:spPr bwMode="auto">
            <a:xfrm flipH="1">
              <a:off x="163" y="3254"/>
              <a:ext cx="226"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65" name="Line 121"/>
            <p:cNvSpPr>
              <a:spLocks noChangeShapeType="1"/>
            </p:cNvSpPr>
            <p:nvPr/>
          </p:nvSpPr>
          <p:spPr bwMode="auto">
            <a:xfrm>
              <a:off x="389" y="3261"/>
              <a:ext cx="12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66" name="Line 122"/>
            <p:cNvSpPr>
              <a:spLocks noChangeShapeType="1"/>
            </p:cNvSpPr>
            <p:nvPr/>
          </p:nvSpPr>
          <p:spPr bwMode="auto">
            <a:xfrm>
              <a:off x="362" y="358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67" name="Line 123"/>
            <p:cNvSpPr>
              <a:spLocks noChangeShapeType="1"/>
            </p:cNvSpPr>
            <p:nvPr/>
          </p:nvSpPr>
          <p:spPr bwMode="auto">
            <a:xfrm>
              <a:off x="731" y="3584"/>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1068" name="Text Box 124"/>
          <p:cNvSpPr txBox="1">
            <a:spLocks noChangeArrowheads="1"/>
          </p:cNvSpPr>
          <p:nvPr/>
        </p:nvSpPr>
        <p:spPr bwMode="auto">
          <a:xfrm>
            <a:off x="1284288" y="569277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1069" name="Text Box 125"/>
          <p:cNvSpPr txBox="1">
            <a:spLocks noChangeArrowheads="1"/>
          </p:cNvSpPr>
          <p:nvPr/>
        </p:nvSpPr>
        <p:spPr bwMode="auto">
          <a:xfrm>
            <a:off x="1898650" y="5692775"/>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1070" name="Line 126"/>
          <p:cNvSpPr>
            <a:spLocks noChangeShapeType="1"/>
          </p:cNvSpPr>
          <p:nvPr/>
        </p:nvSpPr>
        <p:spPr bwMode="auto">
          <a:xfrm flipH="1">
            <a:off x="1471613" y="5189538"/>
            <a:ext cx="388937" cy="5064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71" name="Line 127"/>
          <p:cNvSpPr>
            <a:spLocks noChangeShapeType="1"/>
          </p:cNvSpPr>
          <p:nvPr/>
        </p:nvSpPr>
        <p:spPr bwMode="auto">
          <a:xfrm>
            <a:off x="1874838" y="5176838"/>
            <a:ext cx="279400" cy="5080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72" name="Line 128"/>
          <p:cNvSpPr>
            <a:spLocks noChangeShapeType="1"/>
          </p:cNvSpPr>
          <p:nvPr/>
        </p:nvSpPr>
        <p:spPr bwMode="auto">
          <a:xfrm>
            <a:off x="1858963" y="5689600"/>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73" name="Line 129"/>
          <p:cNvSpPr>
            <a:spLocks noChangeShapeType="1"/>
          </p:cNvSpPr>
          <p:nvPr/>
        </p:nvSpPr>
        <p:spPr bwMode="auto">
          <a:xfrm>
            <a:off x="2478088" y="568166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74" name="Line 130"/>
          <p:cNvSpPr>
            <a:spLocks noChangeShapeType="1"/>
          </p:cNvSpPr>
          <p:nvPr/>
        </p:nvSpPr>
        <p:spPr bwMode="auto">
          <a:xfrm>
            <a:off x="3094038" y="5680075"/>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75" name="Line 131"/>
          <p:cNvSpPr>
            <a:spLocks noChangeShapeType="1"/>
          </p:cNvSpPr>
          <p:nvPr/>
        </p:nvSpPr>
        <p:spPr bwMode="auto">
          <a:xfrm>
            <a:off x="3727450" y="571023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76" name="Line 132"/>
          <p:cNvSpPr>
            <a:spLocks noChangeShapeType="1"/>
          </p:cNvSpPr>
          <p:nvPr/>
        </p:nvSpPr>
        <p:spPr bwMode="auto">
          <a:xfrm>
            <a:off x="4330700" y="5708650"/>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77" name="Line 133"/>
          <p:cNvSpPr>
            <a:spLocks noChangeShapeType="1"/>
          </p:cNvSpPr>
          <p:nvPr/>
        </p:nvSpPr>
        <p:spPr bwMode="auto">
          <a:xfrm>
            <a:off x="4937125" y="571341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78" name="Line 134"/>
          <p:cNvSpPr>
            <a:spLocks noChangeShapeType="1"/>
          </p:cNvSpPr>
          <p:nvPr/>
        </p:nvSpPr>
        <p:spPr bwMode="auto">
          <a:xfrm>
            <a:off x="5556250" y="571658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79" name="Line 135"/>
          <p:cNvSpPr>
            <a:spLocks noChangeShapeType="1"/>
          </p:cNvSpPr>
          <p:nvPr/>
        </p:nvSpPr>
        <p:spPr bwMode="auto">
          <a:xfrm>
            <a:off x="6164263" y="5683250"/>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80" name="Line 136"/>
          <p:cNvSpPr>
            <a:spLocks noChangeShapeType="1"/>
          </p:cNvSpPr>
          <p:nvPr/>
        </p:nvSpPr>
        <p:spPr bwMode="auto">
          <a:xfrm>
            <a:off x="6770688" y="568801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81" name="Line 137"/>
          <p:cNvSpPr>
            <a:spLocks noChangeShapeType="1"/>
          </p:cNvSpPr>
          <p:nvPr/>
        </p:nvSpPr>
        <p:spPr bwMode="auto">
          <a:xfrm>
            <a:off x="7391400" y="5692775"/>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82" name="Line 138"/>
          <p:cNvSpPr>
            <a:spLocks noChangeShapeType="1"/>
          </p:cNvSpPr>
          <p:nvPr/>
        </p:nvSpPr>
        <p:spPr bwMode="auto">
          <a:xfrm>
            <a:off x="8024813" y="571023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83" name="Line 139"/>
          <p:cNvSpPr>
            <a:spLocks noChangeShapeType="1"/>
          </p:cNvSpPr>
          <p:nvPr/>
        </p:nvSpPr>
        <p:spPr bwMode="auto">
          <a:xfrm>
            <a:off x="8613775" y="569753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084" name="Line 140"/>
          <p:cNvSpPr>
            <a:spLocks noChangeShapeType="1"/>
          </p:cNvSpPr>
          <p:nvPr/>
        </p:nvSpPr>
        <p:spPr bwMode="auto">
          <a:xfrm>
            <a:off x="9236075" y="572611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grpSp>
        <p:nvGrpSpPr>
          <p:cNvPr id="211971" name="Group 3"/>
          <p:cNvGrpSpPr>
            <a:grpSpLocks/>
          </p:cNvGrpSpPr>
          <p:nvPr/>
        </p:nvGrpSpPr>
        <p:grpSpPr bwMode="auto">
          <a:xfrm>
            <a:off x="312738" y="1322388"/>
            <a:ext cx="4548187" cy="476250"/>
            <a:chOff x="182" y="833"/>
            <a:chExt cx="2644" cy="300"/>
          </a:xfrm>
        </p:grpSpPr>
        <p:sp>
          <p:nvSpPr>
            <p:cNvPr id="211972" name="Text Box 4"/>
            <p:cNvSpPr txBox="1">
              <a:spLocks noChangeArrowheads="1"/>
            </p:cNvSpPr>
            <p:nvPr/>
          </p:nvSpPr>
          <p:spPr bwMode="auto">
            <a:xfrm>
              <a:off x="182"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18</a:t>
              </a:r>
            </a:p>
          </p:txBody>
        </p:sp>
        <p:sp>
          <p:nvSpPr>
            <p:cNvPr id="211973" name="Text Box 5"/>
            <p:cNvSpPr txBox="1">
              <a:spLocks noChangeArrowheads="1"/>
            </p:cNvSpPr>
            <p:nvPr/>
          </p:nvSpPr>
          <p:spPr bwMode="auto">
            <a:xfrm>
              <a:off x="514"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26</a:t>
              </a:r>
            </a:p>
          </p:txBody>
        </p:sp>
        <p:sp>
          <p:nvSpPr>
            <p:cNvPr id="211974" name="Text Box 6"/>
            <p:cNvSpPr txBox="1">
              <a:spLocks noChangeArrowheads="1"/>
            </p:cNvSpPr>
            <p:nvPr/>
          </p:nvSpPr>
          <p:spPr bwMode="auto">
            <a:xfrm>
              <a:off x="846"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32</a:t>
              </a:r>
            </a:p>
          </p:txBody>
        </p:sp>
        <p:sp>
          <p:nvSpPr>
            <p:cNvPr id="211975" name="Text Box 7"/>
            <p:cNvSpPr txBox="1">
              <a:spLocks noChangeArrowheads="1"/>
            </p:cNvSpPr>
            <p:nvPr/>
          </p:nvSpPr>
          <p:spPr bwMode="auto">
            <a:xfrm>
              <a:off x="1178"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6 </a:t>
              </a:r>
            </a:p>
          </p:txBody>
        </p:sp>
        <p:sp>
          <p:nvSpPr>
            <p:cNvPr id="211976" name="Text Box 8"/>
            <p:cNvSpPr txBox="1">
              <a:spLocks noChangeArrowheads="1"/>
            </p:cNvSpPr>
            <p:nvPr/>
          </p:nvSpPr>
          <p:spPr bwMode="auto">
            <a:xfrm>
              <a:off x="1510"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1977" name="Text Box 9"/>
            <p:cNvSpPr txBox="1">
              <a:spLocks noChangeArrowheads="1"/>
            </p:cNvSpPr>
            <p:nvPr/>
          </p:nvSpPr>
          <p:spPr bwMode="auto">
            <a:xfrm>
              <a:off x="1842"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1978" name="Text Box 10"/>
            <p:cNvSpPr txBox="1">
              <a:spLocks noChangeArrowheads="1"/>
            </p:cNvSpPr>
            <p:nvPr/>
          </p:nvSpPr>
          <p:spPr bwMode="auto">
            <a:xfrm>
              <a:off x="2174"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9 </a:t>
              </a:r>
            </a:p>
          </p:txBody>
        </p:sp>
        <p:sp>
          <p:nvSpPr>
            <p:cNvPr id="211979" name="Text Box 11"/>
            <p:cNvSpPr txBox="1">
              <a:spLocks noChangeArrowheads="1"/>
            </p:cNvSpPr>
            <p:nvPr/>
          </p:nvSpPr>
          <p:spPr bwMode="auto">
            <a:xfrm>
              <a:off x="2506"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1 </a:t>
              </a:r>
            </a:p>
          </p:txBody>
        </p:sp>
      </p:grpSp>
      <p:grpSp>
        <p:nvGrpSpPr>
          <p:cNvPr id="211980" name="Group 12"/>
          <p:cNvGrpSpPr>
            <a:grpSpLocks/>
          </p:cNvGrpSpPr>
          <p:nvPr/>
        </p:nvGrpSpPr>
        <p:grpSpPr bwMode="auto">
          <a:xfrm>
            <a:off x="166688" y="1801813"/>
            <a:ext cx="2389187" cy="1098550"/>
            <a:chOff x="97" y="1135"/>
            <a:chExt cx="1389" cy="692"/>
          </a:xfrm>
        </p:grpSpPr>
        <p:sp>
          <p:nvSpPr>
            <p:cNvPr id="211981" name="Text Box 13"/>
            <p:cNvSpPr txBox="1">
              <a:spLocks noChangeArrowheads="1"/>
            </p:cNvSpPr>
            <p:nvPr/>
          </p:nvSpPr>
          <p:spPr bwMode="auto">
            <a:xfrm>
              <a:off x="97"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18</a:t>
              </a:r>
            </a:p>
          </p:txBody>
        </p:sp>
        <p:sp>
          <p:nvSpPr>
            <p:cNvPr id="211982" name="Text Box 14"/>
            <p:cNvSpPr txBox="1">
              <a:spLocks noChangeArrowheads="1"/>
            </p:cNvSpPr>
            <p:nvPr/>
          </p:nvSpPr>
          <p:spPr bwMode="auto">
            <a:xfrm>
              <a:off x="429"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26</a:t>
              </a:r>
            </a:p>
          </p:txBody>
        </p:sp>
        <p:sp>
          <p:nvSpPr>
            <p:cNvPr id="211983" name="Text Box 15"/>
            <p:cNvSpPr txBox="1">
              <a:spLocks noChangeArrowheads="1"/>
            </p:cNvSpPr>
            <p:nvPr/>
          </p:nvSpPr>
          <p:spPr bwMode="auto">
            <a:xfrm>
              <a:off x="761"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32</a:t>
              </a:r>
            </a:p>
          </p:txBody>
        </p:sp>
        <p:sp>
          <p:nvSpPr>
            <p:cNvPr id="211984" name="Text Box 16"/>
            <p:cNvSpPr txBox="1">
              <a:spLocks noChangeArrowheads="1"/>
            </p:cNvSpPr>
            <p:nvPr/>
          </p:nvSpPr>
          <p:spPr bwMode="auto">
            <a:xfrm>
              <a:off x="1093"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6 </a:t>
              </a:r>
            </a:p>
          </p:txBody>
        </p:sp>
        <p:sp>
          <p:nvSpPr>
            <p:cNvPr id="211985" name="Line 17"/>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1986" name="Group 18"/>
          <p:cNvGrpSpPr>
            <a:grpSpLocks/>
          </p:cNvGrpSpPr>
          <p:nvPr/>
        </p:nvGrpSpPr>
        <p:grpSpPr bwMode="auto">
          <a:xfrm>
            <a:off x="2495550" y="1827213"/>
            <a:ext cx="2314575" cy="1127125"/>
            <a:chOff x="1451" y="1151"/>
            <a:chExt cx="1346" cy="710"/>
          </a:xfrm>
        </p:grpSpPr>
        <p:sp>
          <p:nvSpPr>
            <p:cNvPr id="211987" name="Text Box 19"/>
            <p:cNvSpPr txBox="1">
              <a:spLocks noChangeArrowheads="1"/>
            </p:cNvSpPr>
            <p:nvPr/>
          </p:nvSpPr>
          <p:spPr bwMode="auto">
            <a:xfrm>
              <a:off x="1481"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1988" name="Text Box 20"/>
            <p:cNvSpPr txBox="1">
              <a:spLocks noChangeArrowheads="1"/>
            </p:cNvSpPr>
            <p:nvPr/>
          </p:nvSpPr>
          <p:spPr bwMode="auto">
            <a:xfrm>
              <a:off x="1813"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1989" name="Text Box 21"/>
            <p:cNvSpPr txBox="1">
              <a:spLocks noChangeArrowheads="1"/>
            </p:cNvSpPr>
            <p:nvPr/>
          </p:nvSpPr>
          <p:spPr bwMode="auto">
            <a:xfrm>
              <a:off x="2145"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9 </a:t>
              </a:r>
            </a:p>
          </p:txBody>
        </p:sp>
        <p:sp>
          <p:nvSpPr>
            <p:cNvPr id="211990" name="Text Box 22"/>
            <p:cNvSpPr txBox="1">
              <a:spLocks noChangeArrowheads="1"/>
            </p:cNvSpPr>
            <p:nvPr/>
          </p:nvSpPr>
          <p:spPr bwMode="auto">
            <a:xfrm>
              <a:off x="2477"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1 </a:t>
              </a:r>
            </a:p>
          </p:txBody>
        </p:sp>
        <p:sp>
          <p:nvSpPr>
            <p:cNvPr id="211991" name="Line 23"/>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92" name="Line 24"/>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1993" name="Group 25"/>
          <p:cNvGrpSpPr>
            <a:grpSpLocks/>
          </p:cNvGrpSpPr>
          <p:nvPr/>
        </p:nvGrpSpPr>
        <p:grpSpPr bwMode="auto">
          <a:xfrm>
            <a:off x="90488" y="2914650"/>
            <a:ext cx="1181100" cy="1098550"/>
            <a:chOff x="53" y="1836"/>
            <a:chExt cx="686" cy="692"/>
          </a:xfrm>
        </p:grpSpPr>
        <p:sp>
          <p:nvSpPr>
            <p:cNvPr id="211994" name="Text Box 26"/>
            <p:cNvSpPr txBox="1">
              <a:spLocks noChangeArrowheads="1"/>
            </p:cNvSpPr>
            <p:nvPr/>
          </p:nvSpPr>
          <p:spPr bwMode="auto">
            <a:xfrm>
              <a:off x="53"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18</a:t>
              </a:r>
            </a:p>
          </p:txBody>
        </p:sp>
        <p:sp>
          <p:nvSpPr>
            <p:cNvPr id="211995" name="Text Box 27"/>
            <p:cNvSpPr txBox="1">
              <a:spLocks noChangeArrowheads="1"/>
            </p:cNvSpPr>
            <p:nvPr/>
          </p:nvSpPr>
          <p:spPr bwMode="auto">
            <a:xfrm>
              <a:off x="385"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26</a:t>
              </a:r>
            </a:p>
          </p:txBody>
        </p:sp>
        <p:sp>
          <p:nvSpPr>
            <p:cNvPr id="211996" name="Line 28"/>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997" name="Line 29"/>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1998" name="Group 30"/>
          <p:cNvGrpSpPr>
            <a:grpSpLocks/>
          </p:cNvGrpSpPr>
          <p:nvPr/>
        </p:nvGrpSpPr>
        <p:grpSpPr bwMode="auto">
          <a:xfrm>
            <a:off x="1257300" y="2914650"/>
            <a:ext cx="1165225" cy="1065213"/>
            <a:chOff x="731" y="1836"/>
            <a:chExt cx="678" cy="671"/>
          </a:xfrm>
        </p:grpSpPr>
        <p:sp>
          <p:nvSpPr>
            <p:cNvPr id="211999" name="Text Box 31"/>
            <p:cNvSpPr txBox="1">
              <a:spLocks noChangeArrowheads="1"/>
            </p:cNvSpPr>
            <p:nvPr/>
          </p:nvSpPr>
          <p:spPr bwMode="auto">
            <a:xfrm>
              <a:off x="757"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32</a:t>
              </a:r>
            </a:p>
          </p:txBody>
        </p:sp>
        <p:sp>
          <p:nvSpPr>
            <p:cNvPr id="212000" name="Text Box 32"/>
            <p:cNvSpPr txBox="1">
              <a:spLocks noChangeArrowheads="1"/>
            </p:cNvSpPr>
            <p:nvPr/>
          </p:nvSpPr>
          <p:spPr bwMode="auto">
            <a:xfrm>
              <a:off x="1089"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6 </a:t>
              </a:r>
            </a:p>
          </p:txBody>
        </p:sp>
        <p:sp>
          <p:nvSpPr>
            <p:cNvPr id="212001" name="Line 33"/>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02" name="Group 34"/>
          <p:cNvGrpSpPr>
            <a:grpSpLocks/>
          </p:cNvGrpSpPr>
          <p:nvPr/>
        </p:nvGrpSpPr>
        <p:grpSpPr bwMode="auto">
          <a:xfrm>
            <a:off x="2511425" y="2889250"/>
            <a:ext cx="1168400" cy="1122363"/>
            <a:chOff x="1460" y="1820"/>
            <a:chExt cx="680" cy="707"/>
          </a:xfrm>
        </p:grpSpPr>
        <p:sp>
          <p:nvSpPr>
            <p:cNvPr id="212003" name="Line 35"/>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004" name="Text Box 36"/>
            <p:cNvSpPr txBox="1">
              <a:spLocks noChangeArrowheads="1"/>
            </p:cNvSpPr>
            <p:nvPr/>
          </p:nvSpPr>
          <p:spPr bwMode="auto">
            <a:xfrm>
              <a:off x="1460"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2005" name="Text Box 37"/>
            <p:cNvSpPr txBox="1">
              <a:spLocks noChangeArrowheads="1"/>
            </p:cNvSpPr>
            <p:nvPr/>
          </p:nvSpPr>
          <p:spPr bwMode="auto">
            <a:xfrm>
              <a:off x="1792"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006" name="Line 38"/>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07" name="Group 39"/>
          <p:cNvGrpSpPr>
            <a:grpSpLocks/>
          </p:cNvGrpSpPr>
          <p:nvPr/>
        </p:nvGrpSpPr>
        <p:grpSpPr bwMode="auto">
          <a:xfrm>
            <a:off x="3694113" y="2914650"/>
            <a:ext cx="1133475" cy="1066800"/>
            <a:chOff x="2148" y="1836"/>
            <a:chExt cx="659" cy="672"/>
          </a:xfrm>
        </p:grpSpPr>
        <p:sp>
          <p:nvSpPr>
            <p:cNvPr id="212008" name="Text Box 40"/>
            <p:cNvSpPr txBox="1">
              <a:spLocks noChangeArrowheads="1"/>
            </p:cNvSpPr>
            <p:nvPr/>
          </p:nvSpPr>
          <p:spPr bwMode="auto">
            <a:xfrm>
              <a:off x="2155"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9 </a:t>
              </a:r>
            </a:p>
          </p:txBody>
        </p:sp>
        <p:sp>
          <p:nvSpPr>
            <p:cNvPr id="212009" name="Text Box 41"/>
            <p:cNvSpPr txBox="1">
              <a:spLocks noChangeArrowheads="1"/>
            </p:cNvSpPr>
            <p:nvPr/>
          </p:nvSpPr>
          <p:spPr bwMode="auto">
            <a:xfrm>
              <a:off x="2487"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1 </a:t>
              </a:r>
            </a:p>
          </p:txBody>
        </p:sp>
        <p:sp>
          <p:nvSpPr>
            <p:cNvPr id="212010" name="Line 42"/>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11" name="Group 43"/>
          <p:cNvGrpSpPr>
            <a:grpSpLocks/>
          </p:cNvGrpSpPr>
          <p:nvPr/>
        </p:nvGrpSpPr>
        <p:grpSpPr bwMode="auto">
          <a:xfrm>
            <a:off x="655638" y="3951288"/>
            <a:ext cx="549275" cy="992187"/>
            <a:chOff x="381" y="2489"/>
            <a:chExt cx="320" cy="625"/>
          </a:xfrm>
        </p:grpSpPr>
        <p:sp>
          <p:nvSpPr>
            <p:cNvPr id="212012" name="Text Box 44"/>
            <p:cNvSpPr txBox="1">
              <a:spLocks noChangeArrowheads="1"/>
            </p:cNvSpPr>
            <p:nvPr/>
          </p:nvSpPr>
          <p:spPr bwMode="auto">
            <a:xfrm>
              <a:off x="381"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013" name="Line 45"/>
            <p:cNvSpPr>
              <a:spLocks noChangeShapeType="1"/>
            </p:cNvSpPr>
            <p:nvPr/>
          </p:nvSpPr>
          <p:spPr bwMode="auto">
            <a:xfrm>
              <a:off x="381" y="2489"/>
              <a:ext cx="12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14" name="Group 46"/>
          <p:cNvGrpSpPr>
            <a:grpSpLocks/>
          </p:cNvGrpSpPr>
          <p:nvPr/>
        </p:nvGrpSpPr>
        <p:grpSpPr bwMode="auto">
          <a:xfrm>
            <a:off x="41275" y="3940175"/>
            <a:ext cx="614363" cy="1052513"/>
            <a:chOff x="24" y="2482"/>
            <a:chExt cx="357" cy="663"/>
          </a:xfrm>
        </p:grpSpPr>
        <p:sp>
          <p:nvSpPr>
            <p:cNvPr id="212015" name="Text Box 47"/>
            <p:cNvSpPr txBox="1">
              <a:spLocks noChangeArrowheads="1"/>
            </p:cNvSpPr>
            <p:nvPr/>
          </p:nvSpPr>
          <p:spPr bwMode="auto">
            <a:xfrm>
              <a:off x="24"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016" name="Line 48"/>
            <p:cNvSpPr>
              <a:spLocks noChangeShapeType="1"/>
            </p:cNvSpPr>
            <p:nvPr/>
          </p:nvSpPr>
          <p:spPr bwMode="auto">
            <a:xfrm flipH="1">
              <a:off x="155" y="2482"/>
              <a:ext cx="226"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017" name="Line 49"/>
            <p:cNvSpPr>
              <a:spLocks noChangeShapeType="1"/>
            </p:cNvSpPr>
            <p:nvPr/>
          </p:nvSpPr>
          <p:spPr bwMode="auto">
            <a:xfrm>
              <a:off x="354" y="2817"/>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18" name="Group 50"/>
          <p:cNvGrpSpPr>
            <a:grpSpLocks/>
          </p:cNvGrpSpPr>
          <p:nvPr/>
        </p:nvGrpSpPr>
        <p:grpSpPr bwMode="auto">
          <a:xfrm>
            <a:off x="1860550" y="3951288"/>
            <a:ext cx="574675" cy="992187"/>
            <a:chOff x="1082" y="2489"/>
            <a:chExt cx="334" cy="625"/>
          </a:xfrm>
        </p:grpSpPr>
        <p:sp>
          <p:nvSpPr>
            <p:cNvPr id="212019" name="Text Box 51"/>
            <p:cNvSpPr txBox="1">
              <a:spLocks noChangeArrowheads="1"/>
            </p:cNvSpPr>
            <p:nvPr/>
          </p:nvSpPr>
          <p:spPr bwMode="auto">
            <a:xfrm>
              <a:off x="1096"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020" name="Line 52"/>
            <p:cNvSpPr>
              <a:spLocks noChangeShapeType="1"/>
            </p:cNvSpPr>
            <p:nvPr/>
          </p:nvSpPr>
          <p:spPr bwMode="auto">
            <a:xfrm>
              <a:off x="1082" y="2489"/>
              <a:ext cx="163" cy="32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21" name="Group 53"/>
          <p:cNvGrpSpPr>
            <a:grpSpLocks/>
          </p:cNvGrpSpPr>
          <p:nvPr/>
        </p:nvGrpSpPr>
        <p:grpSpPr bwMode="auto">
          <a:xfrm>
            <a:off x="1271588" y="3963988"/>
            <a:ext cx="576262" cy="1020762"/>
            <a:chOff x="739" y="2497"/>
            <a:chExt cx="335" cy="643"/>
          </a:xfrm>
        </p:grpSpPr>
        <p:sp>
          <p:nvSpPr>
            <p:cNvPr id="212022" name="Text Box 54"/>
            <p:cNvSpPr txBox="1">
              <a:spLocks noChangeArrowheads="1"/>
            </p:cNvSpPr>
            <p:nvPr/>
          </p:nvSpPr>
          <p:spPr bwMode="auto">
            <a:xfrm>
              <a:off x="739"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023" name="Line 55"/>
            <p:cNvSpPr>
              <a:spLocks noChangeShapeType="1"/>
            </p:cNvSpPr>
            <p:nvPr/>
          </p:nvSpPr>
          <p:spPr bwMode="auto">
            <a:xfrm flipH="1">
              <a:off x="848" y="2497"/>
              <a:ext cx="226" cy="31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024" name="Line 56"/>
            <p:cNvSpPr>
              <a:spLocks noChangeShapeType="1"/>
            </p:cNvSpPr>
            <p:nvPr/>
          </p:nvSpPr>
          <p:spPr bwMode="auto">
            <a:xfrm>
              <a:off x="1073" y="2812"/>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25" name="Group 57"/>
          <p:cNvGrpSpPr>
            <a:grpSpLocks/>
          </p:cNvGrpSpPr>
          <p:nvPr/>
        </p:nvGrpSpPr>
        <p:grpSpPr bwMode="auto">
          <a:xfrm>
            <a:off x="3065463" y="3989388"/>
            <a:ext cx="600075" cy="954087"/>
            <a:chOff x="1782" y="2513"/>
            <a:chExt cx="349" cy="601"/>
          </a:xfrm>
        </p:grpSpPr>
        <p:sp>
          <p:nvSpPr>
            <p:cNvPr id="212026" name="Text Box 58"/>
            <p:cNvSpPr txBox="1">
              <a:spLocks noChangeArrowheads="1"/>
            </p:cNvSpPr>
            <p:nvPr/>
          </p:nvSpPr>
          <p:spPr bwMode="auto">
            <a:xfrm>
              <a:off x="1811"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15</a:t>
              </a:r>
            </a:p>
          </p:txBody>
        </p:sp>
        <p:sp>
          <p:nvSpPr>
            <p:cNvPr id="212027" name="Line 59"/>
            <p:cNvSpPr>
              <a:spLocks noChangeShapeType="1"/>
            </p:cNvSpPr>
            <p:nvPr/>
          </p:nvSpPr>
          <p:spPr bwMode="auto">
            <a:xfrm>
              <a:off x="1782" y="2513"/>
              <a:ext cx="187" cy="30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28" name="Group 60"/>
          <p:cNvGrpSpPr>
            <a:grpSpLocks/>
          </p:cNvGrpSpPr>
          <p:nvPr/>
        </p:nvGrpSpPr>
        <p:grpSpPr bwMode="auto">
          <a:xfrm>
            <a:off x="2500313" y="3951288"/>
            <a:ext cx="579437" cy="1023937"/>
            <a:chOff x="1454" y="2489"/>
            <a:chExt cx="337" cy="645"/>
          </a:xfrm>
        </p:grpSpPr>
        <p:sp>
          <p:nvSpPr>
            <p:cNvPr id="212029" name="Text Box 61"/>
            <p:cNvSpPr txBox="1">
              <a:spLocks noChangeArrowheads="1"/>
            </p:cNvSpPr>
            <p:nvPr/>
          </p:nvSpPr>
          <p:spPr bwMode="auto">
            <a:xfrm>
              <a:off x="1454"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2030" name="Line 62"/>
            <p:cNvSpPr>
              <a:spLocks noChangeShapeType="1"/>
            </p:cNvSpPr>
            <p:nvPr/>
          </p:nvSpPr>
          <p:spPr bwMode="auto">
            <a:xfrm flipH="1">
              <a:off x="1603" y="2489"/>
              <a:ext cx="171"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031" name="Line 63"/>
            <p:cNvSpPr>
              <a:spLocks noChangeShapeType="1"/>
            </p:cNvSpPr>
            <p:nvPr/>
          </p:nvSpPr>
          <p:spPr bwMode="auto">
            <a:xfrm>
              <a:off x="1791" y="2806"/>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32" name="Group 64"/>
          <p:cNvGrpSpPr>
            <a:grpSpLocks/>
          </p:cNvGrpSpPr>
          <p:nvPr/>
        </p:nvGrpSpPr>
        <p:grpSpPr bwMode="auto">
          <a:xfrm>
            <a:off x="4310063" y="3989388"/>
            <a:ext cx="584200" cy="954087"/>
            <a:chOff x="2506" y="2513"/>
            <a:chExt cx="340" cy="601"/>
          </a:xfrm>
        </p:grpSpPr>
        <p:sp>
          <p:nvSpPr>
            <p:cNvPr id="212033" name="Text Box 65"/>
            <p:cNvSpPr txBox="1">
              <a:spLocks noChangeArrowheads="1"/>
            </p:cNvSpPr>
            <p:nvPr/>
          </p:nvSpPr>
          <p:spPr bwMode="auto">
            <a:xfrm>
              <a:off x="2526"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034" name="Line 66"/>
            <p:cNvSpPr>
              <a:spLocks noChangeShapeType="1"/>
            </p:cNvSpPr>
            <p:nvPr/>
          </p:nvSpPr>
          <p:spPr bwMode="auto">
            <a:xfrm>
              <a:off x="2506" y="2513"/>
              <a:ext cx="187" cy="30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35" name="Group 67"/>
          <p:cNvGrpSpPr>
            <a:grpSpLocks/>
          </p:cNvGrpSpPr>
          <p:nvPr/>
        </p:nvGrpSpPr>
        <p:grpSpPr bwMode="auto">
          <a:xfrm>
            <a:off x="3730625" y="3989388"/>
            <a:ext cx="585788" cy="1014412"/>
            <a:chOff x="2169" y="2513"/>
            <a:chExt cx="341" cy="639"/>
          </a:xfrm>
        </p:grpSpPr>
        <p:grpSp>
          <p:nvGrpSpPr>
            <p:cNvPr id="212036" name="Group 68"/>
            <p:cNvGrpSpPr>
              <a:grpSpLocks/>
            </p:cNvGrpSpPr>
            <p:nvPr/>
          </p:nvGrpSpPr>
          <p:grpSpPr bwMode="auto">
            <a:xfrm>
              <a:off x="2169" y="2513"/>
              <a:ext cx="322" cy="601"/>
              <a:chOff x="2169" y="2513"/>
              <a:chExt cx="322" cy="601"/>
            </a:xfrm>
          </p:grpSpPr>
          <p:sp>
            <p:nvSpPr>
              <p:cNvPr id="212037" name="Text Box 69"/>
              <p:cNvSpPr txBox="1">
                <a:spLocks noChangeArrowheads="1"/>
              </p:cNvSpPr>
              <p:nvPr/>
            </p:nvSpPr>
            <p:spPr bwMode="auto">
              <a:xfrm>
                <a:off x="2169"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038" name="Line 70"/>
              <p:cNvSpPr>
                <a:spLocks noChangeShapeType="1"/>
              </p:cNvSpPr>
              <p:nvPr/>
            </p:nvSpPr>
            <p:spPr bwMode="auto">
              <a:xfrm flipH="1">
                <a:off x="2312" y="2513"/>
                <a:ext cx="179" cy="29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2039" name="Line 71"/>
            <p:cNvSpPr>
              <a:spLocks noChangeShapeType="1"/>
            </p:cNvSpPr>
            <p:nvPr/>
          </p:nvSpPr>
          <p:spPr bwMode="auto">
            <a:xfrm>
              <a:off x="2510" y="2824"/>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40" name="Group 72"/>
          <p:cNvGrpSpPr>
            <a:grpSpLocks/>
          </p:cNvGrpSpPr>
          <p:nvPr/>
        </p:nvGrpSpPr>
        <p:grpSpPr bwMode="auto">
          <a:xfrm>
            <a:off x="0" y="4954588"/>
            <a:ext cx="550863" cy="763587"/>
            <a:chOff x="0" y="3121"/>
            <a:chExt cx="320" cy="481"/>
          </a:xfrm>
        </p:grpSpPr>
        <p:sp>
          <p:nvSpPr>
            <p:cNvPr id="212041" name="Text Box 73"/>
            <p:cNvSpPr txBox="1">
              <a:spLocks noChangeArrowheads="1"/>
            </p:cNvSpPr>
            <p:nvPr/>
          </p:nvSpPr>
          <p:spPr bwMode="auto">
            <a:xfrm>
              <a:off x="0"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042" name="Line 74"/>
            <p:cNvSpPr>
              <a:spLocks noChangeShapeType="1"/>
            </p:cNvSpPr>
            <p:nvPr/>
          </p:nvSpPr>
          <p:spPr bwMode="auto">
            <a:xfrm>
              <a:off x="156" y="3121"/>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43" name="Group 75"/>
          <p:cNvGrpSpPr>
            <a:grpSpLocks/>
          </p:cNvGrpSpPr>
          <p:nvPr/>
        </p:nvGrpSpPr>
        <p:grpSpPr bwMode="auto">
          <a:xfrm>
            <a:off x="617538" y="4959350"/>
            <a:ext cx="550862" cy="758825"/>
            <a:chOff x="359" y="3124"/>
            <a:chExt cx="320" cy="478"/>
          </a:xfrm>
        </p:grpSpPr>
        <p:sp>
          <p:nvSpPr>
            <p:cNvPr id="212044" name="Text Box 76"/>
            <p:cNvSpPr txBox="1">
              <a:spLocks noChangeArrowheads="1"/>
            </p:cNvSpPr>
            <p:nvPr/>
          </p:nvSpPr>
          <p:spPr bwMode="auto">
            <a:xfrm>
              <a:off x="35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045" name="Line 77"/>
            <p:cNvSpPr>
              <a:spLocks noChangeShapeType="1"/>
            </p:cNvSpPr>
            <p:nvPr/>
          </p:nvSpPr>
          <p:spPr bwMode="auto">
            <a:xfrm>
              <a:off x="533" y="3124"/>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46" name="Group 78"/>
          <p:cNvGrpSpPr>
            <a:grpSpLocks/>
          </p:cNvGrpSpPr>
          <p:nvPr/>
        </p:nvGrpSpPr>
        <p:grpSpPr bwMode="auto">
          <a:xfrm>
            <a:off x="1236663" y="4962525"/>
            <a:ext cx="550862" cy="755650"/>
            <a:chOff x="719" y="3126"/>
            <a:chExt cx="320" cy="476"/>
          </a:xfrm>
        </p:grpSpPr>
        <p:sp>
          <p:nvSpPr>
            <p:cNvPr id="212047" name="Text Box 79"/>
            <p:cNvSpPr txBox="1">
              <a:spLocks noChangeArrowheads="1"/>
            </p:cNvSpPr>
            <p:nvPr/>
          </p:nvSpPr>
          <p:spPr bwMode="auto">
            <a:xfrm>
              <a:off x="71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048" name="Line 80"/>
            <p:cNvSpPr>
              <a:spLocks noChangeShapeType="1"/>
            </p:cNvSpPr>
            <p:nvPr/>
          </p:nvSpPr>
          <p:spPr bwMode="auto">
            <a:xfrm>
              <a:off x="878" y="3126"/>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49" name="Group 81"/>
          <p:cNvGrpSpPr>
            <a:grpSpLocks/>
          </p:cNvGrpSpPr>
          <p:nvPr/>
        </p:nvGrpSpPr>
        <p:grpSpPr bwMode="auto">
          <a:xfrm>
            <a:off x="1855788" y="4941888"/>
            <a:ext cx="550862" cy="776287"/>
            <a:chOff x="1079" y="3113"/>
            <a:chExt cx="320" cy="489"/>
          </a:xfrm>
        </p:grpSpPr>
        <p:sp>
          <p:nvSpPr>
            <p:cNvPr id="212050" name="Text Box 82"/>
            <p:cNvSpPr txBox="1">
              <a:spLocks noChangeArrowheads="1"/>
            </p:cNvSpPr>
            <p:nvPr/>
          </p:nvSpPr>
          <p:spPr bwMode="auto">
            <a:xfrm>
              <a:off x="107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051" name="Line 83"/>
            <p:cNvSpPr>
              <a:spLocks noChangeShapeType="1"/>
            </p:cNvSpPr>
            <p:nvPr/>
          </p:nvSpPr>
          <p:spPr bwMode="auto">
            <a:xfrm>
              <a:off x="1231" y="311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52" name="Group 84"/>
          <p:cNvGrpSpPr>
            <a:grpSpLocks/>
          </p:cNvGrpSpPr>
          <p:nvPr/>
        </p:nvGrpSpPr>
        <p:grpSpPr bwMode="auto">
          <a:xfrm>
            <a:off x="2474913" y="4970463"/>
            <a:ext cx="550862" cy="747712"/>
            <a:chOff x="1439" y="3131"/>
            <a:chExt cx="320" cy="471"/>
          </a:xfrm>
        </p:grpSpPr>
        <p:sp>
          <p:nvSpPr>
            <p:cNvPr id="212053" name="Text Box 85"/>
            <p:cNvSpPr txBox="1">
              <a:spLocks noChangeArrowheads="1"/>
            </p:cNvSpPr>
            <p:nvPr/>
          </p:nvSpPr>
          <p:spPr bwMode="auto">
            <a:xfrm>
              <a:off x="143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2054" name="Line 86"/>
            <p:cNvSpPr>
              <a:spLocks noChangeShapeType="1"/>
            </p:cNvSpPr>
            <p:nvPr/>
          </p:nvSpPr>
          <p:spPr bwMode="auto">
            <a:xfrm>
              <a:off x="1615" y="3131"/>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55" name="Group 87"/>
          <p:cNvGrpSpPr>
            <a:grpSpLocks/>
          </p:cNvGrpSpPr>
          <p:nvPr/>
        </p:nvGrpSpPr>
        <p:grpSpPr bwMode="auto">
          <a:xfrm>
            <a:off x="3094038" y="4949825"/>
            <a:ext cx="550862" cy="768350"/>
            <a:chOff x="1799" y="3118"/>
            <a:chExt cx="320" cy="484"/>
          </a:xfrm>
        </p:grpSpPr>
        <p:sp>
          <p:nvSpPr>
            <p:cNvPr id="212056" name="Text Box 88"/>
            <p:cNvSpPr txBox="1">
              <a:spLocks noChangeArrowheads="1"/>
            </p:cNvSpPr>
            <p:nvPr/>
          </p:nvSpPr>
          <p:spPr bwMode="auto">
            <a:xfrm>
              <a:off x="179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15</a:t>
              </a:r>
            </a:p>
          </p:txBody>
        </p:sp>
        <p:sp>
          <p:nvSpPr>
            <p:cNvPr id="212057" name="Line 89"/>
            <p:cNvSpPr>
              <a:spLocks noChangeShapeType="1"/>
            </p:cNvSpPr>
            <p:nvPr/>
          </p:nvSpPr>
          <p:spPr bwMode="auto">
            <a:xfrm>
              <a:off x="1968" y="3118"/>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58" name="Group 90"/>
          <p:cNvGrpSpPr>
            <a:grpSpLocks/>
          </p:cNvGrpSpPr>
          <p:nvPr/>
        </p:nvGrpSpPr>
        <p:grpSpPr bwMode="auto">
          <a:xfrm>
            <a:off x="3713163" y="4941888"/>
            <a:ext cx="550862" cy="776287"/>
            <a:chOff x="2159" y="3113"/>
            <a:chExt cx="320" cy="489"/>
          </a:xfrm>
        </p:grpSpPr>
        <p:sp>
          <p:nvSpPr>
            <p:cNvPr id="212059" name="Text Box 91"/>
            <p:cNvSpPr txBox="1">
              <a:spLocks noChangeArrowheads="1"/>
            </p:cNvSpPr>
            <p:nvPr/>
          </p:nvSpPr>
          <p:spPr bwMode="auto">
            <a:xfrm>
              <a:off x="215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060" name="Line 92"/>
            <p:cNvSpPr>
              <a:spLocks noChangeShapeType="1"/>
            </p:cNvSpPr>
            <p:nvPr/>
          </p:nvSpPr>
          <p:spPr bwMode="auto">
            <a:xfrm>
              <a:off x="2321" y="311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61" name="Group 93"/>
          <p:cNvGrpSpPr>
            <a:grpSpLocks/>
          </p:cNvGrpSpPr>
          <p:nvPr/>
        </p:nvGrpSpPr>
        <p:grpSpPr bwMode="auto">
          <a:xfrm>
            <a:off x="4332288" y="4957763"/>
            <a:ext cx="550862" cy="760412"/>
            <a:chOff x="2519" y="3123"/>
            <a:chExt cx="320" cy="479"/>
          </a:xfrm>
        </p:grpSpPr>
        <p:sp>
          <p:nvSpPr>
            <p:cNvPr id="212062" name="Text Box 94"/>
            <p:cNvSpPr txBox="1">
              <a:spLocks noChangeArrowheads="1"/>
            </p:cNvSpPr>
            <p:nvPr/>
          </p:nvSpPr>
          <p:spPr bwMode="auto">
            <a:xfrm>
              <a:off x="251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063" name="Line 95"/>
            <p:cNvSpPr>
              <a:spLocks noChangeShapeType="1"/>
            </p:cNvSpPr>
            <p:nvPr/>
          </p:nvSpPr>
          <p:spPr bwMode="auto">
            <a:xfrm>
              <a:off x="2689" y="312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2064" name="Text Box 96"/>
          <p:cNvSpPr txBox="1">
            <a:spLocks noChangeArrowheads="1"/>
          </p:cNvSpPr>
          <p:nvPr/>
        </p:nvSpPr>
        <p:spPr bwMode="auto">
          <a:xfrm>
            <a:off x="5022850" y="4457700"/>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065" name="Text Box 97"/>
          <p:cNvSpPr txBox="1">
            <a:spLocks noChangeArrowheads="1"/>
          </p:cNvSpPr>
          <p:nvPr/>
        </p:nvSpPr>
        <p:spPr bwMode="auto">
          <a:xfrm>
            <a:off x="5640388" y="445770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066" name="Text Box 98"/>
          <p:cNvSpPr txBox="1">
            <a:spLocks noChangeArrowheads="1"/>
          </p:cNvSpPr>
          <p:nvPr/>
        </p:nvSpPr>
        <p:spPr bwMode="auto">
          <a:xfrm>
            <a:off x="6259513" y="445770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067" name="Text Box 99"/>
          <p:cNvSpPr txBox="1">
            <a:spLocks noChangeArrowheads="1"/>
          </p:cNvSpPr>
          <p:nvPr/>
        </p:nvSpPr>
        <p:spPr bwMode="auto">
          <a:xfrm>
            <a:off x="6878638" y="445770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068" name="Text Box 100"/>
          <p:cNvSpPr txBox="1">
            <a:spLocks noChangeArrowheads="1"/>
          </p:cNvSpPr>
          <p:nvPr/>
        </p:nvSpPr>
        <p:spPr bwMode="auto">
          <a:xfrm>
            <a:off x="7497763" y="445770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2069" name="Text Box 101"/>
          <p:cNvSpPr txBox="1">
            <a:spLocks noChangeArrowheads="1"/>
          </p:cNvSpPr>
          <p:nvPr/>
        </p:nvSpPr>
        <p:spPr bwMode="auto">
          <a:xfrm>
            <a:off x="8116888" y="445770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15</a:t>
            </a:r>
          </a:p>
        </p:txBody>
      </p:sp>
      <p:sp>
        <p:nvSpPr>
          <p:cNvPr id="212070" name="Text Box 102"/>
          <p:cNvSpPr txBox="1">
            <a:spLocks noChangeArrowheads="1"/>
          </p:cNvSpPr>
          <p:nvPr/>
        </p:nvSpPr>
        <p:spPr bwMode="auto">
          <a:xfrm>
            <a:off x="8736013" y="445770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071" name="Text Box 103"/>
          <p:cNvSpPr txBox="1">
            <a:spLocks noChangeArrowheads="1"/>
          </p:cNvSpPr>
          <p:nvPr/>
        </p:nvSpPr>
        <p:spPr bwMode="auto">
          <a:xfrm>
            <a:off x="9355138" y="445770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072" name="Text Box 104"/>
          <p:cNvSpPr txBox="1">
            <a:spLocks noChangeArrowheads="1"/>
          </p:cNvSpPr>
          <p:nvPr/>
        </p:nvSpPr>
        <p:spPr bwMode="auto">
          <a:xfrm>
            <a:off x="5110163" y="3521075"/>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073" name="Text Box 105"/>
          <p:cNvSpPr txBox="1">
            <a:spLocks noChangeArrowheads="1"/>
          </p:cNvSpPr>
          <p:nvPr/>
        </p:nvSpPr>
        <p:spPr bwMode="auto">
          <a:xfrm>
            <a:off x="5661025" y="3521075"/>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074" name="Text Box 106"/>
          <p:cNvSpPr txBox="1">
            <a:spLocks noChangeArrowheads="1"/>
          </p:cNvSpPr>
          <p:nvPr/>
        </p:nvSpPr>
        <p:spPr bwMode="auto">
          <a:xfrm>
            <a:off x="6854825" y="3521075"/>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075" name="Text Box 107"/>
          <p:cNvSpPr txBox="1">
            <a:spLocks noChangeArrowheads="1"/>
          </p:cNvSpPr>
          <p:nvPr/>
        </p:nvSpPr>
        <p:spPr bwMode="auto">
          <a:xfrm>
            <a:off x="6310313" y="3521075"/>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076" name="Text Box 108"/>
          <p:cNvSpPr txBox="1">
            <a:spLocks noChangeArrowheads="1"/>
          </p:cNvSpPr>
          <p:nvPr/>
        </p:nvSpPr>
        <p:spPr bwMode="auto">
          <a:xfrm>
            <a:off x="7532688" y="3521075"/>
            <a:ext cx="63182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077" name="Text Box 109"/>
          <p:cNvSpPr txBox="1">
            <a:spLocks noChangeArrowheads="1"/>
          </p:cNvSpPr>
          <p:nvPr/>
        </p:nvSpPr>
        <p:spPr bwMode="auto">
          <a:xfrm>
            <a:off x="8091488" y="3521075"/>
            <a:ext cx="63182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2078" name="Text Box 110"/>
          <p:cNvSpPr txBox="1">
            <a:spLocks noChangeArrowheads="1"/>
          </p:cNvSpPr>
          <p:nvPr/>
        </p:nvSpPr>
        <p:spPr bwMode="auto">
          <a:xfrm>
            <a:off x="8809038" y="353377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079" name="Text Box 111"/>
          <p:cNvSpPr txBox="1">
            <a:spLocks noChangeArrowheads="1"/>
          </p:cNvSpPr>
          <p:nvPr/>
        </p:nvSpPr>
        <p:spPr bwMode="auto">
          <a:xfrm>
            <a:off x="9355138" y="353377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080" name="Text Box 112"/>
          <p:cNvSpPr txBox="1">
            <a:spLocks noChangeArrowheads="1"/>
          </p:cNvSpPr>
          <p:nvPr/>
        </p:nvSpPr>
        <p:spPr bwMode="auto">
          <a:xfrm>
            <a:off x="5081588" y="245110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081" name="Text Box 113"/>
          <p:cNvSpPr txBox="1">
            <a:spLocks noChangeArrowheads="1"/>
          </p:cNvSpPr>
          <p:nvPr/>
        </p:nvSpPr>
        <p:spPr bwMode="auto">
          <a:xfrm>
            <a:off x="5634038" y="2451100"/>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082" name="Text Box 114"/>
          <p:cNvSpPr txBox="1">
            <a:spLocks noChangeArrowheads="1"/>
          </p:cNvSpPr>
          <p:nvPr/>
        </p:nvSpPr>
        <p:spPr bwMode="auto">
          <a:xfrm>
            <a:off x="6173788" y="2449513"/>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083" name="Text Box 115"/>
          <p:cNvSpPr txBox="1">
            <a:spLocks noChangeArrowheads="1"/>
          </p:cNvSpPr>
          <p:nvPr/>
        </p:nvSpPr>
        <p:spPr bwMode="auto">
          <a:xfrm>
            <a:off x="6710363" y="2449513"/>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grpSp>
        <p:nvGrpSpPr>
          <p:cNvPr id="212084" name="Group 116"/>
          <p:cNvGrpSpPr>
            <a:grpSpLocks/>
          </p:cNvGrpSpPr>
          <p:nvPr/>
        </p:nvGrpSpPr>
        <p:grpSpPr bwMode="auto">
          <a:xfrm>
            <a:off x="5595938" y="2905125"/>
            <a:ext cx="1190625" cy="506413"/>
            <a:chOff x="3254" y="1830"/>
            <a:chExt cx="692" cy="319"/>
          </a:xfrm>
        </p:grpSpPr>
        <p:sp>
          <p:nvSpPr>
            <p:cNvPr id="212085" name="Line 117"/>
            <p:cNvSpPr>
              <a:spLocks noChangeShapeType="1"/>
            </p:cNvSpPr>
            <p:nvPr/>
          </p:nvSpPr>
          <p:spPr bwMode="auto">
            <a:xfrm flipV="1">
              <a:off x="3254" y="1830"/>
              <a:ext cx="334" cy="31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086" name="Line 118"/>
            <p:cNvSpPr>
              <a:spLocks noChangeShapeType="1"/>
            </p:cNvSpPr>
            <p:nvPr/>
          </p:nvSpPr>
          <p:spPr bwMode="auto">
            <a:xfrm flipH="1" flipV="1">
              <a:off x="3581" y="1837"/>
              <a:ext cx="36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2087" name="Text Box 119"/>
          <p:cNvSpPr txBox="1">
            <a:spLocks noChangeArrowheads="1"/>
          </p:cNvSpPr>
          <p:nvPr/>
        </p:nvSpPr>
        <p:spPr bwMode="auto">
          <a:xfrm>
            <a:off x="7553325" y="2462213"/>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088" name="Text Box 120"/>
          <p:cNvSpPr txBox="1">
            <a:spLocks noChangeArrowheads="1"/>
          </p:cNvSpPr>
          <p:nvPr/>
        </p:nvSpPr>
        <p:spPr bwMode="auto">
          <a:xfrm>
            <a:off x="8097838" y="2462213"/>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089" name="Text Box 121"/>
          <p:cNvSpPr txBox="1">
            <a:spLocks noChangeArrowheads="1"/>
          </p:cNvSpPr>
          <p:nvPr/>
        </p:nvSpPr>
        <p:spPr bwMode="auto">
          <a:xfrm>
            <a:off x="8645525" y="2462213"/>
            <a:ext cx="63182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090" name="Text Box 122"/>
          <p:cNvSpPr txBox="1">
            <a:spLocks noChangeArrowheads="1"/>
          </p:cNvSpPr>
          <p:nvPr/>
        </p:nvSpPr>
        <p:spPr bwMode="auto">
          <a:xfrm>
            <a:off x="9232900" y="2462213"/>
            <a:ext cx="63182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grpSp>
        <p:nvGrpSpPr>
          <p:cNvPr id="212091" name="Group 123"/>
          <p:cNvGrpSpPr>
            <a:grpSpLocks/>
          </p:cNvGrpSpPr>
          <p:nvPr/>
        </p:nvGrpSpPr>
        <p:grpSpPr bwMode="auto">
          <a:xfrm>
            <a:off x="8091488" y="2908300"/>
            <a:ext cx="1149350" cy="495300"/>
            <a:chOff x="4705" y="1832"/>
            <a:chExt cx="668" cy="312"/>
          </a:xfrm>
        </p:grpSpPr>
        <p:sp>
          <p:nvSpPr>
            <p:cNvPr id="212092" name="Line 124"/>
            <p:cNvSpPr>
              <a:spLocks noChangeShapeType="1"/>
            </p:cNvSpPr>
            <p:nvPr/>
          </p:nvSpPr>
          <p:spPr bwMode="auto">
            <a:xfrm flipV="1">
              <a:off x="4705" y="1840"/>
              <a:ext cx="319" cy="29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093" name="Line 125"/>
            <p:cNvSpPr>
              <a:spLocks noChangeShapeType="1"/>
            </p:cNvSpPr>
            <p:nvPr/>
          </p:nvSpPr>
          <p:spPr bwMode="auto">
            <a:xfrm flipH="1" flipV="1">
              <a:off x="5008" y="1832"/>
              <a:ext cx="36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2094" name="Text Box 126"/>
          <p:cNvSpPr txBox="1">
            <a:spLocks noChangeArrowheads="1"/>
          </p:cNvSpPr>
          <p:nvPr/>
        </p:nvSpPr>
        <p:spPr bwMode="auto">
          <a:xfrm>
            <a:off x="5176838" y="134302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095" name="Text Box 127"/>
          <p:cNvSpPr txBox="1">
            <a:spLocks noChangeArrowheads="1"/>
          </p:cNvSpPr>
          <p:nvPr/>
        </p:nvSpPr>
        <p:spPr bwMode="auto">
          <a:xfrm>
            <a:off x="5727700" y="1343025"/>
            <a:ext cx="54927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096" name="Text Box 128"/>
          <p:cNvSpPr txBox="1">
            <a:spLocks noChangeArrowheads="1"/>
          </p:cNvSpPr>
          <p:nvPr/>
        </p:nvSpPr>
        <p:spPr bwMode="auto">
          <a:xfrm>
            <a:off x="6281738" y="134302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097" name="Text Box 129"/>
          <p:cNvSpPr txBox="1">
            <a:spLocks noChangeArrowheads="1"/>
          </p:cNvSpPr>
          <p:nvPr/>
        </p:nvSpPr>
        <p:spPr bwMode="auto">
          <a:xfrm>
            <a:off x="6843713" y="1343025"/>
            <a:ext cx="630237"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098" name="Text Box 130"/>
          <p:cNvSpPr txBox="1">
            <a:spLocks noChangeArrowheads="1"/>
          </p:cNvSpPr>
          <p:nvPr/>
        </p:nvSpPr>
        <p:spPr bwMode="auto">
          <a:xfrm>
            <a:off x="7472363" y="134302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099" name="Text Box 131"/>
          <p:cNvSpPr txBox="1">
            <a:spLocks noChangeArrowheads="1"/>
          </p:cNvSpPr>
          <p:nvPr/>
        </p:nvSpPr>
        <p:spPr bwMode="auto">
          <a:xfrm>
            <a:off x="8013700" y="1343025"/>
            <a:ext cx="55086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100" name="Text Box 132"/>
          <p:cNvSpPr txBox="1">
            <a:spLocks noChangeArrowheads="1"/>
          </p:cNvSpPr>
          <p:nvPr/>
        </p:nvSpPr>
        <p:spPr bwMode="auto">
          <a:xfrm>
            <a:off x="8564563" y="1343025"/>
            <a:ext cx="55086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101" name="Text Box 133"/>
          <p:cNvSpPr txBox="1">
            <a:spLocks noChangeArrowheads="1"/>
          </p:cNvSpPr>
          <p:nvPr/>
        </p:nvSpPr>
        <p:spPr bwMode="auto">
          <a:xfrm>
            <a:off x="9088438" y="1343025"/>
            <a:ext cx="631825"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grpSp>
        <p:nvGrpSpPr>
          <p:cNvPr id="212102" name="Group 134"/>
          <p:cNvGrpSpPr>
            <a:grpSpLocks/>
          </p:cNvGrpSpPr>
          <p:nvPr/>
        </p:nvGrpSpPr>
        <p:grpSpPr bwMode="auto">
          <a:xfrm>
            <a:off x="6170613" y="1817688"/>
            <a:ext cx="2476500" cy="641350"/>
            <a:chOff x="3588" y="1145"/>
            <a:chExt cx="1440" cy="404"/>
          </a:xfrm>
        </p:grpSpPr>
        <p:sp>
          <p:nvSpPr>
            <p:cNvPr id="212103" name="Line 135"/>
            <p:cNvSpPr>
              <a:spLocks noChangeShapeType="1"/>
            </p:cNvSpPr>
            <p:nvPr/>
          </p:nvSpPr>
          <p:spPr bwMode="auto">
            <a:xfrm flipV="1">
              <a:off x="3588" y="1145"/>
              <a:ext cx="755" cy="38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104" name="Line 136"/>
            <p:cNvSpPr>
              <a:spLocks noChangeShapeType="1"/>
            </p:cNvSpPr>
            <p:nvPr/>
          </p:nvSpPr>
          <p:spPr bwMode="auto">
            <a:xfrm flipH="1" flipV="1">
              <a:off x="4352" y="1145"/>
              <a:ext cx="676" cy="40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105" name="Group 137"/>
          <p:cNvGrpSpPr>
            <a:grpSpLocks/>
          </p:cNvGrpSpPr>
          <p:nvPr/>
        </p:nvGrpSpPr>
        <p:grpSpPr bwMode="auto">
          <a:xfrm>
            <a:off x="5260975" y="4003675"/>
            <a:ext cx="668338" cy="457200"/>
            <a:chOff x="3059" y="2522"/>
            <a:chExt cx="389" cy="288"/>
          </a:xfrm>
        </p:grpSpPr>
        <p:sp>
          <p:nvSpPr>
            <p:cNvPr id="212106" name="Line 138"/>
            <p:cNvSpPr>
              <a:spLocks noChangeShapeType="1"/>
            </p:cNvSpPr>
            <p:nvPr/>
          </p:nvSpPr>
          <p:spPr bwMode="auto">
            <a:xfrm flipV="1">
              <a:off x="3059" y="2522"/>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107" name="Line 139"/>
            <p:cNvSpPr>
              <a:spLocks noChangeShapeType="1"/>
            </p:cNvSpPr>
            <p:nvPr/>
          </p:nvSpPr>
          <p:spPr bwMode="auto">
            <a:xfrm flipH="1" flipV="1">
              <a:off x="3277" y="2522"/>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108" name="Group 140"/>
          <p:cNvGrpSpPr>
            <a:grpSpLocks/>
          </p:cNvGrpSpPr>
          <p:nvPr/>
        </p:nvGrpSpPr>
        <p:grpSpPr bwMode="auto">
          <a:xfrm>
            <a:off x="6470650" y="3957638"/>
            <a:ext cx="681038" cy="469900"/>
            <a:chOff x="3762" y="2493"/>
            <a:chExt cx="396" cy="296"/>
          </a:xfrm>
        </p:grpSpPr>
        <p:sp>
          <p:nvSpPr>
            <p:cNvPr id="212109" name="Line 141"/>
            <p:cNvSpPr>
              <a:spLocks noChangeShapeType="1"/>
            </p:cNvSpPr>
            <p:nvPr/>
          </p:nvSpPr>
          <p:spPr bwMode="auto">
            <a:xfrm flipV="1">
              <a:off x="3762" y="2493"/>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110" name="Line 142"/>
            <p:cNvSpPr>
              <a:spLocks noChangeShapeType="1"/>
            </p:cNvSpPr>
            <p:nvPr/>
          </p:nvSpPr>
          <p:spPr bwMode="auto">
            <a:xfrm flipH="1" flipV="1">
              <a:off x="3987" y="2501"/>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111" name="Group 143"/>
          <p:cNvGrpSpPr>
            <a:grpSpLocks/>
          </p:cNvGrpSpPr>
          <p:nvPr/>
        </p:nvGrpSpPr>
        <p:grpSpPr bwMode="auto">
          <a:xfrm>
            <a:off x="7664450" y="3973513"/>
            <a:ext cx="722313" cy="484187"/>
            <a:chOff x="4457" y="2503"/>
            <a:chExt cx="420" cy="305"/>
          </a:xfrm>
        </p:grpSpPr>
        <p:sp>
          <p:nvSpPr>
            <p:cNvPr id="212112" name="Line 144"/>
            <p:cNvSpPr>
              <a:spLocks noChangeShapeType="1"/>
            </p:cNvSpPr>
            <p:nvPr/>
          </p:nvSpPr>
          <p:spPr bwMode="auto">
            <a:xfrm flipV="1">
              <a:off x="4457" y="2503"/>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113" name="Line 145"/>
            <p:cNvSpPr>
              <a:spLocks noChangeShapeType="1"/>
            </p:cNvSpPr>
            <p:nvPr/>
          </p:nvSpPr>
          <p:spPr bwMode="auto">
            <a:xfrm flipH="1" flipV="1">
              <a:off x="4706" y="2520"/>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114" name="Group 146"/>
          <p:cNvGrpSpPr>
            <a:grpSpLocks/>
          </p:cNvGrpSpPr>
          <p:nvPr/>
        </p:nvGrpSpPr>
        <p:grpSpPr bwMode="auto">
          <a:xfrm>
            <a:off x="8955088" y="3976688"/>
            <a:ext cx="681037" cy="498475"/>
            <a:chOff x="5207" y="2505"/>
            <a:chExt cx="396" cy="314"/>
          </a:xfrm>
        </p:grpSpPr>
        <p:sp>
          <p:nvSpPr>
            <p:cNvPr id="212115" name="Line 147"/>
            <p:cNvSpPr>
              <a:spLocks noChangeShapeType="1"/>
            </p:cNvSpPr>
            <p:nvPr/>
          </p:nvSpPr>
          <p:spPr bwMode="auto">
            <a:xfrm flipV="1">
              <a:off x="5207" y="2505"/>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116" name="Line 148"/>
            <p:cNvSpPr>
              <a:spLocks noChangeShapeType="1"/>
            </p:cNvSpPr>
            <p:nvPr/>
          </p:nvSpPr>
          <p:spPr bwMode="auto">
            <a:xfrm flipH="1" flipV="1">
              <a:off x="5432" y="2531"/>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2117" name="Text Box 149"/>
          <p:cNvSpPr txBox="1">
            <a:spLocks noChangeArrowheads="1"/>
          </p:cNvSpPr>
          <p:nvPr/>
        </p:nvSpPr>
        <p:spPr bwMode="auto">
          <a:xfrm>
            <a:off x="0" y="5229225"/>
            <a:ext cx="550863"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118" name="Text Box 150"/>
          <p:cNvSpPr txBox="1">
            <a:spLocks noChangeArrowheads="1"/>
          </p:cNvSpPr>
          <p:nvPr/>
        </p:nvSpPr>
        <p:spPr bwMode="auto">
          <a:xfrm>
            <a:off x="625475" y="5229225"/>
            <a:ext cx="550863"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119" name="Text Box 151"/>
          <p:cNvSpPr txBox="1">
            <a:spLocks noChangeArrowheads="1"/>
          </p:cNvSpPr>
          <p:nvPr/>
        </p:nvSpPr>
        <p:spPr bwMode="auto">
          <a:xfrm>
            <a:off x="26988" y="4478338"/>
            <a:ext cx="550862"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120" name="Text Box 152"/>
          <p:cNvSpPr txBox="1">
            <a:spLocks noChangeArrowheads="1"/>
          </p:cNvSpPr>
          <p:nvPr/>
        </p:nvSpPr>
        <p:spPr bwMode="auto">
          <a:xfrm>
            <a:off x="658813" y="4467225"/>
            <a:ext cx="550862"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grpSp>
        <p:nvGrpSpPr>
          <p:cNvPr id="212121" name="Group 153"/>
          <p:cNvGrpSpPr>
            <a:grpSpLocks/>
          </p:cNvGrpSpPr>
          <p:nvPr/>
        </p:nvGrpSpPr>
        <p:grpSpPr bwMode="auto">
          <a:xfrm>
            <a:off x="107950" y="2906713"/>
            <a:ext cx="1179513" cy="1098550"/>
            <a:chOff x="53" y="1836"/>
            <a:chExt cx="686" cy="692"/>
          </a:xfrm>
        </p:grpSpPr>
        <p:sp>
          <p:nvSpPr>
            <p:cNvPr id="212122" name="Text Box 154"/>
            <p:cNvSpPr txBox="1">
              <a:spLocks noChangeArrowheads="1"/>
            </p:cNvSpPr>
            <p:nvPr/>
          </p:nvSpPr>
          <p:spPr bwMode="auto">
            <a:xfrm>
              <a:off x="53"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18</a:t>
              </a:r>
            </a:p>
          </p:txBody>
        </p:sp>
        <p:sp>
          <p:nvSpPr>
            <p:cNvPr id="212123" name="Text Box 155"/>
            <p:cNvSpPr txBox="1">
              <a:spLocks noChangeArrowheads="1"/>
            </p:cNvSpPr>
            <p:nvPr/>
          </p:nvSpPr>
          <p:spPr bwMode="auto">
            <a:xfrm>
              <a:off x="385"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26</a:t>
              </a:r>
            </a:p>
          </p:txBody>
        </p:sp>
        <p:sp>
          <p:nvSpPr>
            <p:cNvPr id="212124" name="Line 156"/>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125" name="Line 157"/>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2126" name="Text Box 158"/>
          <p:cNvSpPr txBox="1">
            <a:spLocks noChangeArrowheads="1"/>
          </p:cNvSpPr>
          <p:nvPr/>
        </p:nvSpPr>
        <p:spPr bwMode="auto">
          <a:xfrm>
            <a:off x="1231900" y="5229225"/>
            <a:ext cx="549275"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127" name="Text Box 159"/>
          <p:cNvSpPr txBox="1">
            <a:spLocks noChangeArrowheads="1"/>
          </p:cNvSpPr>
          <p:nvPr/>
        </p:nvSpPr>
        <p:spPr bwMode="auto">
          <a:xfrm>
            <a:off x="1273175" y="4473575"/>
            <a:ext cx="549275"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128" name="Text Box 160"/>
          <p:cNvSpPr txBox="1">
            <a:spLocks noChangeArrowheads="1"/>
          </p:cNvSpPr>
          <p:nvPr/>
        </p:nvSpPr>
        <p:spPr bwMode="auto">
          <a:xfrm>
            <a:off x="1862138" y="5227638"/>
            <a:ext cx="550862"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129" name="Text Box 161"/>
          <p:cNvSpPr txBox="1">
            <a:spLocks noChangeArrowheads="1"/>
          </p:cNvSpPr>
          <p:nvPr/>
        </p:nvSpPr>
        <p:spPr bwMode="auto">
          <a:xfrm>
            <a:off x="1890713" y="4475163"/>
            <a:ext cx="549275"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grpSp>
        <p:nvGrpSpPr>
          <p:cNvPr id="212130" name="Group 162"/>
          <p:cNvGrpSpPr>
            <a:grpSpLocks/>
          </p:cNvGrpSpPr>
          <p:nvPr/>
        </p:nvGrpSpPr>
        <p:grpSpPr bwMode="auto">
          <a:xfrm>
            <a:off x="1249363" y="2919413"/>
            <a:ext cx="1165225" cy="1065212"/>
            <a:chOff x="731" y="1836"/>
            <a:chExt cx="678" cy="671"/>
          </a:xfrm>
        </p:grpSpPr>
        <p:sp>
          <p:nvSpPr>
            <p:cNvPr id="212131" name="Text Box 163"/>
            <p:cNvSpPr txBox="1">
              <a:spLocks noChangeArrowheads="1"/>
            </p:cNvSpPr>
            <p:nvPr/>
          </p:nvSpPr>
          <p:spPr bwMode="auto">
            <a:xfrm>
              <a:off x="757"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32</a:t>
              </a:r>
            </a:p>
          </p:txBody>
        </p:sp>
        <p:sp>
          <p:nvSpPr>
            <p:cNvPr id="212132" name="Text Box 164"/>
            <p:cNvSpPr txBox="1">
              <a:spLocks noChangeArrowheads="1"/>
            </p:cNvSpPr>
            <p:nvPr/>
          </p:nvSpPr>
          <p:spPr bwMode="auto">
            <a:xfrm>
              <a:off x="1089"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6 </a:t>
              </a:r>
            </a:p>
          </p:txBody>
        </p:sp>
        <p:sp>
          <p:nvSpPr>
            <p:cNvPr id="212133" name="Line 165"/>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134" name="Group 166"/>
          <p:cNvGrpSpPr>
            <a:grpSpLocks/>
          </p:cNvGrpSpPr>
          <p:nvPr/>
        </p:nvGrpSpPr>
        <p:grpSpPr bwMode="auto">
          <a:xfrm>
            <a:off x="169863" y="1795463"/>
            <a:ext cx="2389187" cy="1098550"/>
            <a:chOff x="97" y="1135"/>
            <a:chExt cx="1389" cy="692"/>
          </a:xfrm>
        </p:grpSpPr>
        <p:sp>
          <p:nvSpPr>
            <p:cNvPr id="212135" name="Text Box 167"/>
            <p:cNvSpPr txBox="1">
              <a:spLocks noChangeArrowheads="1"/>
            </p:cNvSpPr>
            <p:nvPr/>
          </p:nvSpPr>
          <p:spPr bwMode="auto">
            <a:xfrm>
              <a:off x="97"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18</a:t>
              </a:r>
            </a:p>
          </p:txBody>
        </p:sp>
        <p:sp>
          <p:nvSpPr>
            <p:cNvPr id="212136" name="Text Box 168"/>
            <p:cNvSpPr txBox="1">
              <a:spLocks noChangeArrowheads="1"/>
            </p:cNvSpPr>
            <p:nvPr/>
          </p:nvSpPr>
          <p:spPr bwMode="auto">
            <a:xfrm>
              <a:off x="429"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26</a:t>
              </a:r>
            </a:p>
          </p:txBody>
        </p:sp>
        <p:sp>
          <p:nvSpPr>
            <p:cNvPr id="212137" name="Text Box 169"/>
            <p:cNvSpPr txBox="1">
              <a:spLocks noChangeArrowheads="1"/>
            </p:cNvSpPr>
            <p:nvPr/>
          </p:nvSpPr>
          <p:spPr bwMode="auto">
            <a:xfrm>
              <a:off x="761"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32</a:t>
              </a:r>
            </a:p>
          </p:txBody>
        </p:sp>
        <p:sp>
          <p:nvSpPr>
            <p:cNvPr id="212138" name="Text Box 170"/>
            <p:cNvSpPr txBox="1">
              <a:spLocks noChangeArrowheads="1"/>
            </p:cNvSpPr>
            <p:nvPr/>
          </p:nvSpPr>
          <p:spPr bwMode="auto">
            <a:xfrm>
              <a:off x="1093"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6 </a:t>
              </a:r>
            </a:p>
          </p:txBody>
        </p:sp>
        <p:sp>
          <p:nvSpPr>
            <p:cNvPr id="212139" name="Line 171"/>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2140" name="Text Box 172"/>
          <p:cNvSpPr txBox="1">
            <a:spLocks noChangeArrowheads="1"/>
          </p:cNvSpPr>
          <p:nvPr/>
        </p:nvSpPr>
        <p:spPr bwMode="auto">
          <a:xfrm>
            <a:off x="2471738" y="5227638"/>
            <a:ext cx="549275"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2141" name="Text Box 173"/>
          <p:cNvSpPr txBox="1">
            <a:spLocks noChangeArrowheads="1"/>
          </p:cNvSpPr>
          <p:nvPr/>
        </p:nvSpPr>
        <p:spPr bwMode="auto">
          <a:xfrm>
            <a:off x="2501900" y="4478338"/>
            <a:ext cx="550863"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43</a:t>
            </a:r>
          </a:p>
        </p:txBody>
      </p:sp>
      <p:sp>
        <p:nvSpPr>
          <p:cNvPr id="212142" name="Text Box 174"/>
          <p:cNvSpPr txBox="1">
            <a:spLocks noChangeArrowheads="1"/>
          </p:cNvSpPr>
          <p:nvPr/>
        </p:nvSpPr>
        <p:spPr bwMode="auto">
          <a:xfrm>
            <a:off x="3089275" y="5240338"/>
            <a:ext cx="549275"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15</a:t>
            </a:r>
          </a:p>
        </p:txBody>
      </p:sp>
      <p:sp>
        <p:nvSpPr>
          <p:cNvPr id="212143" name="Text Box 175"/>
          <p:cNvSpPr txBox="1">
            <a:spLocks noChangeArrowheads="1"/>
          </p:cNvSpPr>
          <p:nvPr/>
        </p:nvSpPr>
        <p:spPr bwMode="auto">
          <a:xfrm>
            <a:off x="3116263" y="4462463"/>
            <a:ext cx="550862"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15</a:t>
            </a:r>
          </a:p>
        </p:txBody>
      </p:sp>
      <p:grpSp>
        <p:nvGrpSpPr>
          <p:cNvPr id="212144" name="Group 176"/>
          <p:cNvGrpSpPr>
            <a:grpSpLocks/>
          </p:cNvGrpSpPr>
          <p:nvPr/>
        </p:nvGrpSpPr>
        <p:grpSpPr bwMode="auto">
          <a:xfrm>
            <a:off x="2530475" y="2881313"/>
            <a:ext cx="1168400" cy="1122362"/>
            <a:chOff x="1460" y="1820"/>
            <a:chExt cx="680" cy="707"/>
          </a:xfrm>
        </p:grpSpPr>
        <p:sp>
          <p:nvSpPr>
            <p:cNvPr id="212145" name="Line 177"/>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146" name="Text Box 178"/>
            <p:cNvSpPr txBox="1">
              <a:spLocks noChangeArrowheads="1"/>
            </p:cNvSpPr>
            <p:nvPr/>
          </p:nvSpPr>
          <p:spPr bwMode="auto">
            <a:xfrm>
              <a:off x="1460"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2147" name="Text Box 179"/>
            <p:cNvSpPr txBox="1">
              <a:spLocks noChangeArrowheads="1"/>
            </p:cNvSpPr>
            <p:nvPr/>
          </p:nvSpPr>
          <p:spPr bwMode="auto">
            <a:xfrm>
              <a:off x="1792"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148" name="Line 180"/>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2149" name="Text Box 181"/>
          <p:cNvSpPr txBox="1">
            <a:spLocks noChangeArrowheads="1"/>
          </p:cNvSpPr>
          <p:nvPr/>
        </p:nvSpPr>
        <p:spPr bwMode="auto">
          <a:xfrm>
            <a:off x="3708400" y="5240338"/>
            <a:ext cx="549275"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150" name="Text Box 182"/>
          <p:cNvSpPr txBox="1">
            <a:spLocks noChangeArrowheads="1"/>
          </p:cNvSpPr>
          <p:nvPr/>
        </p:nvSpPr>
        <p:spPr bwMode="auto">
          <a:xfrm>
            <a:off x="3738563" y="4467225"/>
            <a:ext cx="550862"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151" name="Text Box 183"/>
          <p:cNvSpPr txBox="1">
            <a:spLocks noChangeArrowheads="1"/>
          </p:cNvSpPr>
          <p:nvPr/>
        </p:nvSpPr>
        <p:spPr bwMode="auto">
          <a:xfrm>
            <a:off x="4337050" y="5229225"/>
            <a:ext cx="550863"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152" name="Text Box 184"/>
          <p:cNvSpPr txBox="1">
            <a:spLocks noChangeArrowheads="1"/>
          </p:cNvSpPr>
          <p:nvPr/>
        </p:nvSpPr>
        <p:spPr bwMode="auto">
          <a:xfrm>
            <a:off x="4341813" y="4467225"/>
            <a:ext cx="550862"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grpSp>
        <p:nvGrpSpPr>
          <p:cNvPr id="212153" name="Group 185"/>
          <p:cNvGrpSpPr>
            <a:grpSpLocks/>
          </p:cNvGrpSpPr>
          <p:nvPr/>
        </p:nvGrpSpPr>
        <p:grpSpPr bwMode="auto">
          <a:xfrm>
            <a:off x="3700463" y="2908300"/>
            <a:ext cx="1133475" cy="1066800"/>
            <a:chOff x="2148" y="1836"/>
            <a:chExt cx="659" cy="672"/>
          </a:xfrm>
        </p:grpSpPr>
        <p:sp>
          <p:nvSpPr>
            <p:cNvPr id="212154" name="Text Box 186"/>
            <p:cNvSpPr txBox="1">
              <a:spLocks noChangeArrowheads="1"/>
            </p:cNvSpPr>
            <p:nvPr/>
          </p:nvSpPr>
          <p:spPr bwMode="auto">
            <a:xfrm>
              <a:off x="2155"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9 </a:t>
              </a:r>
            </a:p>
          </p:txBody>
        </p:sp>
        <p:sp>
          <p:nvSpPr>
            <p:cNvPr id="212155" name="Text Box 187"/>
            <p:cNvSpPr txBox="1">
              <a:spLocks noChangeArrowheads="1"/>
            </p:cNvSpPr>
            <p:nvPr/>
          </p:nvSpPr>
          <p:spPr bwMode="auto">
            <a:xfrm>
              <a:off x="2487"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1 </a:t>
              </a:r>
            </a:p>
          </p:txBody>
        </p:sp>
        <p:sp>
          <p:nvSpPr>
            <p:cNvPr id="212156" name="Line 188"/>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157" name="Group 189"/>
          <p:cNvGrpSpPr>
            <a:grpSpLocks/>
          </p:cNvGrpSpPr>
          <p:nvPr/>
        </p:nvGrpSpPr>
        <p:grpSpPr bwMode="auto">
          <a:xfrm>
            <a:off x="2500313" y="1831975"/>
            <a:ext cx="2314575" cy="1127125"/>
            <a:chOff x="1451" y="1151"/>
            <a:chExt cx="1346" cy="710"/>
          </a:xfrm>
        </p:grpSpPr>
        <p:sp>
          <p:nvSpPr>
            <p:cNvPr id="212158" name="Text Box 190"/>
            <p:cNvSpPr txBox="1">
              <a:spLocks noChangeArrowheads="1"/>
            </p:cNvSpPr>
            <p:nvPr/>
          </p:nvSpPr>
          <p:spPr bwMode="auto">
            <a:xfrm>
              <a:off x="1481"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2159" name="Text Box 191"/>
            <p:cNvSpPr txBox="1">
              <a:spLocks noChangeArrowheads="1"/>
            </p:cNvSpPr>
            <p:nvPr/>
          </p:nvSpPr>
          <p:spPr bwMode="auto">
            <a:xfrm>
              <a:off x="1813"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160" name="Text Box 192"/>
            <p:cNvSpPr txBox="1">
              <a:spLocks noChangeArrowheads="1"/>
            </p:cNvSpPr>
            <p:nvPr/>
          </p:nvSpPr>
          <p:spPr bwMode="auto">
            <a:xfrm>
              <a:off x="2145"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9 </a:t>
              </a:r>
            </a:p>
          </p:txBody>
        </p:sp>
        <p:sp>
          <p:nvSpPr>
            <p:cNvPr id="212161" name="Text Box 193"/>
            <p:cNvSpPr txBox="1">
              <a:spLocks noChangeArrowheads="1"/>
            </p:cNvSpPr>
            <p:nvPr/>
          </p:nvSpPr>
          <p:spPr bwMode="auto">
            <a:xfrm>
              <a:off x="2477"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1 </a:t>
              </a:r>
            </a:p>
          </p:txBody>
        </p:sp>
        <p:sp>
          <p:nvSpPr>
            <p:cNvPr id="212162" name="Line 194"/>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163" name="Line 195"/>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164" name="Group 196"/>
          <p:cNvGrpSpPr>
            <a:grpSpLocks/>
          </p:cNvGrpSpPr>
          <p:nvPr/>
        </p:nvGrpSpPr>
        <p:grpSpPr bwMode="auto">
          <a:xfrm>
            <a:off x="317500" y="1327150"/>
            <a:ext cx="4548188" cy="476250"/>
            <a:chOff x="182" y="833"/>
            <a:chExt cx="2644" cy="300"/>
          </a:xfrm>
        </p:grpSpPr>
        <p:sp>
          <p:nvSpPr>
            <p:cNvPr id="212165" name="Text Box 197"/>
            <p:cNvSpPr txBox="1">
              <a:spLocks noChangeArrowheads="1"/>
            </p:cNvSpPr>
            <p:nvPr/>
          </p:nvSpPr>
          <p:spPr bwMode="auto">
            <a:xfrm>
              <a:off x="182"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18</a:t>
              </a:r>
            </a:p>
          </p:txBody>
        </p:sp>
        <p:sp>
          <p:nvSpPr>
            <p:cNvPr id="212166" name="Text Box 198"/>
            <p:cNvSpPr txBox="1">
              <a:spLocks noChangeArrowheads="1"/>
            </p:cNvSpPr>
            <p:nvPr/>
          </p:nvSpPr>
          <p:spPr bwMode="auto">
            <a:xfrm>
              <a:off x="514"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26</a:t>
              </a:r>
            </a:p>
          </p:txBody>
        </p:sp>
        <p:sp>
          <p:nvSpPr>
            <p:cNvPr id="212167" name="Text Box 199"/>
            <p:cNvSpPr txBox="1">
              <a:spLocks noChangeArrowheads="1"/>
            </p:cNvSpPr>
            <p:nvPr/>
          </p:nvSpPr>
          <p:spPr bwMode="auto">
            <a:xfrm>
              <a:off x="846"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32</a:t>
              </a:r>
            </a:p>
          </p:txBody>
        </p:sp>
        <p:sp>
          <p:nvSpPr>
            <p:cNvPr id="212168" name="Text Box 200"/>
            <p:cNvSpPr txBox="1">
              <a:spLocks noChangeArrowheads="1"/>
            </p:cNvSpPr>
            <p:nvPr/>
          </p:nvSpPr>
          <p:spPr bwMode="auto">
            <a:xfrm>
              <a:off x="1178"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6 </a:t>
              </a:r>
            </a:p>
          </p:txBody>
        </p:sp>
        <p:sp>
          <p:nvSpPr>
            <p:cNvPr id="212169" name="Text Box 201"/>
            <p:cNvSpPr txBox="1">
              <a:spLocks noChangeArrowheads="1"/>
            </p:cNvSpPr>
            <p:nvPr/>
          </p:nvSpPr>
          <p:spPr bwMode="auto">
            <a:xfrm>
              <a:off x="1510"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2170" name="Text Box 202"/>
            <p:cNvSpPr txBox="1">
              <a:spLocks noChangeArrowheads="1"/>
            </p:cNvSpPr>
            <p:nvPr/>
          </p:nvSpPr>
          <p:spPr bwMode="auto">
            <a:xfrm>
              <a:off x="1842"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171" name="Text Box 203"/>
            <p:cNvSpPr txBox="1">
              <a:spLocks noChangeArrowheads="1"/>
            </p:cNvSpPr>
            <p:nvPr/>
          </p:nvSpPr>
          <p:spPr bwMode="auto">
            <a:xfrm>
              <a:off x="2174"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9 </a:t>
              </a:r>
            </a:p>
          </p:txBody>
        </p:sp>
        <p:sp>
          <p:nvSpPr>
            <p:cNvPr id="212172" name="Text Box 204"/>
            <p:cNvSpPr txBox="1">
              <a:spLocks noChangeArrowheads="1"/>
            </p:cNvSpPr>
            <p:nvPr/>
          </p:nvSpPr>
          <p:spPr bwMode="auto">
            <a:xfrm>
              <a:off x="2506"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 1 </a:t>
              </a:r>
            </a:p>
          </p:txBody>
        </p:sp>
      </p:grpSp>
      <p:sp>
        <p:nvSpPr>
          <p:cNvPr id="212173" name="Text Box 205"/>
          <p:cNvSpPr txBox="1">
            <a:spLocks noChangeArrowheads="1"/>
          </p:cNvSpPr>
          <p:nvPr/>
        </p:nvSpPr>
        <p:spPr bwMode="auto">
          <a:xfrm>
            <a:off x="5014913" y="4460875"/>
            <a:ext cx="55086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174" name="Text Box 206"/>
          <p:cNvSpPr txBox="1">
            <a:spLocks noChangeArrowheads="1"/>
          </p:cNvSpPr>
          <p:nvPr/>
        </p:nvSpPr>
        <p:spPr bwMode="auto">
          <a:xfrm>
            <a:off x="5632450" y="4449763"/>
            <a:ext cx="550863"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175" name="Text Box 207"/>
          <p:cNvSpPr txBox="1">
            <a:spLocks noChangeArrowheads="1"/>
          </p:cNvSpPr>
          <p:nvPr/>
        </p:nvSpPr>
        <p:spPr bwMode="auto">
          <a:xfrm>
            <a:off x="6864350" y="4465638"/>
            <a:ext cx="54927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176" name="Text Box 208"/>
          <p:cNvSpPr txBox="1">
            <a:spLocks noChangeArrowheads="1"/>
          </p:cNvSpPr>
          <p:nvPr/>
        </p:nvSpPr>
        <p:spPr bwMode="auto">
          <a:xfrm>
            <a:off x="6270625" y="4451350"/>
            <a:ext cx="550863"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177" name="Text Box 209"/>
          <p:cNvSpPr txBox="1">
            <a:spLocks noChangeArrowheads="1"/>
          </p:cNvSpPr>
          <p:nvPr/>
        </p:nvSpPr>
        <p:spPr bwMode="auto">
          <a:xfrm>
            <a:off x="6305550" y="3517900"/>
            <a:ext cx="54927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178" name="Text Box 210"/>
          <p:cNvSpPr txBox="1">
            <a:spLocks noChangeArrowheads="1"/>
          </p:cNvSpPr>
          <p:nvPr/>
        </p:nvSpPr>
        <p:spPr bwMode="auto">
          <a:xfrm>
            <a:off x="5657850" y="3516313"/>
            <a:ext cx="550863"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179" name="Text Box 211"/>
          <p:cNvSpPr txBox="1">
            <a:spLocks noChangeArrowheads="1"/>
          </p:cNvSpPr>
          <p:nvPr/>
        </p:nvSpPr>
        <p:spPr bwMode="auto">
          <a:xfrm>
            <a:off x="6848475" y="3516313"/>
            <a:ext cx="550863"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180" name="Text Box 212"/>
          <p:cNvSpPr txBox="1">
            <a:spLocks noChangeArrowheads="1"/>
          </p:cNvSpPr>
          <p:nvPr/>
        </p:nvSpPr>
        <p:spPr bwMode="auto">
          <a:xfrm>
            <a:off x="5116513" y="3517900"/>
            <a:ext cx="55086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181" name="Text Box 213"/>
          <p:cNvSpPr txBox="1">
            <a:spLocks noChangeArrowheads="1"/>
          </p:cNvSpPr>
          <p:nvPr/>
        </p:nvSpPr>
        <p:spPr bwMode="auto">
          <a:xfrm>
            <a:off x="8112125" y="4438650"/>
            <a:ext cx="57785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182" name="Text Box 214"/>
          <p:cNvSpPr txBox="1">
            <a:spLocks noChangeArrowheads="1"/>
          </p:cNvSpPr>
          <p:nvPr/>
        </p:nvSpPr>
        <p:spPr bwMode="auto">
          <a:xfrm>
            <a:off x="7477125" y="4462463"/>
            <a:ext cx="592138"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2183" name="Text Box 215"/>
          <p:cNvSpPr txBox="1">
            <a:spLocks noChangeArrowheads="1"/>
          </p:cNvSpPr>
          <p:nvPr/>
        </p:nvSpPr>
        <p:spPr bwMode="auto">
          <a:xfrm>
            <a:off x="9355138" y="4452938"/>
            <a:ext cx="55086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184" name="Text Box 216"/>
          <p:cNvSpPr txBox="1">
            <a:spLocks noChangeArrowheads="1"/>
          </p:cNvSpPr>
          <p:nvPr/>
        </p:nvSpPr>
        <p:spPr bwMode="auto">
          <a:xfrm>
            <a:off x="8742363" y="4464050"/>
            <a:ext cx="54927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185" name="Text Box 217"/>
          <p:cNvSpPr txBox="1">
            <a:spLocks noChangeArrowheads="1"/>
          </p:cNvSpPr>
          <p:nvPr/>
        </p:nvSpPr>
        <p:spPr bwMode="auto">
          <a:xfrm>
            <a:off x="8804275" y="3529013"/>
            <a:ext cx="54927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186" name="Text Box 218"/>
          <p:cNvSpPr txBox="1">
            <a:spLocks noChangeArrowheads="1"/>
          </p:cNvSpPr>
          <p:nvPr/>
        </p:nvSpPr>
        <p:spPr bwMode="auto">
          <a:xfrm>
            <a:off x="9355138" y="3529013"/>
            <a:ext cx="55086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187" name="Text Box 219"/>
          <p:cNvSpPr txBox="1">
            <a:spLocks noChangeArrowheads="1"/>
          </p:cNvSpPr>
          <p:nvPr/>
        </p:nvSpPr>
        <p:spPr bwMode="auto">
          <a:xfrm>
            <a:off x="7537450" y="3516313"/>
            <a:ext cx="63182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188" name="Text Box 220"/>
          <p:cNvSpPr txBox="1">
            <a:spLocks noChangeArrowheads="1"/>
          </p:cNvSpPr>
          <p:nvPr/>
        </p:nvSpPr>
        <p:spPr bwMode="auto">
          <a:xfrm>
            <a:off x="8096250" y="3517900"/>
            <a:ext cx="63182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2189" name="Text Box 221"/>
          <p:cNvSpPr txBox="1">
            <a:spLocks noChangeArrowheads="1"/>
          </p:cNvSpPr>
          <p:nvPr/>
        </p:nvSpPr>
        <p:spPr bwMode="auto">
          <a:xfrm>
            <a:off x="7550150" y="2460625"/>
            <a:ext cx="550863"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1 </a:t>
            </a:r>
          </a:p>
        </p:txBody>
      </p:sp>
      <p:sp>
        <p:nvSpPr>
          <p:cNvPr id="212190" name="Text Box 222"/>
          <p:cNvSpPr txBox="1">
            <a:spLocks noChangeArrowheads="1"/>
          </p:cNvSpPr>
          <p:nvPr/>
        </p:nvSpPr>
        <p:spPr bwMode="auto">
          <a:xfrm>
            <a:off x="5089525" y="2446338"/>
            <a:ext cx="54927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6 </a:t>
            </a:r>
          </a:p>
        </p:txBody>
      </p:sp>
      <p:sp>
        <p:nvSpPr>
          <p:cNvPr id="212191" name="Text Box 223"/>
          <p:cNvSpPr txBox="1">
            <a:spLocks noChangeArrowheads="1"/>
          </p:cNvSpPr>
          <p:nvPr/>
        </p:nvSpPr>
        <p:spPr bwMode="auto">
          <a:xfrm>
            <a:off x="8093075" y="2459038"/>
            <a:ext cx="550863"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 9 </a:t>
            </a:r>
          </a:p>
        </p:txBody>
      </p:sp>
      <p:sp>
        <p:nvSpPr>
          <p:cNvPr id="212192" name="Text Box 224"/>
          <p:cNvSpPr txBox="1">
            <a:spLocks noChangeArrowheads="1"/>
          </p:cNvSpPr>
          <p:nvPr/>
        </p:nvSpPr>
        <p:spPr bwMode="auto">
          <a:xfrm>
            <a:off x="8642350" y="2459038"/>
            <a:ext cx="630238"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15</a:t>
            </a:r>
          </a:p>
        </p:txBody>
      </p:sp>
      <p:sp>
        <p:nvSpPr>
          <p:cNvPr id="212193" name="Text Box 225"/>
          <p:cNvSpPr txBox="1">
            <a:spLocks noChangeArrowheads="1"/>
          </p:cNvSpPr>
          <p:nvPr/>
        </p:nvSpPr>
        <p:spPr bwMode="auto">
          <a:xfrm>
            <a:off x="5629275" y="2459038"/>
            <a:ext cx="54927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18</a:t>
            </a:r>
          </a:p>
        </p:txBody>
      </p:sp>
      <p:sp>
        <p:nvSpPr>
          <p:cNvPr id="212194" name="Text Box 226"/>
          <p:cNvSpPr txBox="1">
            <a:spLocks noChangeArrowheads="1"/>
          </p:cNvSpPr>
          <p:nvPr/>
        </p:nvSpPr>
        <p:spPr bwMode="auto">
          <a:xfrm>
            <a:off x="6170613" y="2447925"/>
            <a:ext cx="55086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26</a:t>
            </a:r>
          </a:p>
        </p:txBody>
      </p:sp>
      <p:sp>
        <p:nvSpPr>
          <p:cNvPr id="212195" name="Text Box 227"/>
          <p:cNvSpPr txBox="1">
            <a:spLocks noChangeArrowheads="1"/>
          </p:cNvSpPr>
          <p:nvPr/>
        </p:nvSpPr>
        <p:spPr bwMode="auto">
          <a:xfrm>
            <a:off x="6721475" y="2446338"/>
            <a:ext cx="54927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latin typeface="Times New Roman" pitchFamily="18" charset="0"/>
              </a:rPr>
              <a:t>32</a:t>
            </a:r>
          </a:p>
        </p:txBody>
      </p:sp>
      <p:sp>
        <p:nvSpPr>
          <p:cNvPr id="212196" name="Text Box 228"/>
          <p:cNvSpPr txBox="1">
            <a:spLocks noChangeArrowheads="1"/>
          </p:cNvSpPr>
          <p:nvPr/>
        </p:nvSpPr>
        <p:spPr bwMode="auto">
          <a:xfrm>
            <a:off x="9274175" y="2460625"/>
            <a:ext cx="631825"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Times New Roman" pitchFamily="18" charset="0"/>
              </a:rPr>
              <a:t>43</a:t>
            </a:r>
          </a:p>
        </p:txBody>
      </p:sp>
      <p:sp>
        <p:nvSpPr>
          <p:cNvPr id="212197" name="Text Box 229"/>
          <p:cNvSpPr txBox="1">
            <a:spLocks noChangeArrowheads="1"/>
          </p:cNvSpPr>
          <p:nvPr/>
        </p:nvSpPr>
        <p:spPr bwMode="auto">
          <a:xfrm>
            <a:off x="1508125" y="857250"/>
            <a:ext cx="2238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u="sng">
                <a:solidFill>
                  <a:srgbClr val="CC3300"/>
                </a:solidFill>
                <a:latin typeface="Times New Roman" pitchFamily="18" charset="0"/>
              </a:rPr>
              <a:t>Original Sequence</a:t>
            </a:r>
          </a:p>
        </p:txBody>
      </p:sp>
      <p:sp>
        <p:nvSpPr>
          <p:cNvPr id="212198" name="Text Box 230"/>
          <p:cNvSpPr txBox="1">
            <a:spLocks noChangeArrowheads="1"/>
          </p:cNvSpPr>
          <p:nvPr/>
        </p:nvSpPr>
        <p:spPr bwMode="auto">
          <a:xfrm>
            <a:off x="6251575" y="884238"/>
            <a:ext cx="20399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000" u="sng">
                <a:solidFill>
                  <a:srgbClr val="CC3300"/>
                </a:solidFill>
                <a:latin typeface="Times New Roman" pitchFamily="18" charset="0"/>
              </a:rPr>
              <a:t>Sorted 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198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21198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211993"/>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21199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212014"/>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21201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212040"/>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12064"/>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212117"/>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21211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21204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12065"/>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212118"/>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21212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212105"/>
                                        </p:tgtEl>
                                        <p:attrNameLst>
                                          <p:attrName>style.visibility</p:attrName>
                                        </p:attrNameLst>
                                      </p:cBhvr>
                                      <p:to>
                                        <p:strVal val="visible"/>
                                      </p:to>
                                    </p:set>
                                    <p:animEffect transition="in" filter="dissolve">
                                      <p:cBhvr>
                                        <p:cTn id="56" dur="500"/>
                                        <p:tgtEl>
                                          <p:spTgt spid="21210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12173"/>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212072"/>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212174"/>
                                        </p:tgtEl>
                                        <p:attrNameLst>
                                          <p:attrName>style.visibility</p:attrName>
                                        </p:attrNameLst>
                                      </p:cBhvr>
                                      <p:to>
                                        <p:strVal val="visible"/>
                                      </p:to>
                                    </p:set>
                                  </p:childTnLst>
                                </p:cTn>
                              </p:par>
                            </p:childTnLst>
                          </p:cTn>
                        </p:par>
                        <p:par>
                          <p:cTn id="67" fill="hold" nodeType="afterGroup">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212073"/>
                                        </p:tgtEl>
                                        <p:attrNameLst>
                                          <p:attrName>style.visibility</p:attrName>
                                        </p:attrNameLst>
                                      </p:cBhvr>
                                      <p:to>
                                        <p:strVal val="visible"/>
                                      </p:to>
                                    </p:set>
                                  </p:childTnLst>
                                </p:cTn>
                              </p:par>
                            </p:childTnLst>
                          </p:cTn>
                        </p:par>
                        <p:par>
                          <p:cTn id="70" fill="hold" nodeType="afterGroup">
                            <p:stCondLst>
                              <p:cond delay="2000"/>
                            </p:stCondLst>
                            <p:childTnLst>
                              <p:par>
                                <p:cTn id="71" presetID="1" presetClass="entr" presetSubtype="0" fill="hold" nodeType="afterEffect">
                                  <p:stCondLst>
                                    <p:cond delay="0"/>
                                  </p:stCondLst>
                                  <p:childTnLst>
                                    <p:set>
                                      <p:cBhvr>
                                        <p:cTn id="72" dur="1" fill="hold">
                                          <p:stCondLst>
                                            <p:cond delay="499"/>
                                          </p:stCondLst>
                                        </p:cTn>
                                        <p:tgtEl>
                                          <p:spTgt spid="21212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212021"/>
                                        </p:tgtEl>
                                        <p:attrNameLst>
                                          <p:attrName>style.visibility</p:attrName>
                                        </p:attrNameLst>
                                      </p:cBhvr>
                                      <p:to>
                                        <p:strVal val="visible"/>
                                      </p:to>
                                    </p:se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212018"/>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21204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212066"/>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212126"/>
                                        </p:tgtEl>
                                        <p:attrNameLst>
                                          <p:attrName>style.visibility</p:attrName>
                                        </p:attrNameLst>
                                      </p:cBhvr>
                                      <p:to>
                                        <p:strVal val="visible"/>
                                      </p:to>
                                    </p:set>
                                  </p:childTnLst>
                                </p:cTn>
                              </p:par>
                            </p:childTnLst>
                          </p:cTn>
                        </p:par>
                        <p:par>
                          <p:cTn id="91" fill="hold" nodeType="afterGroup">
                            <p:stCondLst>
                              <p:cond delay="1000"/>
                            </p:stCondLst>
                            <p:childTnLst>
                              <p:par>
                                <p:cTn id="92" presetID="1" presetClass="entr" presetSubtype="0" fill="hold" grpId="0" nodeType="afterEffect">
                                  <p:stCondLst>
                                    <p:cond delay="0"/>
                                  </p:stCondLst>
                                  <p:childTnLst>
                                    <p:set>
                                      <p:cBhvr>
                                        <p:cTn id="93" dur="1" fill="hold">
                                          <p:stCondLst>
                                            <p:cond delay="499"/>
                                          </p:stCondLst>
                                        </p:cTn>
                                        <p:tgtEl>
                                          <p:spTgt spid="212127"/>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212049"/>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212067"/>
                                        </p:tgtEl>
                                        <p:attrNameLst>
                                          <p:attrName>style.visibility</p:attrName>
                                        </p:attrNameLst>
                                      </p:cBhvr>
                                      <p:to>
                                        <p:strVal val="visible"/>
                                      </p:to>
                                    </p:set>
                                  </p:childTnLst>
                                </p:cTn>
                              </p:par>
                            </p:childTnLst>
                          </p:cTn>
                        </p:par>
                        <p:par>
                          <p:cTn id="102" fill="hold" nodeType="afterGroup">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212128"/>
                                        </p:tgtEl>
                                        <p:attrNameLst>
                                          <p:attrName>style.visibility</p:attrName>
                                        </p:attrNameLst>
                                      </p:cBhvr>
                                      <p:to>
                                        <p:strVal val="visible"/>
                                      </p:to>
                                    </p:set>
                                  </p:childTnLst>
                                </p:cTn>
                              </p:par>
                            </p:childTnLst>
                          </p:cTn>
                        </p:par>
                        <p:par>
                          <p:cTn id="105" fill="hold" nodeType="afterGroup">
                            <p:stCondLst>
                              <p:cond delay="1000"/>
                            </p:stCondLst>
                            <p:childTnLst>
                              <p:par>
                                <p:cTn id="106" presetID="1" presetClass="entr" presetSubtype="0" fill="hold" grpId="0" nodeType="afterEffect">
                                  <p:stCondLst>
                                    <p:cond delay="0"/>
                                  </p:stCondLst>
                                  <p:childTnLst>
                                    <p:set>
                                      <p:cBhvr>
                                        <p:cTn id="107" dur="1" fill="hold">
                                          <p:stCondLst>
                                            <p:cond delay="499"/>
                                          </p:stCondLst>
                                        </p:cTn>
                                        <p:tgtEl>
                                          <p:spTgt spid="212129"/>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212108"/>
                                        </p:tgtEl>
                                        <p:attrNameLst>
                                          <p:attrName>style.visibility</p:attrName>
                                        </p:attrNameLst>
                                      </p:cBhvr>
                                      <p:to>
                                        <p:strVal val="visible"/>
                                      </p:to>
                                    </p:set>
                                    <p:animEffect transition="in" filter="dissolve">
                                      <p:cBhvr>
                                        <p:cTn id="112" dur="500"/>
                                        <p:tgtEl>
                                          <p:spTgt spid="212108"/>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212175"/>
                                        </p:tgtEl>
                                        <p:attrNameLst>
                                          <p:attrName>style.visibility</p:attrName>
                                        </p:attrNameLst>
                                      </p:cBhvr>
                                      <p:to>
                                        <p:strVal val="visible"/>
                                      </p:to>
                                    </p:set>
                                  </p:childTnLst>
                                </p:cTn>
                              </p:par>
                            </p:childTnLst>
                          </p:cTn>
                        </p:par>
                        <p:par>
                          <p:cTn id="117" fill="hold" nodeType="afterGroup">
                            <p:stCondLst>
                              <p:cond delay="500"/>
                            </p:stCondLst>
                            <p:childTnLst>
                              <p:par>
                                <p:cTn id="118" presetID="1" presetClass="entr" presetSubtype="0" fill="hold" grpId="0" nodeType="afterEffect">
                                  <p:stCondLst>
                                    <p:cond delay="0"/>
                                  </p:stCondLst>
                                  <p:childTnLst>
                                    <p:set>
                                      <p:cBhvr>
                                        <p:cTn id="119" dur="1" fill="hold">
                                          <p:stCondLst>
                                            <p:cond delay="499"/>
                                          </p:stCondLst>
                                        </p:cTn>
                                        <p:tgtEl>
                                          <p:spTgt spid="212075"/>
                                        </p:tgtEl>
                                        <p:attrNameLst>
                                          <p:attrName>style.visibility</p:attrName>
                                        </p:attrNameLst>
                                      </p:cBhvr>
                                      <p:to>
                                        <p:strVal val="visible"/>
                                      </p:to>
                                    </p:set>
                                  </p:childTnLst>
                                </p:cTn>
                              </p:par>
                            </p:childTnLst>
                          </p:cTn>
                        </p:par>
                        <p:par>
                          <p:cTn id="120" fill="hold" nodeType="afterGroup">
                            <p:stCondLst>
                              <p:cond delay="1000"/>
                            </p:stCondLst>
                            <p:childTnLst>
                              <p:par>
                                <p:cTn id="121" presetID="1" presetClass="entr" presetSubtype="0" fill="hold" grpId="0" nodeType="afterEffect">
                                  <p:stCondLst>
                                    <p:cond delay="0"/>
                                  </p:stCondLst>
                                  <p:childTnLst>
                                    <p:set>
                                      <p:cBhvr>
                                        <p:cTn id="122" dur="1" fill="hold">
                                          <p:stCondLst>
                                            <p:cond delay="499"/>
                                          </p:stCondLst>
                                        </p:cTn>
                                        <p:tgtEl>
                                          <p:spTgt spid="212176"/>
                                        </p:tgtEl>
                                        <p:attrNameLst>
                                          <p:attrName>style.visibility</p:attrName>
                                        </p:attrNameLst>
                                      </p:cBhvr>
                                      <p:to>
                                        <p:strVal val="visible"/>
                                      </p:to>
                                    </p:set>
                                  </p:childTnLst>
                                </p:cTn>
                              </p:par>
                            </p:childTnLst>
                          </p:cTn>
                        </p:par>
                        <p:par>
                          <p:cTn id="123" fill="hold" nodeType="afterGroup">
                            <p:stCondLst>
                              <p:cond delay="1500"/>
                            </p:stCondLst>
                            <p:childTnLst>
                              <p:par>
                                <p:cTn id="124" presetID="1" presetClass="entr" presetSubtype="0" fill="hold" grpId="0" nodeType="afterEffect">
                                  <p:stCondLst>
                                    <p:cond delay="0"/>
                                  </p:stCondLst>
                                  <p:childTnLst>
                                    <p:set>
                                      <p:cBhvr>
                                        <p:cTn id="125" dur="1" fill="hold">
                                          <p:stCondLst>
                                            <p:cond delay="499"/>
                                          </p:stCondLst>
                                        </p:cTn>
                                        <p:tgtEl>
                                          <p:spTgt spid="212074"/>
                                        </p:tgtEl>
                                        <p:attrNameLst>
                                          <p:attrName>style.visibility</p:attrName>
                                        </p:attrNameLst>
                                      </p:cBhvr>
                                      <p:to>
                                        <p:strVal val="visible"/>
                                      </p:to>
                                    </p:set>
                                  </p:childTnLst>
                                </p:cTn>
                              </p:par>
                            </p:childTnLst>
                          </p:cTn>
                        </p:par>
                        <p:par>
                          <p:cTn id="126" fill="hold" nodeType="afterGroup">
                            <p:stCondLst>
                              <p:cond delay="2000"/>
                            </p:stCondLst>
                            <p:childTnLst>
                              <p:par>
                                <p:cTn id="127" presetID="1" presetClass="entr" presetSubtype="0" fill="hold" nodeType="afterEffect">
                                  <p:stCondLst>
                                    <p:cond delay="0"/>
                                  </p:stCondLst>
                                  <p:childTnLst>
                                    <p:set>
                                      <p:cBhvr>
                                        <p:cTn id="128" dur="1" fill="hold">
                                          <p:stCondLst>
                                            <p:cond delay="499"/>
                                          </p:stCondLst>
                                        </p:cTn>
                                        <p:tgtEl>
                                          <p:spTgt spid="212130"/>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nodeType="clickEffect">
                                  <p:stCondLst>
                                    <p:cond delay="0"/>
                                  </p:stCondLst>
                                  <p:childTnLst>
                                    <p:set>
                                      <p:cBhvr>
                                        <p:cTn id="132" dur="1" fill="hold">
                                          <p:stCondLst>
                                            <p:cond delay="0"/>
                                          </p:stCondLst>
                                        </p:cTn>
                                        <p:tgtEl>
                                          <p:spTgt spid="212084"/>
                                        </p:tgtEl>
                                        <p:attrNameLst>
                                          <p:attrName>style.visibility</p:attrName>
                                        </p:attrNameLst>
                                      </p:cBhvr>
                                      <p:to>
                                        <p:strVal val="visible"/>
                                      </p:to>
                                    </p:set>
                                    <p:animEffect transition="in" filter="dissolve">
                                      <p:cBhvr>
                                        <p:cTn id="133" dur="500"/>
                                        <p:tgtEl>
                                          <p:spTgt spid="212084"/>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212177"/>
                                        </p:tgtEl>
                                        <p:attrNameLst>
                                          <p:attrName>style.visibility</p:attrName>
                                        </p:attrNameLst>
                                      </p:cBhvr>
                                      <p:to>
                                        <p:strVal val="visible"/>
                                      </p:to>
                                    </p:set>
                                  </p:childTnLst>
                                </p:cTn>
                              </p:par>
                            </p:childTnLst>
                          </p:cTn>
                        </p:par>
                        <p:par>
                          <p:cTn id="138" fill="hold" nodeType="afterGroup">
                            <p:stCondLst>
                              <p:cond delay="500"/>
                            </p:stCondLst>
                            <p:childTnLst>
                              <p:par>
                                <p:cTn id="139" presetID="1" presetClass="entr" presetSubtype="0" fill="hold" grpId="0" nodeType="afterEffect">
                                  <p:stCondLst>
                                    <p:cond delay="0"/>
                                  </p:stCondLst>
                                  <p:childTnLst>
                                    <p:set>
                                      <p:cBhvr>
                                        <p:cTn id="140" dur="1" fill="hold">
                                          <p:stCondLst>
                                            <p:cond delay="499"/>
                                          </p:stCondLst>
                                        </p:cTn>
                                        <p:tgtEl>
                                          <p:spTgt spid="212080"/>
                                        </p:tgtEl>
                                        <p:attrNameLst>
                                          <p:attrName>style.visibility</p:attrName>
                                        </p:attrNameLst>
                                      </p:cBhvr>
                                      <p:to>
                                        <p:strVal val="visible"/>
                                      </p:to>
                                    </p:set>
                                  </p:childTnLst>
                                </p:cTn>
                              </p:par>
                            </p:childTnLst>
                          </p:cTn>
                        </p:par>
                        <p:par>
                          <p:cTn id="141" fill="hold" nodeType="afterGroup">
                            <p:stCondLst>
                              <p:cond delay="1000"/>
                            </p:stCondLst>
                            <p:childTnLst>
                              <p:par>
                                <p:cTn id="142" presetID="1" presetClass="entr" presetSubtype="0" fill="hold" grpId="0" nodeType="afterEffect">
                                  <p:stCondLst>
                                    <p:cond delay="0"/>
                                  </p:stCondLst>
                                  <p:childTnLst>
                                    <p:set>
                                      <p:cBhvr>
                                        <p:cTn id="143" dur="1" fill="hold">
                                          <p:stCondLst>
                                            <p:cond delay="499"/>
                                          </p:stCondLst>
                                        </p:cTn>
                                        <p:tgtEl>
                                          <p:spTgt spid="212180"/>
                                        </p:tgtEl>
                                        <p:attrNameLst>
                                          <p:attrName>style.visibility</p:attrName>
                                        </p:attrNameLst>
                                      </p:cBhvr>
                                      <p:to>
                                        <p:strVal val="visible"/>
                                      </p:to>
                                    </p:set>
                                  </p:childTnLst>
                                </p:cTn>
                              </p:par>
                            </p:childTnLst>
                          </p:cTn>
                        </p:par>
                        <p:par>
                          <p:cTn id="144" fill="hold" nodeType="afterGroup">
                            <p:stCondLst>
                              <p:cond delay="1500"/>
                            </p:stCondLst>
                            <p:childTnLst>
                              <p:par>
                                <p:cTn id="145" presetID="1" presetClass="entr" presetSubtype="0" fill="hold" grpId="0" nodeType="afterEffect">
                                  <p:stCondLst>
                                    <p:cond delay="0"/>
                                  </p:stCondLst>
                                  <p:childTnLst>
                                    <p:set>
                                      <p:cBhvr>
                                        <p:cTn id="146" dur="1" fill="hold">
                                          <p:stCondLst>
                                            <p:cond delay="499"/>
                                          </p:stCondLst>
                                        </p:cTn>
                                        <p:tgtEl>
                                          <p:spTgt spid="212081"/>
                                        </p:tgtEl>
                                        <p:attrNameLst>
                                          <p:attrName>style.visibility</p:attrName>
                                        </p:attrNameLst>
                                      </p:cBhvr>
                                      <p:to>
                                        <p:strVal val="visible"/>
                                      </p:to>
                                    </p:set>
                                  </p:childTnLst>
                                </p:cTn>
                              </p:par>
                            </p:childTnLst>
                          </p:cTn>
                        </p:par>
                        <p:par>
                          <p:cTn id="147" fill="hold" nodeType="afterGroup">
                            <p:stCondLst>
                              <p:cond delay="2000"/>
                            </p:stCondLst>
                            <p:childTnLst>
                              <p:par>
                                <p:cTn id="148" presetID="1" presetClass="entr" presetSubtype="0" fill="hold" grpId="0" nodeType="afterEffect">
                                  <p:stCondLst>
                                    <p:cond delay="0"/>
                                  </p:stCondLst>
                                  <p:childTnLst>
                                    <p:set>
                                      <p:cBhvr>
                                        <p:cTn id="149" dur="1" fill="hold">
                                          <p:stCondLst>
                                            <p:cond delay="499"/>
                                          </p:stCondLst>
                                        </p:cTn>
                                        <p:tgtEl>
                                          <p:spTgt spid="212178"/>
                                        </p:tgtEl>
                                        <p:attrNameLst>
                                          <p:attrName>style.visibility</p:attrName>
                                        </p:attrNameLst>
                                      </p:cBhvr>
                                      <p:to>
                                        <p:strVal val="visible"/>
                                      </p:to>
                                    </p:set>
                                  </p:childTnLst>
                                </p:cTn>
                              </p:par>
                            </p:childTnLst>
                          </p:cTn>
                        </p:par>
                        <p:par>
                          <p:cTn id="150" fill="hold" nodeType="afterGroup">
                            <p:stCondLst>
                              <p:cond delay="2500"/>
                            </p:stCondLst>
                            <p:childTnLst>
                              <p:par>
                                <p:cTn id="151" presetID="1" presetClass="entr" presetSubtype="0" fill="hold" grpId="0" nodeType="afterEffect">
                                  <p:stCondLst>
                                    <p:cond delay="0"/>
                                  </p:stCondLst>
                                  <p:childTnLst>
                                    <p:set>
                                      <p:cBhvr>
                                        <p:cTn id="152" dur="1" fill="hold">
                                          <p:stCondLst>
                                            <p:cond delay="499"/>
                                          </p:stCondLst>
                                        </p:cTn>
                                        <p:tgtEl>
                                          <p:spTgt spid="212082"/>
                                        </p:tgtEl>
                                        <p:attrNameLst>
                                          <p:attrName>style.visibility</p:attrName>
                                        </p:attrNameLst>
                                      </p:cBhvr>
                                      <p:to>
                                        <p:strVal val="visible"/>
                                      </p:to>
                                    </p:set>
                                  </p:childTnLst>
                                </p:cTn>
                              </p:par>
                            </p:childTnLst>
                          </p:cTn>
                        </p:par>
                        <p:par>
                          <p:cTn id="153" fill="hold" nodeType="afterGroup">
                            <p:stCondLst>
                              <p:cond delay="3000"/>
                            </p:stCondLst>
                            <p:childTnLst>
                              <p:par>
                                <p:cTn id="154" presetID="1" presetClass="entr" presetSubtype="0" fill="hold" grpId="0" nodeType="afterEffect">
                                  <p:stCondLst>
                                    <p:cond delay="0"/>
                                  </p:stCondLst>
                                  <p:childTnLst>
                                    <p:set>
                                      <p:cBhvr>
                                        <p:cTn id="155" dur="1" fill="hold">
                                          <p:stCondLst>
                                            <p:cond delay="499"/>
                                          </p:stCondLst>
                                        </p:cTn>
                                        <p:tgtEl>
                                          <p:spTgt spid="212179"/>
                                        </p:tgtEl>
                                        <p:attrNameLst>
                                          <p:attrName>style.visibility</p:attrName>
                                        </p:attrNameLst>
                                      </p:cBhvr>
                                      <p:to>
                                        <p:strVal val="visible"/>
                                      </p:to>
                                    </p:set>
                                  </p:childTnLst>
                                </p:cTn>
                              </p:par>
                            </p:childTnLst>
                          </p:cTn>
                        </p:par>
                        <p:par>
                          <p:cTn id="156" fill="hold" nodeType="afterGroup">
                            <p:stCondLst>
                              <p:cond delay="3500"/>
                            </p:stCondLst>
                            <p:childTnLst>
                              <p:par>
                                <p:cTn id="157" presetID="1" presetClass="entr" presetSubtype="0" fill="hold" grpId="0" nodeType="afterEffect">
                                  <p:stCondLst>
                                    <p:cond delay="0"/>
                                  </p:stCondLst>
                                  <p:childTnLst>
                                    <p:set>
                                      <p:cBhvr>
                                        <p:cTn id="158" dur="1" fill="hold">
                                          <p:stCondLst>
                                            <p:cond delay="499"/>
                                          </p:stCondLst>
                                        </p:cTn>
                                        <p:tgtEl>
                                          <p:spTgt spid="212083"/>
                                        </p:tgtEl>
                                        <p:attrNameLst>
                                          <p:attrName>style.visibility</p:attrName>
                                        </p:attrNameLst>
                                      </p:cBhvr>
                                      <p:to>
                                        <p:strVal val="visible"/>
                                      </p:to>
                                    </p:set>
                                  </p:childTnLst>
                                </p:cTn>
                              </p:par>
                            </p:childTnLst>
                          </p:cTn>
                        </p:par>
                        <p:par>
                          <p:cTn id="159" fill="hold" nodeType="afterGroup">
                            <p:stCondLst>
                              <p:cond delay="4000"/>
                            </p:stCondLst>
                            <p:childTnLst>
                              <p:par>
                                <p:cTn id="160" presetID="1" presetClass="entr" presetSubtype="0" fill="hold" nodeType="afterEffect">
                                  <p:stCondLst>
                                    <p:cond delay="0"/>
                                  </p:stCondLst>
                                  <p:childTnLst>
                                    <p:set>
                                      <p:cBhvr>
                                        <p:cTn id="161" dur="1" fill="hold">
                                          <p:stCondLst>
                                            <p:cond delay="499"/>
                                          </p:stCondLst>
                                        </p:cTn>
                                        <p:tgtEl>
                                          <p:spTgt spid="212134"/>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499"/>
                                          </p:stCondLst>
                                        </p:cTn>
                                        <p:tgtEl>
                                          <p:spTgt spid="212002"/>
                                        </p:tgtEl>
                                        <p:attrNameLst>
                                          <p:attrName>style.visibility</p:attrName>
                                        </p:attrNameLst>
                                      </p:cBhvr>
                                      <p:to>
                                        <p:strVal val="visible"/>
                                      </p:to>
                                    </p:set>
                                  </p:childTnLst>
                                </p:cTn>
                              </p:par>
                            </p:childTnLst>
                          </p:cTn>
                        </p:par>
                        <p:par>
                          <p:cTn id="166" fill="hold" nodeType="afterGroup">
                            <p:stCondLst>
                              <p:cond delay="500"/>
                            </p:stCondLst>
                            <p:childTnLst>
                              <p:par>
                                <p:cTn id="167" presetID="1" presetClass="entr" presetSubtype="0" fill="hold" nodeType="afterEffect">
                                  <p:stCondLst>
                                    <p:cond delay="0"/>
                                  </p:stCondLst>
                                  <p:childTnLst>
                                    <p:set>
                                      <p:cBhvr>
                                        <p:cTn id="168" dur="1" fill="hold">
                                          <p:stCondLst>
                                            <p:cond delay="499"/>
                                          </p:stCondLst>
                                        </p:cTn>
                                        <p:tgtEl>
                                          <p:spTgt spid="212007"/>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499"/>
                                          </p:stCondLst>
                                        </p:cTn>
                                        <p:tgtEl>
                                          <p:spTgt spid="212028"/>
                                        </p:tgtEl>
                                        <p:attrNameLst>
                                          <p:attrName>style.visibility</p:attrName>
                                        </p:attrNameLst>
                                      </p:cBhvr>
                                      <p:to>
                                        <p:strVal val="visible"/>
                                      </p:to>
                                    </p:set>
                                  </p:childTnLst>
                                </p:cTn>
                              </p:par>
                            </p:childTnLst>
                          </p:cTn>
                        </p:par>
                        <p:par>
                          <p:cTn id="173" fill="hold" nodeType="afterGroup">
                            <p:stCondLst>
                              <p:cond delay="500"/>
                            </p:stCondLst>
                            <p:childTnLst>
                              <p:par>
                                <p:cTn id="174" presetID="1" presetClass="entr" presetSubtype="0" fill="hold" nodeType="afterEffect">
                                  <p:stCondLst>
                                    <p:cond delay="0"/>
                                  </p:stCondLst>
                                  <p:childTnLst>
                                    <p:set>
                                      <p:cBhvr>
                                        <p:cTn id="175" dur="1" fill="hold">
                                          <p:stCondLst>
                                            <p:cond delay="499"/>
                                          </p:stCondLst>
                                        </p:cTn>
                                        <p:tgtEl>
                                          <p:spTgt spid="212025"/>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499"/>
                                          </p:stCondLst>
                                        </p:cTn>
                                        <p:tgtEl>
                                          <p:spTgt spid="212052"/>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212068"/>
                                        </p:tgtEl>
                                        <p:attrNameLst>
                                          <p:attrName>style.visibility</p:attrName>
                                        </p:attrNameLst>
                                      </p:cBhvr>
                                      <p:to>
                                        <p:strVal val="visible"/>
                                      </p:to>
                                    </p:set>
                                  </p:childTnLst>
                                </p:cTn>
                              </p:par>
                            </p:childTnLst>
                          </p:cTn>
                        </p:par>
                        <p:par>
                          <p:cTn id="184" fill="hold" nodeType="afterGroup">
                            <p:stCondLst>
                              <p:cond delay="500"/>
                            </p:stCondLst>
                            <p:childTnLst>
                              <p:par>
                                <p:cTn id="185" presetID="1" presetClass="entr" presetSubtype="0" fill="hold" grpId="0" nodeType="afterEffect">
                                  <p:stCondLst>
                                    <p:cond delay="0"/>
                                  </p:stCondLst>
                                  <p:childTnLst>
                                    <p:set>
                                      <p:cBhvr>
                                        <p:cTn id="186" dur="1" fill="hold">
                                          <p:stCondLst>
                                            <p:cond delay="499"/>
                                          </p:stCondLst>
                                        </p:cTn>
                                        <p:tgtEl>
                                          <p:spTgt spid="212140"/>
                                        </p:tgtEl>
                                        <p:attrNameLst>
                                          <p:attrName>style.visibility</p:attrName>
                                        </p:attrNameLst>
                                      </p:cBhvr>
                                      <p:to>
                                        <p:strVal val="visible"/>
                                      </p:to>
                                    </p:set>
                                  </p:childTnLst>
                                </p:cTn>
                              </p:par>
                            </p:childTnLst>
                          </p:cTn>
                        </p:par>
                        <p:par>
                          <p:cTn id="187" fill="hold" nodeType="afterGroup">
                            <p:stCondLst>
                              <p:cond delay="1000"/>
                            </p:stCondLst>
                            <p:childTnLst>
                              <p:par>
                                <p:cTn id="188" presetID="1" presetClass="entr" presetSubtype="0" fill="hold" grpId="0" nodeType="afterEffect">
                                  <p:stCondLst>
                                    <p:cond delay="0"/>
                                  </p:stCondLst>
                                  <p:childTnLst>
                                    <p:set>
                                      <p:cBhvr>
                                        <p:cTn id="189" dur="1" fill="hold">
                                          <p:stCondLst>
                                            <p:cond delay="499"/>
                                          </p:stCondLst>
                                        </p:cTn>
                                        <p:tgtEl>
                                          <p:spTgt spid="212141"/>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nodeType="clickEffect">
                                  <p:stCondLst>
                                    <p:cond delay="0"/>
                                  </p:stCondLst>
                                  <p:childTnLst>
                                    <p:set>
                                      <p:cBhvr>
                                        <p:cTn id="193" dur="1" fill="hold">
                                          <p:stCondLst>
                                            <p:cond delay="499"/>
                                          </p:stCondLst>
                                        </p:cTn>
                                        <p:tgtEl>
                                          <p:spTgt spid="212055"/>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212069"/>
                                        </p:tgtEl>
                                        <p:attrNameLst>
                                          <p:attrName>style.visibility</p:attrName>
                                        </p:attrNameLst>
                                      </p:cBhvr>
                                      <p:to>
                                        <p:strVal val="visible"/>
                                      </p:to>
                                    </p:set>
                                  </p:childTnLst>
                                </p:cTn>
                              </p:par>
                            </p:childTnLst>
                          </p:cTn>
                        </p:par>
                        <p:par>
                          <p:cTn id="198" fill="hold" nodeType="afterGroup">
                            <p:stCondLst>
                              <p:cond delay="500"/>
                            </p:stCondLst>
                            <p:childTnLst>
                              <p:par>
                                <p:cTn id="199" presetID="1" presetClass="entr" presetSubtype="0" fill="hold" grpId="0" nodeType="afterEffect">
                                  <p:stCondLst>
                                    <p:cond delay="0"/>
                                  </p:stCondLst>
                                  <p:childTnLst>
                                    <p:set>
                                      <p:cBhvr>
                                        <p:cTn id="200" dur="1" fill="hold">
                                          <p:stCondLst>
                                            <p:cond delay="499"/>
                                          </p:stCondLst>
                                        </p:cTn>
                                        <p:tgtEl>
                                          <p:spTgt spid="212142"/>
                                        </p:tgtEl>
                                        <p:attrNameLst>
                                          <p:attrName>style.visibility</p:attrName>
                                        </p:attrNameLst>
                                      </p:cBhvr>
                                      <p:to>
                                        <p:strVal val="visible"/>
                                      </p:to>
                                    </p:set>
                                  </p:childTnLst>
                                </p:cTn>
                              </p:par>
                            </p:childTnLst>
                          </p:cTn>
                        </p:par>
                        <p:par>
                          <p:cTn id="201" fill="hold" nodeType="afterGroup">
                            <p:stCondLst>
                              <p:cond delay="1000"/>
                            </p:stCondLst>
                            <p:childTnLst>
                              <p:par>
                                <p:cTn id="202" presetID="1" presetClass="entr" presetSubtype="0" fill="hold" grpId="0" nodeType="afterEffect">
                                  <p:stCondLst>
                                    <p:cond delay="0"/>
                                  </p:stCondLst>
                                  <p:childTnLst>
                                    <p:set>
                                      <p:cBhvr>
                                        <p:cTn id="203" dur="1" fill="hold">
                                          <p:stCondLst>
                                            <p:cond delay="499"/>
                                          </p:stCondLst>
                                        </p:cTn>
                                        <p:tgtEl>
                                          <p:spTgt spid="212143"/>
                                        </p:tgtEl>
                                        <p:attrNameLst>
                                          <p:attrName>style.visibility</p:attrName>
                                        </p:attrNameLst>
                                      </p:cBhvr>
                                      <p:to>
                                        <p:strVal val="visible"/>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9" presetClass="entr" presetSubtype="0" fill="hold" nodeType="clickEffect">
                                  <p:stCondLst>
                                    <p:cond delay="0"/>
                                  </p:stCondLst>
                                  <p:childTnLst>
                                    <p:set>
                                      <p:cBhvr>
                                        <p:cTn id="207" dur="1" fill="hold">
                                          <p:stCondLst>
                                            <p:cond delay="0"/>
                                          </p:stCondLst>
                                        </p:cTn>
                                        <p:tgtEl>
                                          <p:spTgt spid="212111"/>
                                        </p:tgtEl>
                                        <p:attrNameLst>
                                          <p:attrName>style.visibility</p:attrName>
                                        </p:attrNameLst>
                                      </p:cBhvr>
                                      <p:to>
                                        <p:strVal val="visible"/>
                                      </p:to>
                                    </p:set>
                                    <p:animEffect transition="in" filter="dissolve">
                                      <p:cBhvr>
                                        <p:cTn id="208" dur="500"/>
                                        <p:tgtEl>
                                          <p:spTgt spid="212111"/>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212181"/>
                                        </p:tgtEl>
                                        <p:attrNameLst>
                                          <p:attrName>style.visibility</p:attrName>
                                        </p:attrNameLst>
                                      </p:cBhvr>
                                      <p:to>
                                        <p:strVal val="visible"/>
                                      </p:to>
                                    </p:set>
                                  </p:childTnLst>
                                </p:cTn>
                              </p:par>
                            </p:childTnLst>
                          </p:cTn>
                        </p:par>
                        <p:par>
                          <p:cTn id="213" fill="hold" nodeType="afterGroup">
                            <p:stCondLst>
                              <p:cond delay="500"/>
                            </p:stCondLst>
                            <p:childTnLst>
                              <p:par>
                                <p:cTn id="214" presetID="1" presetClass="entr" presetSubtype="0" fill="hold" grpId="0" nodeType="afterEffect">
                                  <p:stCondLst>
                                    <p:cond delay="0"/>
                                  </p:stCondLst>
                                  <p:childTnLst>
                                    <p:set>
                                      <p:cBhvr>
                                        <p:cTn id="215" dur="1" fill="hold">
                                          <p:stCondLst>
                                            <p:cond delay="499"/>
                                          </p:stCondLst>
                                        </p:cTn>
                                        <p:tgtEl>
                                          <p:spTgt spid="212076"/>
                                        </p:tgtEl>
                                        <p:attrNameLst>
                                          <p:attrName>style.visibility</p:attrName>
                                        </p:attrNameLst>
                                      </p:cBhvr>
                                      <p:to>
                                        <p:strVal val="visible"/>
                                      </p:to>
                                    </p:set>
                                  </p:childTnLst>
                                </p:cTn>
                              </p:par>
                            </p:childTnLst>
                          </p:cTn>
                        </p:par>
                        <p:par>
                          <p:cTn id="216" fill="hold" nodeType="afterGroup">
                            <p:stCondLst>
                              <p:cond delay="1000"/>
                            </p:stCondLst>
                            <p:childTnLst>
                              <p:par>
                                <p:cTn id="217" presetID="1" presetClass="entr" presetSubtype="0" fill="hold" grpId="0" nodeType="afterEffect">
                                  <p:stCondLst>
                                    <p:cond delay="0"/>
                                  </p:stCondLst>
                                  <p:childTnLst>
                                    <p:set>
                                      <p:cBhvr>
                                        <p:cTn id="218" dur="1" fill="hold">
                                          <p:stCondLst>
                                            <p:cond delay="499"/>
                                          </p:stCondLst>
                                        </p:cTn>
                                        <p:tgtEl>
                                          <p:spTgt spid="212182"/>
                                        </p:tgtEl>
                                        <p:attrNameLst>
                                          <p:attrName>style.visibility</p:attrName>
                                        </p:attrNameLst>
                                      </p:cBhvr>
                                      <p:to>
                                        <p:strVal val="visible"/>
                                      </p:to>
                                    </p:set>
                                  </p:childTnLst>
                                </p:cTn>
                              </p:par>
                            </p:childTnLst>
                          </p:cTn>
                        </p:par>
                        <p:par>
                          <p:cTn id="219" fill="hold" nodeType="afterGroup">
                            <p:stCondLst>
                              <p:cond delay="1500"/>
                            </p:stCondLst>
                            <p:childTnLst>
                              <p:par>
                                <p:cTn id="220" presetID="1" presetClass="entr" presetSubtype="0" fill="hold" grpId="0" nodeType="afterEffect">
                                  <p:stCondLst>
                                    <p:cond delay="0"/>
                                  </p:stCondLst>
                                  <p:childTnLst>
                                    <p:set>
                                      <p:cBhvr>
                                        <p:cTn id="221" dur="1" fill="hold">
                                          <p:stCondLst>
                                            <p:cond delay="499"/>
                                          </p:stCondLst>
                                        </p:cTn>
                                        <p:tgtEl>
                                          <p:spTgt spid="212077"/>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nodeType="clickEffect">
                                  <p:stCondLst>
                                    <p:cond delay="0"/>
                                  </p:stCondLst>
                                  <p:childTnLst>
                                    <p:set>
                                      <p:cBhvr>
                                        <p:cTn id="225" dur="1" fill="hold">
                                          <p:stCondLst>
                                            <p:cond delay="499"/>
                                          </p:stCondLst>
                                        </p:cTn>
                                        <p:tgtEl>
                                          <p:spTgt spid="212144"/>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nodeType="clickEffect">
                                  <p:stCondLst>
                                    <p:cond delay="0"/>
                                  </p:stCondLst>
                                  <p:childTnLst>
                                    <p:set>
                                      <p:cBhvr>
                                        <p:cTn id="229" dur="1" fill="hold">
                                          <p:stCondLst>
                                            <p:cond delay="499"/>
                                          </p:stCondLst>
                                        </p:cTn>
                                        <p:tgtEl>
                                          <p:spTgt spid="212035"/>
                                        </p:tgtEl>
                                        <p:attrNameLst>
                                          <p:attrName>style.visibility</p:attrName>
                                        </p:attrNameLst>
                                      </p:cBhvr>
                                      <p:to>
                                        <p:strVal val="visible"/>
                                      </p:to>
                                    </p:set>
                                  </p:childTnLst>
                                </p:cTn>
                              </p:par>
                            </p:childTnLst>
                          </p:cTn>
                        </p:par>
                        <p:par>
                          <p:cTn id="230" fill="hold" nodeType="afterGroup">
                            <p:stCondLst>
                              <p:cond delay="500"/>
                            </p:stCondLst>
                            <p:childTnLst>
                              <p:par>
                                <p:cTn id="231" presetID="1" presetClass="entr" presetSubtype="0" fill="hold" nodeType="afterEffect">
                                  <p:stCondLst>
                                    <p:cond delay="0"/>
                                  </p:stCondLst>
                                  <p:childTnLst>
                                    <p:set>
                                      <p:cBhvr>
                                        <p:cTn id="232" dur="1" fill="hold">
                                          <p:stCondLst>
                                            <p:cond delay="499"/>
                                          </p:stCondLst>
                                        </p:cTn>
                                        <p:tgtEl>
                                          <p:spTgt spid="212032"/>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ntr" presetSubtype="0" fill="hold" nodeType="clickEffect">
                                  <p:stCondLst>
                                    <p:cond delay="0"/>
                                  </p:stCondLst>
                                  <p:childTnLst>
                                    <p:set>
                                      <p:cBhvr>
                                        <p:cTn id="236" dur="1" fill="hold">
                                          <p:stCondLst>
                                            <p:cond delay="499"/>
                                          </p:stCondLst>
                                        </p:cTn>
                                        <p:tgtEl>
                                          <p:spTgt spid="212058"/>
                                        </p:tgtEl>
                                        <p:attrNameLst>
                                          <p:attrName>style.visibility</p:attrName>
                                        </p:attrNameLst>
                                      </p:cBhvr>
                                      <p:to>
                                        <p:strVal val="visible"/>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grpId="0" nodeType="clickEffect">
                                  <p:stCondLst>
                                    <p:cond delay="0"/>
                                  </p:stCondLst>
                                  <p:childTnLst>
                                    <p:set>
                                      <p:cBhvr>
                                        <p:cTn id="240" dur="1" fill="hold">
                                          <p:stCondLst>
                                            <p:cond delay="499"/>
                                          </p:stCondLst>
                                        </p:cTn>
                                        <p:tgtEl>
                                          <p:spTgt spid="212070"/>
                                        </p:tgtEl>
                                        <p:attrNameLst>
                                          <p:attrName>style.visibility</p:attrName>
                                        </p:attrNameLst>
                                      </p:cBhvr>
                                      <p:to>
                                        <p:strVal val="visible"/>
                                      </p:to>
                                    </p:set>
                                  </p:childTnLst>
                                </p:cTn>
                              </p:par>
                            </p:childTnLst>
                          </p:cTn>
                        </p:par>
                        <p:par>
                          <p:cTn id="241" fill="hold" nodeType="afterGroup">
                            <p:stCondLst>
                              <p:cond delay="500"/>
                            </p:stCondLst>
                            <p:childTnLst>
                              <p:par>
                                <p:cTn id="242" presetID="1" presetClass="entr" presetSubtype="0" fill="hold" grpId="0" nodeType="afterEffect">
                                  <p:stCondLst>
                                    <p:cond delay="0"/>
                                  </p:stCondLst>
                                  <p:childTnLst>
                                    <p:set>
                                      <p:cBhvr>
                                        <p:cTn id="243" dur="1" fill="hold">
                                          <p:stCondLst>
                                            <p:cond delay="499"/>
                                          </p:stCondLst>
                                        </p:cTn>
                                        <p:tgtEl>
                                          <p:spTgt spid="212149"/>
                                        </p:tgtEl>
                                        <p:attrNameLst>
                                          <p:attrName>style.visibility</p:attrName>
                                        </p:attrNameLst>
                                      </p:cBhvr>
                                      <p:to>
                                        <p:strVal val="visible"/>
                                      </p:to>
                                    </p:set>
                                  </p:childTnLst>
                                </p:cTn>
                              </p:par>
                            </p:childTnLst>
                          </p:cTn>
                        </p:par>
                        <p:par>
                          <p:cTn id="244" fill="hold" nodeType="afterGroup">
                            <p:stCondLst>
                              <p:cond delay="1000"/>
                            </p:stCondLst>
                            <p:childTnLst>
                              <p:par>
                                <p:cTn id="245" presetID="1" presetClass="entr" presetSubtype="0" fill="hold" grpId="0" nodeType="afterEffect">
                                  <p:stCondLst>
                                    <p:cond delay="0"/>
                                  </p:stCondLst>
                                  <p:childTnLst>
                                    <p:set>
                                      <p:cBhvr>
                                        <p:cTn id="246" dur="1" fill="hold">
                                          <p:stCondLst>
                                            <p:cond delay="499"/>
                                          </p:stCondLst>
                                        </p:cTn>
                                        <p:tgtEl>
                                          <p:spTgt spid="212150"/>
                                        </p:tgtEl>
                                        <p:attrNameLst>
                                          <p:attrName>style.visibility</p:attrName>
                                        </p:attrNameLst>
                                      </p:cBhvr>
                                      <p:to>
                                        <p:strVal val="visible"/>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nodeType="clickEffect">
                                  <p:stCondLst>
                                    <p:cond delay="0"/>
                                  </p:stCondLst>
                                  <p:childTnLst>
                                    <p:set>
                                      <p:cBhvr>
                                        <p:cTn id="250" dur="1" fill="hold">
                                          <p:stCondLst>
                                            <p:cond delay="499"/>
                                          </p:stCondLst>
                                        </p:cTn>
                                        <p:tgtEl>
                                          <p:spTgt spid="212061"/>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499"/>
                                          </p:stCondLst>
                                        </p:cTn>
                                        <p:tgtEl>
                                          <p:spTgt spid="212071"/>
                                        </p:tgtEl>
                                        <p:attrNameLst>
                                          <p:attrName>style.visibility</p:attrName>
                                        </p:attrNameLst>
                                      </p:cBhvr>
                                      <p:to>
                                        <p:strVal val="visible"/>
                                      </p:to>
                                    </p:set>
                                  </p:childTnLst>
                                </p:cTn>
                              </p:par>
                            </p:childTnLst>
                          </p:cTn>
                        </p:par>
                        <p:par>
                          <p:cTn id="255" fill="hold" nodeType="afterGroup">
                            <p:stCondLst>
                              <p:cond delay="500"/>
                            </p:stCondLst>
                            <p:childTnLst>
                              <p:par>
                                <p:cTn id="256" presetID="1" presetClass="entr" presetSubtype="0" fill="hold" grpId="0" nodeType="afterEffect">
                                  <p:stCondLst>
                                    <p:cond delay="0"/>
                                  </p:stCondLst>
                                  <p:childTnLst>
                                    <p:set>
                                      <p:cBhvr>
                                        <p:cTn id="257" dur="1" fill="hold">
                                          <p:stCondLst>
                                            <p:cond delay="499"/>
                                          </p:stCondLst>
                                        </p:cTn>
                                        <p:tgtEl>
                                          <p:spTgt spid="212151"/>
                                        </p:tgtEl>
                                        <p:attrNameLst>
                                          <p:attrName>style.visibility</p:attrName>
                                        </p:attrNameLst>
                                      </p:cBhvr>
                                      <p:to>
                                        <p:strVal val="visible"/>
                                      </p:to>
                                    </p:set>
                                  </p:childTnLst>
                                </p:cTn>
                              </p:par>
                            </p:childTnLst>
                          </p:cTn>
                        </p:par>
                        <p:par>
                          <p:cTn id="258" fill="hold" nodeType="afterGroup">
                            <p:stCondLst>
                              <p:cond delay="1000"/>
                            </p:stCondLst>
                            <p:childTnLst>
                              <p:par>
                                <p:cTn id="259" presetID="1" presetClass="entr" presetSubtype="0" fill="hold" grpId="0" nodeType="afterEffect">
                                  <p:stCondLst>
                                    <p:cond delay="0"/>
                                  </p:stCondLst>
                                  <p:childTnLst>
                                    <p:set>
                                      <p:cBhvr>
                                        <p:cTn id="260" dur="1" fill="hold">
                                          <p:stCondLst>
                                            <p:cond delay="499"/>
                                          </p:stCondLst>
                                        </p:cTn>
                                        <p:tgtEl>
                                          <p:spTgt spid="212152"/>
                                        </p:tgtEl>
                                        <p:attrNameLst>
                                          <p:attrName>style.visibility</p:attrName>
                                        </p:attrNameLst>
                                      </p:cBhvr>
                                      <p:to>
                                        <p:strVal val="visible"/>
                                      </p:to>
                                    </p:se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9" presetClass="entr" presetSubtype="0" fill="hold" nodeType="clickEffect">
                                  <p:stCondLst>
                                    <p:cond delay="0"/>
                                  </p:stCondLst>
                                  <p:childTnLst>
                                    <p:set>
                                      <p:cBhvr>
                                        <p:cTn id="264" dur="1" fill="hold">
                                          <p:stCondLst>
                                            <p:cond delay="0"/>
                                          </p:stCondLst>
                                        </p:cTn>
                                        <p:tgtEl>
                                          <p:spTgt spid="212114"/>
                                        </p:tgtEl>
                                        <p:attrNameLst>
                                          <p:attrName>style.visibility</p:attrName>
                                        </p:attrNameLst>
                                      </p:cBhvr>
                                      <p:to>
                                        <p:strVal val="visible"/>
                                      </p:to>
                                    </p:set>
                                    <p:animEffect transition="in" filter="dissolve">
                                      <p:cBhvr>
                                        <p:cTn id="265" dur="500"/>
                                        <p:tgtEl>
                                          <p:spTgt spid="212114"/>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1" presetClass="entr" presetSubtype="0" fill="hold" grpId="0" nodeType="clickEffect">
                                  <p:stCondLst>
                                    <p:cond delay="0"/>
                                  </p:stCondLst>
                                  <p:childTnLst>
                                    <p:set>
                                      <p:cBhvr>
                                        <p:cTn id="269" dur="1" fill="hold">
                                          <p:stCondLst>
                                            <p:cond delay="499"/>
                                          </p:stCondLst>
                                        </p:cTn>
                                        <p:tgtEl>
                                          <p:spTgt spid="212183"/>
                                        </p:tgtEl>
                                        <p:attrNameLst>
                                          <p:attrName>style.visibility</p:attrName>
                                        </p:attrNameLst>
                                      </p:cBhvr>
                                      <p:to>
                                        <p:strVal val="visible"/>
                                      </p:to>
                                    </p:set>
                                  </p:childTnLst>
                                </p:cTn>
                              </p:par>
                            </p:childTnLst>
                          </p:cTn>
                        </p:par>
                        <p:par>
                          <p:cTn id="270" fill="hold" nodeType="afterGroup">
                            <p:stCondLst>
                              <p:cond delay="500"/>
                            </p:stCondLst>
                            <p:childTnLst>
                              <p:par>
                                <p:cTn id="271" presetID="1" presetClass="entr" presetSubtype="0" fill="hold" grpId="0" nodeType="afterEffect">
                                  <p:stCondLst>
                                    <p:cond delay="0"/>
                                  </p:stCondLst>
                                  <p:childTnLst>
                                    <p:set>
                                      <p:cBhvr>
                                        <p:cTn id="272" dur="1" fill="hold">
                                          <p:stCondLst>
                                            <p:cond delay="499"/>
                                          </p:stCondLst>
                                        </p:cTn>
                                        <p:tgtEl>
                                          <p:spTgt spid="212078"/>
                                        </p:tgtEl>
                                        <p:attrNameLst>
                                          <p:attrName>style.visibility</p:attrName>
                                        </p:attrNameLst>
                                      </p:cBhvr>
                                      <p:to>
                                        <p:strVal val="visible"/>
                                      </p:to>
                                    </p:set>
                                  </p:childTnLst>
                                </p:cTn>
                              </p:par>
                            </p:childTnLst>
                          </p:cTn>
                        </p:par>
                        <p:par>
                          <p:cTn id="273" fill="hold" nodeType="afterGroup">
                            <p:stCondLst>
                              <p:cond delay="1000"/>
                            </p:stCondLst>
                            <p:childTnLst>
                              <p:par>
                                <p:cTn id="274" presetID="1" presetClass="entr" presetSubtype="0" fill="hold" grpId="0" nodeType="afterEffect">
                                  <p:stCondLst>
                                    <p:cond delay="0"/>
                                  </p:stCondLst>
                                  <p:childTnLst>
                                    <p:set>
                                      <p:cBhvr>
                                        <p:cTn id="275" dur="1" fill="hold">
                                          <p:stCondLst>
                                            <p:cond delay="499"/>
                                          </p:stCondLst>
                                        </p:cTn>
                                        <p:tgtEl>
                                          <p:spTgt spid="212184"/>
                                        </p:tgtEl>
                                        <p:attrNameLst>
                                          <p:attrName>style.visibility</p:attrName>
                                        </p:attrNameLst>
                                      </p:cBhvr>
                                      <p:to>
                                        <p:strVal val="visible"/>
                                      </p:to>
                                    </p:set>
                                  </p:childTnLst>
                                </p:cTn>
                              </p:par>
                            </p:childTnLst>
                          </p:cTn>
                        </p:par>
                        <p:par>
                          <p:cTn id="276" fill="hold" nodeType="afterGroup">
                            <p:stCondLst>
                              <p:cond delay="1500"/>
                            </p:stCondLst>
                            <p:childTnLst>
                              <p:par>
                                <p:cTn id="277" presetID="1" presetClass="entr" presetSubtype="0" fill="hold" grpId="0" nodeType="afterEffect">
                                  <p:stCondLst>
                                    <p:cond delay="0"/>
                                  </p:stCondLst>
                                  <p:childTnLst>
                                    <p:set>
                                      <p:cBhvr>
                                        <p:cTn id="278" dur="1" fill="hold">
                                          <p:stCondLst>
                                            <p:cond delay="499"/>
                                          </p:stCondLst>
                                        </p:cTn>
                                        <p:tgtEl>
                                          <p:spTgt spid="212079"/>
                                        </p:tgtEl>
                                        <p:attrNameLst>
                                          <p:attrName>style.visibility</p:attrName>
                                        </p:attrNameLst>
                                      </p:cBhvr>
                                      <p:to>
                                        <p:strVal val="visible"/>
                                      </p:to>
                                    </p:set>
                                  </p:childTnLst>
                                </p:cTn>
                              </p:par>
                            </p:childTnLst>
                          </p:cTn>
                        </p:par>
                        <p:par>
                          <p:cTn id="279" fill="hold" nodeType="afterGroup">
                            <p:stCondLst>
                              <p:cond delay="2000"/>
                            </p:stCondLst>
                            <p:childTnLst>
                              <p:par>
                                <p:cTn id="280" presetID="1" presetClass="entr" presetSubtype="0" fill="hold" nodeType="afterEffect">
                                  <p:stCondLst>
                                    <p:cond delay="0"/>
                                  </p:stCondLst>
                                  <p:childTnLst>
                                    <p:set>
                                      <p:cBhvr>
                                        <p:cTn id="281" dur="1" fill="hold">
                                          <p:stCondLst>
                                            <p:cond delay="499"/>
                                          </p:stCondLst>
                                        </p:cTn>
                                        <p:tgtEl>
                                          <p:spTgt spid="212153"/>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nodeType="clickEffect">
                                  <p:stCondLst>
                                    <p:cond delay="0"/>
                                  </p:stCondLst>
                                  <p:childTnLst>
                                    <p:set>
                                      <p:cBhvr>
                                        <p:cTn id="285" dur="1" fill="hold">
                                          <p:stCondLst>
                                            <p:cond delay="0"/>
                                          </p:stCondLst>
                                        </p:cTn>
                                        <p:tgtEl>
                                          <p:spTgt spid="212091"/>
                                        </p:tgtEl>
                                        <p:attrNameLst>
                                          <p:attrName>style.visibility</p:attrName>
                                        </p:attrNameLst>
                                      </p:cBhvr>
                                      <p:to>
                                        <p:strVal val="visible"/>
                                      </p:to>
                                    </p:set>
                                    <p:animEffect transition="in" filter="dissolve">
                                      <p:cBhvr>
                                        <p:cTn id="286" dur="500"/>
                                        <p:tgtEl>
                                          <p:spTgt spid="212091"/>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ntr" presetSubtype="0" fill="hold" grpId="0" nodeType="clickEffect">
                                  <p:stCondLst>
                                    <p:cond delay="0"/>
                                  </p:stCondLst>
                                  <p:childTnLst>
                                    <p:set>
                                      <p:cBhvr>
                                        <p:cTn id="290" dur="1" fill="hold">
                                          <p:stCondLst>
                                            <p:cond delay="499"/>
                                          </p:stCondLst>
                                        </p:cTn>
                                        <p:tgtEl>
                                          <p:spTgt spid="212185"/>
                                        </p:tgtEl>
                                        <p:attrNameLst>
                                          <p:attrName>style.visibility</p:attrName>
                                        </p:attrNameLst>
                                      </p:cBhvr>
                                      <p:to>
                                        <p:strVal val="visible"/>
                                      </p:to>
                                    </p:set>
                                  </p:childTnLst>
                                </p:cTn>
                              </p:par>
                            </p:childTnLst>
                          </p:cTn>
                        </p:par>
                        <p:par>
                          <p:cTn id="291" fill="hold" nodeType="afterGroup">
                            <p:stCondLst>
                              <p:cond delay="500"/>
                            </p:stCondLst>
                            <p:childTnLst>
                              <p:par>
                                <p:cTn id="292" presetID="1" presetClass="entr" presetSubtype="0" fill="hold" grpId="0" nodeType="afterEffect">
                                  <p:stCondLst>
                                    <p:cond delay="0"/>
                                  </p:stCondLst>
                                  <p:childTnLst>
                                    <p:set>
                                      <p:cBhvr>
                                        <p:cTn id="293" dur="1" fill="hold">
                                          <p:stCondLst>
                                            <p:cond delay="499"/>
                                          </p:stCondLst>
                                        </p:cTn>
                                        <p:tgtEl>
                                          <p:spTgt spid="212087"/>
                                        </p:tgtEl>
                                        <p:attrNameLst>
                                          <p:attrName>style.visibility</p:attrName>
                                        </p:attrNameLst>
                                      </p:cBhvr>
                                      <p:to>
                                        <p:strVal val="visible"/>
                                      </p:to>
                                    </p:set>
                                  </p:childTnLst>
                                </p:cTn>
                              </p:par>
                            </p:childTnLst>
                          </p:cTn>
                        </p:par>
                        <p:par>
                          <p:cTn id="294" fill="hold" nodeType="afterGroup">
                            <p:stCondLst>
                              <p:cond delay="1000"/>
                            </p:stCondLst>
                            <p:childTnLst>
                              <p:par>
                                <p:cTn id="295" presetID="1" presetClass="entr" presetSubtype="0" fill="hold" grpId="0" nodeType="afterEffect">
                                  <p:stCondLst>
                                    <p:cond delay="0"/>
                                  </p:stCondLst>
                                  <p:childTnLst>
                                    <p:set>
                                      <p:cBhvr>
                                        <p:cTn id="296" dur="1" fill="hold">
                                          <p:stCondLst>
                                            <p:cond delay="499"/>
                                          </p:stCondLst>
                                        </p:cTn>
                                        <p:tgtEl>
                                          <p:spTgt spid="212186"/>
                                        </p:tgtEl>
                                        <p:attrNameLst>
                                          <p:attrName>style.visibility</p:attrName>
                                        </p:attrNameLst>
                                      </p:cBhvr>
                                      <p:to>
                                        <p:strVal val="visible"/>
                                      </p:to>
                                    </p:set>
                                  </p:childTnLst>
                                </p:cTn>
                              </p:par>
                            </p:childTnLst>
                          </p:cTn>
                        </p:par>
                        <p:par>
                          <p:cTn id="297" fill="hold" nodeType="afterGroup">
                            <p:stCondLst>
                              <p:cond delay="1500"/>
                            </p:stCondLst>
                            <p:childTnLst>
                              <p:par>
                                <p:cTn id="298" presetID="1" presetClass="entr" presetSubtype="0" fill="hold" grpId="0" nodeType="afterEffect">
                                  <p:stCondLst>
                                    <p:cond delay="0"/>
                                  </p:stCondLst>
                                  <p:childTnLst>
                                    <p:set>
                                      <p:cBhvr>
                                        <p:cTn id="299" dur="1" fill="hold">
                                          <p:stCondLst>
                                            <p:cond delay="499"/>
                                          </p:stCondLst>
                                        </p:cTn>
                                        <p:tgtEl>
                                          <p:spTgt spid="212088"/>
                                        </p:tgtEl>
                                        <p:attrNameLst>
                                          <p:attrName>style.visibility</p:attrName>
                                        </p:attrNameLst>
                                      </p:cBhvr>
                                      <p:to>
                                        <p:strVal val="visible"/>
                                      </p:to>
                                    </p:set>
                                  </p:childTnLst>
                                </p:cTn>
                              </p:par>
                            </p:childTnLst>
                          </p:cTn>
                        </p:par>
                        <p:par>
                          <p:cTn id="300" fill="hold" nodeType="afterGroup">
                            <p:stCondLst>
                              <p:cond delay="2000"/>
                            </p:stCondLst>
                            <p:childTnLst>
                              <p:par>
                                <p:cTn id="301" presetID="1" presetClass="entr" presetSubtype="0" fill="hold" grpId="0" nodeType="afterEffect">
                                  <p:stCondLst>
                                    <p:cond delay="0"/>
                                  </p:stCondLst>
                                  <p:childTnLst>
                                    <p:set>
                                      <p:cBhvr>
                                        <p:cTn id="302" dur="1" fill="hold">
                                          <p:stCondLst>
                                            <p:cond delay="499"/>
                                          </p:stCondLst>
                                        </p:cTn>
                                        <p:tgtEl>
                                          <p:spTgt spid="212187"/>
                                        </p:tgtEl>
                                        <p:attrNameLst>
                                          <p:attrName>style.visibility</p:attrName>
                                        </p:attrNameLst>
                                      </p:cBhvr>
                                      <p:to>
                                        <p:strVal val="visible"/>
                                      </p:to>
                                    </p:set>
                                  </p:childTnLst>
                                </p:cTn>
                              </p:par>
                            </p:childTnLst>
                          </p:cTn>
                        </p:par>
                        <p:par>
                          <p:cTn id="303" fill="hold" nodeType="afterGroup">
                            <p:stCondLst>
                              <p:cond delay="2500"/>
                            </p:stCondLst>
                            <p:childTnLst>
                              <p:par>
                                <p:cTn id="304" presetID="1" presetClass="entr" presetSubtype="0" fill="hold" grpId="0" nodeType="afterEffect">
                                  <p:stCondLst>
                                    <p:cond delay="0"/>
                                  </p:stCondLst>
                                  <p:childTnLst>
                                    <p:set>
                                      <p:cBhvr>
                                        <p:cTn id="305" dur="1" fill="hold">
                                          <p:stCondLst>
                                            <p:cond delay="499"/>
                                          </p:stCondLst>
                                        </p:cTn>
                                        <p:tgtEl>
                                          <p:spTgt spid="212089"/>
                                        </p:tgtEl>
                                        <p:attrNameLst>
                                          <p:attrName>style.visibility</p:attrName>
                                        </p:attrNameLst>
                                      </p:cBhvr>
                                      <p:to>
                                        <p:strVal val="visible"/>
                                      </p:to>
                                    </p:set>
                                  </p:childTnLst>
                                </p:cTn>
                              </p:par>
                            </p:childTnLst>
                          </p:cTn>
                        </p:par>
                        <p:par>
                          <p:cTn id="306" fill="hold" nodeType="afterGroup">
                            <p:stCondLst>
                              <p:cond delay="3000"/>
                            </p:stCondLst>
                            <p:childTnLst>
                              <p:par>
                                <p:cTn id="307" presetID="1" presetClass="entr" presetSubtype="0" fill="hold" grpId="0" nodeType="afterEffect">
                                  <p:stCondLst>
                                    <p:cond delay="0"/>
                                  </p:stCondLst>
                                  <p:childTnLst>
                                    <p:set>
                                      <p:cBhvr>
                                        <p:cTn id="308" dur="1" fill="hold">
                                          <p:stCondLst>
                                            <p:cond delay="499"/>
                                          </p:stCondLst>
                                        </p:cTn>
                                        <p:tgtEl>
                                          <p:spTgt spid="212188"/>
                                        </p:tgtEl>
                                        <p:attrNameLst>
                                          <p:attrName>style.visibility</p:attrName>
                                        </p:attrNameLst>
                                      </p:cBhvr>
                                      <p:to>
                                        <p:strVal val="visible"/>
                                      </p:to>
                                    </p:set>
                                  </p:childTnLst>
                                </p:cTn>
                              </p:par>
                            </p:childTnLst>
                          </p:cTn>
                        </p:par>
                        <p:par>
                          <p:cTn id="309" fill="hold" nodeType="afterGroup">
                            <p:stCondLst>
                              <p:cond delay="3500"/>
                            </p:stCondLst>
                            <p:childTnLst>
                              <p:par>
                                <p:cTn id="310" presetID="1" presetClass="entr" presetSubtype="0" fill="hold" grpId="0" nodeType="afterEffect">
                                  <p:stCondLst>
                                    <p:cond delay="0"/>
                                  </p:stCondLst>
                                  <p:childTnLst>
                                    <p:set>
                                      <p:cBhvr>
                                        <p:cTn id="311" dur="1" fill="hold">
                                          <p:stCondLst>
                                            <p:cond delay="499"/>
                                          </p:stCondLst>
                                        </p:cTn>
                                        <p:tgtEl>
                                          <p:spTgt spid="212090"/>
                                        </p:tgtEl>
                                        <p:attrNameLst>
                                          <p:attrName>style.visibility</p:attrName>
                                        </p:attrNameLst>
                                      </p:cBhvr>
                                      <p:to>
                                        <p:strVal val="visible"/>
                                      </p:to>
                                    </p:set>
                                  </p:childTnLst>
                                </p:cTn>
                              </p:par>
                            </p:childTnLst>
                          </p:cTn>
                        </p:par>
                        <p:par>
                          <p:cTn id="312" fill="hold" nodeType="afterGroup">
                            <p:stCondLst>
                              <p:cond delay="4000"/>
                            </p:stCondLst>
                            <p:childTnLst>
                              <p:par>
                                <p:cTn id="313" presetID="1" presetClass="entr" presetSubtype="0" fill="hold" nodeType="afterEffect">
                                  <p:stCondLst>
                                    <p:cond delay="0"/>
                                  </p:stCondLst>
                                  <p:childTnLst>
                                    <p:set>
                                      <p:cBhvr>
                                        <p:cTn id="314" dur="1" fill="hold">
                                          <p:stCondLst>
                                            <p:cond delay="499"/>
                                          </p:stCondLst>
                                        </p:cTn>
                                        <p:tgtEl>
                                          <p:spTgt spid="212157"/>
                                        </p:tgtEl>
                                        <p:attrNameLst>
                                          <p:attrName>style.visibility</p:attrName>
                                        </p:attrNameLst>
                                      </p:cBhvr>
                                      <p:to>
                                        <p:strVal val="visible"/>
                                      </p:to>
                                    </p:se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9" presetClass="entr" presetSubtype="0" fill="hold" nodeType="clickEffect">
                                  <p:stCondLst>
                                    <p:cond delay="0"/>
                                  </p:stCondLst>
                                  <p:childTnLst>
                                    <p:set>
                                      <p:cBhvr>
                                        <p:cTn id="318" dur="1" fill="hold">
                                          <p:stCondLst>
                                            <p:cond delay="0"/>
                                          </p:stCondLst>
                                        </p:cTn>
                                        <p:tgtEl>
                                          <p:spTgt spid="212102"/>
                                        </p:tgtEl>
                                        <p:attrNameLst>
                                          <p:attrName>style.visibility</p:attrName>
                                        </p:attrNameLst>
                                      </p:cBhvr>
                                      <p:to>
                                        <p:strVal val="visible"/>
                                      </p:to>
                                    </p:set>
                                    <p:animEffect transition="in" filter="dissolve">
                                      <p:cBhvr>
                                        <p:cTn id="319" dur="500"/>
                                        <p:tgtEl>
                                          <p:spTgt spid="212102"/>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0" nodeType="clickEffect">
                                  <p:stCondLst>
                                    <p:cond delay="0"/>
                                  </p:stCondLst>
                                  <p:childTnLst>
                                    <p:set>
                                      <p:cBhvr>
                                        <p:cTn id="323" dur="1" fill="hold">
                                          <p:stCondLst>
                                            <p:cond delay="499"/>
                                          </p:stCondLst>
                                        </p:cTn>
                                        <p:tgtEl>
                                          <p:spTgt spid="212189"/>
                                        </p:tgtEl>
                                        <p:attrNameLst>
                                          <p:attrName>style.visibility</p:attrName>
                                        </p:attrNameLst>
                                      </p:cBhvr>
                                      <p:to>
                                        <p:strVal val="visible"/>
                                      </p:to>
                                    </p:set>
                                  </p:childTnLst>
                                </p:cTn>
                              </p:par>
                            </p:childTnLst>
                          </p:cTn>
                        </p:par>
                        <p:par>
                          <p:cTn id="324" fill="hold" nodeType="afterGroup">
                            <p:stCondLst>
                              <p:cond delay="500"/>
                            </p:stCondLst>
                            <p:childTnLst>
                              <p:par>
                                <p:cTn id="325" presetID="1" presetClass="entr" presetSubtype="0" fill="hold" grpId="0" nodeType="afterEffect">
                                  <p:stCondLst>
                                    <p:cond delay="0"/>
                                  </p:stCondLst>
                                  <p:childTnLst>
                                    <p:set>
                                      <p:cBhvr>
                                        <p:cTn id="326" dur="1" fill="hold">
                                          <p:stCondLst>
                                            <p:cond delay="499"/>
                                          </p:stCondLst>
                                        </p:cTn>
                                        <p:tgtEl>
                                          <p:spTgt spid="212094"/>
                                        </p:tgtEl>
                                        <p:attrNameLst>
                                          <p:attrName>style.visibility</p:attrName>
                                        </p:attrNameLst>
                                      </p:cBhvr>
                                      <p:to>
                                        <p:strVal val="visible"/>
                                      </p:to>
                                    </p:set>
                                  </p:childTnLst>
                                </p:cTn>
                              </p:par>
                            </p:childTnLst>
                          </p:cTn>
                        </p:par>
                        <p:par>
                          <p:cTn id="327" fill="hold" nodeType="afterGroup">
                            <p:stCondLst>
                              <p:cond delay="1000"/>
                            </p:stCondLst>
                            <p:childTnLst>
                              <p:par>
                                <p:cTn id="328" presetID="1" presetClass="entr" presetSubtype="0" fill="hold" grpId="0" nodeType="afterEffect">
                                  <p:stCondLst>
                                    <p:cond delay="0"/>
                                  </p:stCondLst>
                                  <p:childTnLst>
                                    <p:set>
                                      <p:cBhvr>
                                        <p:cTn id="329" dur="1" fill="hold">
                                          <p:stCondLst>
                                            <p:cond delay="499"/>
                                          </p:stCondLst>
                                        </p:cTn>
                                        <p:tgtEl>
                                          <p:spTgt spid="212190"/>
                                        </p:tgtEl>
                                        <p:attrNameLst>
                                          <p:attrName>style.visibility</p:attrName>
                                        </p:attrNameLst>
                                      </p:cBhvr>
                                      <p:to>
                                        <p:strVal val="visible"/>
                                      </p:to>
                                    </p:set>
                                  </p:childTnLst>
                                </p:cTn>
                              </p:par>
                            </p:childTnLst>
                          </p:cTn>
                        </p:par>
                        <p:par>
                          <p:cTn id="330" fill="hold" nodeType="afterGroup">
                            <p:stCondLst>
                              <p:cond delay="1500"/>
                            </p:stCondLst>
                            <p:childTnLst>
                              <p:par>
                                <p:cTn id="331" presetID="1" presetClass="entr" presetSubtype="0" fill="hold" grpId="0" nodeType="afterEffect">
                                  <p:stCondLst>
                                    <p:cond delay="0"/>
                                  </p:stCondLst>
                                  <p:childTnLst>
                                    <p:set>
                                      <p:cBhvr>
                                        <p:cTn id="332" dur="1" fill="hold">
                                          <p:stCondLst>
                                            <p:cond delay="499"/>
                                          </p:stCondLst>
                                        </p:cTn>
                                        <p:tgtEl>
                                          <p:spTgt spid="212095"/>
                                        </p:tgtEl>
                                        <p:attrNameLst>
                                          <p:attrName>style.visibility</p:attrName>
                                        </p:attrNameLst>
                                      </p:cBhvr>
                                      <p:to>
                                        <p:strVal val="visible"/>
                                      </p:to>
                                    </p:set>
                                  </p:childTnLst>
                                </p:cTn>
                              </p:par>
                            </p:childTnLst>
                          </p:cTn>
                        </p:par>
                        <p:par>
                          <p:cTn id="333" fill="hold" nodeType="afterGroup">
                            <p:stCondLst>
                              <p:cond delay="2000"/>
                            </p:stCondLst>
                            <p:childTnLst>
                              <p:par>
                                <p:cTn id="334" presetID="1" presetClass="entr" presetSubtype="0" fill="hold" grpId="0" nodeType="afterEffect">
                                  <p:stCondLst>
                                    <p:cond delay="0"/>
                                  </p:stCondLst>
                                  <p:childTnLst>
                                    <p:set>
                                      <p:cBhvr>
                                        <p:cTn id="335" dur="1" fill="hold">
                                          <p:stCondLst>
                                            <p:cond delay="499"/>
                                          </p:stCondLst>
                                        </p:cTn>
                                        <p:tgtEl>
                                          <p:spTgt spid="212191"/>
                                        </p:tgtEl>
                                        <p:attrNameLst>
                                          <p:attrName>style.visibility</p:attrName>
                                        </p:attrNameLst>
                                      </p:cBhvr>
                                      <p:to>
                                        <p:strVal val="visible"/>
                                      </p:to>
                                    </p:set>
                                  </p:childTnLst>
                                </p:cTn>
                              </p:par>
                            </p:childTnLst>
                          </p:cTn>
                        </p:par>
                        <p:par>
                          <p:cTn id="336" fill="hold" nodeType="afterGroup">
                            <p:stCondLst>
                              <p:cond delay="2500"/>
                            </p:stCondLst>
                            <p:childTnLst>
                              <p:par>
                                <p:cTn id="337" presetID="1" presetClass="entr" presetSubtype="0" fill="hold" grpId="0" nodeType="afterEffect">
                                  <p:stCondLst>
                                    <p:cond delay="0"/>
                                  </p:stCondLst>
                                  <p:childTnLst>
                                    <p:set>
                                      <p:cBhvr>
                                        <p:cTn id="338" dur="1" fill="hold">
                                          <p:stCondLst>
                                            <p:cond delay="499"/>
                                          </p:stCondLst>
                                        </p:cTn>
                                        <p:tgtEl>
                                          <p:spTgt spid="212096"/>
                                        </p:tgtEl>
                                        <p:attrNameLst>
                                          <p:attrName>style.visibility</p:attrName>
                                        </p:attrNameLst>
                                      </p:cBhvr>
                                      <p:to>
                                        <p:strVal val="visible"/>
                                      </p:to>
                                    </p:set>
                                  </p:childTnLst>
                                </p:cTn>
                              </p:par>
                            </p:childTnLst>
                          </p:cTn>
                        </p:par>
                        <p:par>
                          <p:cTn id="339" fill="hold" nodeType="afterGroup">
                            <p:stCondLst>
                              <p:cond delay="3000"/>
                            </p:stCondLst>
                            <p:childTnLst>
                              <p:par>
                                <p:cTn id="340" presetID="1" presetClass="entr" presetSubtype="0" fill="hold" grpId="0" nodeType="afterEffect">
                                  <p:stCondLst>
                                    <p:cond delay="0"/>
                                  </p:stCondLst>
                                  <p:childTnLst>
                                    <p:set>
                                      <p:cBhvr>
                                        <p:cTn id="341" dur="1" fill="hold">
                                          <p:stCondLst>
                                            <p:cond delay="499"/>
                                          </p:stCondLst>
                                        </p:cTn>
                                        <p:tgtEl>
                                          <p:spTgt spid="212192"/>
                                        </p:tgtEl>
                                        <p:attrNameLst>
                                          <p:attrName>style.visibility</p:attrName>
                                        </p:attrNameLst>
                                      </p:cBhvr>
                                      <p:to>
                                        <p:strVal val="visible"/>
                                      </p:to>
                                    </p:set>
                                  </p:childTnLst>
                                </p:cTn>
                              </p:par>
                            </p:childTnLst>
                          </p:cTn>
                        </p:par>
                        <p:par>
                          <p:cTn id="342" fill="hold" nodeType="afterGroup">
                            <p:stCondLst>
                              <p:cond delay="3500"/>
                            </p:stCondLst>
                            <p:childTnLst>
                              <p:par>
                                <p:cTn id="343" presetID="1" presetClass="entr" presetSubtype="0" fill="hold" grpId="0" nodeType="afterEffect">
                                  <p:stCondLst>
                                    <p:cond delay="0"/>
                                  </p:stCondLst>
                                  <p:childTnLst>
                                    <p:set>
                                      <p:cBhvr>
                                        <p:cTn id="344" dur="1" fill="hold">
                                          <p:stCondLst>
                                            <p:cond delay="499"/>
                                          </p:stCondLst>
                                        </p:cTn>
                                        <p:tgtEl>
                                          <p:spTgt spid="212097"/>
                                        </p:tgtEl>
                                        <p:attrNameLst>
                                          <p:attrName>style.visibility</p:attrName>
                                        </p:attrNameLst>
                                      </p:cBhvr>
                                      <p:to>
                                        <p:strVal val="visible"/>
                                      </p:to>
                                    </p:set>
                                  </p:childTnLst>
                                </p:cTn>
                              </p:par>
                            </p:childTnLst>
                          </p:cTn>
                        </p:par>
                        <p:par>
                          <p:cTn id="345" fill="hold" nodeType="afterGroup">
                            <p:stCondLst>
                              <p:cond delay="4000"/>
                            </p:stCondLst>
                            <p:childTnLst>
                              <p:par>
                                <p:cTn id="346" presetID="1" presetClass="entr" presetSubtype="0" fill="hold" grpId="0" nodeType="afterEffect">
                                  <p:stCondLst>
                                    <p:cond delay="0"/>
                                  </p:stCondLst>
                                  <p:childTnLst>
                                    <p:set>
                                      <p:cBhvr>
                                        <p:cTn id="347" dur="1" fill="hold">
                                          <p:stCondLst>
                                            <p:cond delay="499"/>
                                          </p:stCondLst>
                                        </p:cTn>
                                        <p:tgtEl>
                                          <p:spTgt spid="212193"/>
                                        </p:tgtEl>
                                        <p:attrNameLst>
                                          <p:attrName>style.visibility</p:attrName>
                                        </p:attrNameLst>
                                      </p:cBhvr>
                                      <p:to>
                                        <p:strVal val="visible"/>
                                      </p:to>
                                    </p:set>
                                  </p:childTnLst>
                                </p:cTn>
                              </p:par>
                            </p:childTnLst>
                          </p:cTn>
                        </p:par>
                        <p:par>
                          <p:cTn id="348" fill="hold" nodeType="afterGroup">
                            <p:stCondLst>
                              <p:cond delay="4500"/>
                            </p:stCondLst>
                            <p:childTnLst>
                              <p:par>
                                <p:cTn id="349" presetID="1" presetClass="entr" presetSubtype="0" fill="hold" grpId="0" nodeType="afterEffect">
                                  <p:stCondLst>
                                    <p:cond delay="0"/>
                                  </p:stCondLst>
                                  <p:childTnLst>
                                    <p:set>
                                      <p:cBhvr>
                                        <p:cTn id="350" dur="1" fill="hold">
                                          <p:stCondLst>
                                            <p:cond delay="499"/>
                                          </p:stCondLst>
                                        </p:cTn>
                                        <p:tgtEl>
                                          <p:spTgt spid="212098"/>
                                        </p:tgtEl>
                                        <p:attrNameLst>
                                          <p:attrName>style.visibility</p:attrName>
                                        </p:attrNameLst>
                                      </p:cBhvr>
                                      <p:to>
                                        <p:strVal val="visible"/>
                                      </p:to>
                                    </p:set>
                                  </p:childTnLst>
                                </p:cTn>
                              </p:par>
                            </p:childTnLst>
                          </p:cTn>
                        </p:par>
                        <p:par>
                          <p:cTn id="351" fill="hold" nodeType="afterGroup">
                            <p:stCondLst>
                              <p:cond delay="5000"/>
                            </p:stCondLst>
                            <p:childTnLst>
                              <p:par>
                                <p:cTn id="352" presetID="1" presetClass="entr" presetSubtype="0" fill="hold" grpId="0" nodeType="afterEffect">
                                  <p:stCondLst>
                                    <p:cond delay="0"/>
                                  </p:stCondLst>
                                  <p:childTnLst>
                                    <p:set>
                                      <p:cBhvr>
                                        <p:cTn id="353" dur="1" fill="hold">
                                          <p:stCondLst>
                                            <p:cond delay="499"/>
                                          </p:stCondLst>
                                        </p:cTn>
                                        <p:tgtEl>
                                          <p:spTgt spid="212194"/>
                                        </p:tgtEl>
                                        <p:attrNameLst>
                                          <p:attrName>style.visibility</p:attrName>
                                        </p:attrNameLst>
                                      </p:cBhvr>
                                      <p:to>
                                        <p:strVal val="visible"/>
                                      </p:to>
                                    </p:set>
                                  </p:childTnLst>
                                </p:cTn>
                              </p:par>
                            </p:childTnLst>
                          </p:cTn>
                        </p:par>
                        <p:par>
                          <p:cTn id="354" fill="hold" nodeType="afterGroup">
                            <p:stCondLst>
                              <p:cond delay="5500"/>
                            </p:stCondLst>
                            <p:childTnLst>
                              <p:par>
                                <p:cTn id="355" presetID="1" presetClass="entr" presetSubtype="0" fill="hold" grpId="0" nodeType="afterEffect">
                                  <p:stCondLst>
                                    <p:cond delay="0"/>
                                  </p:stCondLst>
                                  <p:childTnLst>
                                    <p:set>
                                      <p:cBhvr>
                                        <p:cTn id="356" dur="1" fill="hold">
                                          <p:stCondLst>
                                            <p:cond delay="499"/>
                                          </p:stCondLst>
                                        </p:cTn>
                                        <p:tgtEl>
                                          <p:spTgt spid="212099"/>
                                        </p:tgtEl>
                                        <p:attrNameLst>
                                          <p:attrName>style.visibility</p:attrName>
                                        </p:attrNameLst>
                                      </p:cBhvr>
                                      <p:to>
                                        <p:strVal val="visible"/>
                                      </p:to>
                                    </p:set>
                                  </p:childTnLst>
                                </p:cTn>
                              </p:par>
                            </p:childTnLst>
                          </p:cTn>
                        </p:par>
                        <p:par>
                          <p:cTn id="357" fill="hold" nodeType="afterGroup">
                            <p:stCondLst>
                              <p:cond delay="6000"/>
                            </p:stCondLst>
                            <p:childTnLst>
                              <p:par>
                                <p:cTn id="358" presetID="1" presetClass="entr" presetSubtype="0" fill="hold" grpId="0" nodeType="afterEffect">
                                  <p:stCondLst>
                                    <p:cond delay="0"/>
                                  </p:stCondLst>
                                  <p:childTnLst>
                                    <p:set>
                                      <p:cBhvr>
                                        <p:cTn id="359" dur="1" fill="hold">
                                          <p:stCondLst>
                                            <p:cond delay="499"/>
                                          </p:stCondLst>
                                        </p:cTn>
                                        <p:tgtEl>
                                          <p:spTgt spid="212195"/>
                                        </p:tgtEl>
                                        <p:attrNameLst>
                                          <p:attrName>style.visibility</p:attrName>
                                        </p:attrNameLst>
                                      </p:cBhvr>
                                      <p:to>
                                        <p:strVal val="visible"/>
                                      </p:to>
                                    </p:set>
                                  </p:childTnLst>
                                </p:cTn>
                              </p:par>
                            </p:childTnLst>
                          </p:cTn>
                        </p:par>
                        <p:par>
                          <p:cTn id="360" fill="hold" nodeType="afterGroup">
                            <p:stCondLst>
                              <p:cond delay="6500"/>
                            </p:stCondLst>
                            <p:childTnLst>
                              <p:par>
                                <p:cTn id="361" presetID="1" presetClass="entr" presetSubtype="0" fill="hold" grpId="0" nodeType="afterEffect">
                                  <p:stCondLst>
                                    <p:cond delay="0"/>
                                  </p:stCondLst>
                                  <p:childTnLst>
                                    <p:set>
                                      <p:cBhvr>
                                        <p:cTn id="362" dur="1" fill="hold">
                                          <p:stCondLst>
                                            <p:cond delay="499"/>
                                          </p:stCondLst>
                                        </p:cTn>
                                        <p:tgtEl>
                                          <p:spTgt spid="212100"/>
                                        </p:tgtEl>
                                        <p:attrNameLst>
                                          <p:attrName>style.visibility</p:attrName>
                                        </p:attrNameLst>
                                      </p:cBhvr>
                                      <p:to>
                                        <p:strVal val="visible"/>
                                      </p:to>
                                    </p:set>
                                  </p:childTnLst>
                                </p:cTn>
                              </p:par>
                            </p:childTnLst>
                          </p:cTn>
                        </p:par>
                        <p:par>
                          <p:cTn id="363" fill="hold" nodeType="afterGroup">
                            <p:stCondLst>
                              <p:cond delay="7000"/>
                            </p:stCondLst>
                            <p:childTnLst>
                              <p:par>
                                <p:cTn id="364" presetID="1" presetClass="entr" presetSubtype="0" fill="hold" grpId="0" nodeType="afterEffect">
                                  <p:stCondLst>
                                    <p:cond delay="0"/>
                                  </p:stCondLst>
                                  <p:childTnLst>
                                    <p:set>
                                      <p:cBhvr>
                                        <p:cTn id="365" dur="1" fill="hold">
                                          <p:stCondLst>
                                            <p:cond delay="499"/>
                                          </p:stCondLst>
                                        </p:cTn>
                                        <p:tgtEl>
                                          <p:spTgt spid="212196"/>
                                        </p:tgtEl>
                                        <p:attrNameLst>
                                          <p:attrName>style.visibility</p:attrName>
                                        </p:attrNameLst>
                                      </p:cBhvr>
                                      <p:to>
                                        <p:strVal val="visible"/>
                                      </p:to>
                                    </p:set>
                                  </p:childTnLst>
                                </p:cTn>
                              </p:par>
                            </p:childTnLst>
                          </p:cTn>
                        </p:par>
                        <p:par>
                          <p:cTn id="366" fill="hold" nodeType="afterGroup">
                            <p:stCondLst>
                              <p:cond delay="7500"/>
                            </p:stCondLst>
                            <p:childTnLst>
                              <p:par>
                                <p:cTn id="367" presetID="1" presetClass="entr" presetSubtype="0" fill="hold" grpId="0" nodeType="afterEffect">
                                  <p:stCondLst>
                                    <p:cond delay="0"/>
                                  </p:stCondLst>
                                  <p:childTnLst>
                                    <p:set>
                                      <p:cBhvr>
                                        <p:cTn id="368" dur="1" fill="hold">
                                          <p:stCondLst>
                                            <p:cond delay="499"/>
                                          </p:stCondLst>
                                        </p:cTn>
                                        <p:tgtEl>
                                          <p:spTgt spid="212101"/>
                                        </p:tgtEl>
                                        <p:attrNameLst>
                                          <p:attrName>style.visibility</p:attrName>
                                        </p:attrNameLst>
                                      </p:cBhvr>
                                      <p:to>
                                        <p:strVal val="visible"/>
                                      </p:to>
                                    </p:set>
                                  </p:childTnLst>
                                </p:cTn>
                              </p:par>
                            </p:childTnLst>
                          </p:cTn>
                        </p:par>
                        <p:par>
                          <p:cTn id="369" fill="hold" nodeType="afterGroup">
                            <p:stCondLst>
                              <p:cond delay="8000"/>
                            </p:stCondLst>
                            <p:childTnLst>
                              <p:par>
                                <p:cTn id="370" presetID="1" presetClass="entr" presetSubtype="0" fill="hold" nodeType="afterEffect">
                                  <p:stCondLst>
                                    <p:cond delay="0"/>
                                  </p:stCondLst>
                                  <p:childTnLst>
                                    <p:set>
                                      <p:cBhvr>
                                        <p:cTn id="371" dur="1" fill="hold">
                                          <p:stCondLst>
                                            <p:cond delay="499"/>
                                          </p:stCondLst>
                                        </p:cTn>
                                        <p:tgtEl>
                                          <p:spTgt spid="21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64" grpId="0" animBg="1" autoUpdateAnimBg="0"/>
      <p:bldP spid="212065" grpId="0" animBg="1" autoUpdateAnimBg="0"/>
      <p:bldP spid="212066" grpId="0" animBg="1" autoUpdateAnimBg="0"/>
      <p:bldP spid="212067" grpId="0" animBg="1" autoUpdateAnimBg="0"/>
      <p:bldP spid="212068" grpId="0" animBg="1" autoUpdateAnimBg="0"/>
      <p:bldP spid="212069" grpId="0" animBg="1" autoUpdateAnimBg="0"/>
      <p:bldP spid="212070" grpId="0" animBg="1" autoUpdateAnimBg="0"/>
      <p:bldP spid="212071" grpId="0" animBg="1" autoUpdateAnimBg="0"/>
      <p:bldP spid="212072" grpId="0" animBg="1" autoUpdateAnimBg="0"/>
      <p:bldP spid="212073" grpId="0" animBg="1" autoUpdateAnimBg="0"/>
      <p:bldP spid="212074" grpId="0" animBg="1" autoUpdateAnimBg="0"/>
      <p:bldP spid="212075" grpId="0" animBg="1" autoUpdateAnimBg="0"/>
      <p:bldP spid="212076" grpId="0" animBg="1" autoUpdateAnimBg="0"/>
      <p:bldP spid="212077" grpId="0" animBg="1" autoUpdateAnimBg="0"/>
      <p:bldP spid="212078" grpId="0" animBg="1" autoUpdateAnimBg="0"/>
      <p:bldP spid="212079" grpId="0" animBg="1" autoUpdateAnimBg="0"/>
      <p:bldP spid="212080" grpId="0" animBg="1" autoUpdateAnimBg="0"/>
      <p:bldP spid="212081" grpId="0" animBg="1" autoUpdateAnimBg="0"/>
      <p:bldP spid="212082" grpId="0" animBg="1" autoUpdateAnimBg="0"/>
      <p:bldP spid="212083" grpId="0" animBg="1" autoUpdateAnimBg="0"/>
      <p:bldP spid="212087" grpId="0" animBg="1" autoUpdateAnimBg="0"/>
      <p:bldP spid="212088" grpId="0" animBg="1" autoUpdateAnimBg="0"/>
      <p:bldP spid="212089" grpId="0" animBg="1" autoUpdateAnimBg="0"/>
      <p:bldP spid="212090" grpId="0" animBg="1" autoUpdateAnimBg="0"/>
      <p:bldP spid="212094" grpId="0" animBg="1" autoUpdateAnimBg="0"/>
      <p:bldP spid="212095" grpId="0" animBg="1" autoUpdateAnimBg="0"/>
      <p:bldP spid="212096" grpId="0" animBg="1" autoUpdateAnimBg="0"/>
      <p:bldP spid="212097" grpId="0" animBg="1" autoUpdateAnimBg="0"/>
      <p:bldP spid="212098" grpId="0" animBg="1" autoUpdateAnimBg="0"/>
      <p:bldP spid="212099" grpId="0" animBg="1" autoUpdateAnimBg="0"/>
      <p:bldP spid="212100" grpId="0" animBg="1" autoUpdateAnimBg="0"/>
      <p:bldP spid="212101" grpId="0" animBg="1" autoUpdateAnimBg="0"/>
      <p:bldP spid="212117" grpId="0" animBg="1" autoUpdateAnimBg="0"/>
      <p:bldP spid="212118" grpId="0" animBg="1" autoUpdateAnimBg="0"/>
      <p:bldP spid="212119" grpId="0" animBg="1" autoUpdateAnimBg="0"/>
      <p:bldP spid="212120" grpId="0" animBg="1" autoUpdateAnimBg="0"/>
      <p:bldP spid="212126" grpId="0" animBg="1" autoUpdateAnimBg="0"/>
      <p:bldP spid="212127" grpId="0" animBg="1" autoUpdateAnimBg="0"/>
      <p:bldP spid="212128" grpId="0" animBg="1" autoUpdateAnimBg="0"/>
      <p:bldP spid="212129" grpId="0" animBg="1" autoUpdateAnimBg="0"/>
      <p:bldP spid="212140" grpId="0" animBg="1" autoUpdateAnimBg="0"/>
      <p:bldP spid="212141" grpId="0" animBg="1" autoUpdateAnimBg="0"/>
      <p:bldP spid="212142" grpId="0" animBg="1" autoUpdateAnimBg="0"/>
      <p:bldP spid="212143" grpId="0" animBg="1" autoUpdateAnimBg="0"/>
      <p:bldP spid="212149" grpId="0" animBg="1" autoUpdateAnimBg="0"/>
      <p:bldP spid="212150" grpId="0" animBg="1" autoUpdateAnimBg="0"/>
      <p:bldP spid="212151" grpId="0" animBg="1" autoUpdateAnimBg="0"/>
      <p:bldP spid="212152" grpId="0" animBg="1" autoUpdateAnimBg="0"/>
      <p:bldP spid="212173" grpId="0" animBg="1" autoUpdateAnimBg="0"/>
      <p:bldP spid="212174" grpId="0" animBg="1" autoUpdateAnimBg="0"/>
      <p:bldP spid="212175" grpId="0" animBg="1" autoUpdateAnimBg="0"/>
      <p:bldP spid="212176" grpId="0" animBg="1" autoUpdateAnimBg="0"/>
      <p:bldP spid="212177" grpId="0" animBg="1" autoUpdateAnimBg="0"/>
      <p:bldP spid="212178" grpId="0" animBg="1" autoUpdateAnimBg="0"/>
      <p:bldP spid="212179" grpId="0" animBg="1" autoUpdateAnimBg="0"/>
      <p:bldP spid="212180" grpId="0" animBg="1" autoUpdateAnimBg="0"/>
      <p:bldP spid="212181" grpId="0" animBg="1" autoUpdateAnimBg="0"/>
      <p:bldP spid="212182" grpId="0" animBg="1" autoUpdateAnimBg="0"/>
      <p:bldP spid="212183" grpId="0" animBg="1" autoUpdateAnimBg="0"/>
      <p:bldP spid="212184" grpId="0" animBg="1" autoUpdateAnimBg="0"/>
      <p:bldP spid="212185" grpId="0" animBg="1" autoUpdateAnimBg="0"/>
      <p:bldP spid="212186" grpId="0" animBg="1" autoUpdateAnimBg="0"/>
      <p:bldP spid="212187" grpId="0" animBg="1" autoUpdateAnimBg="0"/>
      <p:bldP spid="212188" grpId="0" animBg="1" autoUpdateAnimBg="0"/>
      <p:bldP spid="212189" grpId="0" animBg="1" autoUpdateAnimBg="0"/>
      <p:bldP spid="212190" grpId="0" animBg="1" autoUpdateAnimBg="0"/>
      <p:bldP spid="212191" grpId="0" animBg="1" autoUpdateAnimBg="0"/>
      <p:bldP spid="212192" grpId="0" animBg="1" autoUpdateAnimBg="0"/>
      <p:bldP spid="212193" grpId="0" animBg="1" autoUpdateAnimBg="0"/>
      <p:bldP spid="212194" grpId="0" animBg="1" autoUpdateAnimBg="0"/>
      <p:bldP spid="212195" grpId="0" animBg="1" autoUpdateAnimBg="0"/>
      <p:bldP spid="212196" grpId="0" animBg="1"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a:t>
            </a:r>
          </a:p>
        </p:txBody>
      </p:sp>
      <p:sp>
        <p:nvSpPr>
          <p:cNvPr id="212996" name="Text Box 4"/>
          <p:cNvSpPr txBox="1">
            <a:spLocks noChangeArrowheads="1"/>
          </p:cNvSpPr>
          <p:nvPr/>
        </p:nvSpPr>
        <p:spPr bwMode="auto">
          <a:xfrm>
            <a:off x="596900" y="2217738"/>
            <a:ext cx="8512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sz="2400">
              <a:latin typeface="Times New Roman" pitchFamily="18" charset="0"/>
            </a:endParaRPr>
          </a:p>
        </p:txBody>
      </p:sp>
      <p:sp>
        <p:nvSpPr>
          <p:cNvPr id="212997" name="Text Box 5"/>
          <p:cNvSpPr txBox="1">
            <a:spLocks noChangeArrowheads="1"/>
          </p:cNvSpPr>
          <p:nvPr/>
        </p:nvSpPr>
        <p:spPr bwMode="auto">
          <a:xfrm>
            <a:off x="992188" y="1052513"/>
            <a:ext cx="8640762" cy="49657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cs typeface="Arial" charset="0"/>
              </a:defRPr>
            </a:lvl1pPr>
            <a:lvl2pPr marL="914400" indent="-457200">
              <a:defRPr>
                <a:solidFill>
                  <a:schemeClr val="tx1"/>
                </a:solidFill>
                <a:latin typeface="Arial" charset="0"/>
                <a:cs typeface="Arial" charset="0"/>
              </a:defRPr>
            </a:lvl2pPr>
            <a:lvl3pPr marL="1371600" indent="-457200">
              <a:defRPr>
                <a:solidFill>
                  <a:schemeClr val="tx1"/>
                </a:solidFill>
                <a:latin typeface="Arial" charset="0"/>
                <a:cs typeface="Arial" charset="0"/>
              </a:defRPr>
            </a:lvl3pPr>
            <a:lvl4pPr marL="1828800" indent="-457200">
              <a:defRPr>
                <a:solidFill>
                  <a:schemeClr val="tx1"/>
                </a:solidFill>
                <a:latin typeface="Arial" charset="0"/>
                <a:cs typeface="Arial" charset="0"/>
              </a:defRPr>
            </a:lvl4pPr>
            <a:lvl5pPr marL="2286000" indent="-457200">
              <a:defRPr>
                <a:solidFill>
                  <a:schemeClr val="tx1"/>
                </a:solidFill>
                <a:latin typeface="Arial" charset="0"/>
                <a:cs typeface="Arial" charset="0"/>
              </a:defRPr>
            </a:lvl5pPr>
            <a:lvl6pPr marL="2743200" indent="-457200" fontAlgn="base">
              <a:spcBef>
                <a:spcPct val="0"/>
              </a:spcBef>
              <a:spcAft>
                <a:spcPct val="0"/>
              </a:spcAft>
              <a:defRPr>
                <a:solidFill>
                  <a:schemeClr val="tx1"/>
                </a:solidFill>
                <a:latin typeface="Arial" charset="0"/>
                <a:cs typeface="Arial" charset="0"/>
              </a:defRPr>
            </a:lvl6pPr>
            <a:lvl7pPr marL="3200400" indent="-457200" fontAlgn="base">
              <a:spcBef>
                <a:spcPct val="0"/>
              </a:spcBef>
              <a:spcAft>
                <a:spcPct val="0"/>
              </a:spcAft>
              <a:defRPr>
                <a:solidFill>
                  <a:schemeClr val="tx1"/>
                </a:solidFill>
                <a:latin typeface="Arial" charset="0"/>
                <a:cs typeface="Arial" charset="0"/>
              </a:defRPr>
            </a:lvl7pPr>
            <a:lvl8pPr marL="3657600" indent="-457200" fontAlgn="base">
              <a:spcBef>
                <a:spcPct val="0"/>
              </a:spcBef>
              <a:spcAft>
                <a:spcPct val="0"/>
              </a:spcAft>
              <a:defRPr>
                <a:solidFill>
                  <a:schemeClr val="tx1"/>
                </a:solidFill>
                <a:latin typeface="Arial" charset="0"/>
                <a:cs typeface="Arial" charset="0"/>
              </a:defRPr>
            </a:lvl8pPr>
            <a:lvl9pPr marL="4114800" indent="-457200" fontAlgn="base">
              <a:spcBef>
                <a:spcPct val="0"/>
              </a:spcBef>
              <a:spcAft>
                <a:spcPct val="0"/>
              </a:spcAft>
              <a:defRPr>
                <a:solidFill>
                  <a:schemeClr val="tx1"/>
                </a:solidFill>
                <a:latin typeface="Arial" charset="0"/>
                <a:cs typeface="Arial" charset="0"/>
              </a:defRPr>
            </a:lvl9pPr>
          </a:lstStyle>
          <a:p>
            <a:pPr eaLnBrk="0" hangingPunct="0"/>
            <a:r>
              <a:rPr lang="en-US" sz="3200" b="1" i="1">
                <a:latin typeface="Times New Roman" pitchFamily="18" charset="0"/>
              </a:rPr>
              <a:t>void MergeSort </a:t>
            </a:r>
            <a:r>
              <a:rPr lang="en-US" sz="3200" b="1">
                <a:latin typeface="Times New Roman" pitchFamily="18" charset="0"/>
              </a:rPr>
              <a:t>(Day &amp;d, </a:t>
            </a:r>
            <a:r>
              <a:rPr lang="en-US" sz="3200" b="1" i="1">
                <a:latin typeface="Times New Roman" pitchFamily="18" charset="0"/>
              </a:rPr>
              <a:t>p</a:t>
            </a:r>
            <a:r>
              <a:rPr lang="en-US" sz="3200" b="1">
                <a:latin typeface="Times New Roman" pitchFamily="18" charset="0"/>
              </a:rPr>
              <a:t>, </a:t>
            </a:r>
            <a:r>
              <a:rPr lang="en-US" sz="3200" b="1" i="1">
                <a:latin typeface="Times New Roman" pitchFamily="18" charset="0"/>
              </a:rPr>
              <a:t>r</a:t>
            </a:r>
            <a:r>
              <a:rPr lang="en-US" sz="3200" b="1">
                <a:latin typeface="Times New Roman" pitchFamily="18" charset="0"/>
              </a:rPr>
              <a:t>)</a:t>
            </a:r>
          </a:p>
          <a:p>
            <a:pPr eaLnBrk="0" hangingPunct="0"/>
            <a:r>
              <a:rPr lang="en-US" sz="3200" b="1">
                <a:latin typeface="Times New Roman" pitchFamily="18" charset="0"/>
              </a:rPr>
              <a:t>{</a:t>
            </a:r>
            <a:endParaRPr lang="en-US" sz="3200">
              <a:latin typeface="Times New Roman" pitchFamily="18" charset="0"/>
            </a:endParaRPr>
          </a:p>
          <a:p>
            <a:pPr eaLnBrk="0" hangingPunct="0"/>
            <a:r>
              <a:rPr lang="en-US" sz="3200" b="1">
                <a:latin typeface="Times New Roman" pitchFamily="18" charset="0"/>
              </a:rPr>
              <a:t>	if</a:t>
            </a:r>
            <a:r>
              <a:rPr lang="en-US" sz="3200" b="1" i="1">
                <a:latin typeface="Times New Roman" pitchFamily="18" charset="0"/>
              </a:rPr>
              <a:t> </a:t>
            </a:r>
            <a:r>
              <a:rPr lang="en-US" sz="3200" i="1">
                <a:latin typeface="Times New Roman" pitchFamily="18" charset="0"/>
              </a:rPr>
              <a:t>p</a:t>
            </a:r>
            <a:r>
              <a:rPr lang="en-US" sz="3200">
                <a:latin typeface="Times New Roman" pitchFamily="18" charset="0"/>
              </a:rPr>
              <a:t> &lt; </a:t>
            </a:r>
            <a:r>
              <a:rPr lang="en-US" sz="3200" i="1">
                <a:latin typeface="Times New Roman" pitchFamily="18" charset="0"/>
              </a:rPr>
              <a:t>r</a:t>
            </a:r>
          </a:p>
          <a:p>
            <a:pPr eaLnBrk="0" hangingPunct="0"/>
            <a:r>
              <a:rPr lang="en-US" sz="3200" i="1">
                <a:latin typeface="Times New Roman" pitchFamily="18" charset="0"/>
              </a:rPr>
              <a:t>	{</a:t>
            </a:r>
          </a:p>
          <a:p>
            <a:pPr eaLnBrk="0" hangingPunct="0"/>
            <a:r>
              <a:rPr lang="en-US" sz="3200" i="1">
                <a:latin typeface="Times New Roman" pitchFamily="18" charset="0"/>
              </a:rPr>
              <a:t>		q</a:t>
            </a:r>
            <a:r>
              <a:rPr lang="en-US" sz="3200">
                <a:latin typeface="Times New Roman" pitchFamily="18" charset="0"/>
              </a:rPr>
              <a:t> = </a:t>
            </a:r>
            <a:r>
              <a:rPr lang="en-US" sz="3200">
                <a:latin typeface="Times New Roman" pitchFamily="18" charset="0"/>
                <a:sym typeface="Symbol" pitchFamily="18" charset="2"/>
              </a:rPr>
              <a:t>(</a:t>
            </a:r>
            <a:r>
              <a:rPr lang="en-US" sz="3200" i="1">
                <a:latin typeface="Times New Roman" pitchFamily="18" charset="0"/>
                <a:sym typeface="Symbol" pitchFamily="18" charset="2"/>
              </a:rPr>
              <a:t>p</a:t>
            </a:r>
            <a:r>
              <a:rPr lang="en-US" sz="3200">
                <a:latin typeface="Times New Roman" pitchFamily="18" charset="0"/>
                <a:sym typeface="Symbol" pitchFamily="18" charset="2"/>
              </a:rPr>
              <a:t>+</a:t>
            </a:r>
            <a:r>
              <a:rPr lang="en-US" sz="3200" i="1">
                <a:latin typeface="Times New Roman" pitchFamily="18" charset="0"/>
                <a:sym typeface="Symbol" pitchFamily="18" charset="2"/>
              </a:rPr>
              <a:t>r</a:t>
            </a:r>
            <a:r>
              <a:rPr lang="en-US" sz="3200">
                <a:latin typeface="Times New Roman" pitchFamily="18" charset="0"/>
                <a:sym typeface="Symbol" pitchFamily="18" charset="2"/>
              </a:rPr>
              <a:t>)/2</a:t>
            </a:r>
          </a:p>
          <a:p>
            <a:pPr eaLnBrk="0" hangingPunct="0"/>
            <a:r>
              <a:rPr lang="en-US" sz="3200">
                <a:latin typeface="Times New Roman" pitchFamily="18" charset="0"/>
                <a:sym typeface="Symbol" pitchFamily="18" charset="2"/>
              </a:rPr>
              <a:t>          </a:t>
            </a:r>
            <a:r>
              <a:rPr lang="en-US" sz="3200" i="1">
                <a:latin typeface="Times New Roman" pitchFamily="18" charset="0"/>
                <a:sym typeface="Symbol" pitchFamily="18" charset="2"/>
              </a:rPr>
              <a:t>MergeSort</a:t>
            </a:r>
            <a:r>
              <a:rPr lang="en-US" sz="3200">
                <a:latin typeface="Times New Roman" pitchFamily="18" charset="0"/>
                <a:sym typeface="Symbol" pitchFamily="18" charset="2"/>
              </a:rPr>
              <a:t> (</a:t>
            </a:r>
            <a:r>
              <a:rPr lang="en-US" sz="3200" i="1">
                <a:latin typeface="Times New Roman" pitchFamily="18" charset="0"/>
                <a:sym typeface="Symbol" pitchFamily="18" charset="2"/>
              </a:rPr>
              <a:t>A</a:t>
            </a:r>
            <a:r>
              <a:rPr lang="en-US" sz="3200">
                <a:latin typeface="Times New Roman" pitchFamily="18" charset="0"/>
                <a:sym typeface="Symbol" pitchFamily="18" charset="2"/>
              </a:rPr>
              <a:t>, </a:t>
            </a:r>
            <a:r>
              <a:rPr lang="en-US" sz="3200" i="1">
                <a:latin typeface="Times New Roman" pitchFamily="18" charset="0"/>
                <a:sym typeface="Symbol" pitchFamily="18" charset="2"/>
              </a:rPr>
              <a:t>p</a:t>
            </a:r>
            <a:r>
              <a:rPr lang="en-US" sz="3200">
                <a:latin typeface="Times New Roman" pitchFamily="18" charset="0"/>
                <a:sym typeface="Symbol" pitchFamily="18" charset="2"/>
              </a:rPr>
              <a:t>, </a:t>
            </a:r>
            <a:r>
              <a:rPr lang="en-US" sz="3200" i="1">
                <a:latin typeface="Times New Roman" pitchFamily="18" charset="0"/>
                <a:sym typeface="Symbol" pitchFamily="18" charset="2"/>
              </a:rPr>
              <a:t>q</a:t>
            </a:r>
            <a:r>
              <a:rPr lang="en-US" sz="3200">
                <a:latin typeface="Times New Roman" pitchFamily="18" charset="0"/>
                <a:sym typeface="Symbol" pitchFamily="18" charset="2"/>
              </a:rPr>
              <a:t>)</a:t>
            </a:r>
          </a:p>
          <a:p>
            <a:pPr eaLnBrk="0" hangingPunct="0"/>
            <a:r>
              <a:rPr lang="en-US" sz="3200">
                <a:latin typeface="Times New Roman" pitchFamily="18" charset="0"/>
                <a:sym typeface="Symbol" pitchFamily="18" charset="2"/>
              </a:rPr>
              <a:t>          </a:t>
            </a:r>
            <a:r>
              <a:rPr lang="en-US" sz="3200" i="1">
                <a:latin typeface="Times New Roman" pitchFamily="18" charset="0"/>
                <a:sym typeface="Symbol" pitchFamily="18" charset="2"/>
              </a:rPr>
              <a:t>MergeSort</a:t>
            </a:r>
            <a:r>
              <a:rPr lang="en-US" sz="3200">
                <a:latin typeface="Times New Roman" pitchFamily="18" charset="0"/>
                <a:sym typeface="Symbol" pitchFamily="18" charset="2"/>
              </a:rPr>
              <a:t> (</a:t>
            </a:r>
            <a:r>
              <a:rPr lang="en-US" sz="3200" i="1">
                <a:latin typeface="Times New Roman" pitchFamily="18" charset="0"/>
                <a:sym typeface="Symbol" pitchFamily="18" charset="2"/>
              </a:rPr>
              <a:t>A</a:t>
            </a:r>
            <a:r>
              <a:rPr lang="en-US" sz="3200">
                <a:latin typeface="Times New Roman" pitchFamily="18" charset="0"/>
                <a:sym typeface="Symbol" pitchFamily="18" charset="2"/>
              </a:rPr>
              <a:t>, </a:t>
            </a:r>
            <a:r>
              <a:rPr lang="en-US" sz="3200" i="1">
                <a:latin typeface="Times New Roman" pitchFamily="18" charset="0"/>
                <a:sym typeface="Symbol" pitchFamily="18" charset="2"/>
              </a:rPr>
              <a:t>q</a:t>
            </a:r>
            <a:r>
              <a:rPr lang="en-US" sz="3200">
                <a:latin typeface="Times New Roman" pitchFamily="18" charset="0"/>
                <a:sym typeface="Symbol" pitchFamily="18" charset="2"/>
              </a:rPr>
              <a:t>+1, </a:t>
            </a:r>
            <a:r>
              <a:rPr lang="en-US" sz="3200" i="1">
                <a:latin typeface="Times New Roman" pitchFamily="18" charset="0"/>
                <a:sym typeface="Symbol" pitchFamily="18" charset="2"/>
              </a:rPr>
              <a:t>r</a:t>
            </a:r>
            <a:r>
              <a:rPr lang="en-US" sz="3200">
                <a:latin typeface="Times New Roman" pitchFamily="18" charset="0"/>
                <a:sym typeface="Symbol" pitchFamily="18" charset="2"/>
              </a:rPr>
              <a:t>)</a:t>
            </a:r>
          </a:p>
          <a:p>
            <a:pPr eaLnBrk="0" hangingPunct="0"/>
            <a:r>
              <a:rPr lang="en-US" sz="3200">
                <a:latin typeface="Times New Roman" pitchFamily="18" charset="0"/>
                <a:sym typeface="Symbol" pitchFamily="18" charset="2"/>
              </a:rPr>
              <a:t>          </a:t>
            </a:r>
            <a:r>
              <a:rPr lang="en-US" sz="3200" i="1">
                <a:latin typeface="Times New Roman" pitchFamily="18" charset="0"/>
                <a:sym typeface="Symbol" pitchFamily="18" charset="2"/>
              </a:rPr>
              <a:t>Merge</a:t>
            </a:r>
            <a:r>
              <a:rPr lang="en-US" sz="3200">
                <a:latin typeface="Times New Roman" pitchFamily="18" charset="0"/>
                <a:sym typeface="Symbol" pitchFamily="18" charset="2"/>
              </a:rPr>
              <a:t> (</a:t>
            </a:r>
            <a:r>
              <a:rPr lang="en-US" sz="3200" i="1">
                <a:latin typeface="Times New Roman" pitchFamily="18" charset="0"/>
                <a:sym typeface="Symbol" pitchFamily="18" charset="2"/>
              </a:rPr>
              <a:t>A</a:t>
            </a:r>
            <a:r>
              <a:rPr lang="en-US" sz="3200">
                <a:latin typeface="Times New Roman" pitchFamily="18" charset="0"/>
                <a:sym typeface="Symbol" pitchFamily="18" charset="2"/>
              </a:rPr>
              <a:t>, </a:t>
            </a:r>
            <a:r>
              <a:rPr lang="en-US" sz="3200" i="1">
                <a:latin typeface="Times New Roman" pitchFamily="18" charset="0"/>
                <a:sym typeface="Symbol" pitchFamily="18" charset="2"/>
              </a:rPr>
              <a:t>p</a:t>
            </a:r>
            <a:r>
              <a:rPr lang="en-US" sz="3200">
                <a:latin typeface="Times New Roman" pitchFamily="18" charset="0"/>
                <a:sym typeface="Symbol" pitchFamily="18" charset="2"/>
              </a:rPr>
              <a:t>, </a:t>
            </a:r>
            <a:r>
              <a:rPr lang="en-US" sz="3200" i="1">
                <a:latin typeface="Times New Roman" pitchFamily="18" charset="0"/>
                <a:sym typeface="Symbol" pitchFamily="18" charset="2"/>
              </a:rPr>
              <a:t>q</a:t>
            </a:r>
            <a:r>
              <a:rPr lang="en-US" sz="3200">
                <a:latin typeface="Times New Roman" pitchFamily="18" charset="0"/>
                <a:sym typeface="Symbol" pitchFamily="18" charset="2"/>
              </a:rPr>
              <a:t>, </a:t>
            </a:r>
            <a:r>
              <a:rPr lang="en-US" sz="3200" i="1">
                <a:latin typeface="Times New Roman" pitchFamily="18" charset="0"/>
                <a:sym typeface="Symbol" pitchFamily="18" charset="2"/>
              </a:rPr>
              <a:t>r</a:t>
            </a:r>
            <a:r>
              <a:rPr lang="en-US" sz="3200">
                <a:latin typeface="Times New Roman" pitchFamily="18" charset="0"/>
                <a:sym typeface="Symbol" pitchFamily="18" charset="2"/>
              </a:rPr>
              <a:t>);</a:t>
            </a:r>
            <a:endParaRPr lang="en-US" sz="3200">
              <a:latin typeface="Times New Roman" pitchFamily="18" charset="0"/>
            </a:endParaRPr>
          </a:p>
          <a:p>
            <a:pPr eaLnBrk="0" hangingPunct="0"/>
            <a:r>
              <a:rPr lang="en-US" sz="3200">
                <a:latin typeface="Times New Roman" pitchFamily="18" charset="0"/>
              </a:rPr>
              <a:t>	}</a:t>
            </a:r>
          </a:p>
          <a:p>
            <a:pPr eaLnBrk="0" hangingPunct="0"/>
            <a:r>
              <a:rPr lang="en-US" sz="3200">
                <a:latin typeface="Times New Roman" pitchFamily="18" charset="0"/>
              </a:rPr>
              <a:t>}</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a:t>
            </a:r>
          </a:p>
        </p:txBody>
      </p:sp>
      <p:sp>
        <p:nvSpPr>
          <p:cNvPr id="228355" name="Rectangle 3"/>
          <p:cNvSpPr>
            <a:spLocks noGrp="1" noChangeArrowheads="1"/>
          </p:cNvSpPr>
          <p:nvPr>
            <p:ph type="body" idx="1"/>
          </p:nvPr>
        </p:nvSpPr>
        <p:spPr>
          <a:xfrm>
            <a:off x="792163" y="908050"/>
            <a:ext cx="9129712" cy="5661025"/>
          </a:xfrm>
        </p:spPr>
        <p:txBody>
          <a:bodyPr/>
          <a:lstStyle/>
          <a:p>
            <a:pPr lvl="1"/>
            <a:r>
              <a:rPr lang="en-US"/>
              <a:t>Các dãy con tăng dần sẽ được tách ra 2 dãy phụ theo nguyên tắc </a:t>
            </a:r>
            <a:r>
              <a:rPr lang="en-US" b="1" u="sng"/>
              <a:t>phân phối đều luân phiên</a:t>
            </a:r>
            <a:r>
              <a:rPr lang="en-US"/>
              <a:t>. </a:t>
            </a:r>
          </a:p>
          <a:p>
            <a:pPr lvl="1"/>
            <a:r>
              <a:rPr lang="en-US"/>
              <a:t>Trộn từng cặp dãy con của hai dãy phụ thành một dãy con của dãy ban đầu </a:t>
            </a:r>
            <a:r>
              <a:rPr lang="en-US">
                <a:sym typeface="Wingdings" pitchFamily="2" charset="2"/>
              </a:rPr>
              <a:t></a:t>
            </a:r>
            <a:r>
              <a:rPr lang="en-US"/>
              <a:t> dãy mới có số lượng dãy con giảm đi so với dãy ban đầu. </a:t>
            </a:r>
          </a:p>
          <a:p>
            <a:endParaRPr 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a:t>
            </a:r>
          </a:p>
        </p:txBody>
      </p:sp>
      <p:sp>
        <p:nvSpPr>
          <p:cNvPr id="229379" name="Rectangle 3"/>
          <p:cNvSpPr>
            <a:spLocks noGrp="1" noChangeArrowheads="1"/>
          </p:cNvSpPr>
          <p:nvPr>
            <p:ph type="body" idx="1"/>
          </p:nvPr>
        </p:nvSpPr>
        <p:spPr>
          <a:xfrm>
            <a:off x="992188" y="1243013"/>
            <a:ext cx="8569325" cy="5281612"/>
          </a:xfrm>
        </p:spPr>
        <p:txBody>
          <a:bodyPr/>
          <a:lstStyle/>
          <a:p>
            <a:r>
              <a:rPr lang="en-US" sz="2400"/>
              <a:t>Bước 1 : k = 1; </a:t>
            </a:r>
            <a:r>
              <a:rPr lang="en-US" sz="2400" i="1"/>
              <a:t>// dãy con có 1 phần tử là dãy không giảm</a:t>
            </a:r>
          </a:p>
          <a:p>
            <a:r>
              <a:rPr lang="en-US" sz="2200"/>
              <a:t>Bước 2 : Lặp trong khi (k &lt; N) </a:t>
            </a:r>
            <a:r>
              <a:rPr lang="en-US" sz="2200" i="1"/>
              <a:t>// dãy còn hơn 1 dãy con</a:t>
            </a:r>
          </a:p>
          <a:p>
            <a:pPr lvl="1"/>
            <a:r>
              <a:rPr lang="en-US" sz="2600"/>
              <a:t>Bước 21: </a:t>
            </a:r>
            <a:r>
              <a:rPr lang="en-US" sz="2600">
                <a:solidFill>
                  <a:srgbClr val="FF3300"/>
                </a:solidFill>
              </a:rPr>
              <a:t>Phân phối đều luân phiên</a:t>
            </a:r>
            <a:r>
              <a:rPr lang="en-US" sz="2600"/>
              <a:t> dãy a</a:t>
            </a:r>
            <a:r>
              <a:rPr lang="en-US" sz="2600" baseline="-25000"/>
              <a:t>1</a:t>
            </a:r>
            <a:r>
              <a:rPr lang="en-US" sz="2600"/>
              <a:t>, a</a:t>
            </a:r>
            <a:r>
              <a:rPr lang="en-US" sz="2600" baseline="-25000"/>
              <a:t>2</a:t>
            </a:r>
            <a:r>
              <a:rPr lang="en-US" sz="2600"/>
              <a:t>, …, an thành 2 dãy b, c theo từng nhóm k phần tử liên tiếp nhau.</a:t>
            </a:r>
          </a:p>
          <a:p>
            <a:pPr lvl="2">
              <a:spcBef>
                <a:spcPct val="0"/>
              </a:spcBef>
              <a:buFont typeface="Wingdings" pitchFamily="2" charset="2"/>
              <a:buNone/>
            </a:pPr>
            <a:r>
              <a:rPr lang="en-US" sz="2600" i="1"/>
              <a:t>	//b = a</a:t>
            </a:r>
            <a:r>
              <a:rPr lang="en-US" sz="2600" i="1" baseline="-25000"/>
              <a:t>1</a:t>
            </a:r>
            <a:r>
              <a:rPr lang="en-US" sz="2600" i="1"/>
              <a:t>, …, ak, a</a:t>
            </a:r>
            <a:r>
              <a:rPr lang="en-US" sz="2600" i="1" baseline="-25000"/>
              <a:t>2k+1</a:t>
            </a:r>
            <a:r>
              <a:rPr lang="en-US" sz="2600" i="1"/>
              <a:t>, …, a</a:t>
            </a:r>
            <a:r>
              <a:rPr lang="en-US" sz="2600" i="1" baseline="-25000"/>
              <a:t>3k</a:t>
            </a:r>
            <a:r>
              <a:rPr lang="en-US" sz="2600" i="1"/>
              <a:t>, …</a:t>
            </a:r>
          </a:p>
          <a:p>
            <a:pPr lvl="2">
              <a:spcBef>
                <a:spcPct val="0"/>
              </a:spcBef>
              <a:buFont typeface="Wingdings" pitchFamily="2" charset="2"/>
              <a:buNone/>
            </a:pPr>
            <a:r>
              <a:rPr lang="en-US" sz="2600" i="1"/>
              <a:t>   //c = ak</a:t>
            </a:r>
            <a:r>
              <a:rPr lang="en-US" sz="2600" i="1" baseline="-25000"/>
              <a:t>+1</a:t>
            </a:r>
            <a:r>
              <a:rPr lang="en-US" sz="2600" i="1"/>
              <a:t>, …, a</a:t>
            </a:r>
            <a:r>
              <a:rPr lang="en-US" sz="2600" i="1" baseline="-25000"/>
              <a:t>2k</a:t>
            </a:r>
            <a:r>
              <a:rPr lang="en-US" sz="2600" i="1"/>
              <a:t>, a</a:t>
            </a:r>
            <a:r>
              <a:rPr lang="en-US" sz="2600" i="1" baseline="-25000"/>
              <a:t>3k+1</a:t>
            </a:r>
            <a:r>
              <a:rPr lang="en-US" sz="2600" i="1"/>
              <a:t>, …, a</a:t>
            </a:r>
            <a:r>
              <a:rPr lang="en-US" sz="2600" i="1" baseline="-25000"/>
              <a:t>4k</a:t>
            </a:r>
            <a:r>
              <a:rPr lang="en-US" sz="2600" i="1"/>
              <a:t>, …</a:t>
            </a:r>
          </a:p>
          <a:p>
            <a:pPr lvl="1"/>
            <a:r>
              <a:rPr lang="en-US" sz="2600"/>
              <a:t>Bước 22: </a:t>
            </a:r>
            <a:r>
              <a:rPr lang="en-US" sz="2600">
                <a:solidFill>
                  <a:srgbClr val="FF3300"/>
                </a:solidFill>
              </a:rPr>
              <a:t>Trộn</a:t>
            </a:r>
            <a:r>
              <a:rPr lang="en-US" sz="2600"/>
              <a:t> từng cặp dãy con gồm k phần tử của 2 dãy b, c vào a. </a:t>
            </a:r>
          </a:p>
          <a:p>
            <a:pPr lvl="1"/>
            <a:r>
              <a:rPr lang="en-US" sz="2600"/>
              <a:t>Bước 23: k = k*2;</a:t>
            </a:r>
          </a:p>
          <a:p>
            <a:endParaRPr lang="en-US" sz="220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5891"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65892"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5893"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65894"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65895"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5896"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65897"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165898" name="Group 10"/>
          <p:cNvGrpSpPr>
            <a:grpSpLocks/>
          </p:cNvGrpSpPr>
          <p:nvPr/>
        </p:nvGrpSpPr>
        <p:grpSpPr bwMode="auto">
          <a:xfrm>
            <a:off x="1108075" y="2287588"/>
            <a:ext cx="8550275" cy="608012"/>
            <a:chOff x="644" y="1153"/>
            <a:chExt cx="4972" cy="383"/>
          </a:xfrm>
        </p:grpSpPr>
        <p:sp>
          <p:nvSpPr>
            <p:cNvPr id="165899"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5900"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65901"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5902"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5903"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65904"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65905"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65906"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65907"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65908" name="Text Box 20"/>
          <p:cNvSpPr txBox="1">
            <a:spLocks noChangeArrowheads="1"/>
          </p:cNvSpPr>
          <p:nvPr/>
        </p:nvSpPr>
        <p:spPr bwMode="auto">
          <a:xfrm>
            <a:off x="1100138" y="1493838"/>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1;</a:t>
            </a:r>
          </a:p>
        </p:txBody>
      </p:sp>
      <p:sp>
        <p:nvSpPr>
          <p:cNvPr id="165909" name="Text Box 21"/>
          <p:cNvSpPr txBox="1">
            <a:spLocks noChangeArrowheads="1"/>
          </p:cNvSpPr>
          <p:nvPr/>
        </p:nvSpPr>
        <p:spPr bwMode="auto">
          <a:xfrm>
            <a:off x="4538663" y="1493838"/>
            <a:ext cx="497046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Phaân </a:t>
            </a:r>
            <a:r>
              <a:rPr lang="en-US" sz="2800" b="1">
                <a:solidFill>
                  <a:srgbClr val="FF3300"/>
                </a:solidFill>
                <a:latin typeface="VNI-Helve" pitchFamily="2" charset="0"/>
              </a:rPr>
              <a:t>phoái</a:t>
            </a:r>
            <a:r>
              <a:rPr lang="en-US" sz="2400" b="1">
                <a:solidFill>
                  <a:srgbClr val="FF3300"/>
                </a:solidFill>
                <a:latin typeface="VNI-Helve" pitchFamily="2" charset="0"/>
              </a:rPr>
              <a:t> ñeàu luaân phieân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5909"/>
                                        </p:tgtEl>
                                        <p:attrNameLst>
                                          <p:attrName>style.visibility</p:attrName>
                                        </p:attrNameLst>
                                      </p:cBhvr>
                                      <p:to>
                                        <p:strVal val="visible"/>
                                      </p:to>
                                    </p:set>
                                    <p:anim calcmode="lin" valueType="num">
                                      <p:cBhvr additive="base">
                                        <p:cTn id="7" dur="500" fill="hold"/>
                                        <p:tgtEl>
                                          <p:spTgt spid="165909"/>
                                        </p:tgtEl>
                                        <p:attrNameLst>
                                          <p:attrName>ppt_x</p:attrName>
                                        </p:attrNameLst>
                                      </p:cBhvr>
                                      <p:tavLst>
                                        <p:tav tm="0">
                                          <p:val>
                                            <p:strVal val="#ppt_x"/>
                                          </p:val>
                                        </p:tav>
                                        <p:tav tm="100000">
                                          <p:val>
                                            <p:strVal val="#ppt_x"/>
                                          </p:val>
                                        </p:tav>
                                      </p:tavLst>
                                    </p:anim>
                                    <p:anim calcmode="lin" valueType="num">
                                      <p:cBhvr additive="base">
                                        <p:cTn id="8" dur="500" fill="hold"/>
                                        <p:tgtEl>
                                          <p:spTgt spid="165909"/>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5908"/>
                                        </p:tgtEl>
                                        <p:attrNameLst>
                                          <p:attrName>style.visibility</p:attrName>
                                        </p:attrNameLst>
                                      </p:cBhvr>
                                      <p:to>
                                        <p:strVal val="visible"/>
                                      </p:to>
                                    </p:set>
                                    <p:anim calcmode="lin" valueType="num">
                                      <p:cBhvr additive="base">
                                        <p:cTn id="13" dur="500" fill="hold"/>
                                        <p:tgtEl>
                                          <p:spTgt spid="165908"/>
                                        </p:tgtEl>
                                        <p:attrNameLst>
                                          <p:attrName>ppt_x</p:attrName>
                                        </p:attrNameLst>
                                      </p:cBhvr>
                                      <p:tavLst>
                                        <p:tav tm="0">
                                          <p:val>
                                            <p:strVal val="0-#ppt_w/2"/>
                                          </p:val>
                                        </p:tav>
                                        <p:tav tm="100000">
                                          <p:val>
                                            <p:strVal val="#ppt_x"/>
                                          </p:val>
                                        </p:tav>
                                      </p:tavLst>
                                    </p:anim>
                                    <p:anim calcmode="lin" valueType="num">
                                      <p:cBhvr additive="base">
                                        <p:cTn id="14" dur="500" fill="hold"/>
                                        <p:tgtEl>
                                          <p:spTgt spid="1659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8" grpId="0" animBg="1"/>
      <p:bldP spid="165909"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6915" name="Oval 3"/>
          <p:cNvSpPr>
            <a:spLocks noChangeArrowheads="1"/>
          </p:cNvSpPr>
          <p:nvPr/>
        </p:nvSpPr>
        <p:spPr bwMode="auto">
          <a:xfrm>
            <a:off x="332422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166916"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6917" name="Oval 5"/>
          <p:cNvSpPr>
            <a:spLocks noChangeArrowheads="1"/>
          </p:cNvSpPr>
          <p:nvPr/>
        </p:nvSpPr>
        <p:spPr bwMode="auto">
          <a:xfrm>
            <a:off x="5541963"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a:t>
            </a:r>
          </a:p>
        </p:txBody>
      </p:sp>
      <p:sp>
        <p:nvSpPr>
          <p:cNvPr id="166918"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66919" name="Oval 7"/>
          <p:cNvSpPr>
            <a:spLocks noChangeArrowheads="1"/>
          </p:cNvSpPr>
          <p:nvPr/>
        </p:nvSpPr>
        <p:spPr bwMode="auto">
          <a:xfrm>
            <a:off x="7758113"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4</a:t>
            </a:r>
          </a:p>
        </p:txBody>
      </p:sp>
      <p:sp>
        <p:nvSpPr>
          <p:cNvPr id="166920"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66921" name="Oval 9"/>
          <p:cNvSpPr>
            <a:spLocks noChangeArrowheads="1"/>
          </p:cNvSpPr>
          <p:nvPr/>
        </p:nvSpPr>
        <p:spPr bwMode="auto">
          <a:xfrm>
            <a:off x="110807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grpSp>
        <p:nvGrpSpPr>
          <p:cNvPr id="166922" name="Group 10"/>
          <p:cNvGrpSpPr>
            <a:grpSpLocks/>
          </p:cNvGrpSpPr>
          <p:nvPr/>
        </p:nvGrpSpPr>
        <p:grpSpPr bwMode="auto">
          <a:xfrm>
            <a:off x="1108075" y="2287588"/>
            <a:ext cx="8550275" cy="608012"/>
            <a:chOff x="644" y="1153"/>
            <a:chExt cx="4972" cy="383"/>
          </a:xfrm>
        </p:grpSpPr>
        <p:sp>
          <p:nvSpPr>
            <p:cNvPr id="166923"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6924"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66925"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6926"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6927"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66928"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66929"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66930"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66931"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66932" name="Text Box 20"/>
          <p:cNvSpPr txBox="1">
            <a:spLocks noChangeArrowheads="1"/>
          </p:cNvSpPr>
          <p:nvPr/>
        </p:nvSpPr>
        <p:spPr bwMode="auto">
          <a:xfrm>
            <a:off x="1100138" y="1493838"/>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1;</a:t>
            </a:r>
          </a:p>
        </p:txBody>
      </p:sp>
      <p:sp>
        <p:nvSpPr>
          <p:cNvPr id="166933" name="Text Box 21"/>
          <p:cNvSpPr txBox="1">
            <a:spLocks noChangeArrowheads="1"/>
          </p:cNvSpPr>
          <p:nvPr/>
        </p:nvSpPr>
        <p:spPr bwMode="auto">
          <a:xfrm>
            <a:off x="4538663" y="1493838"/>
            <a:ext cx="497046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Phaân </a:t>
            </a:r>
            <a:r>
              <a:rPr lang="en-US" sz="2800" b="1">
                <a:solidFill>
                  <a:srgbClr val="FF3300"/>
                </a:solidFill>
                <a:latin typeface="VNI-Helve" pitchFamily="2" charset="0"/>
              </a:rPr>
              <a:t>phoái</a:t>
            </a:r>
            <a:r>
              <a:rPr lang="en-US" sz="2400" b="1">
                <a:solidFill>
                  <a:srgbClr val="FF3300"/>
                </a:solidFill>
                <a:latin typeface="VNI-Helve" pitchFamily="2" charset="0"/>
              </a:rPr>
              <a:t> ñeàu luaân phieân</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1000" fill="hold"/>
                                        <p:tgtEl>
                                          <p:spTgt spid="166921"/>
                                        </p:tgtEl>
                                        <p:attrNameLst>
                                          <p:attrName>r</p:attrName>
                                        </p:attrNameLst>
                                      </p:cBhvr>
                                    </p:animRot>
                                  </p:childTnLst>
                                </p:cTn>
                              </p:par>
                            </p:childTnLst>
                          </p:cTn>
                        </p:par>
                        <p:par>
                          <p:cTn id="7" fill="hold" nodeType="afterGroup">
                            <p:stCondLst>
                              <p:cond delay="1000"/>
                            </p:stCondLst>
                            <p:childTnLst>
                              <p:par>
                                <p:cTn id="8" presetID="42" presetClass="path" presetSubtype="0" accel="50000" decel="50000" fill="hold" grpId="1" nodeType="afterEffect">
                                  <p:stCondLst>
                                    <p:cond delay="0"/>
                                  </p:stCondLst>
                                  <p:childTnLst>
                                    <p:animMotion origin="layout" path="M 3.88889E-6 2.59259E-6 L 3.88889E-6 0.21111 " pathEditMode="relative" rAng="0" ptsTypes="AA">
                                      <p:cBhvr>
                                        <p:cTn id="9" dur="1000" fill="hold"/>
                                        <p:tgtEl>
                                          <p:spTgt spid="166921"/>
                                        </p:tgtEl>
                                        <p:attrNameLst>
                                          <p:attrName>ppt_x</p:attrName>
                                          <p:attrName>ppt_y</p:attrName>
                                        </p:attrNameLst>
                                      </p:cBhvr>
                                      <p:rCtr x="0" y="10556"/>
                                    </p:animMotion>
                                  </p:childTnLst>
                                </p:cTn>
                              </p:par>
                            </p:childTnLst>
                          </p:cTn>
                        </p:par>
                        <p:par>
                          <p:cTn id="10" fill="hold" nodeType="afterGroup">
                            <p:stCondLst>
                              <p:cond delay="2000"/>
                            </p:stCondLst>
                            <p:childTnLst>
                              <p:par>
                                <p:cTn id="11" presetID="8" presetClass="emph" presetSubtype="0" fill="hold" grpId="0" nodeType="afterEffect">
                                  <p:stCondLst>
                                    <p:cond delay="0"/>
                                  </p:stCondLst>
                                  <p:childTnLst>
                                    <p:animRot by="21600000">
                                      <p:cBhvr>
                                        <p:cTn id="12" dur="1000" fill="hold"/>
                                        <p:tgtEl>
                                          <p:spTgt spid="166914"/>
                                        </p:tgtEl>
                                        <p:attrNameLst>
                                          <p:attrName>r</p:attrName>
                                        </p:attrNameLst>
                                      </p:cBhvr>
                                    </p:animRot>
                                  </p:childTnLst>
                                </p:cTn>
                              </p:par>
                            </p:childTnLst>
                          </p:cTn>
                        </p:par>
                        <p:par>
                          <p:cTn id="13" fill="hold" nodeType="afterGroup">
                            <p:stCondLst>
                              <p:cond delay="3000"/>
                            </p:stCondLst>
                            <p:childTnLst>
                              <p:par>
                                <p:cTn id="14" presetID="42" presetClass="path" presetSubtype="0" accel="50000" decel="50000" fill="hold" grpId="1" nodeType="afterEffect">
                                  <p:stCondLst>
                                    <p:cond delay="0"/>
                                  </p:stCondLst>
                                  <p:childTnLst>
                                    <p:animMotion origin="layout" path="M -1.66667E-6 2.59259E-6 L -0.10989 0.3243 " pathEditMode="relative" rAng="0" ptsTypes="AA">
                                      <p:cBhvr>
                                        <p:cTn id="15" dur="1000" fill="hold"/>
                                        <p:tgtEl>
                                          <p:spTgt spid="166914"/>
                                        </p:tgtEl>
                                        <p:attrNameLst>
                                          <p:attrName>ppt_x</p:attrName>
                                          <p:attrName>ppt_y</p:attrName>
                                        </p:attrNameLst>
                                      </p:cBhvr>
                                      <p:rCtr x="-5503" y="16204"/>
                                    </p:animMotion>
                                  </p:childTnLst>
                                </p:cTn>
                              </p:par>
                            </p:childTnLst>
                          </p:cTn>
                        </p:par>
                        <p:par>
                          <p:cTn id="16" fill="hold" nodeType="afterGroup">
                            <p:stCondLst>
                              <p:cond delay="4000"/>
                            </p:stCondLst>
                            <p:childTnLst>
                              <p:par>
                                <p:cTn id="17" presetID="8" presetClass="emph" presetSubtype="0" fill="hold" grpId="0" nodeType="afterEffect">
                                  <p:stCondLst>
                                    <p:cond delay="0"/>
                                  </p:stCondLst>
                                  <p:childTnLst>
                                    <p:animRot by="21600000">
                                      <p:cBhvr>
                                        <p:cTn id="18" dur="1000" fill="hold"/>
                                        <p:tgtEl>
                                          <p:spTgt spid="166915"/>
                                        </p:tgtEl>
                                        <p:attrNameLst>
                                          <p:attrName>r</p:attrName>
                                        </p:attrNameLst>
                                      </p:cBhvr>
                                    </p:animRot>
                                  </p:childTnLst>
                                </p:cTn>
                              </p:par>
                            </p:childTnLst>
                          </p:cTn>
                        </p:par>
                        <p:par>
                          <p:cTn id="19" fill="hold" nodeType="afterGroup">
                            <p:stCondLst>
                              <p:cond delay="5000"/>
                            </p:stCondLst>
                            <p:childTnLst>
                              <p:par>
                                <p:cTn id="20" presetID="42" presetClass="path" presetSubtype="0" accel="50000" decel="50000" fill="hold" grpId="1" nodeType="afterEffect">
                                  <p:stCondLst>
                                    <p:cond delay="0"/>
                                  </p:stCondLst>
                                  <p:childTnLst>
                                    <p:animMotion origin="layout" path="M -8.33333E-7 2.59259E-6 L -0.11493 0.21088 " pathEditMode="relative" rAng="0" ptsTypes="AA">
                                      <p:cBhvr>
                                        <p:cTn id="21" dur="1000" fill="hold"/>
                                        <p:tgtEl>
                                          <p:spTgt spid="166915"/>
                                        </p:tgtEl>
                                        <p:attrNameLst>
                                          <p:attrName>ppt_x</p:attrName>
                                          <p:attrName>ppt_y</p:attrName>
                                        </p:attrNameLst>
                                      </p:cBhvr>
                                      <p:rCtr x="-5747" y="10532"/>
                                    </p:animMotion>
                                  </p:childTnLst>
                                </p:cTn>
                              </p:par>
                            </p:childTnLst>
                          </p:cTn>
                        </p:par>
                        <p:par>
                          <p:cTn id="22" fill="hold" nodeType="afterGroup">
                            <p:stCondLst>
                              <p:cond delay="6000"/>
                            </p:stCondLst>
                            <p:childTnLst>
                              <p:par>
                                <p:cTn id="23" presetID="8" presetClass="emph" presetSubtype="0" fill="hold" grpId="0" nodeType="afterEffect">
                                  <p:stCondLst>
                                    <p:cond delay="0"/>
                                  </p:stCondLst>
                                  <p:childTnLst>
                                    <p:animRot by="21600000">
                                      <p:cBhvr>
                                        <p:cTn id="24" dur="1000" fill="hold"/>
                                        <p:tgtEl>
                                          <p:spTgt spid="166916"/>
                                        </p:tgtEl>
                                        <p:attrNameLst>
                                          <p:attrName>r</p:attrName>
                                        </p:attrNameLst>
                                      </p:cBhvr>
                                    </p:animRot>
                                  </p:childTnLst>
                                </p:cTn>
                              </p:par>
                            </p:childTnLst>
                          </p:cTn>
                        </p:par>
                        <p:par>
                          <p:cTn id="25" fill="hold" nodeType="afterGroup">
                            <p:stCondLst>
                              <p:cond delay="7000"/>
                            </p:stCondLst>
                            <p:childTnLst>
                              <p:par>
                                <p:cTn id="26" presetID="42" presetClass="path" presetSubtype="0" accel="50000" decel="50000" fill="hold" grpId="1" nodeType="afterEffect">
                                  <p:stCondLst>
                                    <p:cond delay="0"/>
                                  </p:stCondLst>
                                  <p:childTnLst>
                                    <p:animMotion origin="layout" path="M 3.61111E-6 2.59259E-6 L -0.22657 0.32222 " pathEditMode="relative" rAng="0" ptsTypes="AA">
                                      <p:cBhvr>
                                        <p:cTn id="27" dur="1000" fill="hold"/>
                                        <p:tgtEl>
                                          <p:spTgt spid="166916"/>
                                        </p:tgtEl>
                                        <p:attrNameLst>
                                          <p:attrName>ppt_x</p:attrName>
                                          <p:attrName>ppt_y</p:attrName>
                                        </p:attrNameLst>
                                      </p:cBhvr>
                                      <p:rCtr x="-11337" y="16111"/>
                                    </p:animMotion>
                                  </p:childTnLst>
                                </p:cTn>
                              </p:par>
                            </p:childTnLst>
                          </p:cTn>
                        </p:par>
                        <p:par>
                          <p:cTn id="28" fill="hold" nodeType="afterGroup">
                            <p:stCondLst>
                              <p:cond delay="8000"/>
                            </p:stCondLst>
                            <p:childTnLst>
                              <p:par>
                                <p:cTn id="29" presetID="8" presetClass="emph" presetSubtype="0" fill="hold" grpId="0" nodeType="afterEffect">
                                  <p:stCondLst>
                                    <p:cond delay="0"/>
                                  </p:stCondLst>
                                  <p:childTnLst>
                                    <p:animRot by="21600000">
                                      <p:cBhvr>
                                        <p:cTn id="30" dur="1000" fill="hold"/>
                                        <p:tgtEl>
                                          <p:spTgt spid="166917"/>
                                        </p:tgtEl>
                                        <p:attrNameLst>
                                          <p:attrName>r</p:attrName>
                                        </p:attrNameLst>
                                      </p:cBhvr>
                                    </p:animRot>
                                  </p:childTnLst>
                                </p:cTn>
                              </p:par>
                            </p:childTnLst>
                          </p:cTn>
                        </p:par>
                        <p:par>
                          <p:cTn id="31" fill="hold" nodeType="afterGroup">
                            <p:stCondLst>
                              <p:cond delay="9000"/>
                            </p:stCondLst>
                            <p:childTnLst>
                              <p:par>
                                <p:cTn id="32" presetID="42" presetClass="path" presetSubtype="0" accel="50000" decel="50000" fill="hold" grpId="1" nodeType="afterEffect">
                                  <p:stCondLst>
                                    <p:cond delay="0"/>
                                  </p:stCondLst>
                                  <p:childTnLst>
                                    <p:animMotion origin="layout" path="M 4.44444E-6 2.59259E-6 L -0.225 0.21088 " pathEditMode="relative" rAng="0" ptsTypes="AA">
                                      <p:cBhvr>
                                        <p:cTn id="33" dur="1000" fill="hold"/>
                                        <p:tgtEl>
                                          <p:spTgt spid="166917"/>
                                        </p:tgtEl>
                                        <p:attrNameLst>
                                          <p:attrName>ppt_x</p:attrName>
                                          <p:attrName>ppt_y</p:attrName>
                                        </p:attrNameLst>
                                      </p:cBhvr>
                                      <p:rCtr x="-11250" y="10532"/>
                                    </p:animMotion>
                                  </p:childTnLst>
                                </p:cTn>
                              </p:par>
                            </p:childTnLst>
                          </p:cTn>
                        </p:par>
                        <p:par>
                          <p:cTn id="34" fill="hold" nodeType="afterGroup">
                            <p:stCondLst>
                              <p:cond delay="10000"/>
                            </p:stCondLst>
                            <p:childTnLst>
                              <p:par>
                                <p:cTn id="35" presetID="8" presetClass="emph" presetSubtype="0" fill="hold" grpId="0" nodeType="afterEffect">
                                  <p:stCondLst>
                                    <p:cond delay="0"/>
                                  </p:stCondLst>
                                  <p:childTnLst>
                                    <p:animRot by="21600000">
                                      <p:cBhvr>
                                        <p:cTn id="36" dur="1000" fill="hold"/>
                                        <p:tgtEl>
                                          <p:spTgt spid="166918"/>
                                        </p:tgtEl>
                                        <p:attrNameLst>
                                          <p:attrName>r</p:attrName>
                                        </p:attrNameLst>
                                      </p:cBhvr>
                                    </p:animRot>
                                  </p:childTnLst>
                                </p:cTn>
                              </p:par>
                            </p:childTnLst>
                          </p:cTn>
                        </p:par>
                        <p:par>
                          <p:cTn id="37" fill="hold" nodeType="afterGroup">
                            <p:stCondLst>
                              <p:cond delay="11000"/>
                            </p:stCondLst>
                            <p:childTnLst>
                              <p:par>
                                <p:cTn id="38" presetID="42" presetClass="path" presetSubtype="0" accel="50000" decel="50000" fill="hold" grpId="1" nodeType="afterEffect">
                                  <p:stCondLst>
                                    <p:cond delay="0"/>
                                  </p:stCondLst>
                                  <p:childTnLst>
                                    <p:animMotion origin="layout" path="M -1.11111E-6 2.59259E-6 L -0.33837 0.32453 " pathEditMode="relative" rAng="0" ptsTypes="AA">
                                      <p:cBhvr>
                                        <p:cTn id="39" dur="1000" fill="hold"/>
                                        <p:tgtEl>
                                          <p:spTgt spid="166918"/>
                                        </p:tgtEl>
                                        <p:attrNameLst>
                                          <p:attrName>ppt_x</p:attrName>
                                          <p:attrName>ppt_y</p:attrName>
                                        </p:attrNameLst>
                                      </p:cBhvr>
                                      <p:rCtr x="-16927" y="16227"/>
                                    </p:animMotion>
                                  </p:childTnLst>
                                </p:cTn>
                              </p:par>
                            </p:childTnLst>
                          </p:cTn>
                        </p:par>
                        <p:par>
                          <p:cTn id="40" fill="hold" nodeType="afterGroup">
                            <p:stCondLst>
                              <p:cond delay="12000"/>
                            </p:stCondLst>
                            <p:childTnLst>
                              <p:par>
                                <p:cTn id="41" presetID="8" presetClass="emph" presetSubtype="0" fill="hold" grpId="0" nodeType="afterEffect">
                                  <p:stCondLst>
                                    <p:cond delay="0"/>
                                  </p:stCondLst>
                                  <p:childTnLst>
                                    <p:animRot by="21600000">
                                      <p:cBhvr>
                                        <p:cTn id="42" dur="1000" fill="hold"/>
                                        <p:tgtEl>
                                          <p:spTgt spid="166919"/>
                                        </p:tgtEl>
                                        <p:attrNameLst>
                                          <p:attrName>r</p:attrName>
                                        </p:attrNameLst>
                                      </p:cBhvr>
                                    </p:animRot>
                                  </p:childTnLst>
                                </p:cTn>
                              </p:par>
                            </p:childTnLst>
                          </p:cTn>
                        </p:par>
                        <p:par>
                          <p:cTn id="43" fill="hold" nodeType="afterGroup">
                            <p:stCondLst>
                              <p:cond delay="13000"/>
                            </p:stCondLst>
                            <p:childTnLst>
                              <p:par>
                                <p:cTn id="44" presetID="42" presetClass="path" presetSubtype="0" accel="50000" decel="50000" fill="hold" grpId="1" nodeType="afterEffect">
                                  <p:stCondLst>
                                    <p:cond delay="0"/>
                                  </p:stCondLst>
                                  <p:childTnLst>
                                    <p:animMotion origin="layout" path="M -2.77778E-7 2.59259E-6 L -0.33628 0.20879 " pathEditMode="relative" rAng="0" ptsTypes="AA">
                                      <p:cBhvr>
                                        <p:cTn id="45" dur="1000" fill="hold"/>
                                        <p:tgtEl>
                                          <p:spTgt spid="166919"/>
                                        </p:tgtEl>
                                        <p:attrNameLst>
                                          <p:attrName>ppt_x</p:attrName>
                                          <p:attrName>ppt_y</p:attrName>
                                        </p:attrNameLst>
                                      </p:cBhvr>
                                      <p:rCtr x="-16823" y="10440"/>
                                    </p:animMotion>
                                  </p:childTnLst>
                                </p:cTn>
                              </p:par>
                            </p:childTnLst>
                          </p:cTn>
                        </p:par>
                        <p:par>
                          <p:cTn id="46" fill="hold" nodeType="afterGroup">
                            <p:stCondLst>
                              <p:cond delay="14000"/>
                            </p:stCondLst>
                            <p:childTnLst>
                              <p:par>
                                <p:cTn id="47" presetID="8" presetClass="emph" presetSubtype="0" fill="hold" grpId="0" nodeType="afterEffect">
                                  <p:stCondLst>
                                    <p:cond delay="0"/>
                                  </p:stCondLst>
                                  <p:childTnLst>
                                    <p:animRot by="21600000">
                                      <p:cBhvr>
                                        <p:cTn id="48" dur="1000" fill="hold"/>
                                        <p:tgtEl>
                                          <p:spTgt spid="166920"/>
                                        </p:tgtEl>
                                        <p:attrNameLst>
                                          <p:attrName>r</p:attrName>
                                        </p:attrNameLst>
                                      </p:cBhvr>
                                    </p:animRot>
                                  </p:childTnLst>
                                </p:cTn>
                              </p:par>
                            </p:childTnLst>
                          </p:cTn>
                        </p:par>
                        <p:par>
                          <p:cTn id="49" fill="hold" nodeType="afterGroup">
                            <p:stCondLst>
                              <p:cond delay="15000"/>
                            </p:stCondLst>
                            <p:childTnLst>
                              <p:par>
                                <p:cTn id="50" presetID="42" presetClass="path" presetSubtype="0" accel="50000" decel="50000" fill="hold" grpId="1" nodeType="afterEffect">
                                  <p:stCondLst>
                                    <p:cond delay="0"/>
                                  </p:stCondLst>
                                  <p:childTnLst>
                                    <p:animMotion origin="layout" path="M 5.55556E-7 2.59259E-6 L -0.45 0.32662 " pathEditMode="relative" rAng="0" ptsTypes="AA">
                                      <p:cBhvr>
                                        <p:cTn id="51" dur="1000" fill="hold"/>
                                        <p:tgtEl>
                                          <p:spTgt spid="166920"/>
                                        </p:tgtEl>
                                        <p:attrNameLst>
                                          <p:attrName>ppt_x</p:attrName>
                                          <p:attrName>ppt_y</p:attrName>
                                        </p:attrNameLst>
                                      </p:cBhvr>
                                      <p:rCtr x="-22500" y="16319"/>
                                    </p:animMotion>
                                  </p:childTnLst>
                                </p:cTn>
                              </p:par>
                            </p:childTnLst>
                          </p:cTn>
                        </p:par>
                        <p:par>
                          <p:cTn id="52" fill="hold" nodeType="afterGroup">
                            <p:stCondLst>
                              <p:cond delay="16000"/>
                            </p:stCondLst>
                            <p:childTnLst>
                              <p:par>
                                <p:cTn id="53" presetID="2" presetClass="exit" presetSubtype="1" fill="hold" grpId="0" nodeType="afterEffect">
                                  <p:stCondLst>
                                    <p:cond delay="0"/>
                                  </p:stCondLst>
                                  <p:childTnLst>
                                    <p:anim calcmode="lin" valueType="num">
                                      <p:cBhvr additive="base">
                                        <p:cTn id="54" dur="1000"/>
                                        <p:tgtEl>
                                          <p:spTgt spid="166933"/>
                                        </p:tgtEl>
                                        <p:attrNameLst>
                                          <p:attrName>ppt_x</p:attrName>
                                        </p:attrNameLst>
                                      </p:cBhvr>
                                      <p:tavLst>
                                        <p:tav tm="0">
                                          <p:val>
                                            <p:strVal val="ppt_x"/>
                                          </p:val>
                                        </p:tav>
                                        <p:tav tm="100000">
                                          <p:val>
                                            <p:strVal val="ppt_x"/>
                                          </p:val>
                                        </p:tav>
                                      </p:tavLst>
                                    </p:anim>
                                    <p:anim calcmode="lin" valueType="num">
                                      <p:cBhvr additive="base">
                                        <p:cTn id="55" dur="1000"/>
                                        <p:tgtEl>
                                          <p:spTgt spid="166933"/>
                                        </p:tgtEl>
                                        <p:attrNameLst>
                                          <p:attrName>ppt_y</p:attrName>
                                        </p:attrNameLst>
                                      </p:cBhvr>
                                      <p:tavLst>
                                        <p:tav tm="0">
                                          <p:val>
                                            <p:strVal val="ppt_y"/>
                                          </p:val>
                                        </p:tav>
                                        <p:tav tm="100000">
                                          <p:val>
                                            <p:strVal val="0-ppt_h/2"/>
                                          </p:val>
                                        </p:tav>
                                      </p:tavLst>
                                    </p:anim>
                                    <p:set>
                                      <p:cBhvr>
                                        <p:cTn id="56" dur="1" fill="hold">
                                          <p:stCondLst>
                                            <p:cond delay="999"/>
                                          </p:stCondLst>
                                        </p:cTn>
                                        <p:tgtEl>
                                          <p:spTgt spid="1669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nimBg="1"/>
      <p:bldP spid="166914" grpId="1" animBg="1"/>
      <p:bldP spid="166915" grpId="0" animBg="1"/>
      <p:bldP spid="166915" grpId="1" animBg="1"/>
      <p:bldP spid="166916" grpId="0" animBg="1"/>
      <p:bldP spid="166916" grpId="1" animBg="1"/>
      <p:bldP spid="166917" grpId="0" animBg="1"/>
      <p:bldP spid="166917" grpId="1" animBg="1"/>
      <p:bldP spid="166918" grpId="0" animBg="1"/>
      <p:bldP spid="166918" grpId="1" animBg="1"/>
      <p:bldP spid="166919" grpId="0" animBg="1"/>
      <p:bldP spid="166919" grpId="1" animBg="1"/>
      <p:bldP spid="166920" grpId="0" animBg="1"/>
      <p:bldP spid="166920" grpId="1" animBg="1"/>
      <p:bldP spid="166921" grpId="0" animBg="1"/>
      <p:bldP spid="166921" grpId="1" animBg="1"/>
      <p:bldP spid="166933"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Oval 2"/>
          <p:cNvSpPr>
            <a:spLocks noChangeArrowheads="1"/>
          </p:cNvSpPr>
          <p:nvPr/>
        </p:nvSpPr>
        <p:spPr bwMode="auto">
          <a:xfrm>
            <a:off x="1108075"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7939" name="Oval 3"/>
          <p:cNvSpPr>
            <a:spLocks noChangeArrowheads="1"/>
          </p:cNvSpPr>
          <p:nvPr/>
        </p:nvSpPr>
        <p:spPr bwMode="auto">
          <a:xfrm>
            <a:off x="220186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167940" name="Oval 4"/>
          <p:cNvSpPr>
            <a:spLocks noChangeArrowheads="1"/>
          </p:cNvSpPr>
          <p:nvPr/>
        </p:nvSpPr>
        <p:spPr bwMode="auto">
          <a:xfrm>
            <a:off x="2203450"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7941" name="Oval 5"/>
          <p:cNvSpPr>
            <a:spLocks noChangeArrowheads="1"/>
          </p:cNvSpPr>
          <p:nvPr/>
        </p:nvSpPr>
        <p:spPr bwMode="auto">
          <a:xfrm>
            <a:off x="3313113"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a:t>
            </a:r>
          </a:p>
        </p:txBody>
      </p:sp>
      <p:sp>
        <p:nvSpPr>
          <p:cNvPr id="167942" name="Oval 6"/>
          <p:cNvSpPr>
            <a:spLocks noChangeArrowheads="1"/>
          </p:cNvSpPr>
          <p:nvPr/>
        </p:nvSpPr>
        <p:spPr bwMode="auto">
          <a:xfrm>
            <a:off x="3313113"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67943" name="Oval 7"/>
          <p:cNvSpPr>
            <a:spLocks noChangeArrowheads="1"/>
          </p:cNvSpPr>
          <p:nvPr/>
        </p:nvSpPr>
        <p:spPr bwMode="auto">
          <a:xfrm>
            <a:off x="4422775"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4</a:t>
            </a:r>
          </a:p>
        </p:txBody>
      </p:sp>
      <p:sp>
        <p:nvSpPr>
          <p:cNvPr id="167944" name="Oval 8"/>
          <p:cNvSpPr>
            <a:spLocks noChangeArrowheads="1"/>
          </p:cNvSpPr>
          <p:nvPr/>
        </p:nvSpPr>
        <p:spPr bwMode="auto">
          <a:xfrm>
            <a:off x="4424363"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67945" name="Oval 9"/>
          <p:cNvSpPr>
            <a:spLocks noChangeArrowheads="1"/>
          </p:cNvSpPr>
          <p:nvPr/>
        </p:nvSpPr>
        <p:spPr bwMode="auto">
          <a:xfrm>
            <a:off x="110807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grpSp>
        <p:nvGrpSpPr>
          <p:cNvPr id="167946" name="Group 10"/>
          <p:cNvGrpSpPr>
            <a:grpSpLocks/>
          </p:cNvGrpSpPr>
          <p:nvPr/>
        </p:nvGrpSpPr>
        <p:grpSpPr bwMode="auto">
          <a:xfrm>
            <a:off x="1108075" y="2287588"/>
            <a:ext cx="8550275" cy="608012"/>
            <a:chOff x="644" y="1153"/>
            <a:chExt cx="4972" cy="383"/>
          </a:xfrm>
        </p:grpSpPr>
        <p:sp>
          <p:nvSpPr>
            <p:cNvPr id="167947"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67948"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7949"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67950"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7951"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7952"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67953"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67954"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67955"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67956" name="Text Box 20"/>
          <p:cNvSpPr txBox="1">
            <a:spLocks noChangeArrowheads="1"/>
          </p:cNvSpPr>
          <p:nvPr/>
        </p:nvSpPr>
        <p:spPr bwMode="auto">
          <a:xfrm>
            <a:off x="1100138" y="1412875"/>
            <a:ext cx="1700212" cy="5191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1;</a:t>
            </a:r>
          </a:p>
        </p:txBody>
      </p:sp>
      <p:sp>
        <p:nvSpPr>
          <p:cNvPr id="167957" name="Text Box 21"/>
          <p:cNvSpPr txBox="1">
            <a:spLocks noChangeArrowheads="1"/>
          </p:cNvSpPr>
          <p:nvPr/>
        </p:nvSpPr>
        <p:spPr bwMode="auto">
          <a:xfrm>
            <a:off x="4538663" y="1412875"/>
            <a:ext cx="4970462"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Troän töøng caëp ñöôøng chaïy</a:t>
            </a:r>
          </a:p>
        </p:txBody>
      </p:sp>
    </p:spTree>
  </p:cSld>
  <p:clrMapOvr>
    <a:masterClrMapping/>
  </p:clrMapOvr>
  <p:transition advTm="0"/>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Oval 2"/>
          <p:cNvSpPr>
            <a:spLocks noChangeArrowheads="1"/>
          </p:cNvSpPr>
          <p:nvPr/>
        </p:nvSpPr>
        <p:spPr bwMode="auto">
          <a:xfrm>
            <a:off x="1108075"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2</a:t>
            </a:r>
          </a:p>
        </p:txBody>
      </p:sp>
      <p:sp>
        <p:nvSpPr>
          <p:cNvPr id="168963" name="Oval 3"/>
          <p:cNvSpPr>
            <a:spLocks noChangeArrowheads="1"/>
          </p:cNvSpPr>
          <p:nvPr/>
        </p:nvSpPr>
        <p:spPr bwMode="auto">
          <a:xfrm>
            <a:off x="2201863" y="43195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68964" name="Oval 4"/>
          <p:cNvSpPr>
            <a:spLocks noChangeArrowheads="1"/>
          </p:cNvSpPr>
          <p:nvPr/>
        </p:nvSpPr>
        <p:spPr bwMode="auto">
          <a:xfrm>
            <a:off x="2203450"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8965" name="Oval 5"/>
          <p:cNvSpPr>
            <a:spLocks noChangeArrowheads="1"/>
          </p:cNvSpPr>
          <p:nvPr/>
        </p:nvSpPr>
        <p:spPr bwMode="auto">
          <a:xfrm>
            <a:off x="3313113"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a:t>
            </a:r>
          </a:p>
        </p:txBody>
      </p:sp>
      <p:sp>
        <p:nvSpPr>
          <p:cNvPr id="168966" name="Oval 6"/>
          <p:cNvSpPr>
            <a:spLocks noChangeArrowheads="1"/>
          </p:cNvSpPr>
          <p:nvPr/>
        </p:nvSpPr>
        <p:spPr bwMode="auto">
          <a:xfrm>
            <a:off x="3313113" y="5099050"/>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6</a:t>
            </a:r>
          </a:p>
        </p:txBody>
      </p:sp>
      <p:sp>
        <p:nvSpPr>
          <p:cNvPr id="168967" name="Oval 7"/>
          <p:cNvSpPr>
            <a:spLocks noChangeArrowheads="1"/>
          </p:cNvSpPr>
          <p:nvPr/>
        </p:nvSpPr>
        <p:spPr bwMode="auto">
          <a:xfrm>
            <a:off x="4422775" y="43180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8968" name="Oval 8"/>
          <p:cNvSpPr>
            <a:spLocks noChangeArrowheads="1"/>
          </p:cNvSpPr>
          <p:nvPr/>
        </p:nvSpPr>
        <p:spPr bwMode="auto">
          <a:xfrm>
            <a:off x="4424363"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68969" name="Oval 9"/>
          <p:cNvSpPr>
            <a:spLocks noChangeArrowheads="1"/>
          </p:cNvSpPr>
          <p:nvPr/>
        </p:nvSpPr>
        <p:spPr bwMode="auto">
          <a:xfrm>
            <a:off x="110807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grpSp>
        <p:nvGrpSpPr>
          <p:cNvPr id="168970" name="Group 10"/>
          <p:cNvGrpSpPr>
            <a:grpSpLocks/>
          </p:cNvGrpSpPr>
          <p:nvPr/>
        </p:nvGrpSpPr>
        <p:grpSpPr bwMode="auto">
          <a:xfrm>
            <a:off x="1108075" y="2287588"/>
            <a:ext cx="8550275" cy="608012"/>
            <a:chOff x="644" y="1153"/>
            <a:chExt cx="4972" cy="383"/>
          </a:xfrm>
        </p:grpSpPr>
        <p:sp>
          <p:nvSpPr>
            <p:cNvPr id="168971"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68972"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8973"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68974"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8975"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8976"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68977"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68978"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68979"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68980" name="Text Box 20"/>
          <p:cNvSpPr txBox="1">
            <a:spLocks noChangeArrowheads="1"/>
          </p:cNvSpPr>
          <p:nvPr/>
        </p:nvSpPr>
        <p:spPr bwMode="auto">
          <a:xfrm>
            <a:off x="1100138" y="1493838"/>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1;</a:t>
            </a:r>
          </a:p>
        </p:txBody>
      </p:sp>
      <p:sp>
        <p:nvSpPr>
          <p:cNvPr id="168981" name="Text Box 21"/>
          <p:cNvSpPr txBox="1">
            <a:spLocks noChangeArrowheads="1"/>
          </p:cNvSpPr>
          <p:nvPr/>
        </p:nvSpPr>
        <p:spPr bwMode="auto">
          <a:xfrm>
            <a:off x="4538663" y="1493838"/>
            <a:ext cx="4970462"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Troän töøng caëp ñöôøng chaïy</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8981"/>
                                        </p:tgtEl>
                                        <p:attrNameLst>
                                          <p:attrName>style.visibility</p:attrName>
                                        </p:attrNameLst>
                                      </p:cBhvr>
                                      <p:to>
                                        <p:strVal val="visible"/>
                                      </p:to>
                                    </p:set>
                                    <p:anim calcmode="lin" valueType="num">
                                      <p:cBhvr additive="base">
                                        <p:cTn id="7" dur="1000" fill="hold"/>
                                        <p:tgtEl>
                                          <p:spTgt spid="168981"/>
                                        </p:tgtEl>
                                        <p:attrNameLst>
                                          <p:attrName>ppt_x</p:attrName>
                                        </p:attrNameLst>
                                      </p:cBhvr>
                                      <p:tavLst>
                                        <p:tav tm="0">
                                          <p:val>
                                            <p:strVal val="#ppt_x"/>
                                          </p:val>
                                        </p:tav>
                                        <p:tav tm="100000">
                                          <p:val>
                                            <p:strVal val="#ppt_x"/>
                                          </p:val>
                                        </p:tav>
                                      </p:tavLst>
                                    </p:anim>
                                    <p:anim calcmode="lin" valueType="num">
                                      <p:cBhvr additive="base">
                                        <p:cTn id="8" dur="1000" fill="hold"/>
                                        <p:tgtEl>
                                          <p:spTgt spid="168981"/>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6" presetClass="emph" presetSubtype="0" fill="hold" grpId="0" nodeType="clickEffect">
                                  <p:stCondLst>
                                    <p:cond delay="0"/>
                                  </p:stCondLst>
                                  <p:childTnLst>
                                    <p:animEffect transition="out" filter="fade">
                                      <p:cBhvr>
                                        <p:cTn id="12" dur="1000" tmFilter="0, 0; .2, .5; .8, .5; 1, 0"/>
                                        <p:tgtEl>
                                          <p:spTgt spid="168969"/>
                                        </p:tgtEl>
                                      </p:cBhvr>
                                    </p:animEffect>
                                    <p:animScale>
                                      <p:cBhvr>
                                        <p:cTn id="13" dur="500" autoRev="1" fill="hold"/>
                                        <p:tgtEl>
                                          <p:spTgt spid="168969"/>
                                        </p:tgtEl>
                                      </p:cBhvr>
                                      <p:by x="105000" y="105000"/>
                                    </p:animScale>
                                  </p:childTnLst>
                                </p:cTn>
                              </p:par>
                              <p:par>
                                <p:cTn id="14" presetID="26" presetClass="emph" presetSubtype="0" fill="hold" grpId="0" nodeType="withEffect">
                                  <p:stCondLst>
                                    <p:cond delay="0"/>
                                  </p:stCondLst>
                                  <p:childTnLst>
                                    <p:animEffect transition="out" filter="fade">
                                      <p:cBhvr>
                                        <p:cTn id="15" dur="1000" tmFilter="0, 0; .2, .5; .8, .5; 1, 0"/>
                                        <p:tgtEl>
                                          <p:spTgt spid="168962"/>
                                        </p:tgtEl>
                                      </p:cBhvr>
                                    </p:animEffect>
                                    <p:animScale>
                                      <p:cBhvr>
                                        <p:cTn id="16" dur="500" autoRev="1" fill="hold"/>
                                        <p:tgtEl>
                                          <p:spTgt spid="168962"/>
                                        </p:tgtEl>
                                      </p:cBhvr>
                                      <p:by x="105000" y="105000"/>
                                    </p:animScale>
                                  </p:childTnLst>
                                </p:cTn>
                              </p:par>
                            </p:childTnLst>
                          </p:cTn>
                        </p:par>
                        <p:par>
                          <p:cTn id="17" fill="hold" nodeType="afterGroup">
                            <p:stCondLst>
                              <p:cond delay="1000"/>
                            </p:stCondLst>
                            <p:childTnLst>
                              <p:par>
                                <p:cTn id="18" presetID="64" presetClass="path" presetSubtype="0" accel="50000" decel="50000" fill="hold" grpId="1" nodeType="afterEffect">
                                  <p:stCondLst>
                                    <p:cond delay="0"/>
                                  </p:stCondLst>
                                  <p:childTnLst>
                                    <p:animMotion origin="layout" path="M 3.88889E-6 -4.44444E-6 L 3.88889E-6 -0.32453 " pathEditMode="relative" rAng="0" ptsTypes="AA">
                                      <p:cBhvr>
                                        <p:cTn id="19" dur="1000" fill="hold"/>
                                        <p:tgtEl>
                                          <p:spTgt spid="168962"/>
                                        </p:tgtEl>
                                        <p:attrNameLst>
                                          <p:attrName>ppt_x</p:attrName>
                                          <p:attrName>ppt_y</p:attrName>
                                        </p:attrNameLst>
                                      </p:cBhvr>
                                      <p:rCtr x="0" y="-16227"/>
                                    </p:animMotion>
                                  </p:childTnLst>
                                </p:cTn>
                              </p:par>
                            </p:childTnLst>
                          </p:cTn>
                        </p:par>
                        <p:par>
                          <p:cTn id="20" fill="hold" nodeType="afterGroup">
                            <p:stCondLst>
                              <p:cond delay="2000"/>
                            </p:stCondLst>
                            <p:childTnLst>
                              <p:par>
                                <p:cTn id="21" presetID="64" presetClass="path" presetSubtype="0" accel="50000" decel="50000" fill="hold" grpId="1" nodeType="afterEffect">
                                  <p:stCondLst>
                                    <p:cond delay="0"/>
                                  </p:stCondLst>
                                  <p:childTnLst>
                                    <p:animMotion origin="layout" path="M 3.88889E-6 -1.48148E-6 L 0.11163 -0.21111 " pathEditMode="relative" rAng="0" ptsTypes="AA">
                                      <p:cBhvr>
                                        <p:cTn id="22" dur="1000" fill="hold"/>
                                        <p:tgtEl>
                                          <p:spTgt spid="168969"/>
                                        </p:tgtEl>
                                        <p:attrNameLst>
                                          <p:attrName>ppt_x</p:attrName>
                                          <p:attrName>ppt_y</p:attrName>
                                        </p:attrNameLst>
                                      </p:cBhvr>
                                      <p:rCtr x="5573" y="-10556"/>
                                    </p:animMotion>
                                  </p:childTnLst>
                                </p:cTn>
                              </p:par>
                            </p:childTnLst>
                          </p:cTn>
                        </p:par>
                        <p:par>
                          <p:cTn id="23" fill="hold" nodeType="afterGroup">
                            <p:stCondLst>
                              <p:cond delay="3000"/>
                            </p:stCondLst>
                            <p:childTnLst>
                              <p:par>
                                <p:cTn id="24" presetID="26" presetClass="emph" presetSubtype="0" fill="hold" grpId="0" nodeType="afterEffect">
                                  <p:stCondLst>
                                    <p:cond delay="0"/>
                                  </p:stCondLst>
                                  <p:childTnLst>
                                    <p:animEffect transition="out" filter="fade">
                                      <p:cBhvr>
                                        <p:cTn id="25" dur="1000" tmFilter="0, 0; .2, .5; .8, .5; 1, 0"/>
                                        <p:tgtEl>
                                          <p:spTgt spid="168963"/>
                                        </p:tgtEl>
                                      </p:cBhvr>
                                    </p:animEffect>
                                    <p:animScale>
                                      <p:cBhvr>
                                        <p:cTn id="26" dur="500" autoRev="1" fill="hold"/>
                                        <p:tgtEl>
                                          <p:spTgt spid="168963"/>
                                        </p:tgtEl>
                                      </p:cBhvr>
                                      <p:by x="105000" y="105000"/>
                                    </p:animScale>
                                  </p:childTnLst>
                                </p:cTn>
                              </p:par>
                              <p:par>
                                <p:cTn id="27" presetID="26" presetClass="emph" presetSubtype="0" fill="hold" grpId="0" nodeType="withEffect">
                                  <p:stCondLst>
                                    <p:cond delay="0"/>
                                  </p:stCondLst>
                                  <p:childTnLst>
                                    <p:animEffect transition="out" filter="fade">
                                      <p:cBhvr>
                                        <p:cTn id="28" dur="1000" tmFilter="0, 0; .2, .5; .8, .5; 1, 0"/>
                                        <p:tgtEl>
                                          <p:spTgt spid="168964"/>
                                        </p:tgtEl>
                                      </p:cBhvr>
                                    </p:animEffect>
                                    <p:animScale>
                                      <p:cBhvr>
                                        <p:cTn id="29" dur="500" autoRev="1" fill="hold"/>
                                        <p:tgtEl>
                                          <p:spTgt spid="168964"/>
                                        </p:tgtEl>
                                      </p:cBhvr>
                                      <p:by x="105000" y="105000"/>
                                    </p:animScale>
                                  </p:childTnLst>
                                </p:cTn>
                              </p:par>
                            </p:childTnLst>
                          </p:cTn>
                        </p:par>
                        <p:par>
                          <p:cTn id="30" fill="hold" nodeType="afterGroup">
                            <p:stCondLst>
                              <p:cond delay="4000"/>
                            </p:stCondLst>
                            <p:childTnLst>
                              <p:par>
                                <p:cTn id="31" presetID="64" presetClass="path" presetSubtype="0" accel="50000" decel="50000" fill="hold" grpId="1" nodeType="afterEffect">
                                  <p:stCondLst>
                                    <p:cond delay="0"/>
                                  </p:stCondLst>
                                  <p:childTnLst>
                                    <p:animMotion origin="layout" path="M 3.61111E-6 -2.96296E-6 L 0.11163 -0.32453 " pathEditMode="relative" rAng="0" ptsTypes="AA">
                                      <p:cBhvr>
                                        <p:cTn id="32" dur="1000" fill="hold"/>
                                        <p:tgtEl>
                                          <p:spTgt spid="168964"/>
                                        </p:tgtEl>
                                        <p:attrNameLst>
                                          <p:attrName>ppt_x</p:attrName>
                                          <p:attrName>ppt_y</p:attrName>
                                        </p:attrNameLst>
                                      </p:cBhvr>
                                      <p:rCtr x="5573" y="-16227"/>
                                    </p:animMotion>
                                  </p:childTnLst>
                                </p:cTn>
                              </p:par>
                            </p:childTnLst>
                          </p:cTn>
                        </p:par>
                        <p:par>
                          <p:cTn id="33" fill="hold" nodeType="afterGroup">
                            <p:stCondLst>
                              <p:cond delay="5000"/>
                            </p:stCondLst>
                            <p:childTnLst>
                              <p:par>
                                <p:cTn id="34" presetID="64" presetClass="path" presetSubtype="0" accel="50000" decel="50000" fill="hold" grpId="1" nodeType="afterEffect">
                                  <p:stCondLst>
                                    <p:cond delay="0"/>
                                  </p:stCondLst>
                                  <p:childTnLst>
                                    <p:animMotion origin="layout" path="M -2.77778E-6 1.48148E-6 L 0.225 -0.21111 " pathEditMode="relative" rAng="0" ptsTypes="AA">
                                      <p:cBhvr>
                                        <p:cTn id="35" dur="1000" fill="hold"/>
                                        <p:tgtEl>
                                          <p:spTgt spid="168963"/>
                                        </p:tgtEl>
                                        <p:attrNameLst>
                                          <p:attrName>ppt_x</p:attrName>
                                          <p:attrName>ppt_y</p:attrName>
                                        </p:attrNameLst>
                                      </p:cBhvr>
                                      <p:rCtr x="11250" y="-10556"/>
                                    </p:animMotion>
                                  </p:childTnLst>
                                </p:cTn>
                              </p:par>
                            </p:childTnLst>
                          </p:cTn>
                        </p:par>
                        <p:par>
                          <p:cTn id="36" fill="hold" nodeType="afterGroup">
                            <p:stCondLst>
                              <p:cond delay="6000"/>
                            </p:stCondLst>
                            <p:childTnLst>
                              <p:par>
                                <p:cTn id="37" presetID="26" presetClass="emph" presetSubtype="0" fill="hold" grpId="0" nodeType="afterEffect">
                                  <p:stCondLst>
                                    <p:cond delay="0"/>
                                  </p:stCondLst>
                                  <p:childTnLst>
                                    <p:animEffect transition="out" filter="fade">
                                      <p:cBhvr>
                                        <p:cTn id="38" dur="1000" tmFilter="0, 0; .2, .5; .8, .5; 1, 0"/>
                                        <p:tgtEl>
                                          <p:spTgt spid="168965"/>
                                        </p:tgtEl>
                                      </p:cBhvr>
                                    </p:animEffect>
                                    <p:animScale>
                                      <p:cBhvr>
                                        <p:cTn id="39" dur="500" autoRev="1" fill="hold"/>
                                        <p:tgtEl>
                                          <p:spTgt spid="168965"/>
                                        </p:tgtEl>
                                      </p:cBhvr>
                                      <p:by x="105000" y="105000"/>
                                    </p:animScale>
                                  </p:childTnLst>
                                </p:cTn>
                              </p:par>
                              <p:par>
                                <p:cTn id="40" presetID="26" presetClass="emph" presetSubtype="0" fill="hold" grpId="0" nodeType="withEffect">
                                  <p:stCondLst>
                                    <p:cond delay="0"/>
                                  </p:stCondLst>
                                  <p:childTnLst>
                                    <p:animEffect transition="out" filter="fade">
                                      <p:cBhvr>
                                        <p:cTn id="41" dur="1000" tmFilter="0, 0; .2, .5; .8, .5; 1, 0"/>
                                        <p:tgtEl>
                                          <p:spTgt spid="168966"/>
                                        </p:tgtEl>
                                      </p:cBhvr>
                                    </p:animEffect>
                                    <p:animScale>
                                      <p:cBhvr>
                                        <p:cTn id="42" dur="500" autoRev="1" fill="hold"/>
                                        <p:tgtEl>
                                          <p:spTgt spid="168966"/>
                                        </p:tgtEl>
                                      </p:cBhvr>
                                      <p:by x="105000" y="105000"/>
                                    </p:animScale>
                                  </p:childTnLst>
                                </p:cTn>
                              </p:par>
                            </p:childTnLst>
                          </p:cTn>
                        </p:par>
                        <p:par>
                          <p:cTn id="43" fill="hold" nodeType="afterGroup">
                            <p:stCondLst>
                              <p:cond delay="7000"/>
                            </p:stCondLst>
                            <p:childTnLst>
                              <p:par>
                                <p:cTn id="44" presetID="64" presetClass="path" presetSubtype="0" accel="50000" decel="50000" fill="hold" grpId="1" nodeType="afterEffect">
                                  <p:stCondLst>
                                    <p:cond delay="0"/>
                                  </p:stCondLst>
                                  <p:childTnLst>
                                    <p:animMotion origin="layout" path="M 4.44444E-6 -1.48148E-6 L 0.22309 -0.21157 " pathEditMode="relative" rAng="0" ptsTypes="AA">
                                      <p:cBhvr>
                                        <p:cTn id="45" dur="1000" fill="hold"/>
                                        <p:tgtEl>
                                          <p:spTgt spid="168965"/>
                                        </p:tgtEl>
                                        <p:attrNameLst>
                                          <p:attrName>ppt_x</p:attrName>
                                          <p:attrName>ppt_y</p:attrName>
                                        </p:attrNameLst>
                                      </p:cBhvr>
                                      <p:rCtr x="11146" y="-10579"/>
                                    </p:animMotion>
                                  </p:childTnLst>
                                </p:cTn>
                              </p:par>
                            </p:childTnLst>
                          </p:cTn>
                        </p:par>
                        <p:par>
                          <p:cTn id="46" fill="hold" nodeType="afterGroup">
                            <p:stCondLst>
                              <p:cond delay="8000"/>
                            </p:stCondLst>
                            <p:childTnLst>
                              <p:par>
                                <p:cTn id="47" presetID="64" presetClass="path" presetSubtype="0" accel="50000" decel="50000" fill="hold" grpId="1" nodeType="afterEffect">
                                  <p:stCondLst>
                                    <p:cond delay="0"/>
                                  </p:stCondLst>
                                  <p:childTnLst>
                                    <p:animMotion origin="layout" path="M 4.44444E-6 4.07407E-6 L 0.3368 -0.32454 " pathEditMode="relative" rAng="0" ptsTypes="AA">
                                      <p:cBhvr>
                                        <p:cTn id="48" dur="1000" fill="hold"/>
                                        <p:tgtEl>
                                          <p:spTgt spid="168966"/>
                                        </p:tgtEl>
                                        <p:attrNameLst>
                                          <p:attrName>ppt_x</p:attrName>
                                          <p:attrName>ppt_y</p:attrName>
                                        </p:attrNameLst>
                                      </p:cBhvr>
                                      <p:rCtr x="16840" y="-16227"/>
                                    </p:animMotion>
                                  </p:childTnLst>
                                </p:cTn>
                              </p:par>
                            </p:childTnLst>
                          </p:cTn>
                        </p:par>
                        <p:par>
                          <p:cTn id="49" fill="hold" nodeType="afterGroup">
                            <p:stCondLst>
                              <p:cond delay="9000"/>
                            </p:stCondLst>
                            <p:childTnLst>
                              <p:par>
                                <p:cTn id="50" presetID="26" presetClass="emph" presetSubtype="0" fill="hold" grpId="0" nodeType="afterEffect">
                                  <p:stCondLst>
                                    <p:cond delay="0"/>
                                  </p:stCondLst>
                                  <p:childTnLst>
                                    <p:animEffect transition="out" filter="fade">
                                      <p:cBhvr>
                                        <p:cTn id="51" dur="1000" tmFilter="0, 0; .2, .5; .8, .5; 1, 0"/>
                                        <p:tgtEl>
                                          <p:spTgt spid="168967"/>
                                        </p:tgtEl>
                                      </p:cBhvr>
                                    </p:animEffect>
                                    <p:animScale>
                                      <p:cBhvr>
                                        <p:cTn id="52" dur="500" autoRev="1" fill="hold"/>
                                        <p:tgtEl>
                                          <p:spTgt spid="168967"/>
                                        </p:tgtEl>
                                      </p:cBhvr>
                                      <p:by x="105000" y="105000"/>
                                    </p:animScale>
                                  </p:childTnLst>
                                </p:cTn>
                              </p:par>
                              <p:par>
                                <p:cTn id="53" presetID="26" presetClass="emph" presetSubtype="0" fill="hold" grpId="0" nodeType="withEffect">
                                  <p:stCondLst>
                                    <p:cond delay="0"/>
                                  </p:stCondLst>
                                  <p:childTnLst>
                                    <p:animEffect transition="out" filter="fade">
                                      <p:cBhvr>
                                        <p:cTn id="54" dur="1000" tmFilter="0, 0; .2, .5; .8, .5; 1, 0"/>
                                        <p:tgtEl>
                                          <p:spTgt spid="168968"/>
                                        </p:tgtEl>
                                      </p:cBhvr>
                                    </p:animEffect>
                                    <p:animScale>
                                      <p:cBhvr>
                                        <p:cTn id="55" dur="500" autoRev="1" fill="hold"/>
                                        <p:tgtEl>
                                          <p:spTgt spid="168968"/>
                                        </p:tgtEl>
                                      </p:cBhvr>
                                      <p:by x="105000" y="105000"/>
                                    </p:animScale>
                                  </p:childTnLst>
                                </p:cTn>
                              </p:par>
                            </p:childTnLst>
                          </p:cTn>
                        </p:par>
                        <p:par>
                          <p:cTn id="56" fill="hold" nodeType="afterGroup">
                            <p:stCondLst>
                              <p:cond delay="10000"/>
                            </p:stCondLst>
                            <p:childTnLst>
                              <p:par>
                                <p:cTn id="57" presetID="64" presetClass="path" presetSubtype="0" accel="50000" decel="50000" fill="hold" grpId="1" nodeType="afterEffect">
                                  <p:stCondLst>
                                    <p:cond delay="0"/>
                                  </p:stCondLst>
                                  <p:childTnLst>
                                    <p:animMotion origin="layout" path="M 1.66667E-6 2.96296E-6 L 0.33507 -0.21111 " pathEditMode="relative" rAng="0" ptsTypes="AA">
                                      <p:cBhvr>
                                        <p:cTn id="58" dur="1000" fill="hold"/>
                                        <p:tgtEl>
                                          <p:spTgt spid="168967"/>
                                        </p:tgtEl>
                                        <p:attrNameLst>
                                          <p:attrName>ppt_x</p:attrName>
                                          <p:attrName>ppt_y</p:attrName>
                                        </p:attrNameLst>
                                      </p:cBhvr>
                                      <p:rCtr x="16753" y="-10556"/>
                                    </p:animMotion>
                                  </p:childTnLst>
                                </p:cTn>
                              </p:par>
                            </p:childTnLst>
                          </p:cTn>
                        </p:par>
                        <p:par>
                          <p:cTn id="59" fill="hold" nodeType="afterGroup">
                            <p:stCondLst>
                              <p:cond delay="11000"/>
                            </p:stCondLst>
                            <p:childTnLst>
                              <p:par>
                                <p:cTn id="60" presetID="64" presetClass="path" presetSubtype="0" accel="50000" decel="50000" fill="hold" grpId="1" nodeType="afterEffect">
                                  <p:stCondLst>
                                    <p:cond delay="0"/>
                                  </p:stCondLst>
                                  <p:childTnLst>
                                    <p:animMotion origin="layout" path="M -1.94444E-6 4.07407E-6 L 0.44844 -0.32477 " pathEditMode="relative" rAng="0" ptsTypes="AA">
                                      <p:cBhvr>
                                        <p:cTn id="61" dur="1000" fill="hold"/>
                                        <p:tgtEl>
                                          <p:spTgt spid="168968"/>
                                        </p:tgtEl>
                                        <p:attrNameLst>
                                          <p:attrName>ppt_x</p:attrName>
                                          <p:attrName>ppt_y</p:attrName>
                                        </p:attrNameLst>
                                      </p:cBhvr>
                                      <p:rCtr x="22413" y="-16250"/>
                                    </p:animMotion>
                                  </p:childTnLst>
                                </p:cTn>
                              </p:par>
                            </p:childTnLst>
                          </p:cTn>
                        </p:par>
                        <p:par>
                          <p:cTn id="62" fill="hold" nodeType="afterGroup">
                            <p:stCondLst>
                              <p:cond delay="12000"/>
                            </p:stCondLst>
                            <p:childTnLst>
                              <p:par>
                                <p:cTn id="63" presetID="2" presetClass="exit" presetSubtype="1" fill="hold" grpId="1" nodeType="afterEffect">
                                  <p:stCondLst>
                                    <p:cond delay="0"/>
                                  </p:stCondLst>
                                  <p:childTnLst>
                                    <p:anim calcmode="lin" valueType="num">
                                      <p:cBhvr additive="base">
                                        <p:cTn id="64" dur="1000"/>
                                        <p:tgtEl>
                                          <p:spTgt spid="168981"/>
                                        </p:tgtEl>
                                        <p:attrNameLst>
                                          <p:attrName>ppt_x</p:attrName>
                                        </p:attrNameLst>
                                      </p:cBhvr>
                                      <p:tavLst>
                                        <p:tav tm="0">
                                          <p:val>
                                            <p:strVal val="ppt_x"/>
                                          </p:val>
                                        </p:tav>
                                        <p:tav tm="100000">
                                          <p:val>
                                            <p:strVal val="ppt_x"/>
                                          </p:val>
                                        </p:tav>
                                      </p:tavLst>
                                    </p:anim>
                                    <p:anim calcmode="lin" valueType="num">
                                      <p:cBhvr additive="base">
                                        <p:cTn id="65" dur="1000"/>
                                        <p:tgtEl>
                                          <p:spTgt spid="168981"/>
                                        </p:tgtEl>
                                        <p:attrNameLst>
                                          <p:attrName>ppt_y</p:attrName>
                                        </p:attrNameLst>
                                      </p:cBhvr>
                                      <p:tavLst>
                                        <p:tav tm="0">
                                          <p:val>
                                            <p:strVal val="ppt_y"/>
                                          </p:val>
                                        </p:tav>
                                        <p:tav tm="100000">
                                          <p:val>
                                            <p:strVal val="0-ppt_h/2"/>
                                          </p:val>
                                        </p:tav>
                                      </p:tavLst>
                                    </p:anim>
                                    <p:set>
                                      <p:cBhvr>
                                        <p:cTn id="66" dur="1" fill="hold">
                                          <p:stCondLst>
                                            <p:cond delay="999"/>
                                          </p:stCondLst>
                                        </p:cTn>
                                        <p:tgtEl>
                                          <p:spTgt spid="168981"/>
                                        </p:tgtEl>
                                        <p:attrNameLst>
                                          <p:attrName>style.visibility</p:attrName>
                                        </p:attrNameLst>
                                      </p:cBhvr>
                                      <p:to>
                                        <p:strVal val="hidden"/>
                                      </p:to>
                                    </p:set>
                                  </p:childTnLst>
                                </p:cTn>
                              </p:par>
                            </p:childTnLst>
                          </p:cTn>
                        </p:par>
                        <p:par>
                          <p:cTn id="67" fill="hold" nodeType="afterGroup">
                            <p:stCondLst>
                              <p:cond delay="13000"/>
                            </p:stCondLst>
                            <p:childTnLst>
                              <p:par>
                                <p:cTn id="68" presetID="2" presetClass="exit" presetSubtype="8" fill="hold" grpId="0" nodeType="afterEffect">
                                  <p:stCondLst>
                                    <p:cond delay="0"/>
                                  </p:stCondLst>
                                  <p:childTnLst>
                                    <p:anim calcmode="lin" valueType="num">
                                      <p:cBhvr additive="base">
                                        <p:cTn id="69" dur="1000"/>
                                        <p:tgtEl>
                                          <p:spTgt spid="168980"/>
                                        </p:tgtEl>
                                        <p:attrNameLst>
                                          <p:attrName>ppt_x</p:attrName>
                                        </p:attrNameLst>
                                      </p:cBhvr>
                                      <p:tavLst>
                                        <p:tav tm="0">
                                          <p:val>
                                            <p:strVal val="ppt_x"/>
                                          </p:val>
                                        </p:tav>
                                        <p:tav tm="100000">
                                          <p:val>
                                            <p:strVal val="0-ppt_w/2"/>
                                          </p:val>
                                        </p:tav>
                                      </p:tavLst>
                                    </p:anim>
                                    <p:anim calcmode="lin" valueType="num">
                                      <p:cBhvr additive="base">
                                        <p:cTn id="70" dur="1000"/>
                                        <p:tgtEl>
                                          <p:spTgt spid="168980"/>
                                        </p:tgtEl>
                                        <p:attrNameLst>
                                          <p:attrName>ppt_y</p:attrName>
                                        </p:attrNameLst>
                                      </p:cBhvr>
                                      <p:tavLst>
                                        <p:tav tm="0">
                                          <p:val>
                                            <p:strVal val="ppt_y"/>
                                          </p:val>
                                        </p:tav>
                                        <p:tav tm="100000">
                                          <p:val>
                                            <p:strVal val="ppt_y"/>
                                          </p:val>
                                        </p:tav>
                                      </p:tavLst>
                                    </p:anim>
                                    <p:set>
                                      <p:cBhvr>
                                        <p:cTn id="71" dur="1" fill="hold">
                                          <p:stCondLst>
                                            <p:cond delay="999"/>
                                          </p:stCondLst>
                                        </p:cTn>
                                        <p:tgtEl>
                                          <p:spTgt spid="1689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nimBg="1"/>
      <p:bldP spid="168962" grpId="1" animBg="1"/>
      <p:bldP spid="168963" grpId="0" animBg="1"/>
      <p:bldP spid="168963" grpId="1" animBg="1"/>
      <p:bldP spid="168964" grpId="0" animBg="1"/>
      <p:bldP spid="168964" grpId="1" animBg="1"/>
      <p:bldP spid="168965" grpId="0" animBg="1"/>
      <p:bldP spid="168965" grpId="1" animBg="1"/>
      <p:bldP spid="168966" grpId="0" animBg="1"/>
      <p:bldP spid="168966" grpId="1" animBg="1"/>
      <p:bldP spid="168967" grpId="0" animBg="1"/>
      <p:bldP spid="168967" grpId="1" animBg="1"/>
      <p:bldP spid="168968" grpId="0" animBg="1"/>
      <p:bldP spid="168968" grpId="1" animBg="1"/>
      <p:bldP spid="168969" grpId="0" animBg="1"/>
      <p:bldP spid="168969" grpId="1" animBg="1"/>
      <p:bldP spid="168980" grpId="0" animBg="1"/>
      <p:bldP spid="168981" grpId="0" animBg="1"/>
      <p:bldP spid="16898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4" name="Oval 4"/>
          <p:cNvSpPr>
            <a:spLocks noChangeArrowheads="1"/>
          </p:cNvSpPr>
          <p:nvPr/>
        </p:nvSpPr>
        <p:spPr bwMode="auto">
          <a:xfrm>
            <a:off x="1497013" y="3387725"/>
            <a:ext cx="80962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56005" name="Oval 5"/>
          <p:cNvSpPr>
            <a:spLocks noChangeArrowheads="1"/>
          </p:cNvSpPr>
          <p:nvPr/>
        </p:nvSpPr>
        <p:spPr bwMode="auto">
          <a:xfrm>
            <a:off x="2622550" y="33877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56006" name="Oval 6"/>
          <p:cNvSpPr>
            <a:spLocks noChangeArrowheads="1"/>
          </p:cNvSpPr>
          <p:nvPr/>
        </p:nvSpPr>
        <p:spPr bwMode="auto">
          <a:xfrm>
            <a:off x="3730625" y="33877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56007" name="Oval 7"/>
          <p:cNvSpPr>
            <a:spLocks noChangeArrowheads="1"/>
          </p:cNvSpPr>
          <p:nvPr/>
        </p:nvSpPr>
        <p:spPr bwMode="auto">
          <a:xfrm>
            <a:off x="4822825" y="33877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56008" name="Oval 8"/>
          <p:cNvSpPr>
            <a:spLocks noChangeArrowheads="1"/>
          </p:cNvSpPr>
          <p:nvPr/>
        </p:nvSpPr>
        <p:spPr bwMode="auto">
          <a:xfrm>
            <a:off x="7038975" y="33877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9</a:t>
            </a:r>
          </a:p>
        </p:txBody>
      </p:sp>
      <p:sp>
        <p:nvSpPr>
          <p:cNvPr id="256009" name="Oval 9"/>
          <p:cNvSpPr>
            <a:spLocks noChangeArrowheads="1"/>
          </p:cNvSpPr>
          <p:nvPr/>
        </p:nvSpPr>
        <p:spPr bwMode="auto">
          <a:xfrm>
            <a:off x="8166100" y="33877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10</a:t>
            </a:r>
          </a:p>
        </p:txBody>
      </p:sp>
      <p:sp>
        <p:nvSpPr>
          <p:cNvPr id="256010" name="Rectangle 10"/>
          <p:cNvSpPr>
            <a:spLocks noChangeArrowheads="1"/>
          </p:cNvSpPr>
          <p:nvPr/>
        </p:nvSpPr>
        <p:spPr bwMode="auto">
          <a:xfrm>
            <a:off x="4881563" y="1917700"/>
            <a:ext cx="792162" cy="503238"/>
          </a:xfrm>
          <a:prstGeom prst="rect">
            <a:avLst/>
          </a:prstGeom>
          <a:gradFill rotWithShape="1">
            <a:gsLst>
              <a:gs pos="0">
                <a:srgbClr val="FFFF99"/>
              </a:gs>
              <a:gs pos="100000">
                <a:srgbClr val="FFFF99">
                  <a:gamma/>
                  <a:shade val="46275"/>
                  <a:invGamma/>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X=-1</a:t>
            </a:r>
          </a:p>
        </p:txBody>
      </p:sp>
      <p:sp>
        <p:nvSpPr>
          <p:cNvPr id="256011" name="AutoShape 11"/>
          <p:cNvSpPr>
            <a:spLocks noChangeArrowheads="1"/>
          </p:cNvSpPr>
          <p:nvPr/>
        </p:nvSpPr>
        <p:spPr bwMode="auto">
          <a:xfrm>
            <a:off x="1568450" y="2674938"/>
            <a:ext cx="647700"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L</a:t>
            </a:r>
          </a:p>
        </p:txBody>
      </p:sp>
      <p:sp>
        <p:nvSpPr>
          <p:cNvPr id="256013" name="Text Box 13"/>
          <p:cNvSpPr txBox="1">
            <a:spLocks noChangeArrowheads="1"/>
          </p:cNvSpPr>
          <p:nvPr/>
        </p:nvSpPr>
        <p:spPr bwMode="auto">
          <a:xfrm>
            <a:off x="920750" y="5013325"/>
            <a:ext cx="338455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chemeClr val="accent2"/>
                </a:solidFill>
              </a:rPr>
              <a:t>L=0</a:t>
            </a:r>
          </a:p>
          <a:p>
            <a:pPr>
              <a:spcBef>
                <a:spcPct val="50000"/>
              </a:spcBef>
            </a:pPr>
            <a:r>
              <a:rPr lang="en-US" sz="2000" b="1">
                <a:solidFill>
                  <a:schemeClr val="accent2"/>
                </a:solidFill>
              </a:rPr>
              <a:t>R=-1 =&gt; kh</a:t>
            </a:r>
            <a:r>
              <a:rPr lang="en-US" b="1">
                <a:solidFill>
                  <a:schemeClr val="accent2"/>
                </a:solidFill>
              </a:rPr>
              <a:t>ông tìm thấy X=-1</a:t>
            </a:r>
          </a:p>
        </p:txBody>
      </p:sp>
      <p:sp>
        <p:nvSpPr>
          <p:cNvPr id="256014" name="Oval 14"/>
          <p:cNvSpPr>
            <a:spLocks noChangeArrowheads="1"/>
          </p:cNvSpPr>
          <p:nvPr/>
        </p:nvSpPr>
        <p:spPr bwMode="auto">
          <a:xfrm>
            <a:off x="5961063" y="3429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grpSp>
        <p:nvGrpSpPr>
          <p:cNvPr id="256015" name="Group 15"/>
          <p:cNvGrpSpPr>
            <a:grpSpLocks/>
          </p:cNvGrpSpPr>
          <p:nvPr/>
        </p:nvGrpSpPr>
        <p:grpSpPr bwMode="auto">
          <a:xfrm>
            <a:off x="1516063" y="4044950"/>
            <a:ext cx="7440612" cy="608013"/>
            <a:chOff x="955" y="2820"/>
            <a:chExt cx="4687" cy="383"/>
          </a:xfrm>
        </p:grpSpPr>
        <p:sp>
          <p:nvSpPr>
            <p:cNvPr id="256016" name="Oval 16"/>
            <p:cNvSpPr>
              <a:spLocks noChangeArrowheads="1"/>
            </p:cNvSpPr>
            <p:nvPr/>
          </p:nvSpPr>
          <p:spPr bwMode="auto">
            <a:xfrm>
              <a:off x="1653"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56017" name="Oval 17"/>
            <p:cNvSpPr>
              <a:spLocks noChangeArrowheads="1"/>
            </p:cNvSpPr>
            <p:nvPr/>
          </p:nvSpPr>
          <p:spPr bwMode="auto">
            <a:xfrm>
              <a:off x="2351"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56018" name="Oval 18"/>
            <p:cNvSpPr>
              <a:spLocks noChangeArrowheads="1"/>
            </p:cNvSpPr>
            <p:nvPr/>
          </p:nvSpPr>
          <p:spPr bwMode="auto">
            <a:xfrm>
              <a:off x="3049"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56019" name="Oval 19"/>
            <p:cNvSpPr>
              <a:spLocks noChangeArrowheads="1"/>
            </p:cNvSpPr>
            <p:nvPr/>
          </p:nvSpPr>
          <p:spPr bwMode="auto">
            <a:xfrm>
              <a:off x="3748"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56020" name="Oval 20"/>
            <p:cNvSpPr>
              <a:spLocks noChangeArrowheads="1"/>
            </p:cNvSpPr>
            <p:nvPr/>
          </p:nvSpPr>
          <p:spPr bwMode="auto">
            <a:xfrm>
              <a:off x="4445"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56021" name="Oval 21"/>
            <p:cNvSpPr>
              <a:spLocks noChangeArrowheads="1"/>
            </p:cNvSpPr>
            <p:nvPr/>
          </p:nvSpPr>
          <p:spPr bwMode="auto">
            <a:xfrm>
              <a:off x="5144"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56022" name="Oval 22"/>
            <p:cNvSpPr>
              <a:spLocks noChangeArrowheads="1"/>
            </p:cNvSpPr>
            <p:nvPr/>
          </p:nvSpPr>
          <p:spPr bwMode="auto">
            <a:xfrm>
              <a:off x="955"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56023" name="AutoShape 23"/>
          <p:cNvSpPr>
            <a:spLocks noChangeArrowheads="1"/>
          </p:cNvSpPr>
          <p:nvPr/>
        </p:nvSpPr>
        <p:spPr bwMode="auto">
          <a:xfrm>
            <a:off x="8337550" y="2657475"/>
            <a:ext cx="719138" cy="608013"/>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R</a:t>
            </a:r>
          </a:p>
        </p:txBody>
      </p:sp>
      <p:sp>
        <p:nvSpPr>
          <p:cNvPr id="256024" name="AutoShape 24"/>
          <p:cNvSpPr>
            <a:spLocks noChangeArrowheads="1"/>
          </p:cNvSpPr>
          <p:nvPr/>
        </p:nvSpPr>
        <p:spPr bwMode="auto">
          <a:xfrm>
            <a:off x="4808538" y="2636838"/>
            <a:ext cx="71913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a:t>M</a:t>
            </a:r>
          </a:p>
        </p:txBody>
      </p:sp>
      <p:sp>
        <p:nvSpPr>
          <p:cNvPr id="256025" name="Rectangle 25"/>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Tìm Nhị Phân (tt)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56011"/>
                                        </p:tgtEl>
                                        <p:attrNameLst>
                                          <p:attrName>style.visibility</p:attrName>
                                        </p:attrNameLst>
                                      </p:cBhvr>
                                      <p:to>
                                        <p:strVal val="visible"/>
                                      </p:to>
                                    </p:set>
                                    <p:animEffect transition="in" filter="blinds(horizontal)">
                                      <p:cBhvr>
                                        <p:cTn id="7" dur="500"/>
                                        <p:tgtEl>
                                          <p:spTgt spid="2560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23"/>
                                        </p:tgtEl>
                                        <p:attrNameLst>
                                          <p:attrName>style.visibility</p:attrName>
                                        </p:attrNameLst>
                                      </p:cBhvr>
                                      <p:to>
                                        <p:strVal val="visible"/>
                                      </p:to>
                                    </p:set>
                                    <p:animEffect transition="in" filter="blinds(horizontal)">
                                      <p:cBhvr>
                                        <p:cTn id="10" dur="500"/>
                                        <p:tgtEl>
                                          <p:spTgt spid="256023"/>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56024"/>
                                        </p:tgtEl>
                                        <p:attrNameLst>
                                          <p:attrName>style.visibility</p:attrName>
                                        </p:attrNameLst>
                                      </p:cBhvr>
                                      <p:to>
                                        <p:strVal val="visible"/>
                                      </p:to>
                                    </p:set>
                                    <p:animEffect transition="in" filter="blinds(horizontal)">
                                      <p:cBhvr>
                                        <p:cTn id="14" dur="2000"/>
                                        <p:tgtEl>
                                          <p:spTgt spid="256024"/>
                                        </p:tgtEl>
                                      </p:cBhvr>
                                    </p:animEffect>
                                  </p:childTnLst>
                                </p:cTn>
                              </p:par>
                            </p:childTnLst>
                          </p:cTn>
                        </p:par>
                        <p:par>
                          <p:cTn id="15" fill="hold" nodeType="afterGroup">
                            <p:stCondLst>
                              <p:cond delay="2500"/>
                            </p:stCondLst>
                            <p:childTnLst>
                              <p:par>
                                <p:cTn id="16" presetID="3" presetClass="entr" presetSubtype="10" fill="hold" grpId="0" nodeType="afterEffect">
                                  <p:stCondLst>
                                    <p:cond delay="0"/>
                                  </p:stCondLst>
                                  <p:childTnLst>
                                    <p:set>
                                      <p:cBhvr>
                                        <p:cTn id="17" dur="1" fill="hold">
                                          <p:stCondLst>
                                            <p:cond delay="0"/>
                                          </p:stCondLst>
                                        </p:cTn>
                                        <p:tgtEl>
                                          <p:spTgt spid="256010"/>
                                        </p:tgtEl>
                                        <p:attrNameLst>
                                          <p:attrName>style.visibility</p:attrName>
                                        </p:attrNameLst>
                                      </p:cBhvr>
                                      <p:to>
                                        <p:strVal val="visible"/>
                                      </p:to>
                                    </p:set>
                                    <p:animEffect transition="in" filter="blinds(horizontal)">
                                      <p:cBhvr>
                                        <p:cTn id="18" dur="500"/>
                                        <p:tgtEl>
                                          <p:spTgt spid="256010"/>
                                        </p:tgtEl>
                                      </p:cBhvr>
                                    </p:animEffect>
                                  </p:childTnLst>
                                </p:cTn>
                              </p:par>
                            </p:childTnLst>
                          </p:cTn>
                        </p:par>
                        <p:par>
                          <p:cTn id="19" fill="hold" nodeType="afterGroup">
                            <p:stCondLst>
                              <p:cond delay="3000"/>
                            </p:stCondLst>
                            <p:childTnLst>
                              <p:par>
                                <p:cTn id="20" presetID="26" presetClass="emph" presetSubtype="0" fill="hold" grpId="1" nodeType="afterEffect">
                                  <p:stCondLst>
                                    <p:cond delay="0"/>
                                  </p:stCondLst>
                                  <p:childTnLst>
                                    <p:animEffect transition="out" filter="fade">
                                      <p:cBhvr>
                                        <p:cTn id="21" dur="2000" tmFilter="0, 0; .2, .5; .8, .5; 1, 0"/>
                                        <p:tgtEl>
                                          <p:spTgt spid="256010"/>
                                        </p:tgtEl>
                                      </p:cBhvr>
                                    </p:animEffect>
                                    <p:animScale>
                                      <p:cBhvr>
                                        <p:cTn id="22" dur="1000" autoRev="1" fill="hold"/>
                                        <p:tgtEl>
                                          <p:spTgt spid="256010"/>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256007"/>
                                        </p:tgtEl>
                                      </p:cBhvr>
                                    </p:animEffect>
                                    <p:animScale>
                                      <p:cBhvr>
                                        <p:cTn id="25" dur="1000" autoRev="1" fill="hold"/>
                                        <p:tgtEl>
                                          <p:spTgt spid="256007"/>
                                        </p:tgtEl>
                                      </p:cBhvr>
                                      <p:by x="105000" y="105000"/>
                                    </p:animScale>
                                  </p:childTnLst>
                                </p:cTn>
                              </p:par>
                            </p:childTnLst>
                          </p:cTn>
                        </p:par>
                        <p:par>
                          <p:cTn id="26" fill="hold" nodeType="afterGroup">
                            <p:stCondLst>
                              <p:cond delay="5000"/>
                            </p:stCondLst>
                            <p:childTnLst>
                              <p:par>
                                <p:cTn id="27" presetID="35" presetClass="path" presetSubtype="0" accel="50000" decel="50000" fill="hold" nodeType="afterEffect">
                                  <p:stCondLst>
                                    <p:cond delay="0"/>
                                  </p:stCondLst>
                                  <p:childTnLst>
                                    <p:animMotion origin="layout" path="M -4.61538E-6 3.33333E-6 L -0.45785 -0.00209 " pathEditMode="relative" rAng="0" ptsTypes="AA">
                                      <p:cBhvr>
                                        <p:cTn id="28" dur="2000" fill="hold"/>
                                        <p:tgtEl>
                                          <p:spTgt spid="256023"/>
                                        </p:tgtEl>
                                        <p:attrNameLst>
                                          <p:attrName>ppt_x</p:attrName>
                                          <p:attrName>ppt_y</p:attrName>
                                        </p:attrNameLst>
                                      </p:cBhvr>
                                      <p:rCtr x="-22901" y="-116"/>
                                    </p:animMotion>
                                  </p:childTnLst>
                                </p:cTn>
                              </p:par>
                            </p:childTnLst>
                          </p:cTn>
                        </p:par>
                        <p:par>
                          <p:cTn id="29" fill="hold" nodeType="afterGroup">
                            <p:stCondLst>
                              <p:cond delay="7000"/>
                            </p:stCondLst>
                            <p:childTnLst>
                              <p:par>
                                <p:cTn id="30" presetID="35" presetClass="path" presetSubtype="0" accel="50000" decel="50000" fill="hold" grpId="1" nodeType="afterEffect">
                                  <p:stCondLst>
                                    <p:cond delay="0"/>
                                  </p:stCondLst>
                                  <p:childTnLst>
                                    <p:animMotion origin="layout" path="M 3.58974E-6 3.33333E-6 L -0.21795 -0.00209 " pathEditMode="relative" rAng="0" ptsTypes="AA">
                                      <p:cBhvr>
                                        <p:cTn id="31" dur="2000" fill="hold"/>
                                        <p:tgtEl>
                                          <p:spTgt spid="256024"/>
                                        </p:tgtEl>
                                        <p:attrNameLst>
                                          <p:attrName>ppt_x</p:attrName>
                                          <p:attrName>ppt_y</p:attrName>
                                        </p:attrNameLst>
                                      </p:cBhvr>
                                      <p:rCtr x="-10897" y="-116"/>
                                    </p:animMotion>
                                  </p:childTnLst>
                                </p:cTn>
                              </p:par>
                            </p:childTnLst>
                          </p:cTn>
                        </p:par>
                        <p:par>
                          <p:cTn id="32" fill="hold" nodeType="afterGroup">
                            <p:stCondLst>
                              <p:cond delay="9000"/>
                            </p:stCondLst>
                            <p:childTnLst>
                              <p:par>
                                <p:cTn id="33" presetID="35" presetClass="path" presetSubtype="0" accel="50000" decel="50000" fill="hold" grpId="2" nodeType="afterEffect">
                                  <p:stCondLst>
                                    <p:cond delay="0"/>
                                  </p:stCondLst>
                                  <p:childTnLst>
                                    <p:animMotion origin="layout" path="M -2.30769E-6 3.33333E-6 L -0.22163 -0.0051 " pathEditMode="relative" rAng="0" ptsTypes="AA">
                                      <p:cBhvr>
                                        <p:cTn id="34" dur="2000" fill="hold"/>
                                        <p:tgtEl>
                                          <p:spTgt spid="256010"/>
                                        </p:tgtEl>
                                        <p:attrNameLst>
                                          <p:attrName>ppt_x</p:attrName>
                                          <p:attrName>ppt_y</p:attrName>
                                        </p:attrNameLst>
                                      </p:cBhvr>
                                      <p:rCtr x="-11090" y="-255"/>
                                    </p:animMotion>
                                  </p:childTnLst>
                                </p:cTn>
                              </p:par>
                            </p:childTnLst>
                          </p:cTn>
                        </p:par>
                        <p:par>
                          <p:cTn id="35" fill="hold" nodeType="afterGroup">
                            <p:stCondLst>
                              <p:cond delay="11000"/>
                            </p:stCondLst>
                            <p:childTnLst>
                              <p:par>
                                <p:cTn id="36" presetID="26" presetClass="emph" presetSubtype="0" fill="hold" grpId="3" nodeType="afterEffect">
                                  <p:stCondLst>
                                    <p:cond delay="0"/>
                                  </p:stCondLst>
                                  <p:childTnLst>
                                    <p:animEffect transition="out" filter="fade">
                                      <p:cBhvr>
                                        <p:cTn id="37" dur="2000" tmFilter="0, 0; .2, .5; .8, .5; 1, 0"/>
                                        <p:tgtEl>
                                          <p:spTgt spid="256010"/>
                                        </p:tgtEl>
                                      </p:cBhvr>
                                    </p:animEffect>
                                    <p:animScale>
                                      <p:cBhvr>
                                        <p:cTn id="38" dur="1000" autoRev="1" fill="hold"/>
                                        <p:tgtEl>
                                          <p:spTgt spid="256010"/>
                                        </p:tgtEl>
                                      </p:cBhvr>
                                      <p:by x="105000" y="105000"/>
                                    </p:animScale>
                                  </p:childTnLst>
                                </p:cTn>
                              </p:par>
                              <p:par>
                                <p:cTn id="39" presetID="26" presetClass="emph" presetSubtype="0" fill="hold" nodeType="withEffect">
                                  <p:stCondLst>
                                    <p:cond delay="0"/>
                                  </p:stCondLst>
                                  <p:childTnLst>
                                    <p:animEffect transition="out" filter="fade">
                                      <p:cBhvr>
                                        <p:cTn id="40" dur="2000" tmFilter="0, 0; .2, .5; .8, .5; 1, 0"/>
                                        <p:tgtEl>
                                          <p:spTgt spid="256005"/>
                                        </p:tgtEl>
                                      </p:cBhvr>
                                    </p:animEffect>
                                    <p:animScale>
                                      <p:cBhvr>
                                        <p:cTn id="41" dur="1000" autoRev="1" fill="hold"/>
                                        <p:tgtEl>
                                          <p:spTgt spid="256005"/>
                                        </p:tgtEl>
                                      </p:cBhvr>
                                      <p:by x="105000" y="105000"/>
                                    </p:animScale>
                                  </p:childTnLst>
                                </p:cTn>
                              </p:par>
                            </p:childTnLst>
                          </p:cTn>
                        </p:par>
                        <p:par>
                          <p:cTn id="42" fill="hold" nodeType="afterGroup">
                            <p:stCondLst>
                              <p:cond delay="13000"/>
                            </p:stCondLst>
                            <p:childTnLst>
                              <p:par>
                                <p:cTn id="43" presetID="35" presetClass="path" presetSubtype="0" accel="50000" decel="50000" fill="hold" grpId="1" nodeType="afterEffect">
                                  <p:stCondLst>
                                    <p:cond delay="0"/>
                                  </p:stCondLst>
                                  <p:childTnLst>
                                    <p:animMotion origin="layout" path="M -0.45785 -0.00208 L -0.68317 -0.00208 " pathEditMode="relative" rAng="0" ptsTypes="AA">
                                      <p:cBhvr>
                                        <p:cTn id="44" dur="2000" fill="hold"/>
                                        <p:tgtEl>
                                          <p:spTgt spid="256023"/>
                                        </p:tgtEl>
                                        <p:attrNameLst>
                                          <p:attrName>ppt_x</p:attrName>
                                          <p:attrName>ppt_y</p:attrName>
                                        </p:attrNameLst>
                                      </p:cBhvr>
                                      <p:rCtr x="-11266" y="0"/>
                                    </p:animMotion>
                                  </p:childTnLst>
                                </p:cTn>
                              </p:par>
                            </p:childTnLst>
                          </p:cTn>
                        </p:par>
                        <p:par>
                          <p:cTn id="45" fill="hold" nodeType="afterGroup">
                            <p:stCondLst>
                              <p:cond delay="15000"/>
                            </p:stCondLst>
                            <p:childTnLst>
                              <p:par>
                                <p:cTn id="46" presetID="35" presetClass="path" presetSubtype="0" accel="50000" decel="50000" fill="hold" grpId="2" nodeType="afterEffect">
                                  <p:stCondLst>
                                    <p:cond delay="0"/>
                                  </p:stCondLst>
                                  <p:childTnLst>
                                    <p:animMotion origin="layout" path="M -0.21794 -0.00208 L -0.33717 0.00023 " pathEditMode="relative" rAng="0" ptsTypes="AA">
                                      <p:cBhvr>
                                        <p:cTn id="47" dur="2000" fill="hold"/>
                                        <p:tgtEl>
                                          <p:spTgt spid="256024"/>
                                        </p:tgtEl>
                                        <p:attrNameLst>
                                          <p:attrName>ppt_x</p:attrName>
                                          <p:attrName>ppt_y</p:attrName>
                                        </p:attrNameLst>
                                      </p:cBhvr>
                                      <p:rCtr x="-5962" y="116"/>
                                    </p:animMotion>
                                  </p:childTnLst>
                                </p:cTn>
                              </p:par>
                            </p:childTnLst>
                          </p:cTn>
                        </p:par>
                        <p:par>
                          <p:cTn id="48" fill="hold" nodeType="afterGroup">
                            <p:stCondLst>
                              <p:cond delay="17000"/>
                            </p:stCondLst>
                            <p:childTnLst>
                              <p:par>
                                <p:cTn id="49" presetID="35" presetClass="path" presetSubtype="0" accel="50000" decel="50000" fill="hold" grpId="4" nodeType="afterEffect">
                                  <p:stCondLst>
                                    <p:cond delay="0"/>
                                  </p:stCondLst>
                                  <p:childTnLst>
                                    <p:animMotion origin="layout" path="M -0.22163 -0.00509 L -0.33798 -0.00509 " pathEditMode="relative" rAng="0" ptsTypes="AA">
                                      <p:cBhvr>
                                        <p:cTn id="50" dur="2000" fill="hold"/>
                                        <p:tgtEl>
                                          <p:spTgt spid="256010"/>
                                        </p:tgtEl>
                                        <p:attrNameLst>
                                          <p:attrName>ppt_x</p:attrName>
                                          <p:attrName>ppt_y</p:attrName>
                                        </p:attrNameLst>
                                      </p:cBhvr>
                                      <p:rCtr x="-5817" y="0"/>
                                    </p:animMotion>
                                  </p:childTnLst>
                                </p:cTn>
                              </p:par>
                            </p:childTnLst>
                          </p:cTn>
                        </p:par>
                        <p:par>
                          <p:cTn id="51" fill="hold" nodeType="afterGroup">
                            <p:stCondLst>
                              <p:cond delay="19000"/>
                            </p:stCondLst>
                            <p:childTnLst>
                              <p:par>
                                <p:cTn id="52" presetID="26" presetClass="emph" presetSubtype="0" fill="hold" grpId="5" nodeType="afterEffect">
                                  <p:stCondLst>
                                    <p:cond delay="0"/>
                                  </p:stCondLst>
                                  <p:childTnLst>
                                    <p:animEffect transition="out" filter="fade">
                                      <p:cBhvr>
                                        <p:cTn id="53" dur="2000" tmFilter="0, 0; .2, .5; .8, .5; 1, 0"/>
                                        <p:tgtEl>
                                          <p:spTgt spid="256010"/>
                                        </p:tgtEl>
                                      </p:cBhvr>
                                    </p:animEffect>
                                    <p:animScale>
                                      <p:cBhvr>
                                        <p:cTn id="54" dur="1000" autoRev="1" fill="hold"/>
                                        <p:tgtEl>
                                          <p:spTgt spid="256010"/>
                                        </p:tgtEl>
                                      </p:cBhvr>
                                      <p:by x="105000" y="105000"/>
                                    </p:animScale>
                                  </p:childTnLst>
                                </p:cTn>
                              </p:par>
                              <p:par>
                                <p:cTn id="55" presetID="26" presetClass="emph" presetSubtype="0" fill="hold" grpId="0" nodeType="withEffect">
                                  <p:stCondLst>
                                    <p:cond delay="0"/>
                                  </p:stCondLst>
                                  <p:childTnLst>
                                    <p:animEffect transition="out" filter="fade">
                                      <p:cBhvr>
                                        <p:cTn id="56" dur="2000" tmFilter="0, 0; .2, .5; .8, .5; 1, 0"/>
                                        <p:tgtEl>
                                          <p:spTgt spid="256004"/>
                                        </p:tgtEl>
                                      </p:cBhvr>
                                    </p:animEffect>
                                    <p:animScale>
                                      <p:cBhvr>
                                        <p:cTn id="57" dur="1000" autoRev="1" fill="hold"/>
                                        <p:tgtEl>
                                          <p:spTgt spid="256004"/>
                                        </p:tgtEl>
                                      </p:cBhvr>
                                      <p:by x="105000" y="105000"/>
                                    </p:animScale>
                                  </p:childTnLst>
                                </p:cTn>
                              </p:par>
                            </p:childTnLst>
                          </p:cTn>
                        </p:par>
                        <p:par>
                          <p:cTn id="58" fill="hold" nodeType="afterGroup">
                            <p:stCondLst>
                              <p:cond delay="21000"/>
                            </p:stCondLst>
                            <p:childTnLst>
                              <p:par>
                                <p:cTn id="59" presetID="35" presetClass="path" presetSubtype="0" accel="50000" decel="50000" fill="hold" grpId="2" nodeType="afterEffect">
                                  <p:stCondLst>
                                    <p:cond delay="0"/>
                                  </p:stCondLst>
                                  <p:childTnLst>
                                    <p:animMotion origin="layout" path="M -0.68317 -0.00208 L -0.77035 -0.00532 " pathEditMode="relative" rAng="0" ptsTypes="AA">
                                      <p:cBhvr>
                                        <p:cTn id="60" dur="2000" fill="hold"/>
                                        <p:tgtEl>
                                          <p:spTgt spid="256023"/>
                                        </p:tgtEl>
                                        <p:attrNameLst>
                                          <p:attrName>ppt_x</p:attrName>
                                          <p:attrName>ppt_y</p:attrName>
                                        </p:attrNameLst>
                                      </p:cBhvr>
                                      <p:rCtr x="-4359" y="-162"/>
                                    </p:animMotion>
                                  </p:childTnLst>
                                </p:cTn>
                              </p:par>
                            </p:childTnLst>
                          </p:cTn>
                        </p:par>
                        <p:par>
                          <p:cTn id="61" fill="hold" nodeType="afterGroup">
                            <p:stCondLst>
                              <p:cond delay="23000"/>
                            </p:stCondLst>
                            <p:childTnLst>
                              <p:par>
                                <p:cTn id="62" presetID="3" presetClass="exit" presetSubtype="10" fill="hold" grpId="3" nodeType="afterEffect">
                                  <p:stCondLst>
                                    <p:cond delay="0"/>
                                  </p:stCondLst>
                                  <p:childTnLst>
                                    <p:animEffect transition="out" filter="blinds(horizontal)">
                                      <p:cBhvr>
                                        <p:cTn id="63" dur="500"/>
                                        <p:tgtEl>
                                          <p:spTgt spid="256024"/>
                                        </p:tgtEl>
                                      </p:cBhvr>
                                    </p:animEffect>
                                    <p:set>
                                      <p:cBhvr>
                                        <p:cTn id="64" dur="1" fill="hold">
                                          <p:stCondLst>
                                            <p:cond delay="499"/>
                                          </p:stCondLst>
                                        </p:cTn>
                                        <p:tgtEl>
                                          <p:spTgt spid="256024"/>
                                        </p:tgtEl>
                                        <p:attrNameLst>
                                          <p:attrName>style.visibility</p:attrName>
                                        </p:attrNameLst>
                                      </p:cBhvr>
                                      <p:to>
                                        <p:strVal val="hidden"/>
                                      </p:to>
                                    </p:set>
                                  </p:childTnLst>
                                </p:cTn>
                              </p:par>
                            </p:childTnLst>
                          </p:cTn>
                        </p:par>
                        <p:par>
                          <p:cTn id="65" fill="hold" nodeType="afterGroup">
                            <p:stCondLst>
                              <p:cond delay="23500"/>
                            </p:stCondLst>
                            <p:childTnLst>
                              <p:par>
                                <p:cTn id="66" presetID="3" presetClass="entr" presetSubtype="10" fill="hold" grpId="0" nodeType="afterEffect">
                                  <p:stCondLst>
                                    <p:cond delay="0"/>
                                  </p:stCondLst>
                                  <p:childTnLst>
                                    <p:set>
                                      <p:cBhvr>
                                        <p:cTn id="67" dur="1" fill="hold">
                                          <p:stCondLst>
                                            <p:cond delay="0"/>
                                          </p:stCondLst>
                                        </p:cTn>
                                        <p:tgtEl>
                                          <p:spTgt spid="256013"/>
                                        </p:tgtEl>
                                        <p:attrNameLst>
                                          <p:attrName>style.visibility</p:attrName>
                                        </p:attrNameLst>
                                      </p:cBhvr>
                                      <p:to>
                                        <p:strVal val="visible"/>
                                      </p:to>
                                    </p:set>
                                    <p:animEffect transition="in" filter="blinds(horizontal)">
                                      <p:cBhvr>
                                        <p:cTn id="68" dur="500"/>
                                        <p:tgtEl>
                                          <p:spTgt spid="256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animBg="1"/>
      <p:bldP spid="256007" grpId="0" animBg="1"/>
      <p:bldP spid="256010" grpId="0" animBg="1"/>
      <p:bldP spid="256010" grpId="1" animBg="1"/>
      <p:bldP spid="256010" grpId="2" animBg="1"/>
      <p:bldP spid="256010" grpId="3" animBg="1"/>
      <p:bldP spid="256010" grpId="4" animBg="1"/>
      <p:bldP spid="256010" grpId="5" animBg="1"/>
      <p:bldP spid="256011" grpId="0" animBg="1"/>
      <p:bldP spid="256013" grpId="0"/>
      <p:bldP spid="256023" grpId="0" animBg="1"/>
      <p:bldP spid="256023" grpId="1" animBg="1"/>
      <p:bldP spid="256023" grpId="2" animBg="1"/>
      <p:bldP spid="256024" grpId="0" animBg="1"/>
      <p:bldP spid="256024" grpId="1" animBg="1"/>
      <p:bldP spid="256024" grpId="2" animBg="1"/>
      <p:bldP spid="256024" grpId="3"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Oval 2"/>
          <p:cNvSpPr>
            <a:spLocks noChangeArrowheads="1"/>
          </p:cNvSpPr>
          <p:nvPr/>
        </p:nvSpPr>
        <p:spPr bwMode="auto">
          <a:xfrm>
            <a:off x="2214563" y="2871788"/>
            <a:ext cx="792162"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sp>
        <p:nvSpPr>
          <p:cNvPr id="169987"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69988"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69989" name="Oval 5"/>
          <p:cNvSpPr>
            <a:spLocks noChangeArrowheads="1"/>
          </p:cNvSpPr>
          <p:nvPr/>
        </p:nvSpPr>
        <p:spPr bwMode="auto">
          <a:xfrm>
            <a:off x="5541963"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a:t>
            </a:r>
          </a:p>
        </p:txBody>
      </p:sp>
      <p:sp>
        <p:nvSpPr>
          <p:cNvPr id="169990" name="Oval 6"/>
          <p:cNvSpPr>
            <a:spLocks noChangeArrowheads="1"/>
          </p:cNvSpPr>
          <p:nvPr/>
        </p:nvSpPr>
        <p:spPr bwMode="auto">
          <a:xfrm>
            <a:off x="6648450" y="2871788"/>
            <a:ext cx="792163"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6</a:t>
            </a:r>
          </a:p>
        </p:txBody>
      </p:sp>
      <p:sp>
        <p:nvSpPr>
          <p:cNvPr id="169991"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9992"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69993" name="Oval 9"/>
          <p:cNvSpPr>
            <a:spLocks noChangeArrowheads="1"/>
          </p:cNvSpPr>
          <p:nvPr/>
        </p:nvSpPr>
        <p:spPr bwMode="auto">
          <a:xfrm>
            <a:off x="110807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2</a:t>
            </a:r>
          </a:p>
        </p:txBody>
      </p:sp>
      <p:grpSp>
        <p:nvGrpSpPr>
          <p:cNvPr id="169994" name="Group 10"/>
          <p:cNvGrpSpPr>
            <a:grpSpLocks/>
          </p:cNvGrpSpPr>
          <p:nvPr/>
        </p:nvGrpSpPr>
        <p:grpSpPr bwMode="auto">
          <a:xfrm>
            <a:off x="1108075" y="3397250"/>
            <a:ext cx="8550275" cy="608013"/>
            <a:chOff x="644" y="1153"/>
            <a:chExt cx="4972" cy="383"/>
          </a:xfrm>
        </p:grpSpPr>
        <p:sp>
          <p:nvSpPr>
            <p:cNvPr id="169995"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69996"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69997"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69998"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69999"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0000"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0001"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70002"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70003"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70004" name="Text Box 20"/>
          <p:cNvSpPr txBox="1">
            <a:spLocks noChangeArrowheads="1"/>
          </p:cNvSpPr>
          <p:nvPr/>
        </p:nvSpPr>
        <p:spPr bwMode="auto">
          <a:xfrm>
            <a:off x="1100138" y="1493838"/>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2;</a:t>
            </a:r>
          </a:p>
        </p:txBody>
      </p:sp>
      <p:sp>
        <p:nvSpPr>
          <p:cNvPr id="170005" name="Text Box 21"/>
          <p:cNvSpPr txBox="1">
            <a:spLocks noChangeArrowheads="1"/>
          </p:cNvSpPr>
          <p:nvPr/>
        </p:nvSpPr>
        <p:spPr bwMode="auto">
          <a:xfrm>
            <a:off x="4538663" y="1493838"/>
            <a:ext cx="497046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Phaân </a:t>
            </a:r>
            <a:r>
              <a:rPr lang="en-US" sz="2800" b="1">
                <a:solidFill>
                  <a:srgbClr val="FF3300"/>
                </a:solidFill>
                <a:latin typeface="VNI-Helve" pitchFamily="2" charset="0"/>
              </a:rPr>
              <a:t>phoái</a:t>
            </a:r>
            <a:r>
              <a:rPr lang="en-US" sz="2400" b="1">
                <a:solidFill>
                  <a:srgbClr val="FF3300"/>
                </a:solidFill>
                <a:latin typeface="VNI-Helve" pitchFamily="2" charset="0"/>
              </a:rPr>
              <a:t> ñeàu luaân phieân</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0005"/>
                                        </p:tgtEl>
                                        <p:attrNameLst>
                                          <p:attrName>style.visibility</p:attrName>
                                        </p:attrNameLst>
                                      </p:cBhvr>
                                      <p:to>
                                        <p:strVal val="visible"/>
                                      </p:to>
                                    </p:set>
                                    <p:anim calcmode="lin" valueType="num">
                                      <p:cBhvr additive="base">
                                        <p:cTn id="7" dur="1000" fill="hold"/>
                                        <p:tgtEl>
                                          <p:spTgt spid="170005"/>
                                        </p:tgtEl>
                                        <p:attrNameLst>
                                          <p:attrName>ppt_x</p:attrName>
                                        </p:attrNameLst>
                                      </p:cBhvr>
                                      <p:tavLst>
                                        <p:tav tm="0">
                                          <p:val>
                                            <p:strVal val="#ppt_x"/>
                                          </p:val>
                                        </p:tav>
                                        <p:tav tm="100000">
                                          <p:val>
                                            <p:strVal val="#ppt_x"/>
                                          </p:val>
                                        </p:tav>
                                      </p:tavLst>
                                    </p:anim>
                                    <p:anim calcmode="lin" valueType="num">
                                      <p:cBhvr additive="base">
                                        <p:cTn id="8" dur="1000" fill="hold"/>
                                        <p:tgtEl>
                                          <p:spTgt spid="17000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170004"/>
                                        </p:tgtEl>
                                        <p:attrNameLst>
                                          <p:attrName>style.visibility</p:attrName>
                                        </p:attrNameLst>
                                      </p:cBhvr>
                                      <p:to>
                                        <p:strVal val="visible"/>
                                      </p:to>
                                    </p:set>
                                    <p:anim calcmode="lin" valueType="num">
                                      <p:cBhvr additive="base">
                                        <p:cTn id="12" dur="1000" fill="hold"/>
                                        <p:tgtEl>
                                          <p:spTgt spid="170004"/>
                                        </p:tgtEl>
                                        <p:attrNameLst>
                                          <p:attrName>ppt_x</p:attrName>
                                        </p:attrNameLst>
                                      </p:cBhvr>
                                      <p:tavLst>
                                        <p:tav tm="0">
                                          <p:val>
                                            <p:strVal val="0-#ppt_w/2"/>
                                          </p:val>
                                        </p:tav>
                                        <p:tav tm="100000">
                                          <p:val>
                                            <p:strVal val="#ppt_x"/>
                                          </p:val>
                                        </p:tav>
                                      </p:tavLst>
                                    </p:anim>
                                    <p:anim calcmode="lin" valueType="num">
                                      <p:cBhvr additive="base">
                                        <p:cTn id="13" dur="1000" fill="hold"/>
                                        <p:tgtEl>
                                          <p:spTgt spid="17000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000"/>
                            </p:stCondLst>
                            <p:childTnLst>
                              <p:par>
                                <p:cTn id="15" presetID="8" presetClass="emph" presetSubtype="0" fill="hold" grpId="1" nodeType="afterEffect">
                                  <p:stCondLst>
                                    <p:cond delay="0"/>
                                  </p:stCondLst>
                                  <p:childTnLst>
                                    <p:animRot by="21600000">
                                      <p:cBhvr>
                                        <p:cTn id="16" dur="1000" fill="hold"/>
                                        <p:tgtEl>
                                          <p:spTgt spid="169993"/>
                                        </p:tgtEl>
                                        <p:attrNameLst>
                                          <p:attrName>r</p:attrName>
                                        </p:attrNameLst>
                                      </p:cBhvr>
                                    </p:animRot>
                                  </p:childTnLst>
                                </p:cTn>
                              </p:par>
                              <p:par>
                                <p:cTn id="17" presetID="8" presetClass="emph" presetSubtype="0" fill="hold" grpId="1" nodeType="withEffect">
                                  <p:stCondLst>
                                    <p:cond delay="0"/>
                                  </p:stCondLst>
                                  <p:childTnLst>
                                    <p:animRot by="21600000">
                                      <p:cBhvr>
                                        <p:cTn id="18" dur="1000" fill="hold"/>
                                        <p:tgtEl>
                                          <p:spTgt spid="169986"/>
                                        </p:tgtEl>
                                        <p:attrNameLst>
                                          <p:attrName>r</p:attrName>
                                        </p:attrNameLst>
                                      </p:cBhvr>
                                    </p:animRot>
                                  </p:childTnLst>
                                </p:cTn>
                              </p:par>
                            </p:childTnLst>
                          </p:cTn>
                        </p:par>
                        <p:par>
                          <p:cTn id="19" fill="hold" nodeType="afterGroup">
                            <p:stCondLst>
                              <p:cond delay="3000"/>
                            </p:stCondLst>
                            <p:childTnLst>
                              <p:par>
                                <p:cTn id="20" presetID="42" presetClass="path" presetSubtype="0" accel="50000" decel="50000" fill="hold" grpId="0" nodeType="afterEffect">
                                  <p:stCondLst>
                                    <p:cond delay="0"/>
                                  </p:stCondLst>
                                  <p:childTnLst>
                                    <p:animMotion origin="layout" path="M 3.88889E-6 2.59259E-6 L 3.88889E-6 0.21319 " pathEditMode="relative" rAng="0" ptsTypes="AA">
                                      <p:cBhvr>
                                        <p:cTn id="21" dur="1000" fill="hold"/>
                                        <p:tgtEl>
                                          <p:spTgt spid="169993"/>
                                        </p:tgtEl>
                                        <p:attrNameLst>
                                          <p:attrName>ppt_x</p:attrName>
                                          <p:attrName>ppt_y</p:attrName>
                                        </p:attrNameLst>
                                      </p:cBhvr>
                                      <p:rCtr x="0" y="10648"/>
                                    </p:animMotion>
                                  </p:childTnLst>
                                </p:cTn>
                              </p:par>
                              <p:par>
                                <p:cTn id="22" presetID="42" presetClass="path" presetSubtype="0" accel="50000" decel="50000" fill="hold" grpId="0" nodeType="withEffect">
                                  <p:stCondLst>
                                    <p:cond delay="0"/>
                                  </p:stCondLst>
                                  <p:childTnLst>
                                    <p:animMotion origin="layout" path="M -1.66667E-6 2.59259E-6 L -1.66667E-6 0.21111 " pathEditMode="relative" rAng="0" ptsTypes="AA">
                                      <p:cBhvr>
                                        <p:cTn id="23" dur="1000" fill="hold"/>
                                        <p:tgtEl>
                                          <p:spTgt spid="169986"/>
                                        </p:tgtEl>
                                        <p:attrNameLst>
                                          <p:attrName>ppt_x</p:attrName>
                                          <p:attrName>ppt_y</p:attrName>
                                        </p:attrNameLst>
                                      </p:cBhvr>
                                      <p:rCtr x="0" y="10556"/>
                                    </p:animMotion>
                                  </p:childTnLst>
                                </p:cTn>
                              </p:par>
                            </p:childTnLst>
                          </p:cTn>
                        </p:par>
                        <p:par>
                          <p:cTn id="24" fill="hold" nodeType="afterGroup">
                            <p:stCondLst>
                              <p:cond delay="4000"/>
                            </p:stCondLst>
                            <p:childTnLst>
                              <p:par>
                                <p:cTn id="25" presetID="8" presetClass="emph" presetSubtype="0" fill="hold" grpId="1" nodeType="afterEffect">
                                  <p:stCondLst>
                                    <p:cond delay="0"/>
                                  </p:stCondLst>
                                  <p:childTnLst>
                                    <p:animRot by="21600000">
                                      <p:cBhvr>
                                        <p:cTn id="26" dur="1000" fill="hold"/>
                                        <p:tgtEl>
                                          <p:spTgt spid="169987"/>
                                        </p:tgtEl>
                                        <p:attrNameLst>
                                          <p:attrName>r</p:attrName>
                                        </p:attrNameLst>
                                      </p:cBhvr>
                                    </p:animRot>
                                  </p:childTnLst>
                                </p:cTn>
                              </p:par>
                              <p:par>
                                <p:cTn id="27" presetID="8" presetClass="emph" presetSubtype="0" fill="hold" grpId="1" nodeType="withEffect">
                                  <p:stCondLst>
                                    <p:cond delay="0"/>
                                  </p:stCondLst>
                                  <p:childTnLst>
                                    <p:animRot by="21600000">
                                      <p:cBhvr>
                                        <p:cTn id="28" dur="1000" fill="hold"/>
                                        <p:tgtEl>
                                          <p:spTgt spid="169988"/>
                                        </p:tgtEl>
                                        <p:attrNameLst>
                                          <p:attrName>r</p:attrName>
                                        </p:attrNameLst>
                                      </p:cBhvr>
                                    </p:animRot>
                                  </p:childTnLst>
                                </p:cTn>
                              </p:par>
                            </p:childTnLst>
                          </p:cTn>
                        </p:par>
                        <p:par>
                          <p:cTn id="29" fill="hold" nodeType="afterGroup">
                            <p:stCondLst>
                              <p:cond delay="5000"/>
                            </p:stCondLst>
                            <p:childTnLst>
                              <p:par>
                                <p:cTn id="30" presetID="42" presetClass="path" presetSubtype="0" accel="50000" decel="50000" fill="hold" grpId="0" nodeType="afterEffect">
                                  <p:stCondLst>
                                    <p:cond delay="0"/>
                                  </p:stCondLst>
                                  <p:childTnLst>
                                    <p:animMotion origin="layout" path="M -8.33333E-7 2.59259E-6 L -0.22326 0.32893 " pathEditMode="relative" rAng="0" ptsTypes="AA">
                                      <p:cBhvr>
                                        <p:cTn id="31" dur="1000" fill="hold"/>
                                        <p:tgtEl>
                                          <p:spTgt spid="169987"/>
                                        </p:tgtEl>
                                        <p:attrNameLst>
                                          <p:attrName>ppt_x</p:attrName>
                                          <p:attrName>ppt_y</p:attrName>
                                        </p:attrNameLst>
                                      </p:cBhvr>
                                      <p:rCtr x="-11163" y="16435"/>
                                    </p:animMotion>
                                  </p:childTnLst>
                                </p:cTn>
                              </p:par>
                              <p:par>
                                <p:cTn id="32" presetID="42" presetClass="path" presetSubtype="0" accel="50000" decel="50000" fill="hold" grpId="0" nodeType="withEffect">
                                  <p:stCondLst>
                                    <p:cond delay="0"/>
                                  </p:stCondLst>
                                  <p:childTnLst>
                                    <p:animMotion origin="layout" path="M 3.61111E-6 2.59259E-6 L -0.225 0.32662 " pathEditMode="relative" rAng="0" ptsTypes="AA">
                                      <p:cBhvr>
                                        <p:cTn id="33" dur="1000" fill="hold"/>
                                        <p:tgtEl>
                                          <p:spTgt spid="169988"/>
                                        </p:tgtEl>
                                        <p:attrNameLst>
                                          <p:attrName>ppt_x</p:attrName>
                                          <p:attrName>ppt_y</p:attrName>
                                        </p:attrNameLst>
                                      </p:cBhvr>
                                      <p:rCtr x="-11250" y="16319"/>
                                    </p:animMotion>
                                  </p:childTnLst>
                                </p:cTn>
                              </p:par>
                            </p:childTnLst>
                          </p:cTn>
                        </p:par>
                        <p:par>
                          <p:cTn id="34" fill="hold" nodeType="afterGroup">
                            <p:stCondLst>
                              <p:cond delay="6000"/>
                            </p:stCondLst>
                            <p:childTnLst>
                              <p:par>
                                <p:cTn id="35" presetID="8" presetClass="emph" presetSubtype="0" fill="hold" grpId="1" nodeType="afterEffect">
                                  <p:stCondLst>
                                    <p:cond delay="0"/>
                                  </p:stCondLst>
                                  <p:childTnLst>
                                    <p:animRot by="21600000">
                                      <p:cBhvr>
                                        <p:cTn id="36" dur="1000" fill="hold"/>
                                        <p:tgtEl>
                                          <p:spTgt spid="169989"/>
                                        </p:tgtEl>
                                        <p:attrNameLst>
                                          <p:attrName>r</p:attrName>
                                        </p:attrNameLst>
                                      </p:cBhvr>
                                    </p:animRot>
                                  </p:childTnLst>
                                </p:cTn>
                              </p:par>
                              <p:par>
                                <p:cTn id="37" presetID="8" presetClass="emph" presetSubtype="0" fill="hold" grpId="1" nodeType="withEffect">
                                  <p:stCondLst>
                                    <p:cond delay="0"/>
                                  </p:stCondLst>
                                  <p:childTnLst>
                                    <p:animRot by="21600000">
                                      <p:cBhvr>
                                        <p:cTn id="38" dur="1000" fill="hold"/>
                                        <p:tgtEl>
                                          <p:spTgt spid="169990"/>
                                        </p:tgtEl>
                                        <p:attrNameLst>
                                          <p:attrName>r</p:attrName>
                                        </p:attrNameLst>
                                      </p:cBhvr>
                                    </p:animRot>
                                  </p:childTnLst>
                                </p:cTn>
                              </p:par>
                            </p:childTnLst>
                          </p:cTn>
                        </p:par>
                        <p:par>
                          <p:cTn id="39" fill="hold" nodeType="afterGroup">
                            <p:stCondLst>
                              <p:cond delay="7000"/>
                            </p:stCondLst>
                            <p:childTnLst>
                              <p:par>
                                <p:cTn id="40" presetID="42" presetClass="path" presetSubtype="0" accel="50000" decel="50000" fill="hold" grpId="0" nodeType="afterEffect">
                                  <p:stCondLst>
                                    <p:cond delay="0"/>
                                  </p:stCondLst>
                                  <p:childTnLst>
                                    <p:animMotion origin="layout" path="M 4.44444E-6 2.59259E-6 L -0.225 0.21319 " pathEditMode="relative" rAng="0" ptsTypes="AA">
                                      <p:cBhvr>
                                        <p:cTn id="41" dur="1000" fill="hold"/>
                                        <p:tgtEl>
                                          <p:spTgt spid="169989"/>
                                        </p:tgtEl>
                                        <p:attrNameLst>
                                          <p:attrName>ppt_x</p:attrName>
                                          <p:attrName>ppt_y</p:attrName>
                                        </p:attrNameLst>
                                      </p:cBhvr>
                                      <p:rCtr x="-11250" y="10648"/>
                                    </p:animMotion>
                                  </p:childTnLst>
                                </p:cTn>
                              </p:par>
                              <p:par>
                                <p:cTn id="42" presetID="42" presetClass="path" presetSubtype="0" accel="50000" decel="50000" fill="hold" grpId="0" nodeType="withEffect">
                                  <p:stCondLst>
                                    <p:cond delay="0"/>
                                  </p:stCondLst>
                                  <p:childTnLst>
                                    <p:animMotion origin="layout" path="M -1.11111E-6 2.59259E-6 L -0.22673 0.21111 " pathEditMode="relative" rAng="0" ptsTypes="AA">
                                      <p:cBhvr>
                                        <p:cTn id="43" dur="1000" fill="hold"/>
                                        <p:tgtEl>
                                          <p:spTgt spid="169990"/>
                                        </p:tgtEl>
                                        <p:attrNameLst>
                                          <p:attrName>ppt_x</p:attrName>
                                          <p:attrName>ppt_y</p:attrName>
                                        </p:attrNameLst>
                                      </p:cBhvr>
                                      <p:rCtr x="-11337" y="10556"/>
                                    </p:animMotion>
                                  </p:childTnLst>
                                </p:cTn>
                              </p:par>
                            </p:childTnLst>
                          </p:cTn>
                        </p:par>
                        <p:par>
                          <p:cTn id="44" fill="hold" nodeType="afterGroup">
                            <p:stCondLst>
                              <p:cond delay="8000"/>
                            </p:stCondLst>
                            <p:childTnLst>
                              <p:par>
                                <p:cTn id="45" presetID="8" presetClass="emph" presetSubtype="0" fill="hold" grpId="1" nodeType="afterEffect">
                                  <p:stCondLst>
                                    <p:cond delay="0"/>
                                  </p:stCondLst>
                                  <p:childTnLst>
                                    <p:animRot by="21600000">
                                      <p:cBhvr>
                                        <p:cTn id="46" dur="1000" fill="hold"/>
                                        <p:tgtEl>
                                          <p:spTgt spid="169991"/>
                                        </p:tgtEl>
                                        <p:attrNameLst>
                                          <p:attrName>r</p:attrName>
                                        </p:attrNameLst>
                                      </p:cBhvr>
                                    </p:animRot>
                                  </p:childTnLst>
                                </p:cTn>
                              </p:par>
                              <p:par>
                                <p:cTn id="47" presetID="8" presetClass="emph" presetSubtype="0" fill="hold" grpId="1" nodeType="withEffect">
                                  <p:stCondLst>
                                    <p:cond delay="0"/>
                                  </p:stCondLst>
                                  <p:childTnLst>
                                    <p:animRot by="21600000">
                                      <p:cBhvr>
                                        <p:cTn id="48" dur="1000" fill="hold"/>
                                        <p:tgtEl>
                                          <p:spTgt spid="169992"/>
                                        </p:tgtEl>
                                        <p:attrNameLst>
                                          <p:attrName>r</p:attrName>
                                        </p:attrNameLst>
                                      </p:cBhvr>
                                    </p:animRot>
                                  </p:childTnLst>
                                </p:cTn>
                              </p:par>
                            </p:childTnLst>
                          </p:cTn>
                        </p:par>
                        <p:par>
                          <p:cTn id="49" fill="hold" nodeType="afterGroup">
                            <p:stCondLst>
                              <p:cond delay="9000"/>
                            </p:stCondLst>
                            <p:childTnLst>
                              <p:par>
                                <p:cTn id="50" presetID="42" presetClass="path" presetSubtype="0" accel="50000" decel="50000" fill="hold" grpId="0" nodeType="afterEffect">
                                  <p:stCondLst>
                                    <p:cond delay="0"/>
                                  </p:stCondLst>
                                  <p:childTnLst>
                                    <p:animMotion origin="layout" path="M -2.77778E-7 2.59259E-6 L -0.44826 0.3243 " pathEditMode="relative" rAng="0" ptsTypes="AA">
                                      <p:cBhvr>
                                        <p:cTn id="51" dur="1000" fill="hold"/>
                                        <p:tgtEl>
                                          <p:spTgt spid="169991"/>
                                        </p:tgtEl>
                                        <p:attrNameLst>
                                          <p:attrName>ppt_x</p:attrName>
                                          <p:attrName>ppt_y</p:attrName>
                                        </p:attrNameLst>
                                      </p:cBhvr>
                                      <p:rCtr x="-22413" y="16204"/>
                                    </p:animMotion>
                                  </p:childTnLst>
                                </p:cTn>
                              </p:par>
                              <p:par>
                                <p:cTn id="52" presetID="42" presetClass="path" presetSubtype="0" accel="50000" decel="50000" fill="hold" grpId="0" nodeType="withEffect">
                                  <p:stCondLst>
                                    <p:cond delay="0"/>
                                  </p:stCondLst>
                                  <p:childTnLst>
                                    <p:animMotion origin="layout" path="M 5.55556E-7 2.59259E-6 L -0.44844 0.32662 " pathEditMode="relative" rAng="0" ptsTypes="AA">
                                      <p:cBhvr>
                                        <p:cTn id="53" dur="1000" fill="hold"/>
                                        <p:tgtEl>
                                          <p:spTgt spid="169992"/>
                                        </p:tgtEl>
                                        <p:attrNameLst>
                                          <p:attrName>ppt_x</p:attrName>
                                          <p:attrName>ppt_y</p:attrName>
                                        </p:attrNameLst>
                                      </p:cBhvr>
                                      <p:rCtr x="-22431" y="16319"/>
                                    </p:animMotion>
                                  </p:childTnLst>
                                </p:cTn>
                              </p:par>
                            </p:childTnLst>
                          </p:cTn>
                        </p:par>
                        <p:par>
                          <p:cTn id="54" fill="hold" nodeType="afterGroup">
                            <p:stCondLst>
                              <p:cond delay="10000"/>
                            </p:stCondLst>
                            <p:childTnLst>
                              <p:par>
                                <p:cTn id="55" presetID="2" presetClass="exit" presetSubtype="1" fill="hold" grpId="1" nodeType="afterEffect">
                                  <p:stCondLst>
                                    <p:cond delay="0"/>
                                  </p:stCondLst>
                                  <p:childTnLst>
                                    <p:anim calcmode="lin" valueType="num">
                                      <p:cBhvr additive="base">
                                        <p:cTn id="56" dur="1000"/>
                                        <p:tgtEl>
                                          <p:spTgt spid="170005"/>
                                        </p:tgtEl>
                                        <p:attrNameLst>
                                          <p:attrName>ppt_x</p:attrName>
                                        </p:attrNameLst>
                                      </p:cBhvr>
                                      <p:tavLst>
                                        <p:tav tm="0">
                                          <p:val>
                                            <p:strVal val="ppt_x"/>
                                          </p:val>
                                        </p:tav>
                                        <p:tav tm="100000">
                                          <p:val>
                                            <p:strVal val="ppt_x"/>
                                          </p:val>
                                        </p:tav>
                                      </p:tavLst>
                                    </p:anim>
                                    <p:anim calcmode="lin" valueType="num">
                                      <p:cBhvr additive="base">
                                        <p:cTn id="57" dur="1000"/>
                                        <p:tgtEl>
                                          <p:spTgt spid="170005"/>
                                        </p:tgtEl>
                                        <p:attrNameLst>
                                          <p:attrName>ppt_y</p:attrName>
                                        </p:attrNameLst>
                                      </p:cBhvr>
                                      <p:tavLst>
                                        <p:tav tm="0">
                                          <p:val>
                                            <p:strVal val="ppt_y"/>
                                          </p:val>
                                        </p:tav>
                                        <p:tav tm="100000">
                                          <p:val>
                                            <p:strVal val="0-ppt_h/2"/>
                                          </p:val>
                                        </p:tav>
                                      </p:tavLst>
                                    </p:anim>
                                    <p:set>
                                      <p:cBhvr>
                                        <p:cTn id="58" dur="1" fill="hold">
                                          <p:stCondLst>
                                            <p:cond delay="999"/>
                                          </p:stCondLst>
                                        </p:cTn>
                                        <p:tgtEl>
                                          <p:spTgt spid="1700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animBg="1"/>
      <p:bldP spid="169986" grpId="1" animBg="1"/>
      <p:bldP spid="169987" grpId="0" animBg="1"/>
      <p:bldP spid="169987" grpId="1" animBg="1"/>
      <p:bldP spid="169988" grpId="0" animBg="1"/>
      <p:bldP spid="169988" grpId="1" animBg="1"/>
      <p:bldP spid="169989" grpId="0" animBg="1"/>
      <p:bldP spid="169989" grpId="1" animBg="1"/>
      <p:bldP spid="169990" grpId="0" animBg="1"/>
      <p:bldP spid="169990" grpId="1" animBg="1"/>
      <p:bldP spid="169991" grpId="0" animBg="1"/>
      <p:bldP spid="169991" grpId="1" animBg="1"/>
      <p:bldP spid="169992" grpId="0" animBg="1"/>
      <p:bldP spid="169992" grpId="1" animBg="1"/>
      <p:bldP spid="169993" grpId="0" animBg="1"/>
      <p:bldP spid="169993" grpId="1" animBg="1"/>
      <p:bldP spid="170004" grpId="0" animBg="1"/>
      <p:bldP spid="170005" grpId="0" animBg="1"/>
      <p:bldP spid="170005" grpId="1"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Oval 2"/>
          <p:cNvSpPr>
            <a:spLocks noChangeArrowheads="1"/>
          </p:cNvSpPr>
          <p:nvPr/>
        </p:nvSpPr>
        <p:spPr bwMode="auto">
          <a:xfrm>
            <a:off x="1108075"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1011" name="Oval 3"/>
          <p:cNvSpPr>
            <a:spLocks noChangeArrowheads="1"/>
          </p:cNvSpPr>
          <p:nvPr/>
        </p:nvSpPr>
        <p:spPr bwMode="auto">
          <a:xfrm>
            <a:off x="220186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sp>
        <p:nvSpPr>
          <p:cNvPr id="171012" name="Oval 4"/>
          <p:cNvSpPr>
            <a:spLocks noChangeArrowheads="1"/>
          </p:cNvSpPr>
          <p:nvPr/>
        </p:nvSpPr>
        <p:spPr bwMode="auto">
          <a:xfrm>
            <a:off x="2203450"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71013" name="Oval 5"/>
          <p:cNvSpPr>
            <a:spLocks noChangeArrowheads="1"/>
          </p:cNvSpPr>
          <p:nvPr/>
        </p:nvSpPr>
        <p:spPr bwMode="auto">
          <a:xfrm>
            <a:off x="3313113"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a:t>
            </a:r>
          </a:p>
        </p:txBody>
      </p:sp>
      <p:sp>
        <p:nvSpPr>
          <p:cNvPr id="171014" name="Oval 6"/>
          <p:cNvSpPr>
            <a:spLocks noChangeArrowheads="1"/>
          </p:cNvSpPr>
          <p:nvPr/>
        </p:nvSpPr>
        <p:spPr bwMode="auto">
          <a:xfrm>
            <a:off x="3313113"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1015" name="Oval 7"/>
          <p:cNvSpPr>
            <a:spLocks noChangeArrowheads="1"/>
          </p:cNvSpPr>
          <p:nvPr/>
        </p:nvSpPr>
        <p:spPr bwMode="auto">
          <a:xfrm>
            <a:off x="4422775"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6</a:t>
            </a:r>
          </a:p>
        </p:txBody>
      </p:sp>
      <p:sp>
        <p:nvSpPr>
          <p:cNvPr id="171016" name="Oval 8"/>
          <p:cNvSpPr>
            <a:spLocks noChangeArrowheads="1"/>
          </p:cNvSpPr>
          <p:nvPr/>
        </p:nvSpPr>
        <p:spPr bwMode="auto">
          <a:xfrm>
            <a:off x="4424363"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71017" name="Oval 9"/>
          <p:cNvSpPr>
            <a:spLocks noChangeArrowheads="1"/>
          </p:cNvSpPr>
          <p:nvPr/>
        </p:nvSpPr>
        <p:spPr bwMode="auto">
          <a:xfrm>
            <a:off x="110807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2</a:t>
            </a:r>
          </a:p>
        </p:txBody>
      </p:sp>
      <p:grpSp>
        <p:nvGrpSpPr>
          <p:cNvPr id="171018" name="Group 10"/>
          <p:cNvGrpSpPr>
            <a:grpSpLocks/>
          </p:cNvGrpSpPr>
          <p:nvPr/>
        </p:nvGrpSpPr>
        <p:grpSpPr bwMode="auto">
          <a:xfrm>
            <a:off x="1108075" y="2287588"/>
            <a:ext cx="8550275" cy="608012"/>
            <a:chOff x="644" y="1153"/>
            <a:chExt cx="4972" cy="383"/>
          </a:xfrm>
        </p:grpSpPr>
        <p:sp>
          <p:nvSpPr>
            <p:cNvPr id="171019"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71020"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71021"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71022"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1023"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1024"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1025"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71026"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71027"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71028" name="Text Box 20"/>
          <p:cNvSpPr txBox="1">
            <a:spLocks noChangeArrowheads="1"/>
          </p:cNvSpPr>
          <p:nvPr/>
        </p:nvSpPr>
        <p:spPr bwMode="auto">
          <a:xfrm>
            <a:off x="1100138" y="1493838"/>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2;</a:t>
            </a:r>
          </a:p>
        </p:txBody>
      </p:sp>
      <p:sp>
        <p:nvSpPr>
          <p:cNvPr id="171029" name="Text Box 21"/>
          <p:cNvSpPr txBox="1">
            <a:spLocks noChangeArrowheads="1"/>
          </p:cNvSpPr>
          <p:nvPr/>
        </p:nvSpPr>
        <p:spPr bwMode="auto">
          <a:xfrm>
            <a:off x="4538663" y="1493838"/>
            <a:ext cx="4970462"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Troän töøng caëp ñöôøng chaïy</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1029"/>
                                        </p:tgtEl>
                                        <p:attrNameLst>
                                          <p:attrName>style.visibility</p:attrName>
                                        </p:attrNameLst>
                                      </p:cBhvr>
                                      <p:to>
                                        <p:strVal val="visible"/>
                                      </p:to>
                                    </p:set>
                                    <p:anim calcmode="lin" valueType="num">
                                      <p:cBhvr additive="base">
                                        <p:cTn id="7" dur="500" fill="hold"/>
                                        <p:tgtEl>
                                          <p:spTgt spid="171029"/>
                                        </p:tgtEl>
                                        <p:attrNameLst>
                                          <p:attrName>ppt_x</p:attrName>
                                        </p:attrNameLst>
                                      </p:cBhvr>
                                      <p:tavLst>
                                        <p:tav tm="0">
                                          <p:val>
                                            <p:strVal val="#ppt_x"/>
                                          </p:val>
                                        </p:tav>
                                        <p:tav tm="100000">
                                          <p:val>
                                            <p:strVal val="#ppt_x"/>
                                          </p:val>
                                        </p:tav>
                                      </p:tavLst>
                                    </p:anim>
                                    <p:anim calcmode="lin" valueType="num">
                                      <p:cBhvr additive="base">
                                        <p:cTn id="8" dur="500" fill="hold"/>
                                        <p:tgtEl>
                                          <p:spTgt spid="1710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9"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Oval 2"/>
          <p:cNvSpPr>
            <a:spLocks noChangeArrowheads="1"/>
          </p:cNvSpPr>
          <p:nvPr/>
        </p:nvSpPr>
        <p:spPr bwMode="auto">
          <a:xfrm>
            <a:off x="1108075"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5</a:t>
            </a:r>
          </a:p>
        </p:txBody>
      </p:sp>
      <p:sp>
        <p:nvSpPr>
          <p:cNvPr id="172035" name="Oval 3"/>
          <p:cNvSpPr>
            <a:spLocks noChangeArrowheads="1"/>
          </p:cNvSpPr>
          <p:nvPr/>
        </p:nvSpPr>
        <p:spPr bwMode="auto">
          <a:xfrm>
            <a:off x="220186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sp>
        <p:nvSpPr>
          <p:cNvPr id="172036" name="Oval 4"/>
          <p:cNvSpPr>
            <a:spLocks noChangeArrowheads="1"/>
          </p:cNvSpPr>
          <p:nvPr/>
        </p:nvSpPr>
        <p:spPr bwMode="auto">
          <a:xfrm>
            <a:off x="2203450" y="5095875"/>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172037" name="Oval 5"/>
          <p:cNvSpPr>
            <a:spLocks noChangeArrowheads="1"/>
          </p:cNvSpPr>
          <p:nvPr/>
        </p:nvSpPr>
        <p:spPr bwMode="auto">
          <a:xfrm>
            <a:off x="3313113" y="43227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72038" name="Oval 6"/>
          <p:cNvSpPr>
            <a:spLocks noChangeArrowheads="1"/>
          </p:cNvSpPr>
          <p:nvPr/>
        </p:nvSpPr>
        <p:spPr bwMode="auto">
          <a:xfrm>
            <a:off x="3313113"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2039" name="Oval 7"/>
          <p:cNvSpPr>
            <a:spLocks noChangeArrowheads="1"/>
          </p:cNvSpPr>
          <p:nvPr/>
        </p:nvSpPr>
        <p:spPr bwMode="auto">
          <a:xfrm>
            <a:off x="4422775" y="43180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2040" name="Oval 8"/>
          <p:cNvSpPr>
            <a:spLocks noChangeArrowheads="1"/>
          </p:cNvSpPr>
          <p:nvPr/>
        </p:nvSpPr>
        <p:spPr bwMode="auto">
          <a:xfrm>
            <a:off x="4424363"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72041" name="Oval 9"/>
          <p:cNvSpPr>
            <a:spLocks noChangeArrowheads="1"/>
          </p:cNvSpPr>
          <p:nvPr/>
        </p:nvSpPr>
        <p:spPr bwMode="auto">
          <a:xfrm>
            <a:off x="110807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2</a:t>
            </a:r>
          </a:p>
        </p:txBody>
      </p:sp>
      <p:grpSp>
        <p:nvGrpSpPr>
          <p:cNvPr id="172042" name="Group 10"/>
          <p:cNvGrpSpPr>
            <a:grpSpLocks/>
          </p:cNvGrpSpPr>
          <p:nvPr/>
        </p:nvGrpSpPr>
        <p:grpSpPr bwMode="auto">
          <a:xfrm>
            <a:off x="1108075" y="2287588"/>
            <a:ext cx="8550275" cy="608012"/>
            <a:chOff x="644" y="1153"/>
            <a:chExt cx="4972" cy="383"/>
          </a:xfrm>
        </p:grpSpPr>
        <p:sp>
          <p:nvSpPr>
            <p:cNvPr id="172043"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72044"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72045"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72046"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2047"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2048"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2049"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72050"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72051"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72052" name="Text Box 20"/>
          <p:cNvSpPr txBox="1">
            <a:spLocks noChangeArrowheads="1"/>
          </p:cNvSpPr>
          <p:nvPr/>
        </p:nvSpPr>
        <p:spPr bwMode="auto">
          <a:xfrm>
            <a:off x="1100138" y="1493838"/>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2;</a:t>
            </a:r>
          </a:p>
        </p:txBody>
      </p:sp>
      <p:sp>
        <p:nvSpPr>
          <p:cNvPr id="172053" name="Text Box 21"/>
          <p:cNvSpPr txBox="1">
            <a:spLocks noChangeArrowheads="1"/>
          </p:cNvSpPr>
          <p:nvPr/>
        </p:nvSpPr>
        <p:spPr bwMode="auto">
          <a:xfrm>
            <a:off x="4538663" y="1493838"/>
            <a:ext cx="4970462"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Troän töøng caëp ñöôøng chaïy</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72041"/>
                                        </p:tgtEl>
                                      </p:cBhvr>
                                    </p:animEffect>
                                    <p:animScale>
                                      <p:cBhvr>
                                        <p:cTn id="7" dur="250" autoRev="1" fill="hold"/>
                                        <p:tgtEl>
                                          <p:spTgt spid="172041"/>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72034"/>
                                        </p:tgtEl>
                                      </p:cBhvr>
                                    </p:animEffect>
                                    <p:animScale>
                                      <p:cBhvr>
                                        <p:cTn id="10" dur="250" autoRev="1" fill="hold"/>
                                        <p:tgtEl>
                                          <p:spTgt spid="172034"/>
                                        </p:tgtEl>
                                      </p:cBhvr>
                                      <p:by x="105000" y="105000"/>
                                    </p:animScale>
                                  </p:childTnLst>
                                </p:cTn>
                              </p:par>
                            </p:childTnLst>
                          </p:cTn>
                        </p:par>
                        <p:par>
                          <p:cTn id="11" fill="hold" nodeType="afterGroup">
                            <p:stCondLst>
                              <p:cond delay="500"/>
                            </p:stCondLst>
                            <p:childTnLst>
                              <p:par>
                                <p:cTn id="12" presetID="64" presetClass="path" presetSubtype="0" accel="50000" decel="50000" fill="hold" grpId="1" nodeType="afterEffect">
                                  <p:stCondLst>
                                    <p:cond delay="0"/>
                                  </p:stCondLst>
                                  <p:childTnLst>
                                    <p:animMotion origin="layout" path="M 3.88889E-6 -1.48148E-6 L 3.88889E-6 -0.21342 " pathEditMode="relative" rAng="0" ptsTypes="AA">
                                      <p:cBhvr>
                                        <p:cTn id="13" dur="2000" fill="hold"/>
                                        <p:tgtEl>
                                          <p:spTgt spid="172041"/>
                                        </p:tgtEl>
                                        <p:attrNameLst>
                                          <p:attrName>ppt_x</p:attrName>
                                          <p:attrName>ppt_y</p:attrName>
                                        </p:attrNameLst>
                                      </p:cBhvr>
                                      <p:rCtr x="0" y="-10671"/>
                                    </p:animMotion>
                                  </p:childTnLst>
                                </p:cTn>
                              </p:par>
                            </p:childTnLst>
                          </p:cTn>
                        </p:par>
                        <p:par>
                          <p:cTn id="14" fill="hold" nodeType="afterGroup">
                            <p:stCondLst>
                              <p:cond delay="2500"/>
                            </p:stCondLst>
                            <p:childTnLst>
                              <p:par>
                                <p:cTn id="15" presetID="26" presetClass="emph" presetSubtype="0" fill="hold" grpId="1" nodeType="afterEffect">
                                  <p:stCondLst>
                                    <p:cond delay="0"/>
                                  </p:stCondLst>
                                  <p:childTnLst>
                                    <p:animEffect transition="out" filter="fade">
                                      <p:cBhvr>
                                        <p:cTn id="16" dur="500" tmFilter="0, 0; .2, .5; .8, .5; 1, 0"/>
                                        <p:tgtEl>
                                          <p:spTgt spid="172034"/>
                                        </p:tgtEl>
                                      </p:cBhvr>
                                    </p:animEffect>
                                    <p:animScale>
                                      <p:cBhvr>
                                        <p:cTn id="17" dur="250" autoRev="1" fill="hold"/>
                                        <p:tgtEl>
                                          <p:spTgt spid="172034"/>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172035"/>
                                        </p:tgtEl>
                                      </p:cBhvr>
                                    </p:animEffect>
                                    <p:animScale>
                                      <p:cBhvr>
                                        <p:cTn id="20" dur="250" autoRev="1" fill="hold"/>
                                        <p:tgtEl>
                                          <p:spTgt spid="172035"/>
                                        </p:tgtEl>
                                      </p:cBhvr>
                                      <p:by x="105000" y="105000"/>
                                    </p:animScale>
                                  </p:childTnLst>
                                </p:cTn>
                              </p:par>
                            </p:childTnLst>
                          </p:cTn>
                        </p:par>
                        <p:par>
                          <p:cTn id="21" fill="hold" nodeType="afterGroup">
                            <p:stCondLst>
                              <p:cond delay="3000"/>
                            </p:stCondLst>
                            <p:childTnLst>
                              <p:par>
                                <p:cTn id="22" presetID="64" presetClass="path" presetSubtype="0" accel="50000" decel="50000" fill="hold" grpId="2" nodeType="afterEffect">
                                  <p:stCondLst>
                                    <p:cond delay="0"/>
                                  </p:stCondLst>
                                  <p:childTnLst>
                                    <p:animMotion origin="layout" path="M 3.88889E-6 -4.44444E-6 L 0.10989 -0.32685 " pathEditMode="relative" rAng="0" ptsTypes="AA">
                                      <p:cBhvr>
                                        <p:cTn id="23" dur="2000" fill="hold"/>
                                        <p:tgtEl>
                                          <p:spTgt spid="172034"/>
                                        </p:tgtEl>
                                        <p:attrNameLst>
                                          <p:attrName>ppt_x</p:attrName>
                                          <p:attrName>ppt_y</p:attrName>
                                        </p:attrNameLst>
                                      </p:cBhvr>
                                      <p:rCtr x="5486" y="-16343"/>
                                    </p:animMotion>
                                  </p:childTnLst>
                                </p:cTn>
                              </p:par>
                            </p:childTnLst>
                          </p:cTn>
                        </p:par>
                        <p:par>
                          <p:cTn id="24" fill="hold" nodeType="afterGroup">
                            <p:stCondLst>
                              <p:cond delay="5000"/>
                            </p:stCondLst>
                            <p:childTnLst>
                              <p:par>
                                <p:cTn id="25" presetID="26" presetClass="emph" presetSubtype="0" fill="hold" grpId="1" nodeType="afterEffect">
                                  <p:stCondLst>
                                    <p:cond delay="0"/>
                                  </p:stCondLst>
                                  <p:childTnLst>
                                    <p:animEffect transition="out" filter="fade">
                                      <p:cBhvr>
                                        <p:cTn id="26" dur="500" tmFilter="0, 0; .2, .5; .8, .5; 1, 0"/>
                                        <p:tgtEl>
                                          <p:spTgt spid="172035"/>
                                        </p:tgtEl>
                                      </p:cBhvr>
                                    </p:animEffect>
                                    <p:animScale>
                                      <p:cBhvr>
                                        <p:cTn id="27" dur="250" autoRev="1" fill="hold"/>
                                        <p:tgtEl>
                                          <p:spTgt spid="172035"/>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172036"/>
                                        </p:tgtEl>
                                      </p:cBhvr>
                                    </p:animEffect>
                                    <p:animScale>
                                      <p:cBhvr>
                                        <p:cTn id="30" dur="250" autoRev="1" fill="hold"/>
                                        <p:tgtEl>
                                          <p:spTgt spid="172036"/>
                                        </p:tgtEl>
                                      </p:cBhvr>
                                      <p:by x="105000" y="105000"/>
                                    </p:animScale>
                                  </p:childTnLst>
                                </p:cTn>
                              </p:par>
                            </p:childTnLst>
                          </p:cTn>
                        </p:par>
                        <p:par>
                          <p:cTn id="31" fill="hold" nodeType="afterGroup">
                            <p:stCondLst>
                              <p:cond delay="5500"/>
                            </p:stCondLst>
                            <p:childTnLst>
                              <p:par>
                                <p:cTn id="32" presetID="64" presetClass="path" presetSubtype="0" accel="50000" decel="50000" fill="hold" grpId="1" nodeType="afterEffect">
                                  <p:stCondLst>
                                    <p:cond delay="0"/>
                                  </p:stCondLst>
                                  <p:childTnLst>
                                    <p:animMotion origin="layout" path="M 3.61111E-6 -2.96296E-6 L 0.11336 -0.32685 " pathEditMode="relative" rAng="0" ptsTypes="AA">
                                      <p:cBhvr>
                                        <p:cTn id="33" dur="2000" fill="hold"/>
                                        <p:tgtEl>
                                          <p:spTgt spid="172036"/>
                                        </p:tgtEl>
                                        <p:attrNameLst>
                                          <p:attrName>ppt_x</p:attrName>
                                          <p:attrName>ppt_y</p:attrName>
                                        </p:attrNameLst>
                                      </p:cBhvr>
                                      <p:rCtr x="5660" y="-16343"/>
                                    </p:animMotion>
                                  </p:childTnLst>
                                </p:cTn>
                              </p:par>
                            </p:childTnLst>
                          </p:cTn>
                        </p:par>
                        <p:par>
                          <p:cTn id="34" fill="hold" nodeType="afterGroup">
                            <p:stCondLst>
                              <p:cond delay="7500"/>
                            </p:stCondLst>
                            <p:childTnLst>
                              <p:par>
                                <p:cTn id="35" presetID="64" presetClass="path" presetSubtype="0" accel="50000" decel="50000" fill="hold" grpId="2" nodeType="afterEffect">
                                  <p:stCondLst>
                                    <p:cond delay="0"/>
                                  </p:stCondLst>
                                  <p:childTnLst>
                                    <p:animMotion origin="layout" path="M -2.77778E-6 1.48148E-6 L 0.22483 -0.20926 " pathEditMode="relative" rAng="0" ptsTypes="AA">
                                      <p:cBhvr>
                                        <p:cTn id="36" dur="2000" fill="hold"/>
                                        <p:tgtEl>
                                          <p:spTgt spid="172035"/>
                                        </p:tgtEl>
                                        <p:attrNameLst>
                                          <p:attrName>ppt_x</p:attrName>
                                          <p:attrName>ppt_y</p:attrName>
                                        </p:attrNameLst>
                                      </p:cBhvr>
                                      <p:rCtr x="11233" y="-10463"/>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172037"/>
                                        </p:tgtEl>
                                      </p:cBhvr>
                                    </p:animEffect>
                                    <p:animScale>
                                      <p:cBhvr>
                                        <p:cTn id="41" dur="250" autoRev="1" fill="hold"/>
                                        <p:tgtEl>
                                          <p:spTgt spid="172037"/>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172038"/>
                                        </p:tgtEl>
                                      </p:cBhvr>
                                    </p:animEffect>
                                    <p:animScale>
                                      <p:cBhvr>
                                        <p:cTn id="44" dur="250" autoRev="1" fill="hold"/>
                                        <p:tgtEl>
                                          <p:spTgt spid="172038"/>
                                        </p:tgtEl>
                                      </p:cBhvr>
                                      <p:by x="105000" y="105000"/>
                                    </p:animScale>
                                  </p:childTnLst>
                                </p:cTn>
                              </p:par>
                            </p:childTnLst>
                          </p:cTn>
                        </p:par>
                        <p:par>
                          <p:cTn id="45" fill="hold" nodeType="afterGroup">
                            <p:stCondLst>
                              <p:cond delay="500"/>
                            </p:stCondLst>
                            <p:childTnLst>
                              <p:par>
                                <p:cTn id="46" presetID="64" presetClass="path" presetSubtype="0" accel="50000" decel="50000" fill="hold" grpId="1" nodeType="afterEffect">
                                  <p:stCondLst>
                                    <p:cond delay="0"/>
                                  </p:stCondLst>
                                  <p:childTnLst>
                                    <p:animMotion origin="layout" path="M 4.44444E-6 -1.48148E-6 L 0.22326 -0.21111 " pathEditMode="relative" rAng="0" ptsTypes="AA">
                                      <p:cBhvr>
                                        <p:cTn id="47" dur="2000" fill="hold"/>
                                        <p:tgtEl>
                                          <p:spTgt spid="172037"/>
                                        </p:tgtEl>
                                        <p:attrNameLst>
                                          <p:attrName>ppt_x</p:attrName>
                                          <p:attrName>ppt_y</p:attrName>
                                        </p:attrNameLst>
                                      </p:cBhvr>
                                      <p:rCtr x="11163" y="-10556"/>
                                    </p:animMotion>
                                  </p:childTnLst>
                                </p:cTn>
                              </p:par>
                            </p:childTnLst>
                          </p:cTn>
                        </p:par>
                        <p:par>
                          <p:cTn id="48" fill="hold" nodeType="afterGroup">
                            <p:stCondLst>
                              <p:cond delay="2500"/>
                            </p:stCondLst>
                            <p:childTnLst>
                              <p:par>
                                <p:cTn id="49" presetID="26" presetClass="emph" presetSubtype="0" fill="hold" grpId="0" nodeType="afterEffect">
                                  <p:stCondLst>
                                    <p:cond delay="0"/>
                                  </p:stCondLst>
                                  <p:childTnLst>
                                    <p:animEffect transition="out" filter="fade">
                                      <p:cBhvr>
                                        <p:cTn id="50" dur="500" tmFilter="0, 0; .2, .5; .8, .5; 1, 0"/>
                                        <p:tgtEl>
                                          <p:spTgt spid="172039"/>
                                        </p:tgtEl>
                                      </p:cBhvr>
                                    </p:animEffect>
                                    <p:animScale>
                                      <p:cBhvr>
                                        <p:cTn id="51" dur="250" autoRev="1" fill="hold"/>
                                        <p:tgtEl>
                                          <p:spTgt spid="172039"/>
                                        </p:tgtEl>
                                      </p:cBhvr>
                                      <p:by x="105000" y="105000"/>
                                    </p:animScale>
                                  </p:childTnLst>
                                </p:cTn>
                              </p:par>
                              <p:par>
                                <p:cTn id="52" presetID="26" presetClass="emph" presetSubtype="0" fill="hold" grpId="1" nodeType="withEffect">
                                  <p:stCondLst>
                                    <p:cond delay="0"/>
                                  </p:stCondLst>
                                  <p:childTnLst>
                                    <p:animEffect transition="out" filter="fade">
                                      <p:cBhvr>
                                        <p:cTn id="53" dur="500" tmFilter="0, 0; .2, .5; .8, .5; 1, 0"/>
                                        <p:tgtEl>
                                          <p:spTgt spid="172038"/>
                                        </p:tgtEl>
                                      </p:cBhvr>
                                    </p:animEffect>
                                    <p:animScale>
                                      <p:cBhvr>
                                        <p:cTn id="54" dur="250" autoRev="1" fill="hold"/>
                                        <p:tgtEl>
                                          <p:spTgt spid="172038"/>
                                        </p:tgtEl>
                                      </p:cBhvr>
                                      <p:by x="105000" y="105000"/>
                                    </p:animScale>
                                  </p:childTnLst>
                                </p:cTn>
                              </p:par>
                            </p:childTnLst>
                          </p:cTn>
                        </p:par>
                        <p:par>
                          <p:cTn id="55" fill="hold" nodeType="afterGroup">
                            <p:stCondLst>
                              <p:cond delay="3000"/>
                            </p:stCondLst>
                            <p:childTnLst>
                              <p:par>
                                <p:cTn id="56" presetID="64" presetClass="path" presetSubtype="0" accel="50000" decel="50000" fill="hold" grpId="2" nodeType="afterEffect">
                                  <p:stCondLst>
                                    <p:cond delay="0"/>
                                  </p:stCondLst>
                                  <p:childTnLst>
                                    <p:animMotion origin="layout" path="M 4.44444E-6 4.07407E-6 L 0.33507 -0.32454 " pathEditMode="relative" rAng="0" ptsTypes="AA">
                                      <p:cBhvr>
                                        <p:cTn id="57" dur="2000" fill="hold"/>
                                        <p:tgtEl>
                                          <p:spTgt spid="172038"/>
                                        </p:tgtEl>
                                        <p:attrNameLst>
                                          <p:attrName>ppt_x</p:attrName>
                                          <p:attrName>ppt_y</p:attrName>
                                        </p:attrNameLst>
                                      </p:cBhvr>
                                      <p:rCtr x="16753" y="-16227"/>
                                    </p:animMotion>
                                  </p:childTnLst>
                                </p:cTn>
                              </p:par>
                            </p:childTnLst>
                          </p:cTn>
                        </p:par>
                        <p:par>
                          <p:cTn id="58" fill="hold" nodeType="afterGroup">
                            <p:stCondLst>
                              <p:cond delay="5000"/>
                            </p:stCondLst>
                            <p:childTnLst>
                              <p:par>
                                <p:cTn id="59" presetID="26" presetClass="emph" presetSubtype="0" fill="hold" grpId="1" nodeType="afterEffect">
                                  <p:stCondLst>
                                    <p:cond delay="0"/>
                                  </p:stCondLst>
                                  <p:childTnLst>
                                    <p:animEffect transition="out" filter="fade">
                                      <p:cBhvr>
                                        <p:cTn id="60" dur="500" tmFilter="0, 0; .2, .5; .8, .5; 1, 0"/>
                                        <p:tgtEl>
                                          <p:spTgt spid="172039"/>
                                        </p:tgtEl>
                                      </p:cBhvr>
                                    </p:animEffect>
                                    <p:animScale>
                                      <p:cBhvr>
                                        <p:cTn id="61" dur="250" autoRev="1" fill="hold"/>
                                        <p:tgtEl>
                                          <p:spTgt spid="172039"/>
                                        </p:tgtEl>
                                      </p:cBhvr>
                                      <p:by x="105000" y="105000"/>
                                    </p:animScale>
                                  </p:childTnLst>
                                </p:cTn>
                              </p:par>
                              <p:par>
                                <p:cTn id="62" presetID="26" presetClass="emph" presetSubtype="0" fill="hold" grpId="0" nodeType="withEffect">
                                  <p:stCondLst>
                                    <p:cond delay="0"/>
                                  </p:stCondLst>
                                  <p:childTnLst>
                                    <p:animEffect transition="out" filter="fade">
                                      <p:cBhvr>
                                        <p:cTn id="63" dur="500" tmFilter="0, 0; .2, .5; .8, .5; 1, 0"/>
                                        <p:tgtEl>
                                          <p:spTgt spid="172040"/>
                                        </p:tgtEl>
                                      </p:cBhvr>
                                    </p:animEffect>
                                    <p:animScale>
                                      <p:cBhvr>
                                        <p:cTn id="64" dur="250" autoRev="1" fill="hold"/>
                                        <p:tgtEl>
                                          <p:spTgt spid="172040"/>
                                        </p:tgtEl>
                                      </p:cBhvr>
                                      <p:by x="105000" y="105000"/>
                                    </p:animScale>
                                  </p:childTnLst>
                                </p:cTn>
                              </p:par>
                            </p:childTnLst>
                          </p:cTn>
                        </p:par>
                        <p:par>
                          <p:cTn id="65" fill="hold" nodeType="afterGroup">
                            <p:stCondLst>
                              <p:cond delay="5500"/>
                            </p:stCondLst>
                            <p:childTnLst>
                              <p:par>
                                <p:cTn id="66" presetID="64" presetClass="path" presetSubtype="0" accel="50000" decel="50000" fill="hold" grpId="2" nodeType="afterEffect">
                                  <p:stCondLst>
                                    <p:cond delay="0"/>
                                  </p:stCondLst>
                                  <p:childTnLst>
                                    <p:animMotion origin="layout" path="M 1.66667E-6 2.96296E-6 L 0.33507 -0.20695 " pathEditMode="relative" rAng="0" ptsTypes="AA">
                                      <p:cBhvr>
                                        <p:cTn id="67" dur="2000" fill="hold"/>
                                        <p:tgtEl>
                                          <p:spTgt spid="172039"/>
                                        </p:tgtEl>
                                        <p:attrNameLst>
                                          <p:attrName>ppt_x</p:attrName>
                                          <p:attrName>ppt_y</p:attrName>
                                        </p:attrNameLst>
                                      </p:cBhvr>
                                      <p:rCtr x="16753" y="-10347"/>
                                    </p:animMotion>
                                  </p:childTnLst>
                                </p:cTn>
                              </p:par>
                            </p:childTnLst>
                          </p:cTn>
                        </p:par>
                        <p:par>
                          <p:cTn id="68" fill="hold" nodeType="afterGroup">
                            <p:stCondLst>
                              <p:cond delay="7500"/>
                            </p:stCondLst>
                            <p:childTnLst>
                              <p:par>
                                <p:cTn id="69" presetID="64" presetClass="path" presetSubtype="0" accel="50000" decel="50000" fill="hold" grpId="1" nodeType="afterEffect">
                                  <p:stCondLst>
                                    <p:cond delay="0"/>
                                  </p:stCondLst>
                                  <p:childTnLst>
                                    <p:animMotion origin="layout" path="M -1.94444E-6 4.07407E-6 L 0.4467 -0.32223 " pathEditMode="relative" rAng="0" ptsTypes="AA">
                                      <p:cBhvr>
                                        <p:cTn id="70" dur="2000" fill="hold"/>
                                        <p:tgtEl>
                                          <p:spTgt spid="172040"/>
                                        </p:tgtEl>
                                        <p:attrNameLst>
                                          <p:attrName>ppt_x</p:attrName>
                                          <p:attrName>ppt_y</p:attrName>
                                        </p:attrNameLst>
                                      </p:cBhvr>
                                      <p:rCtr x="22326" y="-16111"/>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xit" presetSubtype="8" fill="hold" grpId="0" nodeType="clickEffect">
                                  <p:stCondLst>
                                    <p:cond delay="0"/>
                                  </p:stCondLst>
                                  <p:childTnLst>
                                    <p:anim calcmode="lin" valueType="num">
                                      <p:cBhvr additive="base">
                                        <p:cTn id="74" dur="500"/>
                                        <p:tgtEl>
                                          <p:spTgt spid="172052"/>
                                        </p:tgtEl>
                                        <p:attrNameLst>
                                          <p:attrName>ppt_x</p:attrName>
                                        </p:attrNameLst>
                                      </p:cBhvr>
                                      <p:tavLst>
                                        <p:tav tm="0">
                                          <p:val>
                                            <p:strVal val="ppt_x"/>
                                          </p:val>
                                        </p:tav>
                                        <p:tav tm="100000">
                                          <p:val>
                                            <p:strVal val="0-ppt_w/2"/>
                                          </p:val>
                                        </p:tav>
                                      </p:tavLst>
                                    </p:anim>
                                    <p:anim calcmode="lin" valueType="num">
                                      <p:cBhvr additive="base">
                                        <p:cTn id="75" dur="500"/>
                                        <p:tgtEl>
                                          <p:spTgt spid="172052"/>
                                        </p:tgtEl>
                                        <p:attrNameLst>
                                          <p:attrName>ppt_y</p:attrName>
                                        </p:attrNameLst>
                                      </p:cBhvr>
                                      <p:tavLst>
                                        <p:tav tm="0">
                                          <p:val>
                                            <p:strVal val="ppt_y"/>
                                          </p:val>
                                        </p:tav>
                                        <p:tav tm="100000">
                                          <p:val>
                                            <p:strVal val="ppt_y"/>
                                          </p:val>
                                        </p:tav>
                                      </p:tavLst>
                                    </p:anim>
                                    <p:set>
                                      <p:cBhvr>
                                        <p:cTn id="76" dur="1" fill="hold">
                                          <p:stCondLst>
                                            <p:cond delay="499"/>
                                          </p:stCondLst>
                                        </p:cTn>
                                        <p:tgtEl>
                                          <p:spTgt spid="172052"/>
                                        </p:tgtEl>
                                        <p:attrNameLst>
                                          <p:attrName>style.visibility</p:attrName>
                                        </p:attrNameLst>
                                      </p:cBhvr>
                                      <p:to>
                                        <p:strVal val="hidden"/>
                                      </p:to>
                                    </p:set>
                                  </p:childTnLst>
                                </p:cTn>
                              </p:par>
                            </p:childTnLst>
                          </p:cTn>
                        </p:par>
                        <p:par>
                          <p:cTn id="77" fill="hold" nodeType="afterGroup">
                            <p:stCondLst>
                              <p:cond delay="500"/>
                            </p:stCondLst>
                            <p:childTnLst>
                              <p:par>
                                <p:cTn id="78" presetID="2" presetClass="exit" presetSubtype="1" fill="hold" grpId="0" nodeType="afterEffect">
                                  <p:stCondLst>
                                    <p:cond delay="0"/>
                                  </p:stCondLst>
                                  <p:childTnLst>
                                    <p:anim calcmode="lin" valueType="num">
                                      <p:cBhvr additive="base">
                                        <p:cTn id="79" dur="500"/>
                                        <p:tgtEl>
                                          <p:spTgt spid="172053"/>
                                        </p:tgtEl>
                                        <p:attrNameLst>
                                          <p:attrName>ppt_x</p:attrName>
                                        </p:attrNameLst>
                                      </p:cBhvr>
                                      <p:tavLst>
                                        <p:tav tm="0">
                                          <p:val>
                                            <p:strVal val="ppt_x"/>
                                          </p:val>
                                        </p:tav>
                                        <p:tav tm="100000">
                                          <p:val>
                                            <p:strVal val="ppt_x"/>
                                          </p:val>
                                        </p:tav>
                                      </p:tavLst>
                                    </p:anim>
                                    <p:anim calcmode="lin" valueType="num">
                                      <p:cBhvr additive="base">
                                        <p:cTn id="80" dur="500"/>
                                        <p:tgtEl>
                                          <p:spTgt spid="172053"/>
                                        </p:tgtEl>
                                        <p:attrNameLst>
                                          <p:attrName>ppt_y</p:attrName>
                                        </p:attrNameLst>
                                      </p:cBhvr>
                                      <p:tavLst>
                                        <p:tav tm="0">
                                          <p:val>
                                            <p:strVal val="ppt_y"/>
                                          </p:val>
                                        </p:tav>
                                        <p:tav tm="100000">
                                          <p:val>
                                            <p:strVal val="0-ppt_h/2"/>
                                          </p:val>
                                        </p:tav>
                                      </p:tavLst>
                                    </p:anim>
                                    <p:set>
                                      <p:cBhvr>
                                        <p:cTn id="81" dur="1" fill="hold">
                                          <p:stCondLst>
                                            <p:cond delay="499"/>
                                          </p:stCondLst>
                                        </p:cTn>
                                        <p:tgtEl>
                                          <p:spTgt spid="1720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animBg="1"/>
      <p:bldP spid="172034" grpId="1" animBg="1"/>
      <p:bldP spid="172034" grpId="2" animBg="1"/>
      <p:bldP spid="172035" grpId="0" animBg="1"/>
      <p:bldP spid="172035" grpId="1" animBg="1"/>
      <p:bldP spid="172035" grpId="2" animBg="1"/>
      <p:bldP spid="172036" grpId="0" animBg="1"/>
      <p:bldP spid="172036" grpId="1" animBg="1"/>
      <p:bldP spid="172037" grpId="0" animBg="1"/>
      <p:bldP spid="172037" grpId="1" animBg="1"/>
      <p:bldP spid="172038" grpId="0" animBg="1"/>
      <p:bldP spid="172038" grpId="1" animBg="1"/>
      <p:bldP spid="172038" grpId="2" animBg="1"/>
      <p:bldP spid="172039" grpId="0" animBg="1"/>
      <p:bldP spid="172039" grpId="1" animBg="1"/>
      <p:bldP spid="172039" grpId="2" animBg="1"/>
      <p:bldP spid="172040" grpId="0" animBg="1"/>
      <p:bldP spid="172040" grpId="1" animBg="1"/>
      <p:bldP spid="172041" grpId="0" animBg="1"/>
      <p:bldP spid="172041" grpId="1" animBg="1"/>
      <p:bldP spid="172052" grpId="0" animBg="1"/>
      <p:bldP spid="172053"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Oval 2"/>
          <p:cNvSpPr>
            <a:spLocks noChangeArrowheads="1"/>
          </p:cNvSpPr>
          <p:nvPr/>
        </p:nvSpPr>
        <p:spPr bwMode="auto">
          <a:xfrm>
            <a:off x="2214563" y="2871788"/>
            <a:ext cx="792162"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5</a:t>
            </a:r>
          </a:p>
        </p:txBody>
      </p:sp>
      <p:sp>
        <p:nvSpPr>
          <p:cNvPr id="173059" name="Oval 3"/>
          <p:cNvSpPr>
            <a:spLocks noChangeArrowheads="1"/>
          </p:cNvSpPr>
          <p:nvPr/>
        </p:nvSpPr>
        <p:spPr bwMode="auto">
          <a:xfrm>
            <a:off x="332422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173060" name="Oval 4"/>
          <p:cNvSpPr>
            <a:spLocks noChangeArrowheads="1"/>
          </p:cNvSpPr>
          <p:nvPr/>
        </p:nvSpPr>
        <p:spPr bwMode="auto">
          <a:xfrm>
            <a:off x="4432300"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sp>
        <p:nvSpPr>
          <p:cNvPr id="173061"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73062"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3063"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3064"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73065" name="Oval 9"/>
          <p:cNvSpPr>
            <a:spLocks noChangeArrowheads="1"/>
          </p:cNvSpPr>
          <p:nvPr/>
        </p:nvSpPr>
        <p:spPr bwMode="auto">
          <a:xfrm>
            <a:off x="110807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2</a:t>
            </a:r>
          </a:p>
        </p:txBody>
      </p:sp>
      <p:grpSp>
        <p:nvGrpSpPr>
          <p:cNvPr id="173066" name="Group 10"/>
          <p:cNvGrpSpPr>
            <a:grpSpLocks/>
          </p:cNvGrpSpPr>
          <p:nvPr/>
        </p:nvGrpSpPr>
        <p:grpSpPr bwMode="auto">
          <a:xfrm>
            <a:off x="1108075" y="3397250"/>
            <a:ext cx="8550275" cy="608013"/>
            <a:chOff x="644" y="1153"/>
            <a:chExt cx="4972" cy="383"/>
          </a:xfrm>
        </p:grpSpPr>
        <p:sp>
          <p:nvSpPr>
            <p:cNvPr id="173067"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73068"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73069"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73070"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3071"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3072"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3073"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73074"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73075"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73076" name="Text Box 20"/>
          <p:cNvSpPr txBox="1">
            <a:spLocks noChangeArrowheads="1"/>
          </p:cNvSpPr>
          <p:nvPr/>
        </p:nvSpPr>
        <p:spPr bwMode="auto">
          <a:xfrm>
            <a:off x="1100138" y="1484313"/>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4;</a:t>
            </a:r>
          </a:p>
        </p:txBody>
      </p:sp>
      <p:sp>
        <p:nvSpPr>
          <p:cNvPr id="173077" name="Text Box 21"/>
          <p:cNvSpPr txBox="1">
            <a:spLocks noChangeArrowheads="1"/>
          </p:cNvSpPr>
          <p:nvPr/>
        </p:nvSpPr>
        <p:spPr bwMode="auto">
          <a:xfrm>
            <a:off x="4538663" y="1484313"/>
            <a:ext cx="497046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Phaân </a:t>
            </a:r>
            <a:r>
              <a:rPr lang="en-US" sz="2800" b="1">
                <a:solidFill>
                  <a:srgbClr val="FF3300"/>
                </a:solidFill>
                <a:latin typeface="VNI-Helve" pitchFamily="2" charset="0"/>
              </a:rPr>
              <a:t>phoái</a:t>
            </a:r>
            <a:r>
              <a:rPr lang="en-US" sz="2400" b="1">
                <a:solidFill>
                  <a:srgbClr val="FF3300"/>
                </a:solidFill>
                <a:latin typeface="VNI-Helve" pitchFamily="2" charset="0"/>
              </a:rPr>
              <a:t> ñeàu luaân phieân</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3077"/>
                                        </p:tgtEl>
                                        <p:attrNameLst>
                                          <p:attrName>style.visibility</p:attrName>
                                        </p:attrNameLst>
                                      </p:cBhvr>
                                      <p:to>
                                        <p:strVal val="visible"/>
                                      </p:to>
                                    </p:set>
                                    <p:anim calcmode="lin" valueType="num">
                                      <p:cBhvr additive="base">
                                        <p:cTn id="7" dur="500" fill="hold"/>
                                        <p:tgtEl>
                                          <p:spTgt spid="173077"/>
                                        </p:tgtEl>
                                        <p:attrNameLst>
                                          <p:attrName>ppt_x</p:attrName>
                                        </p:attrNameLst>
                                      </p:cBhvr>
                                      <p:tavLst>
                                        <p:tav tm="0">
                                          <p:val>
                                            <p:strVal val="#ppt_x"/>
                                          </p:val>
                                        </p:tav>
                                        <p:tav tm="100000">
                                          <p:val>
                                            <p:strVal val="#ppt_x"/>
                                          </p:val>
                                        </p:tav>
                                      </p:tavLst>
                                    </p:anim>
                                    <p:anim calcmode="lin" valueType="num">
                                      <p:cBhvr additive="base">
                                        <p:cTn id="8" dur="500" fill="hold"/>
                                        <p:tgtEl>
                                          <p:spTgt spid="173077"/>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3076"/>
                                        </p:tgtEl>
                                        <p:attrNameLst>
                                          <p:attrName>style.visibility</p:attrName>
                                        </p:attrNameLst>
                                      </p:cBhvr>
                                      <p:to>
                                        <p:strVal val="visible"/>
                                      </p:to>
                                    </p:set>
                                    <p:anim calcmode="lin" valueType="num">
                                      <p:cBhvr additive="base">
                                        <p:cTn id="12" dur="500" fill="hold"/>
                                        <p:tgtEl>
                                          <p:spTgt spid="173076"/>
                                        </p:tgtEl>
                                        <p:attrNameLst>
                                          <p:attrName>ppt_x</p:attrName>
                                        </p:attrNameLst>
                                      </p:cBhvr>
                                      <p:tavLst>
                                        <p:tav tm="0">
                                          <p:val>
                                            <p:strVal val="0-#ppt_w/2"/>
                                          </p:val>
                                        </p:tav>
                                        <p:tav tm="100000">
                                          <p:val>
                                            <p:strVal val="#ppt_x"/>
                                          </p:val>
                                        </p:tav>
                                      </p:tavLst>
                                    </p:anim>
                                    <p:anim calcmode="lin" valueType="num">
                                      <p:cBhvr additive="base">
                                        <p:cTn id="13" dur="500" fill="hold"/>
                                        <p:tgtEl>
                                          <p:spTgt spid="17307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mph" presetSubtype="0" fill="hold" grpId="0" nodeType="clickEffect">
                                  <p:stCondLst>
                                    <p:cond delay="0"/>
                                  </p:stCondLst>
                                  <p:childTnLst>
                                    <p:animRot by="21600000">
                                      <p:cBhvr>
                                        <p:cTn id="17" dur="2000" fill="hold"/>
                                        <p:tgtEl>
                                          <p:spTgt spid="173065"/>
                                        </p:tgtEl>
                                        <p:attrNameLst>
                                          <p:attrName>r</p:attrName>
                                        </p:attrNameLst>
                                      </p:cBhvr>
                                    </p:animRot>
                                  </p:childTnLst>
                                </p:cTn>
                              </p:par>
                              <p:par>
                                <p:cTn id="18" presetID="8" presetClass="emph" presetSubtype="0" fill="hold" grpId="0" nodeType="withEffect">
                                  <p:stCondLst>
                                    <p:cond delay="0"/>
                                  </p:stCondLst>
                                  <p:childTnLst>
                                    <p:animRot by="21600000">
                                      <p:cBhvr>
                                        <p:cTn id="19" dur="2000" fill="hold"/>
                                        <p:tgtEl>
                                          <p:spTgt spid="173058"/>
                                        </p:tgtEl>
                                        <p:attrNameLst>
                                          <p:attrName>r</p:attrName>
                                        </p:attrNameLst>
                                      </p:cBhvr>
                                    </p:animRot>
                                  </p:childTnLst>
                                </p:cTn>
                              </p:par>
                              <p:par>
                                <p:cTn id="20" presetID="8" presetClass="emph" presetSubtype="0" fill="hold" grpId="0" nodeType="withEffect">
                                  <p:stCondLst>
                                    <p:cond delay="0"/>
                                  </p:stCondLst>
                                  <p:childTnLst>
                                    <p:animRot by="21600000">
                                      <p:cBhvr>
                                        <p:cTn id="21" dur="2000" fill="hold"/>
                                        <p:tgtEl>
                                          <p:spTgt spid="173059"/>
                                        </p:tgtEl>
                                        <p:attrNameLst>
                                          <p:attrName>r</p:attrName>
                                        </p:attrNameLst>
                                      </p:cBhvr>
                                    </p:animRot>
                                  </p:childTnLst>
                                </p:cTn>
                              </p:par>
                              <p:par>
                                <p:cTn id="22" presetID="8" presetClass="emph" presetSubtype="0" fill="hold" grpId="0" nodeType="withEffect">
                                  <p:stCondLst>
                                    <p:cond delay="0"/>
                                  </p:stCondLst>
                                  <p:childTnLst>
                                    <p:animRot by="21600000">
                                      <p:cBhvr>
                                        <p:cTn id="23" dur="2000" fill="hold"/>
                                        <p:tgtEl>
                                          <p:spTgt spid="173060"/>
                                        </p:tgtEl>
                                        <p:attrNameLst>
                                          <p:attrName>r</p:attrName>
                                        </p:attrNameLst>
                                      </p:cBhvr>
                                    </p:animRot>
                                  </p:childTnLst>
                                </p:cTn>
                              </p:par>
                            </p:childTnLst>
                          </p:cTn>
                        </p:par>
                        <p:par>
                          <p:cTn id="24" fill="hold" nodeType="afterGroup">
                            <p:stCondLst>
                              <p:cond delay="2000"/>
                            </p:stCondLst>
                            <p:childTnLst>
                              <p:par>
                                <p:cTn id="25" presetID="42" presetClass="path" presetSubtype="0" accel="50000" decel="50000" fill="hold" grpId="1" nodeType="afterEffect">
                                  <p:stCondLst>
                                    <p:cond delay="0"/>
                                  </p:stCondLst>
                                  <p:childTnLst>
                                    <p:animMotion origin="layout" path="M 3.88889E-6 2.59259E-6 L 3.88889E-6 0.21088 " pathEditMode="relative" rAng="0" ptsTypes="AA">
                                      <p:cBhvr>
                                        <p:cTn id="26" dur="2000" fill="hold"/>
                                        <p:tgtEl>
                                          <p:spTgt spid="173065"/>
                                        </p:tgtEl>
                                        <p:attrNameLst>
                                          <p:attrName>ppt_x</p:attrName>
                                          <p:attrName>ppt_y</p:attrName>
                                        </p:attrNameLst>
                                      </p:cBhvr>
                                      <p:rCtr x="0" y="10532"/>
                                    </p:animMotion>
                                  </p:childTnLst>
                                </p:cTn>
                              </p:par>
                              <p:par>
                                <p:cTn id="27" presetID="42" presetClass="path" presetSubtype="0" accel="50000" decel="50000" fill="hold" grpId="1" nodeType="withEffect">
                                  <p:stCondLst>
                                    <p:cond delay="0"/>
                                  </p:stCondLst>
                                  <p:childTnLst>
                                    <p:animMotion origin="layout" path="M -1.66667E-6 2.59259E-6 L -1.66667E-6 0.21319 " pathEditMode="relative" rAng="0" ptsTypes="AA">
                                      <p:cBhvr>
                                        <p:cTn id="28" dur="2000" fill="hold"/>
                                        <p:tgtEl>
                                          <p:spTgt spid="173058"/>
                                        </p:tgtEl>
                                        <p:attrNameLst>
                                          <p:attrName>ppt_x</p:attrName>
                                          <p:attrName>ppt_y</p:attrName>
                                        </p:attrNameLst>
                                      </p:cBhvr>
                                      <p:rCtr x="0" y="10648"/>
                                    </p:animMotion>
                                  </p:childTnLst>
                                </p:cTn>
                              </p:par>
                              <p:par>
                                <p:cTn id="29" presetID="42" presetClass="path" presetSubtype="0" accel="50000" decel="50000" fill="hold" grpId="1" nodeType="withEffect">
                                  <p:stCondLst>
                                    <p:cond delay="0"/>
                                  </p:stCondLst>
                                  <p:childTnLst>
                                    <p:animMotion origin="layout" path="M -8.33333E-7 2.59259E-6 L -8.33333E-7 0.21088 " pathEditMode="relative" rAng="0" ptsTypes="AA">
                                      <p:cBhvr>
                                        <p:cTn id="30" dur="2000" fill="hold"/>
                                        <p:tgtEl>
                                          <p:spTgt spid="173059"/>
                                        </p:tgtEl>
                                        <p:attrNameLst>
                                          <p:attrName>ppt_x</p:attrName>
                                          <p:attrName>ppt_y</p:attrName>
                                        </p:attrNameLst>
                                      </p:cBhvr>
                                      <p:rCtr x="0" y="10532"/>
                                    </p:animMotion>
                                  </p:childTnLst>
                                </p:cTn>
                              </p:par>
                              <p:par>
                                <p:cTn id="31" presetID="42" presetClass="path" presetSubtype="0" accel="50000" decel="50000" fill="hold" grpId="1" nodeType="withEffect">
                                  <p:stCondLst>
                                    <p:cond delay="0"/>
                                  </p:stCondLst>
                                  <p:childTnLst>
                                    <p:animMotion origin="layout" path="M 3.61111E-6 2.59259E-6 L 3.61111E-6 0.21111 " pathEditMode="relative" rAng="0" ptsTypes="AA">
                                      <p:cBhvr>
                                        <p:cTn id="32" dur="2000" fill="hold"/>
                                        <p:tgtEl>
                                          <p:spTgt spid="173060"/>
                                        </p:tgtEl>
                                        <p:attrNameLst>
                                          <p:attrName>ppt_x</p:attrName>
                                          <p:attrName>ppt_y</p:attrName>
                                        </p:attrNameLst>
                                      </p:cBhvr>
                                      <p:rCtr x="0" y="10556"/>
                                    </p:animMotion>
                                  </p:childTnLst>
                                </p:cTn>
                              </p:par>
                            </p:childTnLst>
                          </p:cTn>
                        </p:par>
                        <p:par>
                          <p:cTn id="33" fill="hold" nodeType="afterGroup">
                            <p:stCondLst>
                              <p:cond delay="4000"/>
                            </p:stCondLst>
                            <p:childTnLst>
                              <p:par>
                                <p:cTn id="34" presetID="8" presetClass="emph" presetSubtype="0" fill="hold" grpId="0" nodeType="afterEffect">
                                  <p:stCondLst>
                                    <p:cond delay="0"/>
                                  </p:stCondLst>
                                  <p:childTnLst>
                                    <p:animRot by="21600000">
                                      <p:cBhvr>
                                        <p:cTn id="35" dur="2000" fill="hold"/>
                                        <p:tgtEl>
                                          <p:spTgt spid="173061"/>
                                        </p:tgtEl>
                                        <p:attrNameLst>
                                          <p:attrName>r</p:attrName>
                                        </p:attrNameLst>
                                      </p:cBhvr>
                                    </p:animRot>
                                  </p:childTnLst>
                                </p:cTn>
                              </p:par>
                              <p:par>
                                <p:cTn id="36" presetID="8" presetClass="emph" presetSubtype="0" fill="hold" grpId="0" nodeType="withEffect">
                                  <p:stCondLst>
                                    <p:cond delay="0"/>
                                  </p:stCondLst>
                                  <p:childTnLst>
                                    <p:animRot by="21600000">
                                      <p:cBhvr>
                                        <p:cTn id="37" dur="2000" fill="hold"/>
                                        <p:tgtEl>
                                          <p:spTgt spid="173062"/>
                                        </p:tgtEl>
                                        <p:attrNameLst>
                                          <p:attrName>r</p:attrName>
                                        </p:attrNameLst>
                                      </p:cBhvr>
                                    </p:animRot>
                                  </p:childTnLst>
                                </p:cTn>
                              </p:par>
                              <p:par>
                                <p:cTn id="38" presetID="8" presetClass="emph" presetSubtype="0" fill="hold" grpId="0" nodeType="withEffect">
                                  <p:stCondLst>
                                    <p:cond delay="0"/>
                                  </p:stCondLst>
                                  <p:childTnLst>
                                    <p:animRot by="21600000">
                                      <p:cBhvr>
                                        <p:cTn id="39" dur="2000" fill="hold"/>
                                        <p:tgtEl>
                                          <p:spTgt spid="173063"/>
                                        </p:tgtEl>
                                        <p:attrNameLst>
                                          <p:attrName>r</p:attrName>
                                        </p:attrNameLst>
                                      </p:cBhvr>
                                    </p:animRot>
                                  </p:childTnLst>
                                </p:cTn>
                              </p:par>
                              <p:par>
                                <p:cTn id="40" presetID="8" presetClass="emph" presetSubtype="0" fill="hold" grpId="0" nodeType="withEffect">
                                  <p:stCondLst>
                                    <p:cond delay="0"/>
                                  </p:stCondLst>
                                  <p:childTnLst>
                                    <p:animRot by="21600000">
                                      <p:cBhvr>
                                        <p:cTn id="41" dur="2000" fill="hold"/>
                                        <p:tgtEl>
                                          <p:spTgt spid="173064"/>
                                        </p:tgtEl>
                                        <p:attrNameLst>
                                          <p:attrName>r</p:attrName>
                                        </p:attrNameLst>
                                      </p:cBhvr>
                                    </p:animRot>
                                  </p:childTnLst>
                                </p:cTn>
                              </p:par>
                            </p:childTnLst>
                          </p:cTn>
                        </p:par>
                        <p:par>
                          <p:cTn id="42" fill="hold" nodeType="afterGroup">
                            <p:stCondLst>
                              <p:cond delay="6000"/>
                            </p:stCondLst>
                            <p:childTnLst>
                              <p:par>
                                <p:cTn id="43" presetID="42" presetClass="path" presetSubtype="0" accel="50000" decel="50000" fill="hold" grpId="1" nodeType="afterEffect">
                                  <p:stCondLst>
                                    <p:cond delay="0"/>
                                  </p:stCondLst>
                                  <p:childTnLst>
                                    <p:animMotion origin="layout" path="M 4.44444E-6 2.59259E-6 L -0.44809 0.32685 " pathEditMode="relative" rAng="0" ptsTypes="AA">
                                      <p:cBhvr>
                                        <p:cTn id="44" dur="2000" fill="hold"/>
                                        <p:tgtEl>
                                          <p:spTgt spid="173061"/>
                                        </p:tgtEl>
                                        <p:attrNameLst>
                                          <p:attrName>ppt_x</p:attrName>
                                          <p:attrName>ppt_y</p:attrName>
                                        </p:attrNameLst>
                                      </p:cBhvr>
                                      <p:rCtr x="-22413" y="16343"/>
                                    </p:animMotion>
                                  </p:childTnLst>
                                </p:cTn>
                              </p:par>
                              <p:par>
                                <p:cTn id="45" presetID="42" presetClass="path" presetSubtype="0" accel="50000" decel="50000" fill="hold" grpId="1" nodeType="withEffect">
                                  <p:stCondLst>
                                    <p:cond delay="0"/>
                                  </p:stCondLst>
                                  <p:childTnLst>
                                    <p:animMotion origin="layout" path="M -1.11111E-6 2.59259E-6 L -0.45035 0.32685 " pathEditMode="relative" rAng="0" ptsTypes="AA">
                                      <p:cBhvr>
                                        <p:cTn id="46" dur="2000" fill="hold"/>
                                        <p:tgtEl>
                                          <p:spTgt spid="173062"/>
                                        </p:tgtEl>
                                        <p:attrNameLst>
                                          <p:attrName>ppt_x</p:attrName>
                                          <p:attrName>ppt_y</p:attrName>
                                        </p:attrNameLst>
                                      </p:cBhvr>
                                      <p:rCtr x="-22517" y="16343"/>
                                    </p:animMotion>
                                  </p:childTnLst>
                                </p:cTn>
                              </p:par>
                              <p:par>
                                <p:cTn id="47" presetID="42" presetClass="path" presetSubtype="0" accel="50000" decel="50000" fill="hold" grpId="1" nodeType="withEffect">
                                  <p:stCondLst>
                                    <p:cond delay="0"/>
                                  </p:stCondLst>
                                  <p:childTnLst>
                                    <p:animMotion origin="layout" path="M -2.77778E-7 2.59259E-6 L -0.45 0.32222 " pathEditMode="relative" rAng="0" ptsTypes="AA">
                                      <p:cBhvr>
                                        <p:cTn id="48" dur="2000" fill="hold"/>
                                        <p:tgtEl>
                                          <p:spTgt spid="173063"/>
                                        </p:tgtEl>
                                        <p:attrNameLst>
                                          <p:attrName>ppt_x</p:attrName>
                                          <p:attrName>ppt_y</p:attrName>
                                        </p:attrNameLst>
                                      </p:cBhvr>
                                      <p:rCtr x="-22500" y="16111"/>
                                    </p:animMotion>
                                  </p:childTnLst>
                                </p:cTn>
                              </p:par>
                              <p:par>
                                <p:cTn id="49" presetID="42" presetClass="path" presetSubtype="0" accel="50000" decel="50000" fill="hold" grpId="1" nodeType="withEffect">
                                  <p:stCondLst>
                                    <p:cond delay="0"/>
                                  </p:stCondLst>
                                  <p:childTnLst>
                                    <p:animMotion origin="layout" path="M 5.55556E-7 2.59259E-6 L -0.44844 0.32453 " pathEditMode="relative" rAng="0" ptsTypes="AA">
                                      <p:cBhvr>
                                        <p:cTn id="50" dur="2000" fill="hold"/>
                                        <p:tgtEl>
                                          <p:spTgt spid="173064"/>
                                        </p:tgtEl>
                                        <p:attrNameLst>
                                          <p:attrName>ppt_x</p:attrName>
                                          <p:attrName>ppt_y</p:attrName>
                                        </p:attrNameLst>
                                      </p:cBhvr>
                                      <p:rCtr x="-22431" y="16227"/>
                                    </p:animMotion>
                                  </p:childTnLst>
                                </p:cTn>
                              </p:par>
                            </p:childTnLst>
                          </p:cTn>
                        </p:par>
                        <p:par>
                          <p:cTn id="51" fill="hold" nodeType="afterGroup">
                            <p:stCondLst>
                              <p:cond delay="8000"/>
                            </p:stCondLst>
                            <p:childTnLst>
                              <p:par>
                                <p:cTn id="52" presetID="2" presetClass="exit" presetSubtype="4" fill="hold" grpId="1" nodeType="afterEffect">
                                  <p:stCondLst>
                                    <p:cond delay="0"/>
                                  </p:stCondLst>
                                  <p:childTnLst>
                                    <p:anim calcmode="lin" valueType="num">
                                      <p:cBhvr additive="base">
                                        <p:cTn id="53" dur="500"/>
                                        <p:tgtEl>
                                          <p:spTgt spid="173077"/>
                                        </p:tgtEl>
                                        <p:attrNameLst>
                                          <p:attrName>ppt_x</p:attrName>
                                        </p:attrNameLst>
                                      </p:cBhvr>
                                      <p:tavLst>
                                        <p:tav tm="0">
                                          <p:val>
                                            <p:strVal val="ppt_x"/>
                                          </p:val>
                                        </p:tav>
                                        <p:tav tm="100000">
                                          <p:val>
                                            <p:strVal val="ppt_x"/>
                                          </p:val>
                                        </p:tav>
                                      </p:tavLst>
                                    </p:anim>
                                    <p:anim calcmode="lin" valueType="num">
                                      <p:cBhvr additive="base">
                                        <p:cTn id="54" dur="500"/>
                                        <p:tgtEl>
                                          <p:spTgt spid="173077"/>
                                        </p:tgtEl>
                                        <p:attrNameLst>
                                          <p:attrName>ppt_y</p:attrName>
                                        </p:attrNameLst>
                                      </p:cBhvr>
                                      <p:tavLst>
                                        <p:tav tm="0">
                                          <p:val>
                                            <p:strVal val="ppt_y"/>
                                          </p:val>
                                        </p:tav>
                                        <p:tav tm="100000">
                                          <p:val>
                                            <p:strVal val="1+ppt_h/2"/>
                                          </p:val>
                                        </p:tav>
                                      </p:tavLst>
                                    </p:anim>
                                    <p:set>
                                      <p:cBhvr>
                                        <p:cTn id="55" dur="1" fill="hold">
                                          <p:stCondLst>
                                            <p:cond delay="499"/>
                                          </p:stCondLst>
                                        </p:cTn>
                                        <p:tgtEl>
                                          <p:spTgt spid="1730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nimBg="1"/>
      <p:bldP spid="173058" grpId="1" animBg="1"/>
      <p:bldP spid="173059" grpId="0" animBg="1"/>
      <p:bldP spid="173059" grpId="1" animBg="1"/>
      <p:bldP spid="173060" grpId="0" animBg="1"/>
      <p:bldP spid="173060" grpId="1" animBg="1"/>
      <p:bldP spid="173061" grpId="0" animBg="1"/>
      <p:bldP spid="173061" grpId="1" animBg="1"/>
      <p:bldP spid="173062" grpId="0" animBg="1"/>
      <p:bldP spid="173062" grpId="1" animBg="1"/>
      <p:bldP spid="173063" grpId="0" animBg="1"/>
      <p:bldP spid="173063" grpId="1" animBg="1"/>
      <p:bldP spid="173064" grpId="0" animBg="1"/>
      <p:bldP spid="173064" grpId="1" animBg="1"/>
      <p:bldP spid="173065" grpId="0" animBg="1"/>
      <p:bldP spid="173065" grpId="1" animBg="1"/>
      <p:bldP spid="173076" grpId="0" animBg="1"/>
      <p:bldP spid="173077" grpId="0" animBg="1"/>
      <p:bldP spid="173077" grpId="1"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Oval 2"/>
          <p:cNvSpPr>
            <a:spLocks noChangeArrowheads="1"/>
          </p:cNvSpPr>
          <p:nvPr/>
        </p:nvSpPr>
        <p:spPr bwMode="auto">
          <a:xfrm>
            <a:off x="1108075"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74083" name="Oval 3"/>
          <p:cNvSpPr>
            <a:spLocks noChangeArrowheads="1"/>
          </p:cNvSpPr>
          <p:nvPr/>
        </p:nvSpPr>
        <p:spPr bwMode="auto">
          <a:xfrm>
            <a:off x="220186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5</a:t>
            </a:r>
          </a:p>
        </p:txBody>
      </p:sp>
      <p:sp>
        <p:nvSpPr>
          <p:cNvPr id="174084" name="Oval 4"/>
          <p:cNvSpPr>
            <a:spLocks noChangeArrowheads="1"/>
          </p:cNvSpPr>
          <p:nvPr/>
        </p:nvSpPr>
        <p:spPr bwMode="auto">
          <a:xfrm>
            <a:off x="2203450"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4085" name="Oval 5"/>
          <p:cNvSpPr>
            <a:spLocks noChangeArrowheads="1"/>
          </p:cNvSpPr>
          <p:nvPr/>
        </p:nvSpPr>
        <p:spPr bwMode="auto">
          <a:xfrm>
            <a:off x="3313113"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174086" name="Oval 6"/>
          <p:cNvSpPr>
            <a:spLocks noChangeArrowheads="1"/>
          </p:cNvSpPr>
          <p:nvPr/>
        </p:nvSpPr>
        <p:spPr bwMode="auto">
          <a:xfrm>
            <a:off x="3313113"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4087" name="Oval 7"/>
          <p:cNvSpPr>
            <a:spLocks noChangeArrowheads="1"/>
          </p:cNvSpPr>
          <p:nvPr/>
        </p:nvSpPr>
        <p:spPr bwMode="auto">
          <a:xfrm>
            <a:off x="4422775"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sp>
        <p:nvSpPr>
          <p:cNvPr id="174088" name="Oval 8"/>
          <p:cNvSpPr>
            <a:spLocks noChangeArrowheads="1"/>
          </p:cNvSpPr>
          <p:nvPr/>
        </p:nvSpPr>
        <p:spPr bwMode="auto">
          <a:xfrm>
            <a:off x="4424363"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74089" name="Oval 9"/>
          <p:cNvSpPr>
            <a:spLocks noChangeArrowheads="1"/>
          </p:cNvSpPr>
          <p:nvPr/>
        </p:nvSpPr>
        <p:spPr bwMode="auto">
          <a:xfrm>
            <a:off x="110807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2</a:t>
            </a:r>
          </a:p>
        </p:txBody>
      </p:sp>
      <p:grpSp>
        <p:nvGrpSpPr>
          <p:cNvPr id="174090" name="Group 10"/>
          <p:cNvGrpSpPr>
            <a:grpSpLocks/>
          </p:cNvGrpSpPr>
          <p:nvPr/>
        </p:nvGrpSpPr>
        <p:grpSpPr bwMode="auto">
          <a:xfrm>
            <a:off x="1108075" y="2287588"/>
            <a:ext cx="8550275" cy="608012"/>
            <a:chOff x="644" y="1153"/>
            <a:chExt cx="4972" cy="383"/>
          </a:xfrm>
        </p:grpSpPr>
        <p:sp>
          <p:nvSpPr>
            <p:cNvPr id="174091"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74092"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74093"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74094"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4095"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4096"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4097"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74098"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74099"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74100" name="Text Box 20"/>
          <p:cNvSpPr txBox="1">
            <a:spLocks noChangeArrowheads="1"/>
          </p:cNvSpPr>
          <p:nvPr/>
        </p:nvSpPr>
        <p:spPr bwMode="auto">
          <a:xfrm>
            <a:off x="1100138" y="1484313"/>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4;</a:t>
            </a:r>
          </a:p>
        </p:txBody>
      </p:sp>
      <p:sp>
        <p:nvSpPr>
          <p:cNvPr id="174101" name="Text Box 21"/>
          <p:cNvSpPr txBox="1">
            <a:spLocks noChangeArrowheads="1"/>
          </p:cNvSpPr>
          <p:nvPr/>
        </p:nvSpPr>
        <p:spPr bwMode="auto">
          <a:xfrm>
            <a:off x="4538663" y="1484313"/>
            <a:ext cx="4970462"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Troän töøng caëp ñöôøng chaïy</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4101"/>
                                        </p:tgtEl>
                                        <p:attrNameLst>
                                          <p:attrName>style.visibility</p:attrName>
                                        </p:attrNameLst>
                                      </p:cBhvr>
                                      <p:to>
                                        <p:strVal val="visible"/>
                                      </p:to>
                                    </p:set>
                                    <p:anim calcmode="lin" valueType="num">
                                      <p:cBhvr additive="base">
                                        <p:cTn id="7" dur="500" fill="hold"/>
                                        <p:tgtEl>
                                          <p:spTgt spid="174101"/>
                                        </p:tgtEl>
                                        <p:attrNameLst>
                                          <p:attrName>ppt_x</p:attrName>
                                        </p:attrNameLst>
                                      </p:cBhvr>
                                      <p:tavLst>
                                        <p:tav tm="0">
                                          <p:val>
                                            <p:strVal val="#ppt_x"/>
                                          </p:val>
                                        </p:tav>
                                        <p:tav tm="100000">
                                          <p:val>
                                            <p:strVal val="#ppt_x"/>
                                          </p:val>
                                        </p:tav>
                                      </p:tavLst>
                                    </p:anim>
                                    <p:anim calcmode="lin" valueType="num">
                                      <p:cBhvr additive="base">
                                        <p:cTn id="8" dur="500" fill="hold"/>
                                        <p:tgtEl>
                                          <p:spTgt spid="1741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1"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Oval 2"/>
          <p:cNvSpPr>
            <a:spLocks noChangeArrowheads="1"/>
          </p:cNvSpPr>
          <p:nvPr/>
        </p:nvSpPr>
        <p:spPr bwMode="auto">
          <a:xfrm>
            <a:off x="1108075"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a:t>
            </a:r>
          </a:p>
        </p:txBody>
      </p:sp>
      <p:sp>
        <p:nvSpPr>
          <p:cNvPr id="175107" name="Oval 3"/>
          <p:cNvSpPr>
            <a:spLocks noChangeArrowheads="1"/>
          </p:cNvSpPr>
          <p:nvPr/>
        </p:nvSpPr>
        <p:spPr bwMode="auto">
          <a:xfrm>
            <a:off x="220186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5</a:t>
            </a:r>
          </a:p>
        </p:txBody>
      </p:sp>
      <p:sp>
        <p:nvSpPr>
          <p:cNvPr id="175108" name="Oval 4"/>
          <p:cNvSpPr>
            <a:spLocks noChangeArrowheads="1"/>
          </p:cNvSpPr>
          <p:nvPr/>
        </p:nvSpPr>
        <p:spPr bwMode="auto">
          <a:xfrm>
            <a:off x="2203450" y="5095875"/>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4</a:t>
            </a:r>
          </a:p>
        </p:txBody>
      </p:sp>
      <p:sp>
        <p:nvSpPr>
          <p:cNvPr id="175109" name="Oval 5"/>
          <p:cNvSpPr>
            <a:spLocks noChangeArrowheads="1"/>
          </p:cNvSpPr>
          <p:nvPr/>
        </p:nvSpPr>
        <p:spPr bwMode="auto">
          <a:xfrm>
            <a:off x="3313113"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175110" name="Oval 6"/>
          <p:cNvSpPr>
            <a:spLocks noChangeArrowheads="1"/>
          </p:cNvSpPr>
          <p:nvPr/>
        </p:nvSpPr>
        <p:spPr bwMode="auto">
          <a:xfrm>
            <a:off x="3313113" y="5099050"/>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6</a:t>
            </a:r>
          </a:p>
        </p:txBody>
      </p:sp>
      <p:sp>
        <p:nvSpPr>
          <p:cNvPr id="175111" name="Oval 7"/>
          <p:cNvSpPr>
            <a:spLocks noChangeArrowheads="1"/>
          </p:cNvSpPr>
          <p:nvPr/>
        </p:nvSpPr>
        <p:spPr bwMode="auto">
          <a:xfrm>
            <a:off x="4422775"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sp>
        <p:nvSpPr>
          <p:cNvPr id="175112" name="Oval 8"/>
          <p:cNvSpPr>
            <a:spLocks noChangeArrowheads="1"/>
          </p:cNvSpPr>
          <p:nvPr/>
        </p:nvSpPr>
        <p:spPr bwMode="auto">
          <a:xfrm>
            <a:off x="4424363" y="5099050"/>
            <a:ext cx="792162"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15</a:t>
            </a:r>
          </a:p>
        </p:txBody>
      </p:sp>
      <p:sp>
        <p:nvSpPr>
          <p:cNvPr id="175113" name="Oval 9"/>
          <p:cNvSpPr>
            <a:spLocks noChangeArrowheads="1"/>
          </p:cNvSpPr>
          <p:nvPr/>
        </p:nvSpPr>
        <p:spPr bwMode="auto">
          <a:xfrm>
            <a:off x="110807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2</a:t>
            </a:r>
          </a:p>
        </p:txBody>
      </p:sp>
      <p:grpSp>
        <p:nvGrpSpPr>
          <p:cNvPr id="175114" name="Group 10"/>
          <p:cNvGrpSpPr>
            <a:grpSpLocks/>
          </p:cNvGrpSpPr>
          <p:nvPr/>
        </p:nvGrpSpPr>
        <p:grpSpPr bwMode="auto">
          <a:xfrm>
            <a:off x="1108075" y="2287588"/>
            <a:ext cx="8550275" cy="608012"/>
            <a:chOff x="644" y="1153"/>
            <a:chExt cx="4972" cy="383"/>
          </a:xfrm>
        </p:grpSpPr>
        <p:sp>
          <p:nvSpPr>
            <p:cNvPr id="175115"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75116"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75117"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75118"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5119"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5120"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5121"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75122"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75123" name="Rectangle 19"/>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75124" name="Text Box 20"/>
          <p:cNvSpPr txBox="1">
            <a:spLocks noChangeArrowheads="1"/>
          </p:cNvSpPr>
          <p:nvPr/>
        </p:nvSpPr>
        <p:spPr bwMode="auto">
          <a:xfrm>
            <a:off x="1100138" y="1484313"/>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4;</a:t>
            </a:r>
          </a:p>
        </p:txBody>
      </p:sp>
      <p:sp>
        <p:nvSpPr>
          <p:cNvPr id="175125" name="Text Box 21"/>
          <p:cNvSpPr txBox="1">
            <a:spLocks noChangeArrowheads="1"/>
          </p:cNvSpPr>
          <p:nvPr/>
        </p:nvSpPr>
        <p:spPr bwMode="auto">
          <a:xfrm>
            <a:off x="4538663" y="1484313"/>
            <a:ext cx="4970462"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FF3300"/>
                </a:solidFill>
                <a:latin typeface="VNI-Helve" pitchFamily="2" charset="0"/>
              </a:rPr>
              <a:t>Troän töøng caëp ñöôøng chaïy</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175113"/>
                                        </p:tgtEl>
                                      </p:cBhvr>
                                    </p:animEffect>
                                    <p:animScale>
                                      <p:cBhvr>
                                        <p:cTn id="7" dur="500" autoRev="1" fill="hold"/>
                                        <p:tgtEl>
                                          <p:spTgt spid="175113"/>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175106"/>
                                        </p:tgtEl>
                                      </p:cBhvr>
                                    </p:animEffect>
                                    <p:animScale>
                                      <p:cBhvr>
                                        <p:cTn id="10" dur="500" autoRev="1" fill="hold"/>
                                        <p:tgtEl>
                                          <p:spTgt spid="175106"/>
                                        </p:tgtEl>
                                      </p:cBhvr>
                                      <p:by x="105000" y="105000"/>
                                    </p:animScale>
                                  </p:childTnLst>
                                </p:cTn>
                              </p:par>
                            </p:childTnLst>
                          </p:cTn>
                        </p:par>
                        <p:par>
                          <p:cTn id="11" fill="hold" nodeType="afterGroup">
                            <p:stCondLst>
                              <p:cond delay="1000"/>
                            </p:stCondLst>
                            <p:childTnLst>
                              <p:par>
                                <p:cTn id="12" presetID="64" presetClass="path" presetSubtype="0" accel="50000" decel="50000" fill="hold" grpId="1" nodeType="afterEffect">
                                  <p:stCondLst>
                                    <p:cond delay="0"/>
                                  </p:stCondLst>
                                  <p:childTnLst>
                                    <p:animMotion origin="layout" path="M 3.88889E-6 -4.44444E-6 L 3.88889E-6 -0.32453 " pathEditMode="relative" rAng="0" ptsTypes="AA">
                                      <p:cBhvr>
                                        <p:cTn id="13" dur="1000" fill="hold"/>
                                        <p:tgtEl>
                                          <p:spTgt spid="175106"/>
                                        </p:tgtEl>
                                        <p:attrNameLst>
                                          <p:attrName>ppt_x</p:attrName>
                                          <p:attrName>ppt_y</p:attrName>
                                        </p:attrNameLst>
                                      </p:cBhvr>
                                      <p:rCtr x="0" y="-16227"/>
                                    </p:animMotion>
                                  </p:childTnLst>
                                </p:cTn>
                              </p:par>
                            </p:childTnLst>
                          </p:cTn>
                        </p:par>
                        <p:par>
                          <p:cTn id="14" fill="hold" nodeType="afterGroup">
                            <p:stCondLst>
                              <p:cond delay="2000"/>
                            </p:stCondLst>
                            <p:childTnLst>
                              <p:par>
                                <p:cTn id="15" presetID="26" presetClass="emph" presetSubtype="0" fill="hold" grpId="1" nodeType="afterEffect">
                                  <p:stCondLst>
                                    <p:cond delay="0"/>
                                  </p:stCondLst>
                                  <p:childTnLst>
                                    <p:animEffect transition="out" filter="fade">
                                      <p:cBhvr>
                                        <p:cTn id="16" dur="1000" tmFilter="0, 0; .2, .5; .8, .5; 1, 0"/>
                                        <p:tgtEl>
                                          <p:spTgt spid="175113"/>
                                        </p:tgtEl>
                                      </p:cBhvr>
                                    </p:animEffect>
                                    <p:animScale>
                                      <p:cBhvr>
                                        <p:cTn id="17" dur="500" autoRev="1" fill="hold"/>
                                        <p:tgtEl>
                                          <p:spTgt spid="175113"/>
                                        </p:tgtEl>
                                      </p:cBhvr>
                                      <p:by x="105000" y="105000"/>
                                    </p:animScale>
                                  </p:childTnLst>
                                </p:cTn>
                              </p:par>
                              <p:par>
                                <p:cTn id="18" presetID="26" presetClass="emph" presetSubtype="0" fill="hold" grpId="0" nodeType="withEffect">
                                  <p:stCondLst>
                                    <p:cond delay="0"/>
                                  </p:stCondLst>
                                  <p:childTnLst>
                                    <p:animEffect transition="out" filter="fade">
                                      <p:cBhvr>
                                        <p:cTn id="19" dur="1000" tmFilter="0, 0; .2, .5; .8, .5; 1, 0"/>
                                        <p:tgtEl>
                                          <p:spTgt spid="175108"/>
                                        </p:tgtEl>
                                      </p:cBhvr>
                                    </p:animEffect>
                                    <p:animScale>
                                      <p:cBhvr>
                                        <p:cTn id="20" dur="500" autoRev="1" fill="hold"/>
                                        <p:tgtEl>
                                          <p:spTgt spid="175108"/>
                                        </p:tgtEl>
                                      </p:cBhvr>
                                      <p:by x="105000" y="105000"/>
                                    </p:animScale>
                                  </p:childTnLst>
                                </p:cTn>
                              </p:par>
                            </p:childTnLst>
                          </p:cTn>
                        </p:par>
                        <p:par>
                          <p:cTn id="21" fill="hold" nodeType="afterGroup">
                            <p:stCondLst>
                              <p:cond delay="3000"/>
                            </p:stCondLst>
                            <p:childTnLst>
                              <p:par>
                                <p:cTn id="22" presetID="64" presetClass="path" presetSubtype="0" accel="50000" decel="50000" fill="hold" grpId="2" nodeType="afterEffect">
                                  <p:stCondLst>
                                    <p:cond delay="0"/>
                                  </p:stCondLst>
                                  <p:childTnLst>
                                    <p:animMotion origin="layout" path="M 3.88889E-6 -1.48148E-6 L 0.10989 -0.20879 " pathEditMode="relative" rAng="0" ptsTypes="AA">
                                      <p:cBhvr>
                                        <p:cTn id="23" dur="1000" fill="hold"/>
                                        <p:tgtEl>
                                          <p:spTgt spid="175113"/>
                                        </p:tgtEl>
                                        <p:attrNameLst>
                                          <p:attrName>ppt_x</p:attrName>
                                          <p:attrName>ppt_y</p:attrName>
                                        </p:attrNameLst>
                                      </p:cBhvr>
                                      <p:rCtr x="5486" y="-10440"/>
                                    </p:animMotion>
                                  </p:childTnLst>
                                </p:cTn>
                              </p:par>
                            </p:childTnLst>
                          </p:cTn>
                        </p:par>
                        <p:par>
                          <p:cTn id="24" fill="hold" nodeType="afterGroup">
                            <p:stCondLst>
                              <p:cond delay="4000"/>
                            </p:stCondLst>
                            <p:childTnLst>
                              <p:par>
                                <p:cTn id="25" presetID="26" presetClass="emph" presetSubtype="0" fill="hold" grpId="0" nodeType="afterEffect">
                                  <p:stCondLst>
                                    <p:cond delay="0"/>
                                  </p:stCondLst>
                                  <p:childTnLst>
                                    <p:animEffect transition="out" filter="fade">
                                      <p:cBhvr>
                                        <p:cTn id="26" dur="1000" tmFilter="0, 0; .2, .5; .8, .5; 1, 0"/>
                                        <p:tgtEl>
                                          <p:spTgt spid="175107"/>
                                        </p:tgtEl>
                                      </p:cBhvr>
                                    </p:animEffect>
                                    <p:animScale>
                                      <p:cBhvr>
                                        <p:cTn id="27" dur="500" autoRev="1" fill="hold"/>
                                        <p:tgtEl>
                                          <p:spTgt spid="175107"/>
                                        </p:tgtEl>
                                      </p:cBhvr>
                                      <p:by x="105000" y="105000"/>
                                    </p:animScale>
                                  </p:childTnLst>
                                </p:cTn>
                              </p:par>
                              <p:par>
                                <p:cTn id="28" presetID="26" presetClass="emph" presetSubtype="0" fill="hold" grpId="1" nodeType="withEffect">
                                  <p:stCondLst>
                                    <p:cond delay="0"/>
                                  </p:stCondLst>
                                  <p:childTnLst>
                                    <p:animEffect transition="out" filter="fade">
                                      <p:cBhvr>
                                        <p:cTn id="29" dur="1000" tmFilter="0, 0; .2, .5; .8, .5; 1, 0"/>
                                        <p:tgtEl>
                                          <p:spTgt spid="175108"/>
                                        </p:tgtEl>
                                      </p:cBhvr>
                                    </p:animEffect>
                                    <p:animScale>
                                      <p:cBhvr>
                                        <p:cTn id="30" dur="500" autoRev="1" fill="hold"/>
                                        <p:tgtEl>
                                          <p:spTgt spid="175108"/>
                                        </p:tgtEl>
                                      </p:cBhvr>
                                      <p:by x="105000" y="105000"/>
                                    </p:animScale>
                                  </p:childTnLst>
                                </p:cTn>
                              </p:par>
                            </p:childTnLst>
                          </p:cTn>
                        </p:par>
                        <p:par>
                          <p:cTn id="31" fill="hold" nodeType="afterGroup">
                            <p:stCondLst>
                              <p:cond delay="5000"/>
                            </p:stCondLst>
                            <p:childTnLst>
                              <p:par>
                                <p:cTn id="32" presetID="64" presetClass="path" presetSubtype="0" accel="50000" decel="50000" fill="hold" grpId="2" nodeType="afterEffect">
                                  <p:stCondLst>
                                    <p:cond delay="0"/>
                                  </p:stCondLst>
                                  <p:childTnLst>
                                    <p:animMotion origin="layout" path="M 3.61111E-6 -2.96296E-6 L 0.11336 -0.32222 " pathEditMode="relative" rAng="0" ptsTypes="AA">
                                      <p:cBhvr>
                                        <p:cTn id="33" dur="1000" fill="hold"/>
                                        <p:tgtEl>
                                          <p:spTgt spid="175108"/>
                                        </p:tgtEl>
                                        <p:attrNameLst>
                                          <p:attrName>ppt_x</p:attrName>
                                          <p:attrName>ppt_y</p:attrName>
                                        </p:attrNameLst>
                                      </p:cBhvr>
                                      <p:rCtr x="5660" y="-16111"/>
                                    </p:animMotion>
                                  </p:childTnLst>
                                </p:cTn>
                              </p:par>
                            </p:childTnLst>
                          </p:cTn>
                        </p:par>
                        <p:par>
                          <p:cTn id="34" fill="hold" nodeType="afterGroup">
                            <p:stCondLst>
                              <p:cond delay="6000"/>
                            </p:stCondLst>
                            <p:childTnLst>
                              <p:par>
                                <p:cTn id="35" presetID="26" presetClass="emph" presetSubtype="0" fill="hold" grpId="1" nodeType="afterEffect">
                                  <p:stCondLst>
                                    <p:cond delay="0"/>
                                  </p:stCondLst>
                                  <p:childTnLst>
                                    <p:animEffect transition="out" filter="fade">
                                      <p:cBhvr>
                                        <p:cTn id="36" dur="1000" tmFilter="0, 0; .2, .5; .8, .5; 1, 0"/>
                                        <p:tgtEl>
                                          <p:spTgt spid="175107"/>
                                        </p:tgtEl>
                                      </p:cBhvr>
                                    </p:animEffect>
                                    <p:animScale>
                                      <p:cBhvr>
                                        <p:cTn id="37" dur="500" autoRev="1" fill="hold"/>
                                        <p:tgtEl>
                                          <p:spTgt spid="175107"/>
                                        </p:tgtEl>
                                      </p:cBhvr>
                                      <p:by x="105000" y="105000"/>
                                    </p:animScale>
                                  </p:childTnLst>
                                </p:cTn>
                              </p:par>
                              <p:par>
                                <p:cTn id="38" presetID="26" presetClass="emph" presetSubtype="0" fill="hold" grpId="0" nodeType="withEffect">
                                  <p:stCondLst>
                                    <p:cond delay="0"/>
                                  </p:stCondLst>
                                  <p:childTnLst>
                                    <p:animEffect transition="out" filter="fade">
                                      <p:cBhvr>
                                        <p:cTn id="39" dur="1000" tmFilter="0, 0; .2, .5; .8, .5; 1, 0"/>
                                        <p:tgtEl>
                                          <p:spTgt spid="175110"/>
                                        </p:tgtEl>
                                      </p:cBhvr>
                                    </p:animEffect>
                                    <p:animScale>
                                      <p:cBhvr>
                                        <p:cTn id="40" dur="500" autoRev="1" fill="hold"/>
                                        <p:tgtEl>
                                          <p:spTgt spid="175110"/>
                                        </p:tgtEl>
                                      </p:cBhvr>
                                      <p:by x="105000" y="105000"/>
                                    </p:animScale>
                                  </p:childTnLst>
                                </p:cTn>
                              </p:par>
                            </p:childTnLst>
                          </p:cTn>
                        </p:par>
                        <p:par>
                          <p:cTn id="41" fill="hold" nodeType="afterGroup">
                            <p:stCondLst>
                              <p:cond delay="7000"/>
                            </p:stCondLst>
                            <p:childTnLst>
                              <p:par>
                                <p:cTn id="42" presetID="64" presetClass="path" presetSubtype="0" accel="50000" decel="50000" fill="hold" grpId="2" nodeType="afterEffect">
                                  <p:stCondLst>
                                    <p:cond delay="0"/>
                                  </p:stCondLst>
                                  <p:childTnLst>
                                    <p:animMotion origin="layout" path="M -2.77778E-6 1.48148E-6 L 0.22483 -0.21134 " pathEditMode="relative" rAng="0" ptsTypes="AA">
                                      <p:cBhvr>
                                        <p:cTn id="43" dur="1000" fill="hold"/>
                                        <p:tgtEl>
                                          <p:spTgt spid="175107"/>
                                        </p:tgtEl>
                                        <p:attrNameLst>
                                          <p:attrName>ppt_x</p:attrName>
                                          <p:attrName>ppt_y</p:attrName>
                                        </p:attrNameLst>
                                      </p:cBhvr>
                                      <p:rCtr x="11233" y="-10579"/>
                                    </p:animMotion>
                                  </p:childTnLst>
                                </p:cTn>
                              </p:par>
                            </p:childTnLst>
                          </p:cTn>
                        </p:par>
                        <p:par>
                          <p:cTn id="44" fill="hold" nodeType="afterGroup">
                            <p:stCondLst>
                              <p:cond delay="8000"/>
                            </p:stCondLst>
                            <p:childTnLst>
                              <p:par>
                                <p:cTn id="45" presetID="26" presetClass="emph" presetSubtype="0" fill="hold" grpId="0" nodeType="afterEffect">
                                  <p:stCondLst>
                                    <p:cond delay="0"/>
                                  </p:stCondLst>
                                  <p:childTnLst>
                                    <p:animEffect transition="out" filter="fade">
                                      <p:cBhvr>
                                        <p:cTn id="46" dur="1000" tmFilter="0, 0; .2, .5; .8, .5; 1, 0"/>
                                        <p:tgtEl>
                                          <p:spTgt spid="175109"/>
                                        </p:tgtEl>
                                      </p:cBhvr>
                                    </p:animEffect>
                                    <p:animScale>
                                      <p:cBhvr>
                                        <p:cTn id="47" dur="500" autoRev="1" fill="hold"/>
                                        <p:tgtEl>
                                          <p:spTgt spid="175109"/>
                                        </p:tgtEl>
                                      </p:cBhvr>
                                      <p:by x="105000" y="105000"/>
                                    </p:animScale>
                                  </p:childTnLst>
                                </p:cTn>
                              </p:par>
                              <p:par>
                                <p:cTn id="48" presetID="26" presetClass="emph" presetSubtype="0" fill="hold" grpId="1" nodeType="withEffect">
                                  <p:stCondLst>
                                    <p:cond delay="0"/>
                                  </p:stCondLst>
                                  <p:childTnLst>
                                    <p:animEffect transition="out" filter="fade">
                                      <p:cBhvr>
                                        <p:cTn id="49" dur="1000" tmFilter="0, 0; .2, .5; .8, .5; 1, 0"/>
                                        <p:tgtEl>
                                          <p:spTgt spid="175110"/>
                                        </p:tgtEl>
                                      </p:cBhvr>
                                    </p:animEffect>
                                    <p:animScale>
                                      <p:cBhvr>
                                        <p:cTn id="50" dur="500" autoRev="1" fill="hold"/>
                                        <p:tgtEl>
                                          <p:spTgt spid="175110"/>
                                        </p:tgtEl>
                                      </p:cBhvr>
                                      <p:by x="105000" y="105000"/>
                                    </p:animScale>
                                  </p:childTnLst>
                                </p:cTn>
                              </p:par>
                            </p:childTnLst>
                          </p:cTn>
                        </p:par>
                        <p:par>
                          <p:cTn id="51" fill="hold" nodeType="afterGroup">
                            <p:stCondLst>
                              <p:cond delay="9000"/>
                            </p:stCondLst>
                            <p:childTnLst>
                              <p:par>
                                <p:cTn id="52" presetID="64" presetClass="path" presetSubtype="0" accel="50000" decel="50000" fill="hold" grpId="2" nodeType="afterEffect">
                                  <p:stCondLst>
                                    <p:cond delay="0"/>
                                  </p:stCondLst>
                                  <p:childTnLst>
                                    <p:animMotion origin="layout" path="M 4.44444E-6 4.07407E-6 L 0.225 -0.32223 " pathEditMode="relative" rAng="0" ptsTypes="AA">
                                      <p:cBhvr>
                                        <p:cTn id="53" dur="1000" fill="hold"/>
                                        <p:tgtEl>
                                          <p:spTgt spid="175110"/>
                                        </p:tgtEl>
                                        <p:attrNameLst>
                                          <p:attrName>ppt_x</p:attrName>
                                          <p:attrName>ppt_y</p:attrName>
                                        </p:attrNameLst>
                                      </p:cBhvr>
                                      <p:rCtr x="11250" y="-16111"/>
                                    </p:animMotion>
                                  </p:childTnLst>
                                </p:cTn>
                              </p:par>
                            </p:childTnLst>
                          </p:cTn>
                        </p:par>
                        <p:par>
                          <p:cTn id="54" fill="hold" nodeType="afterGroup">
                            <p:stCondLst>
                              <p:cond delay="10000"/>
                            </p:stCondLst>
                            <p:childTnLst>
                              <p:par>
                                <p:cTn id="55" presetID="26" presetClass="emph" presetSubtype="0" fill="hold" grpId="1" nodeType="afterEffect">
                                  <p:stCondLst>
                                    <p:cond delay="0"/>
                                  </p:stCondLst>
                                  <p:childTnLst>
                                    <p:animEffect transition="out" filter="fade">
                                      <p:cBhvr>
                                        <p:cTn id="56" dur="1000" tmFilter="0, 0; .2, .5; .8, .5; 1, 0"/>
                                        <p:tgtEl>
                                          <p:spTgt spid="175109"/>
                                        </p:tgtEl>
                                      </p:cBhvr>
                                    </p:animEffect>
                                    <p:animScale>
                                      <p:cBhvr>
                                        <p:cTn id="57" dur="500" autoRev="1" fill="hold"/>
                                        <p:tgtEl>
                                          <p:spTgt spid="175109"/>
                                        </p:tgtEl>
                                      </p:cBhvr>
                                      <p:by x="105000" y="105000"/>
                                    </p:animScale>
                                  </p:childTnLst>
                                </p:cTn>
                              </p:par>
                              <p:par>
                                <p:cTn id="58" presetID="26" presetClass="emph" presetSubtype="0" fill="hold" grpId="0" nodeType="withEffect">
                                  <p:stCondLst>
                                    <p:cond delay="0"/>
                                  </p:stCondLst>
                                  <p:childTnLst>
                                    <p:animEffect transition="out" filter="fade">
                                      <p:cBhvr>
                                        <p:cTn id="59" dur="1000" tmFilter="0, 0; .2, .5; .8, .5; 1, 0"/>
                                        <p:tgtEl>
                                          <p:spTgt spid="175112"/>
                                        </p:tgtEl>
                                      </p:cBhvr>
                                    </p:animEffect>
                                    <p:animScale>
                                      <p:cBhvr>
                                        <p:cTn id="60" dur="500" autoRev="1" fill="hold"/>
                                        <p:tgtEl>
                                          <p:spTgt spid="175112"/>
                                        </p:tgtEl>
                                      </p:cBhvr>
                                      <p:by x="105000" y="105000"/>
                                    </p:animScale>
                                  </p:childTnLst>
                                </p:cTn>
                              </p:par>
                            </p:childTnLst>
                          </p:cTn>
                        </p:par>
                        <p:par>
                          <p:cTn id="61" fill="hold" nodeType="afterGroup">
                            <p:stCondLst>
                              <p:cond delay="11000"/>
                            </p:stCondLst>
                            <p:childTnLst>
                              <p:par>
                                <p:cTn id="62" presetID="64" presetClass="path" presetSubtype="0" accel="50000" decel="50000" fill="hold" grpId="2" nodeType="afterEffect">
                                  <p:stCondLst>
                                    <p:cond delay="0"/>
                                  </p:stCondLst>
                                  <p:childTnLst>
                                    <p:animMotion origin="layout" path="M 4.44444E-6 -1.48148E-6 L 0.3368 -0.21111 " pathEditMode="relative" rAng="0" ptsTypes="AA">
                                      <p:cBhvr>
                                        <p:cTn id="63" dur="1000" fill="hold"/>
                                        <p:tgtEl>
                                          <p:spTgt spid="175109"/>
                                        </p:tgtEl>
                                        <p:attrNameLst>
                                          <p:attrName>ppt_x</p:attrName>
                                          <p:attrName>ppt_y</p:attrName>
                                        </p:attrNameLst>
                                      </p:cBhvr>
                                      <p:rCtr x="16840" y="-10556"/>
                                    </p:animMotion>
                                  </p:childTnLst>
                                </p:cTn>
                              </p:par>
                            </p:childTnLst>
                          </p:cTn>
                        </p:par>
                        <p:par>
                          <p:cTn id="64" fill="hold" nodeType="afterGroup">
                            <p:stCondLst>
                              <p:cond delay="12000"/>
                            </p:stCondLst>
                            <p:childTnLst>
                              <p:par>
                                <p:cTn id="65" presetID="26" presetClass="emph" presetSubtype="0" fill="hold" grpId="0" nodeType="afterEffect">
                                  <p:stCondLst>
                                    <p:cond delay="0"/>
                                  </p:stCondLst>
                                  <p:childTnLst>
                                    <p:animEffect transition="out" filter="fade">
                                      <p:cBhvr>
                                        <p:cTn id="66" dur="1000" tmFilter="0, 0; .2, .5; .8, .5; 1, 0"/>
                                        <p:tgtEl>
                                          <p:spTgt spid="175111"/>
                                        </p:tgtEl>
                                      </p:cBhvr>
                                    </p:animEffect>
                                    <p:animScale>
                                      <p:cBhvr>
                                        <p:cTn id="67" dur="500" autoRev="1" fill="hold"/>
                                        <p:tgtEl>
                                          <p:spTgt spid="175111"/>
                                        </p:tgtEl>
                                      </p:cBhvr>
                                      <p:by x="105000" y="105000"/>
                                    </p:animScale>
                                  </p:childTnLst>
                                </p:cTn>
                              </p:par>
                              <p:par>
                                <p:cTn id="68" presetID="26" presetClass="emph" presetSubtype="0" fill="hold" grpId="1" nodeType="withEffect">
                                  <p:stCondLst>
                                    <p:cond delay="0"/>
                                  </p:stCondLst>
                                  <p:childTnLst>
                                    <p:animEffect transition="out" filter="fade">
                                      <p:cBhvr>
                                        <p:cTn id="69" dur="1000" tmFilter="0, 0; .2, .5; .8, .5; 1, 0"/>
                                        <p:tgtEl>
                                          <p:spTgt spid="175112"/>
                                        </p:tgtEl>
                                      </p:cBhvr>
                                    </p:animEffect>
                                    <p:animScale>
                                      <p:cBhvr>
                                        <p:cTn id="70" dur="500" autoRev="1" fill="hold"/>
                                        <p:tgtEl>
                                          <p:spTgt spid="175112"/>
                                        </p:tgtEl>
                                      </p:cBhvr>
                                      <p:by x="105000" y="105000"/>
                                    </p:animScale>
                                  </p:childTnLst>
                                </p:cTn>
                              </p:par>
                            </p:childTnLst>
                          </p:cTn>
                        </p:par>
                        <p:par>
                          <p:cTn id="71" fill="hold" nodeType="afterGroup">
                            <p:stCondLst>
                              <p:cond delay="13000"/>
                            </p:stCondLst>
                            <p:childTnLst>
                              <p:par>
                                <p:cTn id="72" presetID="64" presetClass="path" presetSubtype="0" accel="50000" decel="50000" fill="hold" grpId="1" nodeType="afterEffect">
                                  <p:stCondLst>
                                    <p:cond delay="0"/>
                                  </p:stCondLst>
                                  <p:childTnLst>
                                    <p:animMotion origin="layout" path="M 1.66667E-6 2.96296E-6 L 0.33507 -0.20903 " pathEditMode="relative" rAng="0" ptsTypes="AA">
                                      <p:cBhvr>
                                        <p:cTn id="73" dur="1000" fill="hold"/>
                                        <p:tgtEl>
                                          <p:spTgt spid="175111"/>
                                        </p:tgtEl>
                                        <p:attrNameLst>
                                          <p:attrName>ppt_x</p:attrName>
                                          <p:attrName>ppt_y</p:attrName>
                                        </p:attrNameLst>
                                      </p:cBhvr>
                                      <p:rCtr x="16753" y="-10463"/>
                                    </p:animMotion>
                                  </p:childTnLst>
                                </p:cTn>
                              </p:par>
                            </p:childTnLst>
                          </p:cTn>
                        </p:par>
                        <p:par>
                          <p:cTn id="74" fill="hold" nodeType="afterGroup">
                            <p:stCondLst>
                              <p:cond delay="14000"/>
                            </p:stCondLst>
                            <p:childTnLst>
                              <p:par>
                                <p:cTn id="75" presetID="64" presetClass="path" presetSubtype="0" accel="50000" decel="50000" fill="hold" grpId="2" nodeType="afterEffect">
                                  <p:stCondLst>
                                    <p:cond delay="0"/>
                                  </p:stCondLst>
                                  <p:childTnLst>
                                    <p:animMotion origin="layout" path="M -1.94444E-6 4.07407E-6 L 0.44844 -0.32223 " pathEditMode="relative" rAng="0" ptsTypes="AA">
                                      <p:cBhvr>
                                        <p:cTn id="76" dur="1000" fill="hold"/>
                                        <p:tgtEl>
                                          <p:spTgt spid="175112"/>
                                        </p:tgtEl>
                                        <p:attrNameLst>
                                          <p:attrName>ppt_x</p:attrName>
                                          <p:attrName>ppt_y</p:attrName>
                                        </p:attrNameLst>
                                      </p:cBhvr>
                                      <p:rCtr x="22413" y="-16111"/>
                                    </p:animMotion>
                                  </p:childTnLst>
                                </p:cTn>
                              </p:par>
                            </p:childTnLst>
                          </p:cTn>
                        </p:par>
                        <p:par>
                          <p:cTn id="77" fill="hold" nodeType="afterGroup">
                            <p:stCondLst>
                              <p:cond delay="15000"/>
                            </p:stCondLst>
                            <p:childTnLst>
                              <p:par>
                                <p:cTn id="78" presetID="2" presetClass="exit" presetSubtype="8" fill="hold" grpId="0" nodeType="afterEffect">
                                  <p:stCondLst>
                                    <p:cond delay="0"/>
                                  </p:stCondLst>
                                  <p:childTnLst>
                                    <p:anim calcmode="lin" valueType="num">
                                      <p:cBhvr additive="base">
                                        <p:cTn id="79" dur="1000"/>
                                        <p:tgtEl>
                                          <p:spTgt spid="175124"/>
                                        </p:tgtEl>
                                        <p:attrNameLst>
                                          <p:attrName>ppt_x</p:attrName>
                                        </p:attrNameLst>
                                      </p:cBhvr>
                                      <p:tavLst>
                                        <p:tav tm="0">
                                          <p:val>
                                            <p:strVal val="ppt_x"/>
                                          </p:val>
                                        </p:tav>
                                        <p:tav tm="100000">
                                          <p:val>
                                            <p:strVal val="0-ppt_w/2"/>
                                          </p:val>
                                        </p:tav>
                                      </p:tavLst>
                                    </p:anim>
                                    <p:anim calcmode="lin" valueType="num">
                                      <p:cBhvr additive="base">
                                        <p:cTn id="80" dur="1000"/>
                                        <p:tgtEl>
                                          <p:spTgt spid="175124"/>
                                        </p:tgtEl>
                                        <p:attrNameLst>
                                          <p:attrName>ppt_y</p:attrName>
                                        </p:attrNameLst>
                                      </p:cBhvr>
                                      <p:tavLst>
                                        <p:tav tm="0">
                                          <p:val>
                                            <p:strVal val="ppt_y"/>
                                          </p:val>
                                        </p:tav>
                                        <p:tav tm="100000">
                                          <p:val>
                                            <p:strVal val="ppt_y"/>
                                          </p:val>
                                        </p:tav>
                                      </p:tavLst>
                                    </p:anim>
                                    <p:set>
                                      <p:cBhvr>
                                        <p:cTn id="81" dur="1" fill="hold">
                                          <p:stCondLst>
                                            <p:cond delay="999"/>
                                          </p:stCondLst>
                                        </p:cTn>
                                        <p:tgtEl>
                                          <p:spTgt spid="175124"/>
                                        </p:tgtEl>
                                        <p:attrNameLst>
                                          <p:attrName>style.visibility</p:attrName>
                                        </p:attrNameLst>
                                      </p:cBhvr>
                                      <p:to>
                                        <p:strVal val="hidden"/>
                                      </p:to>
                                    </p:set>
                                  </p:childTnLst>
                                </p:cTn>
                              </p:par>
                            </p:childTnLst>
                          </p:cTn>
                        </p:par>
                        <p:par>
                          <p:cTn id="82" fill="hold" nodeType="afterGroup">
                            <p:stCondLst>
                              <p:cond delay="16000"/>
                            </p:stCondLst>
                            <p:childTnLst>
                              <p:par>
                                <p:cTn id="83" presetID="2" presetClass="exit" presetSubtype="1" fill="hold" grpId="0" nodeType="afterEffect">
                                  <p:stCondLst>
                                    <p:cond delay="0"/>
                                  </p:stCondLst>
                                  <p:childTnLst>
                                    <p:anim calcmode="lin" valueType="num">
                                      <p:cBhvr additive="base">
                                        <p:cTn id="84" dur="1000"/>
                                        <p:tgtEl>
                                          <p:spTgt spid="175125"/>
                                        </p:tgtEl>
                                        <p:attrNameLst>
                                          <p:attrName>ppt_x</p:attrName>
                                        </p:attrNameLst>
                                      </p:cBhvr>
                                      <p:tavLst>
                                        <p:tav tm="0">
                                          <p:val>
                                            <p:strVal val="ppt_x"/>
                                          </p:val>
                                        </p:tav>
                                        <p:tav tm="100000">
                                          <p:val>
                                            <p:strVal val="ppt_x"/>
                                          </p:val>
                                        </p:tav>
                                      </p:tavLst>
                                    </p:anim>
                                    <p:anim calcmode="lin" valueType="num">
                                      <p:cBhvr additive="base">
                                        <p:cTn id="85" dur="1000"/>
                                        <p:tgtEl>
                                          <p:spTgt spid="175125"/>
                                        </p:tgtEl>
                                        <p:attrNameLst>
                                          <p:attrName>ppt_y</p:attrName>
                                        </p:attrNameLst>
                                      </p:cBhvr>
                                      <p:tavLst>
                                        <p:tav tm="0">
                                          <p:val>
                                            <p:strVal val="ppt_y"/>
                                          </p:val>
                                        </p:tav>
                                        <p:tav tm="100000">
                                          <p:val>
                                            <p:strVal val="0-ppt_h/2"/>
                                          </p:val>
                                        </p:tav>
                                      </p:tavLst>
                                    </p:anim>
                                    <p:set>
                                      <p:cBhvr>
                                        <p:cTn id="86" dur="1" fill="hold">
                                          <p:stCondLst>
                                            <p:cond delay="999"/>
                                          </p:stCondLst>
                                        </p:cTn>
                                        <p:tgtEl>
                                          <p:spTgt spid="175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nimBg="1"/>
      <p:bldP spid="175106" grpId="1" animBg="1"/>
      <p:bldP spid="175107" grpId="0" animBg="1"/>
      <p:bldP spid="175107" grpId="1" animBg="1"/>
      <p:bldP spid="175107" grpId="2" animBg="1"/>
      <p:bldP spid="175108" grpId="0" animBg="1"/>
      <p:bldP spid="175108" grpId="1" animBg="1"/>
      <p:bldP spid="175108" grpId="2" animBg="1"/>
      <p:bldP spid="175109" grpId="0" animBg="1"/>
      <p:bldP spid="175109" grpId="1" animBg="1"/>
      <p:bldP spid="175109" grpId="2" animBg="1"/>
      <p:bldP spid="175110" grpId="0" animBg="1"/>
      <p:bldP spid="175110" grpId="1" animBg="1"/>
      <p:bldP spid="175110" grpId="2" animBg="1"/>
      <p:bldP spid="175111" grpId="0" animBg="1"/>
      <p:bldP spid="175111" grpId="1" animBg="1"/>
      <p:bldP spid="175112" grpId="0" animBg="1"/>
      <p:bldP spid="175112" grpId="1" animBg="1"/>
      <p:bldP spid="175112" grpId="2" animBg="1"/>
      <p:bldP spid="175113" grpId="0" animBg="1"/>
      <p:bldP spid="175113" grpId="1" animBg="1"/>
      <p:bldP spid="175113" grpId="2" animBg="1"/>
      <p:bldP spid="175124" grpId="0" animBg="1"/>
      <p:bldP spid="175125"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130" name="Group 2"/>
          <p:cNvGrpSpPr>
            <a:grpSpLocks/>
          </p:cNvGrpSpPr>
          <p:nvPr/>
        </p:nvGrpSpPr>
        <p:grpSpPr bwMode="auto">
          <a:xfrm>
            <a:off x="1108075" y="2871788"/>
            <a:ext cx="8550275" cy="617537"/>
            <a:chOff x="644" y="1809"/>
            <a:chExt cx="4972" cy="389"/>
          </a:xfrm>
        </p:grpSpPr>
        <p:sp>
          <p:nvSpPr>
            <p:cNvPr id="176131" name="Oval 3"/>
            <p:cNvSpPr>
              <a:spLocks noChangeArrowheads="1"/>
            </p:cNvSpPr>
            <p:nvPr/>
          </p:nvSpPr>
          <p:spPr bwMode="auto">
            <a:xfrm>
              <a:off x="1288"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2</a:t>
              </a:r>
            </a:p>
          </p:txBody>
        </p:sp>
        <p:sp>
          <p:nvSpPr>
            <p:cNvPr id="176132" name="Oval 4"/>
            <p:cNvSpPr>
              <a:spLocks noChangeArrowheads="1"/>
            </p:cNvSpPr>
            <p:nvPr/>
          </p:nvSpPr>
          <p:spPr bwMode="auto">
            <a:xfrm>
              <a:off x="1933"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4</a:t>
              </a:r>
            </a:p>
          </p:txBody>
        </p:sp>
        <p:sp>
          <p:nvSpPr>
            <p:cNvPr id="176133" name="Oval 5"/>
            <p:cNvSpPr>
              <a:spLocks noChangeArrowheads="1"/>
            </p:cNvSpPr>
            <p:nvPr/>
          </p:nvSpPr>
          <p:spPr bwMode="auto">
            <a:xfrm>
              <a:off x="2577"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5</a:t>
              </a:r>
            </a:p>
          </p:txBody>
        </p:sp>
        <p:sp>
          <p:nvSpPr>
            <p:cNvPr id="176134" name="Oval 6"/>
            <p:cNvSpPr>
              <a:spLocks noChangeArrowheads="1"/>
            </p:cNvSpPr>
            <p:nvPr/>
          </p:nvSpPr>
          <p:spPr bwMode="auto">
            <a:xfrm>
              <a:off x="3222"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6</a:t>
              </a:r>
            </a:p>
          </p:txBody>
        </p:sp>
        <p:sp>
          <p:nvSpPr>
            <p:cNvPr id="176135" name="Oval 7"/>
            <p:cNvSpPr>
              <a:spLocks noChangeArrowheads="1"/>
            </p:cNvSpPr>
            <p:nvPr/>
          </p:nvSpPr>
          <p:spPr bwMode="auto">
            <a:xfrm>
              <a:off x="3866"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8</a:t>
              </a:r>
            </a:p>
          </p:txBody>
        </p:sp>
        <p:sp>
          <p:nvSpPr>
            <p:cNvPr id="176136" name="Oval 8"/>
            <p:cNvSpPr>
              <a:spLocks noChangeArrowheads="1"/>
            </p:cNvSpPr>
            <p:nvPr/>
          </p:nvSpPr>
          <p:spPr bwMode="auto">
            <a:xfrm>
              <a:off x="4511"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12</a:t>
              </a:r>
            </a:p>
          </p:txBody>
        </p:sp>
        <p:sp>
          <p:nvSpPr>
            <p:cNvPr id="176137" name="Oval 9"/>
            <p:cNvSpPr>
              <a:spLocks noChangeArrowheads="1"/>
            </p:cNvSpPr>
            <p:nvPr/>
          </p:nvSpPr>
          <p:spPr bwMode="auto">
            <a:xfrm>
              <a:off x="5156"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15</a:t>
              </a:r>
            </a:p>
          </p:txBody>
        </p:sp>
        <p:sp>
          <p:nvSpPr>
            <p:cNvPr id="176138" name="Oval 10"/>
            <p:cNvSpPr>
              <a:spLocks noChangeArrowheads="1"/>
            </p:cNvSpPr>
            <p:nvPr/>
          </p:nvSpPr>
          <p:spPr bwMode="auto">
            <a:xfrm>
              <a:off x="644"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b="1"/>
                <a:t>1</a:t>
              </a:r>
            </a:p>
          </p:txBody>
        </p:sp>
      </p:grpSp>
      <p:grpSp>
        <p:nvGrpSpPr>
          <p:cNvPr id="176139" name="Group 11"/>
          <p:cNvGrpSpPr>
            <a:grpSpLocks/>
          </p:cNvGrpSpPr>
          <p:nvPr/>
        </p:nvGrpSpPr>
        <p:grpSpPr bwMode="auto">
          <a:xfrm>
            <a:off x="1108075" y="2287588"/>
            <a:ext cx="8550275" cy="608012"/>
            <a:chOff x="644" y="1153"/>
            <a:chExt cx="4972" cy="383"/>
          </a:xfrm>
        </p:grpSpPr>
        <p:sp>
          <p:nvSpPr>
            <p:cNvPr id="176140"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76141"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76142"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6143"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6144"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6145"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76146"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76147"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76148" name="Rectangle 20"/>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76149" name="Text Box 21"/>
          <p:cNvSpPr txBox="1">
            <a:spLocks noChangeArrowheads="1"/>
          </p:cNvSpPr>
          <p:nvPr/>
        </p:nvSpPr>
        <p:spPr bwMode="auto">
          <a:xfrm>
            <a:off x="1100138" y="1493838"/>
            <a:ext cx="1700212"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800" b="1">
                <a:solidFill>
                  <a:srgbClr val="FF3300"/>
                </a:solidFill>
                <a:latin typeface="VNI-Helve" pitchFamily="2" charset="0"/>
              </a:rPr>
              <a:t>k = 8;</a:t>
            </a:r>
          </a:p>
        </p:txBody>
      </p:sp>
      <p:grpSp>
        <p:nvGrpSpPr>
          <p:cNvPr id="176150" name="Group 22"/>
          <p:cNvGrpSpPr>
            <a:grpSpLocks/>
          </p:cNvGrpSpPr>
          <p:nvPr/>
        </p:nvGrpSpPr>
        <p:grpSpPr bwMode="auto">
          <a:xfrm>
            <a:off x="3333750" y="4135438"/>
            <a:ext cx="2938463" cy="1198562"/>
            <a:chOff x="1382" y="2788"/>
            <a:chExt cx="1709" cy="755"/>
          </a:xfrm>
        </p:grpSpPr>
        <p:sp>
          <p:nvSpPr>
            <p:cNvPr id="176151" name="AutoShape 23"/>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600" b="1">
                  <a:solidFill>
                    <a:schemeClr val="bg1"/>
                  </a:solidFill>
                  <a:latin typeface="VNI-Helve" pitchFamily="2" charset="0"/>
                </a:rPr>
                <a:t>STOP </a:t>
              </a:r>
            </a:p>
          </p:txBody>
        </p:sp>
        <p:sp>
          <p:nvSpPr>
            <p:cNvPr id="176152" name="Text Box 24"/>
            <p:cNvSpPr txBox="1">
              <a:spLocks noChangeArrowheads="1"/>
            </p:cNvSpPr>
            <p:nvPr/>
          </p:nvSpPr>
          <p:spPr bwMode="auto">
            <a:xfrm>
              <a:off x="1382" y="3255"/>
              <a:ext cx="17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a:t>Chỉ một mảng con</a:t>
              </a:r>
            </a:p>
          </p:txBody>
        </p:sp>
      </p:gr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6149"/>
                                        </p:tgtEl>
                                        <p:attrNameLst>
                                          <p:attrName>style.visibility</p:attrName>
                                        </p:attrNameLst>
                                      </p:cBhvr>
                                      <p:to>
                                        <p:strVal val="visible"/>
                                      </p:to>
                                    </p:set>
                                    <p:anim calcmode="lin" valueType="num">
                                      <p:cBhvr additive="base">
                                        <p:cTn id="7" dur="1000" fill="hold"/>
                                        <p:tgtEl>
                                          <p:spTgt spid="176149"/>
                                        </p:tgtEl>
                                        <p:attrNameLst>
                                          <p:attrName>ppt_x</p:attrName>
                                        </p:attrNameLst>
                                      </p:cBhvr>
                                      <p:tavLst>
                                        <p:tav tm="0">
                                          <p:val>
                                            <p:strVal val="#ppt_x"/>
                                          </p:val>
                                        </p:tav>
                                        <p:tav tm="100000">
                                          <p:val>
                                            <p:strVal val="#ppt_x"/>
                                          </p:val>
                                        </p:tav>
                                      </p:tavLst>
                                    </p:anim>
                                    <p:anim calcmode="lin" valueType="num">
                                      <p:cBhvr additive="base">
                                        <p:cTn id="8" dur="1000" fill="hold"/>
                                        <p:tgtEl>
                                          <p:spTgt spid="17614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000"/>
                            </p:stCondLst>
                            <p:childTnLst>
                              <p:par>
                                <p:cTn id="10" presetID="2" presetClass="entr" presetSubtype="1" fill="hold" nodeType="afterEffect">
                                  <p:stCondLst>
                                    <p:cond delay="0"/>
                                  </p:stCondLst>
                                  <p:childTnLst>
                                    <p:set>
                                      <p:cBhvr>
                                        <p:cTn id="11" dur="1" fill="hold">
                                          <p:stCondLst>
                                            <p:cond delay="0"/>
                                          </p:stCondLst>
                                        </p:cTn>
                                        <p:tgtEl>
                                          <p:spTgt spid="176150"/>
                                        </p:tgtEl>
                                        <p:attrNameLst>
                                          <p:attrName>style.visibility</p:attrName>
                                        </p:attrNameLst>
                                      </p:cBhvr>
                                      <p:to>
                                        <p:strVal val="visible"/>
                                      </p:to>
                                    </p:set>
                                    <p:anim calcmode="lin" valueType="num">
                                      <p:cBhvr additive="base">
                                        <p:cTn id="12" dur="1000" fill="hold"/>
                                        <p:tgtEl>
                                          <p:spTgt spid="176150"/>
                                        </p:tgtEl>
                                        <p:attrNameLst>
                                          <p:attrName>ppt_x</p:attrName>
                                        </p:attrNameLst>
                                      </p:cBhvr>
                                      <p:tavLst>
                                        <p:tav tm="0">
                                          <p:val>
                                            <p:strVal val="#ppt_x"/>
                                          </p:val>
                                        </p:tav>
                                        <p:tav tm="100000">
                                          <p:val>
                                            <p:strVal val="#ppt_x"/>
                                          </p:val>
                                        </p:tav>
                                      </p:tavLst>
                                    </p:anim>
                                    <p:anim calcmode="lin" valueType="num">
                                      <p:cBhvr additive="base">
                                        <p:cTn id="13" dur="1000" fill="hold"/>
                                        <p:tgtEl>
                                          <p:spTgt spid="176150"/>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2000"/>
                            </p:stCondLst>
                            <p:childTnLst>
                              <p:par>
                                <p:cTn id="15" presetID="3" presetClass="exit" presetSubtype="10" fill="hold" nodeType="afterEffect">
                                  <p:stCondLst>
                                    <p:cond delay="2000"/>
                                  </p:stCondLst>
                                  <p:childTnLst>
                                    <p:animEffect transition="out" filter="blinds(horizontal)">
                                      <p:cBhvr>
                                        <p:cTn id="16" dur="1000"/>
                                        <p:tgtEl>
                                          <p:spTgt spid="176150"/>
                                        </p:tgtEl>
                                      </p:cBhvr>
                                    </p:animEffect>
                                    <p:set>
                                      <p:cBhvr>
                                        <p:cTn id="17" dur="1" fill="hold">
                                          <p:stCondLst>
                                            <p:cond delay="999"/>
                                          </p:stCondLst>
                                        </p:cTn>
                                        <p:tgtEl>
                                          <p:spTgt spid="176150"/>
                                        </p:tgtEl>
                                        <p:attrNameLst>
                                          <p:attrName>style.visibility</p:attrName>
                                        </p:attrNameLst>
                                      </p:cBhvr>
                                      <p:to>
                                        <p:strVal val="hidden"/>
                                      </p:to>
                                    </p:set>
                                  </p:childTnLst>
                                </p:cTn>
                              </p:par>
                            </p:childTnLst>
                          </p:cTn>
                        </p:par>
                        <p:par>
                          <p:cTn id="18" fill="hold" nodeType="afterGroup">
                            <p:stCondLst>
                              <p:cond delay="5000"/>
                            </p:stCondLst>
                            <p:childTnLst>
                              <p:par>
                                <p:cTn id="19" presetID="2" presetClass="exit" presetSubtype="8" fill="hold" grpId="1" nodeType="afterEffect">
                                  <p:stCondLst>
                                    <p:cond delay="0"/>
                                  </p:stCondLst>
                                  <p:childTnLst>
                                    <p:anim calcmode="lin" valueType="num">
                                      <p:cBhvr additive="base">
                                        <p:cTn id="20" dur="1000"/>
                                        <p:tgtEl>
                                          <p:spTgt spid="176149"/>
                                        </p:tgtEl>
                                        <p:attrNameLst>
                                          <p:attrName>ppt_x</p:attrName>
                                        </p:attrNameLst>
                                      </p:cBhvr>
                                      <p:tavLst>
                                        <p:tav tm="0">
                                          <p:val>
                                            <p:strVal val="ppt_x"/>
                                          </p:val>
                                        </p:tav>
                                        <p:tav tm="100000">
                                          <p:val>
                                            <p:strVal val="0-ppt_w/2"/>
                                          </p:val>
                                        </p:tav>
                                      </p:tavLst>
                                    </p:anim>
                                    <p:anim calcmode="lin" valueType="num">
                                      <p:cBhvr additive="base">
                                        <p:cTn id="21" dur="1000"/>
                                        <p:tgtEl>
                                          <p:spTgt spid="176149"/>
                                        </p:tgtEl>
                                        <p:attrNameLst>
                                          <p:attrName>ppt_y</p:attrName>
                                        </p:attrNameLst>
                                      </p:cBhvr>
                                      <p:tavLst>
                                        <p:tav tm="0">
                                          <p:val>
                                            <p:strVal val="ppt_y"/>
                                          </p:val>
                                        </p:tav>
                                        <p:tav tm="100000">
                                          <p:val>
                                            <p:strVal val="ppt_y"/>
                                          </p:val>
                                        </p:tav>
                                      </p:tavLst>
                                    </p:anim>
                                    <p:set>
                                      <p:cBhvr>
                                        <p:cTn id="22" dur="1" fill="hold">
                                          <p:stCondLst>
                                            <p:cond delay="999"/>
                                          </p:stCondLst>
                                        </p:cTn>
                                        <p:tgtEl>
                                          <p:spTgt spid="1761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9" grpId="0" animBg="1"/>
      <p:bldP spid="176149" grpId="1"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154" name="Group 2"/>
          <p:cNvGrpSpPr>
            <a:grpSpLocks/>
          </p:cNvGrpSpPr>
          <p:nvPr/>
        </p:nvGrpSpPr>
        <p:grpSpPr bwMode="auto">
          <a:xfrm>
            <a:off x="1108075" y="2871788"/>
            <a:ext cx="8550275" cy="617537"/>
            <a:chOff x="644" y="1809"/>
            <a:chExt cx="4972" cy="389"/>
          </a:xfrm>
        </p:grpSpPr>
        <p:sp>
          <p:nvSpPr>
            <p:cNvPr id="177155" name="Oval 3"/>
            <p:cNvSpPr>
              <a:spLocks noChangeArrowheads="1"/>
            </p:cNvSpPr>
            <p:nvPr/>
          </p:nvSpPr>
          <p:spPr bwMode="auto">
            <a:xfrm>
              <a:off x="1288"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77156" name="Oval 4"/>
            <p:cNvSpPr>
              <a:spLocks noChangeArrowheads="1"/>
            </p:cNvSpPr>
            <p:nvPr/>
          </p:nvSpPr>
          <p:spPr bwMode="auto">
            <a:xfrm>
              <a:off x="1933"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7157" name="Oval 5"/>
            <p:cNvSpPr>
              <a:spLocks noChangeArrowheads="1"/>
            </p:cNvSpPr>
            <p:nvPr/>
          </p:nvSpPr>
          <p:spPr bwMode="auto">
            <a:xfrm>
              <a:off x="2577"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7158" name="Oval 6"/>
            <p:cNvSpPr>
              <a:spLocks noChangeArrowheads="1"/>
            </p:cNvSpPr>
            <p:nvPr/>
          </p:nvSpPr>
          <p:spPr bwMode="auto">
            <a:xfrm>
              <a:off x="3222"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7159" name="Oval 7"/>
            <p:cNvSpPr>
              <a:spLocks noChangeArrowheads="1"/>
            </p:cNvSpPr>
            <p:nvPr/>
          </p:nvSpPr>
          <p:spPr bwMode="auto">
            <a:xfrm>
              <a:off x="386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77160" name="Oval 8"/>
            <p:cNvSpPr>
              <a:spLocks noChangeArrowheads="1"/>
            </p:cNvSpPr>
            <p:nvPr/>
          </p:nvSpPr>
          <p:spPr bwMode="auto">
            <a:xfrm>
              <a:off x="4511"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77161" name="Oval 9"/>
            <p:cNvSpPr>
              <a:spLocks noChangeArrowheads="1"/>
            </p:cNvSpPr>
            <p:nvPr/>
          </p:nvSpPr>
          <p:spPr bwMode="auto">
            <a:xfrm>
              <a:off x="515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77162" name="Oval 10"/>
            <p:cNvSpPr>
              <a:spLocks noChangeArrowheads="1"/>
            </p:cNvSpPr>
            <p:nvPr/>
          </p:nvSpPr>
          <p:spPr bwMode="auto">
            <a:xfrm>
              <a:off x="644"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grpSp>
        <p:nvGrpSpPr>
          <p:cNvPr id="177163" name="Group 11"/>
          <p:cNvGrpSpPr>
            <a:grpSpLocks/>
          </p:cNvGrpSpPr>
          <p:nvPr/>
        </p:nvGrpSpPr>
        <p:grpSpPr bwMode="auto">
          <a:xfrm>
            <a:off x="1108075" y="2287588"/>
            <a:ext cx="8550275" cy="608012"/>
            <a:chOff x="644" y="1153"/>
            <a:chExt cx="4972" cy="383"/>
          </a:xfrm>
        </p:grpSpPr>
        <p:sp>
          <p:nvSpPr>
            <p:cNvPr id="17716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7716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7716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7716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7716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7716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7717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7717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77172" name="Rectangle 20"/>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Ví Dụ</a:t>
            </a:r>
          </a:p>
        </p:txBody>
      </p:sp>
      <p:sp>
        <p:nvSpPr>
          <p:cNvPr id="177173" name="Text Box 21"/>
          <p:cNvSpPr txBox="1">
            <a:spLocks noChangeArrowheads="1"/>
          </p:cNvSpPr>
          <p:nvPr/>
        </p:nvSpPr>
        <p:spPr bwMode="auto">
          <a:xfrm>
            <a:off x="7777163" y="5410200"/>
            <a:ext cx="66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177154"/>
                                        </p:tgtEl>
                                        <p:attrNameLst>
                                          <p:attrName>style.visibility</p:attrName>
                                        </p:attrNameLst>
                                      </p:cBhvr>
                                      <p:to>
                                        <p:strVal val="visible"/>
                                      </p:to>
                                    </p:set>
                                    <p:animEffect transition="in" filter="strips(downRight)">
                                      <p:cBhvr>
                                        <p:cTn id="7" dur="3000"/>
                                        <p:tgtEl>
                                          <p:spTgt spid="17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Cài Đặt</a:t>
            </a:r>
          </a:p>
        </p:txBody>
      </p:sp>
      <p:sp>
        <p:nvSpPr>
          <p:cNvPr id="230403" name="Rectangle 3"/>
          <p:cNvSpPr>
            <a:spLocks noGrp="1" noChangeArrowheads="1"/>
          </p:cNvSpPr>
          <p:nvPr>
            <p:ph type="body" idx="1"/>
          </p:nvPr>
        </p:nvSpPr>
        <p:spPr>
          <a:xfrm>
            <a:off x="742950" y="1265238"/>
            <a:ext cx="8832850" cy="5273675"/>
          </a:xfrm>
        </p:spPr>
        <p:txBody>
          <a:bodyPr/>
          <a:lstStyle/>
          <a:p>
            <a:pPr>
              <a:lnSpc>
                <a:spcPct val="90000"/>
              </a:lnSpc>
            </a:pPr>
            <a:r>
              <a:rPr lang="en-US" sz="2400"/>
              <a:t>Dữ liệu hỗ trợ: 2 mảng b, c:</a:t>
            </a:r>
          </a:p>
          <a:p>
            <a:pPr>
              <a:lnSpc>
                <a:spcPct val="90000"/>
              </a:lnSpc>
              <a:buFont typeface="Wingdings" pitchFamily="2" charset="2"/>
              <a:buNone/>
            </a:pPr>
            <a:r>
              <a:rPr lang="en-US" sz="2400" b="1">
                <a:solidFill>
                  <a:srgbClr val="0000FF"/>
                </a:solidFill>
                <a:cs typeface="Courier New" pitchFamily="49" charset="0"/>
              </a:rPr>
              <a:t>	int</a:t>
            </a:r>
            <a:r>
              <a:rPr lang="en-US" sz="2400" b="1">
                <a:cs typeface="Courier New" pitchFamily="49" charset="0"/>
              </a:rPr>
              <a:t>	  b[MAX], c[MAX], nb, nc;</a:t>
            </a:r>
          </a:p>
          <a:p>
            <a:pPr>
              <a:lnSpc>
                <a:spcPct val="90000"/>
              </a:lnSpc>
            </a:pPr>
            <a:r>
              <a:rPr lang="en-US" sz="2400"/>
              <a:t>Các hàm cần cài đặt:</a:t>
            </a:r>
          </a:p>
          <a:p>
            <a:pPr lvl="1">
              <a:lnSpc>
                <a:spcPct val="90000"/>
              </a:lnSpc>
            </a:pPr>
            <a:r>
              <a:rPr lang="en-US" sz="2400" b="1">
                <a:solidFill>
                  <a:srgbClr val="0000FF"/>
                </a:solidFill>
                <a:cs typeface="Times New Roman" pitchFamily="18" charset="0"/>
              </a:rPr>
              <a:t>void</a:t>
            </a:r>
            <a:r>
              <a:rPr lang="en-US" sz="2400" b="1">
                <a:cs typeface="Times New Roman" pitchFamily="18" charset="0"/>
              </a:rPr>
              <a:t> MergeSort(</a:t>
            </a:r>
            <a:r>
              <a:rPr lang="en-US" sz="2400" b="1">
                <a:solidFill>
                  <a:srgbClr val="0000FF"/>
                </a:solidFill>
                <a:cs typeface="Times New Roman" pitchFamily="18" charset="0"/>
              </a:rPr>
              <a:t>int</a:t>
            </a:r>
            <a:r>
              <a:rPr lang="en-US" sz="2400" b="1">
                <a:cs typeface="Times New Roman" pitchFamily="18" charset="0"/>
              </a:rPr>
              <a:t> a[], </a:t>
            </a:r>
            <a:r>
              <a:rPr lang="en-US" sz="2400" b="1">
                <a:solidFill>
                  <a:srgbClr val="0000FF"/>
                </a:solidFill>
                <a:cs typeface="Times New Roman" pitchFamily="18" charset="0"/>
              </a:rPr>
              <a:t>int</a:t>
            </a:r>
            <a:r>
              <a:rPr lang="en-US" sz="2400" b="1">
                <a:cs typeface="Times New Roman" pitchFamily="18" charset="0"/>
              </a:rPr>
              <a:t> N)</a:t>
            </a:r>
            <a:r>
              <a:rPr lang="en-US" sz="2400" b="1">
                <a:cs typeface="Courier New" pitchFamily="49" charset="0"/>
              </a:rPr>
              <a:t>;</a:t>
            </a:r>
            <a:r>
              <a:rPr lang="en-US" sz="2400" b="1">
                <a:solidFill>
                  <a:srgbClr val="FF3300"/>
                </a:solidFill>
                <a:cs typeface="Times New Roman" pitchFamily="18" charset="0"/>
              </a:rPr>
              <a:t> </a:t>
            </a:r>
            <a:r>
              <a:rPr lang="en-US" sz="2400"/>
              <a:t>: Sắp xếp mảng (a, N) tăng dần</a:t>
            </a:r>
          </a:p>
          <a:p>
            <a:pPr lvl="1">
              <a:lnSpc>
                <a:spcPct val="90000"/>
              </a:lnSpc>
            </a:pPr>
            <a:r>
              <a:rPr lang="en-US" sz="2400" b="1">
                <a:solidFill>
                  <a:srgbClr val="0000FF"/>
                </a:solidFill>
                <a:cs typeface="Times New Roman" pitchFamily="18" charset="0"/>
              </a:rPr>
              <a:t>void</a:t>
            </a:r>
            <a:r>
              <a:rPr lang="en-US" sz="2400" b="1">
                <a:cs typeface="Times New Roman" pitchFamily="18" charset="0"/>
              </a:rPr>
              <a:t> Distribute(</a:t>
            </a:r>
            <a:r>
              <a:rPr lang="en-US" sz="2400" b="1">
                <a:solidFill>
                  <a:srgbClr val="0000FF"/>
                </a:solidFill>
                <a:cs typeface="Times New Roman" pitchFamily="18" charset="0"/>
              </a:rPr>
              <a:t>int</a:t>
            </a:r>
            <a:r>
              <a:rPr lang="en-US" sz="2400" b="1">
                <a:cs typeface="Times New Roman" pitchFamily="18" charset="0"/>
              </a:rPr>
              <a:t> a[], int N, </a:t>
            </a:r>
            <a:r>
              <a:rPr lang="en-US" sz="2400" b="1">
                <a:solidFill>
                  <a:srgbClr val="0000FF"/>
                </a:solidFill>
                <a:cs typeface="Times New Roman" pitchFamily="18" charset="0"/>
              </a:rPr>
              <a:t>int</a:t>
            </a:r>
            <a:r>
              <a:rPr lang="en-US" sz="2400" b="1">
                <a:cs typeface="Times New Roman" pitchFamily="18" charset="0"/>
              </a:rPr>
              <a:t> &amp;nb, </a:t>
            </a:r>
            <a:r>
              <a:rPr lang="en-US" sz="2400" b="1">
                <a:solidFill>
                  <a:srgbClr val="0000FF"/>
                </a:solidFill>
                <a:cs typeface="Times New Roman" pitchFamily="18" charset="0"/>
              </a:rPr>
              <a:t>int</a:t>
            </a:r>
            <a:r>
              <a:rPr lang="en-US" sz="2400" b="1">
                <a:cs typeface="Times New Roman" pitchFamily="18" charset="0"/>
              </a:rPr>
              <a:t> &amp;nc, </a:t>
            </a:r>
            <a:r>
              <a:rPr lang="en-US" sz="2400" b="1">
                <a:solidFill>
                  <a:srgbClr val="0000FF"/>
                </a:solidFill>
                <a:cs typeface="Times New Roman" pitchFamily="18" charset="0"/>
              </a:rPr>
              <a:t>int</a:t>
            </a:r>
            <a:r>
              <a:rPr lang="en-US" sz="2400" b="1">
                <a:cs typeface="Times New Roman" pitchFamily="18" charset="0"/>
              </a:rPr>
              <a:t> k)</a:t>
            </a:r>
            <a:r>
              <a:rPr lang="en-US" sz="2400" b="1">
                <a:cs typeface="Courier New" pitchFamily="49" charset="0"/>
              </a:rPr>
              <a:t>;</a:t>
            </a:r>
            <a:r>
              <a:rPr lang="en-US" sz="2400" b="1">
                <a:solidFill>
                  <a:srgbClr val="FF3300"/>
                </a:solidFill>
                <a:cs typeface="Times New Roman" pitchFamily="18" charset="0"/>
              </a:rPr>
              <a:t> </a:t>
            </a:r>
            <a:r>
              <a:rPr lang="en-US" sz="2400">
                <a:cs typeface="Times New Roman" pitchFamily="18" charset="0"/>
              </a:rPr>
              <a:t>Phân phối đều luân phiên các dãy con độ dài k từ mảng a vào hai mảng con b và c</a:t>
            </a:r>
          </a:p>
          <a:p>
            <a:pPr lvl="1">
              <a:lnSpc>
                <a:spcPct val="90000"/>
              </a:lnSpc>
            </a:pPr>
            <a:r>
              <a:rPr lang="en-US" sz="2400" b="1">
                <a:solidFill>
                  <a:srgbClr val="0000FF"/>
                </a:solidFill>
                <a:cs typeface="Times New Roman" pitchFamily="18" charset="0"/>
              </a:rPr>
              <a:t>void</a:t>
            </a:r>
            <a:r>
              <a:rPr lang="en-US" sz="2400" b="1">
                <a:cs typeface="Times New Roman" pitchFamily="18" charset="0"/>
              </a:rPr>
              <a:t> Merge(</a:t>
            </a:r>
            <a:r>
              <a:rPr lang="en-US" sz="2400" b="1">
                <a:solidFill>
                  <a:srgbClr val="0000FF"/>
                </a:solidFill>
                <a:cs typeface="Times New Roman" pitchFamily="18" charset="0"/>
              </a:rPr>
              <a:t>int</a:t>
            </a:r>
            <a:r>
              <a:rPr lang="en-US" sz="2400" b="1">
                <a:cs typeface="Times New Roman" pitchFamily="18" charset="0"/>
              </a:rPr>
              <a:t> a[], </a:t>
            </a:r>
            <a:r>
              <a:rPr lang="en-US" sz="2400" b="1">
                <a:solidFill>
                  <a:srgbClr val="0000FF"/>
                </a:solidFill>
                <a:cs typeface="Times New Roman" pitchFamily="18" charset="0"/>
              </a:rPr>
              <a:t>int</a:t>
            </a:r>
            <a:r>
              <a:rPr lang="en-US" sz="2400" b="1">
                <a:cs typeface="Times New Roman" pitchFamily="18" charset="0"/>
              </a:rPr>
              <a:t> nb, </a:t>
            </a:r>
            <a:r>
              <a:rPr lang="en-US" sz="2400" b="1">
                <a:solidFill>
                  <a:srgbClr val="0000FF"/>
                </a:solidFill>
                <a:cs typeface="Times New Roman" pitchFamily="18" charset="0"/>
              </a:rPr>
              <a:t>int</a:t>
            </a:r>
            <a:r>
              <a:rPr lang="en-US" sz="2400" b="1">
                <a:cs typeface="Times New Roman" pitchFamily="18" charset="0"/>
              </a:rPr>
              <a:t> nc, </a:t>
            </a:r>
            <a:r>
              <a:rPr lang="en-US" sz="2400" b="1">
                <a:solidFill>
                  <a:srgbClr val="0000FF"/>
                </a:solidFill>
                <a:cs typeface="Times New Roman" pitchFamily="18" charset="0"/>
              </a:rPr>
              <a:t>int</a:t>
            </a:r>
            <a:r>
              <a:rPr lang="en-US" sz="2400" b="1">
                <a:cs typeface="Times New Roman" pitchFamily="18" charset="0"/>
              </a:rPr>
              <a:t> k)</a:t>
            </a:r>
            <a:r>
              <a:rPr lang="en-US" sz="2400" b="1">
                <a:cs typeface="Courier New" pitchFamily="49" charset="0"/>
              </a:rPr>
              <a:t>;</a:t>
            </a:r>
            <a:r>
              <a:rPr lang="en-US" sz="2400" b="1">
                <a:solidFill>
                  <a:srgbClr val="FF3300"/>
                </a:solidFill>
                <a:cs typeface="Times New Roman" pitchFamily="18" charset="0"/>
              </a:rPr>
              <a:t> </a:t>
            </a:r>
            <a:r>
              <a:rPr lang="en-US" sz="2400"/>
              <a:t>: Trộn mảng b và mảng c vào mảng a</a:t>
            </a:r>
            <a:r>
              <a:rPr lang="en-US" sz="2400" b="1">
                <a:solidFill>
                  <a:srgbClr val="0000FF"/>
                </a:solidFill>
                <a:cs typeface="Times New Roman" pitchFamily="18" charset="0"/>
              </a:rPr>
              <a:t>		</a:t>
            </a:r>
            <a:endParaRPr lang="en-US" sz="2400" b="1">
              <a:cs typeface="Courier New" pitchFamily="49" charset="0"/>
            </a:endParaRPr>
          </a:p>
          <a:p>
            <a:pPr lvl="1">
              <a:lnSpc>
                <a:spcPct val="90000"/>
              </a:lnSpc>
            </a:pPr>
            <a:r>
              <a:rPr lang="en-US" sz="2400" b="1">
                <a:solidFill>
                  <a:srgbClr val="0000FF"/>
                </a:solidFill>
                <a:cs typeface="Times New Roman" pitchFamily="18" charset="0"/>
              </a:rPr>
              <a:t>void</a:t>
            </a:r>
            <a:r>
              <a:rPr lang="en-US" sz="2400" b="1">
                <a:cs typeface="Times New Roman" pitchFamily="18" charset="0"/>
              </a:rPr>
              <a:t> MergeSubarr(</a:t>
            </a:r>
            <a:r>
              <a:rPr lang="en-US" sz="2400" b="1">
                <a:solidFill>
                  <a:srgbClr val="0000FF"/>
                </a:solidFill>
                <a:cs typeface="Times New Roman" pitchFamily="18" charset="0"/>
              </a:rPr>
              <a:t>int</a:t>
            </a:r>
            <a:r>
              <a:rPr lang="en-US" sz="2400" b="1">
                <a:cs typeface="Times New Roman" pitchFamily="18" charset="0"/>
              </a:rPr>
              <a:t> a[], </a:t>
            </a:r>
            <a:r>
              <a:rPr lang="en-US" sz="2400" b="1">
                <a:solidFill>
                  <a:srgbClr val="0000FF"/>
                </a:solidFill>
                <a:cs typeface="Times New Roman" pitchFamily="18" charset="0"/>
              </a:rPr>
              <a:t>int</a:t>
            </a:r>
            <a:r>
              <a:rPr lang="en-US" sz="2400" b="1">
                <a:cs typeface="Times New Roman" pitchFamily="18" charset="0"/>
              </a:rPr>
              <a:t> nb, </a:t>
            </a:r>
            <a:r>
              <a:rPr lang="en-US" sz="2400" b="1">
                <a:solidFill>
                  <a:srgbClr val="0000FF"/>
                </a:solidFill>
                <a:cs typeface="Times New Roman" pitchFamily="18" charset="0"/>
              </a:rPr>
              <a:t>int</a:t>
            </a:r>
            <a:r>
              <a:rPr lang="en-US" sz="2400" b="1">
                <a:cs typeface="Times New Roman" pitchFamily="18" charset="0"/>
              </a:rPr>
              <a:t> nc, </a:t>
            </a:r>
            <a:r>
              <a:rPr lang="en-US" sz="2400" b="1">
                <a:solidFill>
                  <a:srgbClr val="0000FF"/>
                </a:solidFill>
                <a:cs typeface="Times New Roman" pitchFamily="18" charset="0"/>
              </a:rPr>
              <a:t>int</a:t>
            </a:r>
            <a:r>
              <a:rPr lang="en-US" sz="2400" b="1">
                <a:cs typeface="Times New Roman" pitchFamily="18" charset="0"/>
              </a:rPr>
              <a:t> &amp;pa, </a:t>
            </a:r>
            <a:r>
              <a:rPr lang="en-US" sz="2400" b="1">
                <a:solidFill>
                  <a:srgbClr val="0000FF"/>
                </a:solidFill>
                <a:cs typeface="Times New Roman" pitchFamily="18" charset="0"/>
              </a:rPr>
              <a:t>int</a:t>
            </a:r>
            <a:r>
              <a:rPr lang="en-US" sz="2400" b="1">
                <a:cs typeface="Times New Roman" pitchFamily="18" charset="0"/>
              </a:rPr>
              <a:t> &amp;pb, </a:t>
            </a:r>
            <a:r>
              <a:rPr lang="en-US" sz="2400" b="1">
                <a:solidFill>
                  <a:srgbClr val="0000FF"/>
                </a:solidFill>
                <a:cs typeface="Times New Roman" pitchFamily="18" charset="0"/>
              </a:rPr>
              <a:t>int</a:t>
            </a:r>
            <a:r>
              <a:rPr lang="en-US" sz="2400" b="1">
                <a:cs typeface="Times New Roman" pitchFamily="18" charset="0"/>
              </a:rPr>
              <a:t> &amp;pc,</a:t>
            </a:r>
            <a:r>
              <a:rPr lang="en-US" sz="2400" b="1">
                <a:solidFill>
                  <a:srgbClr val="0000FF"/>
                </a:solidFill>
                <a:cs typeface="Times New Roman" pitchFamily="18" charset="0"/>
              </a:rPr>
              <a:t> int</a:t>
            </a:r>
            <a:r>
              <a:rPr lang="en-US" sz="2400" b="1">
                <a:cs typeface="Times New Roman" pitchFamily="18" charset="0"/>
              </a:rPr>
              <a:t> k)</a:t>
            </a:r>
            <a:r>
              <a:rPr lang="en-US" sz="2400" b="1">
                <a:cs typeface="Courier New" pitchFamily="49" charset="0"/>
              </a:rPr>
              <a:t>;</a:t>
            </a:r>
            <a:r>
              <a:rPr lang="en-US" sz="2400" b="1">
                <a:solidFill>
                  <a:srgbClr val="FF3300"/>
                </a:solidFill>
                <a:cs typeface="Times New Roman" pitchFamily="18" charset="0"/>
              </a:rPr>
              <a:t> </a:t>
            </a:r>
            <a:r>
              <a:rPr lang="en-US" sz="2400"/>
              <a:t>: Trộn một cặp dãy con từ b và c vào 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0403">
                                            <p:txEl>
                                              <p:pRg st="2" end="2"/>
                                            </p:txEl>
                                          </p:spTgt>
                                        </p:tgtEl>
                                        <p:attrNameLst>
                                          <p:attrName>style.visibility</p:attrName>
                                        </p:attrNameLst>
                                      </p:cBhvr>
                                      <p:to>
                                        <p:strVal val="visible"/>
                                      </p:to>
                                    </p:set>
                                    <p:animEffect transition="in" filter="blinds(horizontal)">
                                      <p:cBhvr>
                                        <p:cTn id="7" dur="500"/>
                                        <p:tgtEl>
                                          <p:spTgt spid="230403">
                                            <p:txEl>
                                              <p:pRg st="2" end="2"/>
                                            </p:txEl>
                                          </p:spTgt>
                                        </p:tgtEl>
                                      </p:cBhvr>
                                    </p:animEffect>
                                  </p:childTnLst>
                                </p:cTn>
                              </p:par>
                            </p:childTnLst>
                          </p:cTn>
                        </p:par>
                        <p:par>
                          <p:cTn id="8" fill="hold" nodeType="afterGroup">
                            <p:stCondLst>
                              <p:cond delay="500"/>
                            </p:stCondLst>
                            <p:childTnLst>
                              <p:par>
                                <p:cTn id="9" presetID="2" presetClass="entr" presetSubtype="4" fill="hold" nodeType="afterEffect">
                                  <p:stCondLst>
                                    <p:cond delay="0"/>
                                  </p:stCondLst>
                                  <p:childTnLst>
                                    <p:set>
                                      <p:cBhvr>
                                        <p:cTn id="10" dur="1" fill="hold">
                                          <p:stCondLst>
                                            <p:cond delay="0"/>
                                          </p:stCondLst>
                                        </p:cTn>
                                        <p:tgtEl>
                                          <p:spTgt spid="230403">
                                            <p:txEl>
                                              <p:pRg st="3" end="3"/>
                                            </p:txEl>
                                          </p:spTgt>
                                        </p:tgtEl>
                                        <p:attrNameLst>
                                          <p:attrName>style.visibility</p:attrName>
                                        </p:attrNameLst>
                                      </p:cBhvr>
                                      <p:to>
                                        <p:strVal val="visible"/>
                                      </p:to>
                                    </p:set>
                                    <p:anim calcmode="lin" valueType="num">
                                      <p:cBhvr additive="base">
                                        <p:cTn id="11" dur="500" fill="hold"/>
                                        <p:tgtEl>
                                          <p:spTgt spid="23040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0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30403">
                                            <p:txEl>
                                              <p:pRg st="4" end="4"/>
                                            </p:txEl>
                                          </p:spTgt>
                                        </p:tgtEl>
                                        <p:attrNameLst>
                                          <p:attrName>style.visibility</p:attrName>
                                        </p:attrNameLst>
                                      </p:cBhvr>
                                      <p:to>
                                        <p:strVal val="visible"/>
                                      </p:to>
                                    </p:set>
                                    <p:anim calcmode="lin" valueType="num">
                                      <p:cBhvr additive="base">
                                        <p:cTn id="17" dur="500" fill="hold"/>
                                        <p:tgtEl>
                                          <p:spTgt spid="23040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3040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30403">
                                            <p:txEl>
                                              <p:pRg st="5" end="5"/>
                                            </p:txEl>
                                          </p:spTgt>
                                        </p:tgtEl>
                                        <p:attrNameLst>
                                          <p:attrName>style.visibility</p:attrName>
                                        </p:attrNameLst>
                                      </p:cBhvr>
                                      <p:to>
                                        <p:strVal val="visible"/>
                                      </p:to>
                                    </p:set>
                                    <p:anim calcmode="lin" valueType="num">
                                      <p:cBhvr additive="base">
                                        <p:cTn id="21" dur="500" fill="hold"/>
                                        <p:tgtEl>
                                          <p:spTgt spid="23040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04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30403">
                                            <p:txEl>
                                              <p:pRg st="6" end="6"/>
                                            </p:txEl>
                                          </p:spTgt>
                                        </p:tgtEl>
                                        <p:attrNameLst>
                                          <p:attrName>style.visibility</p:attrName>
                                        </p:attrNameLst>
                                      </p:cBhvr>
                                      <p:to>
                                        <p:strVal val="visible"/>
                                      </p:to>
                                    </p:set>
                                    <p:anim calcmode="lin" valueType="num">
                                      <p:cBhvr additive="base">
                                        <p:cTn id="27" dur="500" fill="hold"/>
                                        <p:tgtEl>
                                          <p:spTgt spid="2304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04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Cài Đặt</a:t>
            </a:r>
          </a:p>
        </p:txBody>
      </p:sp>
      <p:sp>
        <p:nvSpPr>
          <p:cNvPr id="231427" name="Rectangle 3"/>
          <p:cNvSpPr>
            <a:spLocks noGrp="1" noChangeArrowheads="1"/>
          </p:cNvSpPr>
          <p:nvPr>
            <p:ph type="body" idx="1"/>
          </p:nvPr>
        </p:nvSpPr>
        <p:spPr>
          <a:xfrm>
            <a:off x="1195388" y="1636713"/>
            <a:ext cx="8075612" cy="4048125"/>
          </a:xfrm>
        </p:spPr>
        <p:txBody>
          <a:bodyPr/>
          <a:lstStyle/>
          <a:p>
            <a:pPr>
              <a:lnSpc>
                <a:spcPct val="80000"/>
              </a:lnSpc>
              <a:buFont typeface="Wingdings" pitchFamily="2" charset="2"/>
              <a:buNone/>
            </a:pPr>
            <a:r>
              <a:rPr lang="en-US" sz="2400">
                <a:solidFill>
                  <a:srgbClr val="0000FF"/>
                </a:solidFill>
                <a:cs typeface="Courier New" pitchFamily="49" charset="0"/>
              </a:rPr>
              <a:t>int </a:t>
            </a:r>
            <a:r>
              <a:rPr lang="en-US" sz="2400">
                <a:cs typeface="Courier New" pitchFamily="49" charset="0"/>
              </a:rPr>
              <a:t>b[MAX], c[MAX], nb, nc;</a:t>
            </a:r>
          </a:p>
          <a:p>
            <a:pPr>
              <a:lnSpc>
                <a:spcPct val="80000"/>
              </a:lnSpc>
              <a:buFont typeface="Wingdings" pitchFamily="2" charset="2"/>
              <a:buNone/>
            </a:pPr>
            <a:endParaRPr lang="en-US" sz="2400">
              <a:solidFill>
                <a:srgbClr val="0000FF"/>
              </a:solidFill>
              <a:cs typeface="Courier New" pitchFamily="49" charset="0"/>
            </a:endParaRPr>
          </a:p>
          <a:p>
            <a:pPr>
              <a:lnSpc>
                <a:spcPct val="80000"/>
              </a:lnSpc>
              <a:buFont typeface="Wingdings" pitchFamily="2" charset="2"/>
              <a:buNone/>
            </a:pPr>
            <a:r>
              <a:rPr lang="en-US" sz="2400">
                <a:solidFill>
                  <a:srgbClr val="0000FF"/>
                </a:solidFill>
                <a:cs typeface="Courier New" pitchFamily="49" charset="0"/>
              </a:rPr>
              <a:t>void</a:t>
            </a:r>
            <a:r>
              <a:rPr lang="en-US" sz="2400">
                <a:solidFill>
                  <a:srgbClr val="000000"/>
                </a:solidFill>
                <a:cs typeface="Courier New" pitchFamily="49" charset="0"/>
              </a:rPr>
              <a:t> </a:t>
            </a:r>
            <a:r>
              <a:rPr lang="en-US" sz="2400">
                <a:cs typeface="Times New Roman" pitchFamily="18" charset="0"/>
              </a:rPr>
              <a:t>MergeSort</a:t>
            </a:r>
            <a:r>
              <a:rPr lang="en-US" sz="2400">
                <a:solidFill>
                  <a:srgbClr val="000000"/>
                </a:solidFill>
                <a:cs typeface="Courier New" pitchFamily="49" charset="0"/>
              </a:rPr>
              <a:t>(</a:t>
            </a:r>
            <a:r>
              <a:rPr lang="en-US" sz="2400">
                <a:solidFill>
                  <a:srgbClr val="0000FF"/>
                </a:solidFill>
                <a:cs typeface="Courier New" pitchFamily="49" charset="0"/>
              </a:rPr>
              <a:t>int</a:t>
            </a:r>
            <a:r>
              <a:rPr lang="en-US" sz="2400">
                <a:solidFill>
                  <a:srgbClr val="000000"/>
                </a:solidFill>
                <a:cs typeface="Courier New" pitchFamily="49" charset="0"/>
              </a:rPr>
              <a:t> a[], </a:t>
            </a:r>
            <a:r>
              <a:rPr lang="en-US" sz="2400">
                <a:solidFill>
                  <a:srgbClr val="0000FF"/>
                </a:solidFill>
                <a:cs typeface="Courier New" pitchFamily="49" charset="0"/>
              </a:rPr>
              <a:t>int</a:t>
            </a:r>
            <a:r>
              <a:rPr lang="en-US" sz="2400">
                <a:solidFill>
                  <a:srgbClr val="000000"/>
                </a:solidFill>
                <a:cs typeface="Courier New" pitchFamily="49" charset="0"/>
              </a:rPr>
              <a:t> N)</a:t>
            </a:r>
          </a:p>
          <a:p>
            <a:pPr>
              <a:lnSpc>
                <a:spcPct val="80000"/>
              </a:lnSpc>
              <a:buFont typeface="Wingdings" pitchFamily="2" charset="2"/>
              <a:buNone/>
            </a:pPr>
            <a:r>
              <a:rPr lang="en-US" sz="2400">
                <a:solidFill>
                  <a:srgbClr val="000000"/>
                </a:solidFill>
                <a:cs typeface="Courier New" pitchFamily="49" charset="0"/>
              </a:rPr>
              <a:t>{ 	</a:t>
            </a:r>
          </a:p>
          <a:p>
            <a:pPr>
              <a:lnSpc>
                <a:spcPct val="80000"/>
              </a:lnSpc>
              <a:buFont typeface="Wingdings" pitchFamily="2" charset="2"/>
              <a:buNone/>
            </a:pPr>
            <a:r>
              <a:rPr lang="en-US" sz="2400">
                <a:solidFill>
                  <a:srgbClr val="000000"/>
                </a:solidFill>
                <a:cs typeface="Courier New" pitchFamily="49" charset="0"/>
              </a:rPr>
              <a:t>	</a:t>
            </a:r>
            <a:r>
              <a:rPr lang="en-US" sz="2400">
                <a:solidFill>
                  <a:srgbClr val="0000FF"/>
                </a:solidFill>
                <a:cs typeface="Courier New" pitchFamily="49" charset="0"/>
              </a:rPr>
              <a:t>int</a:t>
            </a:r>
            <a:r>
              <a:rPr lang="en-US" sz="2400">
                <a:solidFill>
                  <a:srgbClr val="000000"/>
                </a:solidFill>
                <a:cs typeface="Courier New" pitchFamily="49" charset="0"/>
              </a:rPr>
              <a:t>	k;</a:t>
            </a:r>
          </a:p>
          <a:p>
            <a:pPr>
              <a:lnSpc>
                <a:spcPct val="80000"/>
              </a:lnSpc>
              <a:buFont typeface="Wingdings" pitchFamily="2" charset="2"/>
              <a:buNone/>
            </a:pPr>
            <a:r>
              <a:rPr lang="en-US" sz="2400">
                <a:solidFill>
                  <a:srgbClr val="000000"/>
                </a:solidFill>
                <a:cs typeface="Courier New" pitchFamily="49" charset="0"/>
              </a:rPr>
              <a:t>	</a:t>
            </a:r>
            <a:r>
              <a:rPr lang="en-US" sz="2400">
                <a:solidFill>
                  <a:srgbClr val="0000FF"/>
                </a:solidFill>
                <a:cs typeface="Courier New" pitchFamily="49" charset="0"/>
              </a:rPr>
              <a:t>for </a:t>
            </a:r>
            <a:r>
              <a:rPr lang="en-US" sz="2400">
                <a:solidFill>
                  <a:srgbClr val="000000"/>
                </a:solidFill>
                <a:cs typeface="Courier New" pitchFamily="49" charset="0"/>
              </a:rPr>
              <a:t>(k = 1; k &lt; N; k *= 2) </a:t>
            </a:r>
          </a:p>
          <a:p>
            <a:pPr>
              <a:lnSpc>
                <a:spcPct val="80000"/>
              </a:lnSpc>
              <a:buFont typeface="Wingdings" pitchFamily="2" charset="2"/>
              <a:buNone/>
            </a:pPr>
            <a:r>
              <a:rPr lang="en-US" sz="2400">
                <a:solidFill>
                  <a:srgbClr val="000000"/>
                </a:solidFill>
                <a:cs typeface="Courier New" pitchFamily="49" charset="0"/>
              </a:rPr>
              <a:t>	{</a:t>
            </a:r>
          </a:p>
          <a:p>
            <a:pPr>
              <a:lnSpc>
                <a:spcPct val="80000"/>
              </a:lnSpc>
              <a:buFont typeface="Wingdings" pitchFamily="2" charset="2"/>
              <a:buNone/>
            </a:pPr>
            <a:r>
              <a:rPr lang="en-US" sz="2400">
                <a:solidFill>
                  <a:srgbClr val="000000"/>
                </a:solidFill>
                <a:cs typeface="Courier New" pitchFamily="49" charset="0"/>
              </a:rPr>
              <a:t>		</a:t>
            </a:r>
            <a:r>
              <a:rPr lang="en-US" sz="2400">
                <a:cs typeface="Times New Roman" pitchFamily="18" charset="0"/>
              </a:rPr>
              <a:t>Distribute</a:t>
            </a:r>
            <a:r>
              <a:rPr lang="en-US" sz="2400">
                <a:solidFill>
                  <a:srgbClr val="000000"/>
                </a:solidFill>
                <a:cs typeface="Courier New" pitchFamily="49" charset="0"/>
              </a:rPr>
              <a:t>(a, N, nb, nc, k);</a:t>
            </a:r>
          </a:p>
          <a:p>
            <a:pPr>
              <a:lnSpc>
                <a:spcPct val="80000"/>
              </a:lnSpc>
              <a:buFont typeface="Wingdings" pitchFamily="2" charset="2"/>
              <a:buNone/>
            </a:pPr>
            <a:r>
              <a:rPr lang="en-US" sz="2400">
                <a:solidFill>
                  <a:srgbClr val="000000"/>
                </a:solidFill>
                <a:cs typeface="Courier New" pitchFamily="49" charset="0"/>
              </a:rPr>
              <a:t>		</a:t>
            </a:r>
            <a:r>
              <a:rPr lang="en-US" sz="2400">
                <a:cs typeface="Times New Roman" pitchFamily="18" charset="0"/>
              </a:rPr>
              <a:t>Merge</a:t>
            </a:r>
            <a:r>
              <a:rPr lang="en-US" sz="2400">
                <a:solidFill>
                  <a:srgbClr val="000000"/>
                </a:solidFill>
                <a:cs typeface="Courier New" pitchFamily="49" charset="0"/>
              </a:rPr>
              <a:t>(a, nb, nc, k);</a:t>
            </a:r>
          </a:p>
          <a:p>
            <a:pPr>
              <a:lnSpc>
                <a:spcPct val="80000"/>
              </a:lnSpc>
              <a:buFont typeface="Wingdings" pitchFamily="2" charset="2"/>
              <a:buNone/>
            </a:pPr>
            <a:r>
              <a:rPr lang="en-US" sz="2400">
                <a:solidFill>
                  <a:srgbClr val="000000"/>
                </a:solidFill>
                <a:cs typeface="Courier New" pitchFamily="49" charset="0"/>
              </a:rPr>
              <a:t>	}</a:t>
            </a:r>
          </a:p>
          <a:p>
            <a:pPr>
              <a:lnSpc>
                <a:spcPct val="80000"/>
              </a:lnSpc>
              <a:buFont typeface="Wingdings" pitchFamily="2" charset="2"/>
              <a:buNone/>
            </a:pPr>
            <a:r>
              <a:rPr lang="en-US" sz="2400">
                <a:solidFill>
                  <a:srgbClr val="000000"/>
                </a:solidFill>
                <a:cs typeface="Courier New" pitchFamily="49" charset="0"/>
              </a:rPr>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smtClean="0">
                <a:solidFill>
                  <a:srgbClr val="FFF3F3"/>
                </a:solidFill>
              </a:rPr>
              <a:t>Câu Hỏi và Bài Tập</a:t>
            </a:r>
            <a:endParaRPr lang="en-US" sz="2800">
              <a:solidFill>
                <a:srgbClr val="FFF3F3"/>
              </a:solidFill>
            </a:endParaRPr>
          </a:p>
        </p:txBody>
      </p:sp>
      <p:sp>
        <p:nvSpPr>
          <p:cNvPr id="258051" name="Rectangle 3"/>
          <p:cNvSpPr>
            <a:spLocks noGrp="1" noChangeArrowheads="1"/>
          </p:cNvSpPr>
          <p:nvPr>
            <p:ph type="body" idx="1"/>
          </p:nvPr>
        </p:nvSpPr>
        <p:spPr/>
        <p:txBody>
          <a:bodyPr/>
          <a:lstStyle/>
          <a:p>
            <a:pPr marL="0" indent="0" algn="just">
              <a:spcBef>
                <a:spcPct val="30000"/>
              </a:spcBef>
              <a:buNone/>
            </a:pPr>
            <a:r>
              <a:rPr lang="en-US" sz="2600" smtClean="0"/>
              <a:t>1. </a:t>
            </a:r>
            <a:r>
              <a:rPr lang="vi-VN" sz="2600" smtClean="0"/>
              <a:t>Trình bày tư tưởng của các thuật toán tìm kiếm: Tuyến tính, Nhị phân</a:t>
            </a:r>
            <a:r>
              <a:rPr lang="en-US" sz="2600" smtClean="0"/>
              <a:t>? </a:t>
            </a:r>
            <a:r>
              <a:rPr lang="vi-VN" sz="2600" smtClean="0"/>
              <a:t>Các thuật toán này có thể được vận dụng trong các trường hợp nào? Cho ví dụ?</a:t>
            </a:r>
            <a:endParaRPr lang="en-US" sz="2600" smtClean="0"/>
          </a:p>
          <a:p>
            <a:pPr marL="0" indent="0" algn="just">
              <a:spcBef>
                <a:spcPct val="30000"/>
              </a:spcBef>
              <a:buNone/>
            </a:pPr>
            <a:r>
              <a:rPr lang="en-US" sz="2600" smtClean="0"/>
              <a:t>2. </a:t>
            </a:r>
            <a:r>
              <a:rPr lang="vi-VN" sz="2600" smtClean="0"/>
              <a:t>Cài đặt lại thuật toán tìm tuyến tính bằng các cách: </a:t>
            </a:r>
          </a:p>
          <a:p>
            <a:pPr marL="0" indent="0" algn="just">
              <a:spcBef>
                <a:spcPct val="30000"/>
              </a:spcBef>
              <a:buNone/>
            </a:pPr>
            <a:r>
              <a:rPr lang="vi-VN" sz="2600" smtClean="0"/>
              <a:t>- Sử dụng vòng lặp for</a:t>
            </a:r>
          </a:p>
          <a:p>
            <a:pPr marL="0" indent="0" algn="just">
              <a:spcBef>
                <a:spcPct val="30000"/>
              </a:spcBef>
              <a:buNone/>
            </a:pPr>
            <a:r>
              <a:rPr lang="vi-VN" sz="2600" smtClean="0"/>
              <a:t>- Sử dụng vòng lặp do … while</a:t>
            </a:r>
          </a:p>
          <a:p>
            <a:pPr marL="0" indent="0" algn="just">
              <a:spcBef>
                <a:spcPct val="30000"/>
              </a:spcBef>
              <a:buNone/>
            </a:pPr>
            <a:r>
              <a:rPr lang="vi-VN" sz="2600" smtClean="0"/>
              <a:t>Có nhận xét gì cho mỗi trường hợp?</a:t>
            </a:r>
            <a:endParaRPr lang="en-US" sz="2600" smtClean="0"/>
          </a:p>
          <a:p>
            <a:pPr marL="0" indent="0" algn="just">
              <a:spcBef>
                <a:spcPct val="30000"/>
              </a:spcBef>
              <a:buNone/>
            </a:pPr>
            <a:r>
              <a:rPr lang="en-US" sz="2600" smtClean="0"/>
              <a:t>3. </a:t>
            </a:r>
            <a:r>
              <a:rPr lang="vi-VN" sz="2600" smtClean="0"/>
              <a:t>Trong trường hợp các phần tử của dãy đã có thứ tự giảm, hãy trình bày và cài đặt lại thuật toán tìm nhị phân trong hai trường hợp: Đệ quy và Không đệ quy?</a:t>
            </a:r>
            <a:endParaRPr lang="en-US" sz="260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bwMode="auto">
          <a:xfrm>
            <a:off x="704850" y="0"/>
            <a:ext cx="9201150" cy="749300"/>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Merge Sort – Cài Đặt</a:t>
            </a:r>
          </a:p>
        </p:txBody>
      </p:sp>
      <p:sp>
        <p:nvSpPr>
          <p:cNvPr id="232451" name="Rectangle 3"/>
          <p:cNvSpPr>
            <a:spLocks noGrp="1" noChangeArrowheads="1"/>
          </p:cNvSpPr>
          <p:nvPr>
            <p:ph type="body" idx="1"/>
          </p:nvPr>
        </p:nvSpPr>
        <p:spPr>
          <a:xfrm>
            <a:off x="836613" y="922338"/>
            <a:ext cx="9085262" cy="5027612"/>
          </a:xfrm>
        </p:spPr>
        <p:txBody>
          <a:bodyPr/>
          <a:lstStyle/>
          <a:p>
            <a:pPr>
              <a:lnSpc>
                <a:spcPct val="90000"/>
              </a:lnSpc>
              <a:buFont typeface="Wingdings" pitchFamily="2" charset="2"/>
              <a:buNone/>
            </a:pPr>
            <a:r>
              <a:rPr lang="en-US" sz="2000" b="1">
                <a:solidFill>
                  <a:srgbClr val="0000FF"/>
                </a:solidFill>
                <a:cs typeface="Courier New" pitchFamily="49" charset="0"/>
              </a:rPr>
              <a:t>void</a:t>
            </a:r>
            <a:r>
              <a:rPr lang="en-US" sz="2000" b="1">
                <a:solidFill>
                  <a:srgbClr val="000000"/>
                </a:solidFill>
                <a:cs typeface="Courier New" pitchFamily="49" charset="0"/>
              </a:rPr>
              <a:t> </a:t>
            </a:r>
            <a:r>
              <a:rPr lang="en-US" sz="2000" b="1">
                <a:solidFill>
                  <a:srgbClr val="FF0000"/>
                </a:solidFill>
                <a:cs typeface="Courier New" pitchFamily="49" charset="0"/>
              </a:rPr>
              <a:t>Distribute</a:t>
            </a:r>
            <a:r>
              <a:rPr lang="en-US" sz="2000" b="1">
                <a:solidFill>
                  <a:srgbClr val="000000"/>
                </a:solidFill>
                <a:cs typeface="Courier New" pitchFamily="49" charset="0"/>
              </a:rPr>
              <a:t>(</a:t>
            </a:r>
            <a:r>
              <a:rPr lang="en-US" sz="2000" b="1">
                <a:solidFill>
                  <a:srgbClr val="0000FF"/>
                </a:solidFill>
                <a:cs typeface="Courier New" pitchFamily="49" charset="0"/>
              </a:rPr>
              <a:t>int</a:t>
            </a:r>
            <a:r>
              <a:rPr lang="en-US" sz="2000" b="1">
                <a:solidFill>
                  <a:srgbClr val="000000"/>
                </a:solidFill>
                <a:cs typeface="Courier New" pitchFamily="49" charset="0"/>
              </a:rPr>
              <a:t>	 a[], </a:t>
            </a:r>
            <a:r>
              <a:rPr lang="en-US" sz="2000" b="1">
                <a:solidFill>
                  <a:srgbClr val="0000FF"/>
                </a:solidFill>
                <a:cs typeface="Courier New" pitchFamily="49" charset="0"/>
              </a:rPr>
              <a:t>int</a:t>
            </a:r>
            <a:r>
              <a:rPr lang="en-US" sz="2000" b="1">
                <a:solidFill>
                  <a:srgbClr val="000000"/>
                </a:solidFill>
                <a:cs typeface="Courier New" pitchFamily="49" charset="0"/>
              </a:rPr>
              <a:t>	N, </a:t>
            </a:r>
            <a:r>
              <a:rPr lang="en-US" sz="2000" b="1">
                <a:solidFill>
                  <a:srgbClr val="0000FF"/>
                </a:solidFill>
                <a:cs typeface="Courier New" pitchFamily="49" charset="0"/>
              </a:rPr>
              <a:t>int</a:t>
            </a:r>
            <a:r>
              <a:rPr lang="en-US" sz="2000" b="1">
                <a:solidFill>
                  <a:srgbClr val="000000"/>
                </a:solidFill>
                <a:cs typeface="Courier New" pitchFamily="49" charset="0"/>
              </a:rPr>
              <a:t>	&amp;nb, </a:t>
            </a:r>
            <a:r>
              <a:rPr lang="en-US" sz="2000" b="1">
                <a:solidFill>
                  <a:srgbClr val="0000FF"/>
                </a:solidFill>
                <a:cs typeface="Courier New" pitchFamily="49" charset="0"/>
              </a:rPr>
              <a:t>int &amp;</a:t>
            </a:r>
            <a:r>
              <a:rPr lang="en-US" sz="2000" b="1">
                <a:solidFill>
                  <a:srgbClr val="000000"/>
                </a:solidFill>
                <a:cs typeface="Courier New" pitchFamily="49" charset="0"/>
              </a:rPr>
              <a:t>nc, </a:t>
            </a:r>
            <a:r>
              <a:rPr lang="en-US" sz="2000" b="1">
                <a:solidFill>
                  <a:srgbClr val="0000FF"/>
                </a:solidFill>
                <a:cs typeface="Courier New" pitchFamily="49" charset="0"/>
              </a:rPr>
              <a:t>int </a:t>
            </a:r>
            <a:r>
              <a:rPr lang="en-US" sz="2000" b="1">
                <a:solidFill>
                  <a:srgbClr val="000000"/>
                </a:solidFill>
                <a:cs typeface="Courier New" pitchFamily="49" charset="0"/>
              </a:rPr>
              <a:t>k)</a:t>
            </a:r>
          </a:p>
          <a:p>
            <a:pPr>
              <a:lnSpc>
                <a:spcPct val="90000"/>
              </a:lnSpc>
              <a:buFont typeface="Wingdings" pitchFamily="2" charset="2"/>
              <a:buNone/>
            </a:pPr>
            <a:r>
              <a:rPr lang="en-US" sz="2000" b="1">
                <a:solidFill>
                  <a:srgbClr val="000000"/>
                </a:solidFill>
                <a:cs typeface="Courier New" pitchFamily="49" charset="0"/>
              </a:rPr>
              <a:t>{ 	</a:t>
            </a:r>
          </a:p>
          <a:p>
            <a:pPr>
              <a:lnSpc>
                <a:spcPct val="90000"/>
              </a:lnSpc>
              <a:buFont typeface="Wingdings" pitchFamily="2" charset="2"/>
              <a:buNone/>
            </a:pPr>
            <a:r>
              <a:rPr lang="en-US" sz="2000" b="1">
                <a:solidFill>
                  <a:srgbClr val="000000"/>
                </a:solidFill>
                <a:cs typeface="Courier New" pitchFamily="49" charset="0"/>
              </a:rPr>
              <a:t>	</a:t>
            </a:r>
            <a:r>
              <a:rPr lang="en-US" sz="2000" b="1">
                <a:solidFill>
                  <a:srgbClr val="0000FF"/>
                </a:solidFill>
                <a:cs typeface="Courier New" pitchFamily="49" charset="0"/>
              </a:rPr>
              <a:t>int</a:t>
            </a:r>
            <a:r>
              <a:rPr lang="en-US" sz="2000" b="1">
                <a:solidFill>
                  <a:srgbClr val="000000"/>
                </a:solidFill>
                <a:cs typeface="Courier New" pitchFamily="49" charset="0"/>
              </a:rPr>
              <a:t>	 i, pa, pb, pc;</a:t>
            </a:r>
          </a:p>
          <a:p>
            <a:pPr>
              <a:lnSpc>
                <a:spcPct val="90000"/>
              </a:lnSpc>
              <a:buFont typeface="Wingdings" pitchFamily="2" charset="2"/>
              <a:buNone/>
            </a:pPr>
            <a:r>
              <a:rPr lang="en-US" sz="2000" b="1">
                <a:solidFill>
                  <a:srgbClr val="000000"/>
                </a:solidFill>
                <a:cs typeface="Courier New" pitchFamily="49" charset="0"/>
              </a:rPr>
              <a:t>	pa = pb = pc = 0;</a:t>
            </a:r>
          </a:p>
          <a:p>
            <a:pPr>
              <a:lnSpc>
                <a:spcPct val="90000"/>
              </a:lnSpc>
              <a:buFont typeface="Wingdings" pitchFamily="2" charset="2"/>
              <a:buNone/>
            </a:pPr>
            <a:r>
              <a:rPr lang="en-US" sz="2000" b="1">
                <a:solidFill>
                  <a:srgbClr val="000000"/>
                </a:solidFill>
                <a:cs typeface="Courier New" pitchFamily="49" charset="0"/>
              </a:rPr>
              <a:t>	</a:t>
            </a:r>
            <a:r>
              <a:rPr lang="en-US" sz="2000" b="1">
                <a:solidFill>
                  <a:srgbClr val="0000FF"/>
                </a:solidFill>
                <a:cs typeface="Courier New" pitchFamily="49" charset="0"/>
              </a:rPr>
              <a:t>while </a:t>
            </a:r>
            <a:r>
              <a:rPr lang="en-US" sz="2000" b="1">
                <a:solidFill>
                  <a:srgbClr val="000000"/>
                </a:solidFill>
                <a:cs typeface="Courier New" pitchFamily="49" charset="0"/>
              </a:rPr>
              <a:t>(pa &lt; N)</a:t>
            </a:r>
          </a:p>
          <a:p>
            <a:pPr>
              <a:lnSpc>
                <a:spcPct val="90000"/>
              </a:lnSpc>
              <a:buFont typeface="Wingdings" pitchFamily="2" charset="2"/>
              <a:buNone/>
            </a:pPr>
            <a:r>
              <a:rPr lang="en-US" sz="2000" b="1">
                <a:solidFill>
                  <a:srgbClr val="000000"/>
                </a:solidFill>
                <a:cs typeface="Courier New" pitchFamily="49" charset="0"/>
              </a:rPr>
              <a:t>	{</a:t>
            </a:r>
          </a:p>
          <a:p>
            <a:pPr>
              <a:lnSpc>
                <a:spcPct val="90000"/>
              </a:lnSpc>
              <a:buFont typeface="Wingdings" pitchFamily="2" charset="2"/>
              <a:buNone/>
            </a:pPr>
            <a:r>
              <a:rPr lang="en-US" sz="2000" b="1">
                <a:solidFill>
                  <a:srgbClr val="000000"/>
                </a:solidFill>
                <a:cs typeface="Courier New" pitchFamily="49" charset="0"/>
              </a:rPr>
              <a:t>		</a:t>
            </a:r>
            <a:r>
              <a:rPr lang="en-US" sz="2000" b="1">
                <a:solidFill>
                  <a:srgbClr val="0000FF"/>
                </a:solidFill>
                <a:cs typeface="Courier New" pitchFamily="49" charset="0"/>
              </a:rPr>
              <a:t>for</a:t>
            </a:r>
            <a:r>
              <a:rPr lang="en-US" sz="2000" b="1">
                <a:cs typeface="Courier New" pitchFamily="49" charset="0"/>
              </a:rPr>
              <a:t> (i=0; (pa&lt;N) &amp;&amp; (i&lt;k); i++, pa++, pb++)</a:t>
            </a:r>
          </a:p>
          <a:p>
            <a:pPr>
              <a:lnSpc>
                <a:spcPct val="90000"/>
              </a:lnSpc>
              <a:buFont typeface="Wingdings" pitchFamily="2" charset="2"/>
              <a:buNone/>
            </a:pPr>
            <a:r>
              <a:rPr lang="en-US" sz="2000" b="1">
                <a:cs typeface="Courier New" pitchFamily="49" charset="0"/>
              </a:rPr>
              <a:t>			b[pb] = a[pa];</a:t>
            </a:r>
          </a:p>
          <a:p>
            <a:pPr>
              <a:lnSpc>
                <a:spcPct val="90000"/>
              </a:lnSpc>
              <a:buFont typeface="Wingdings" pitchFamily="2" charset="2"/>
              <a:buNone/>
            </a:pPr>
            <a:r>
              <a:rPr lang="en-US" sz="2000" b="1">
                <a:solidFill>
                  <a:srgbClr val="000000"/>
                </a:solidFill>
                <a:cs typeface="Courier New" pitchFamily="49" charset="0"/>
              </a:rPr>
              <a:t>		</a:t>
            </a:r>
            <a:r>
              <a:rPr lang="en-US" sz="2000" b="1">
                <a:solidFill>
                  <a:srgbClr val="0000FF"/>
                </a:solidFill>
                <a:cs typeface="Courier New" pitchFamily="49" charset="0"/>
              </a:rPr>
              <a:t>for</a:t>
            </a:r>
            <a:r>
              <a:rPr lang="en-US" sz="2000" b="1">
                <a:cs typeface="Courier New" pitchFamily="49" charset="0"/>
              </a:rPr>
              <a:t> (i=0; (pa&lt;N) &amp;&amp; (i&lt;k); i++, pa++, pc++)</a:t>
            </a:r>
          </a:p>
          <a:p>
            <a:pPr>
              <a:lnSpc>
                <a:spcPct val="90000"/>
              </a:lnSpc>
              <a:buFont typeface="Wingdings" pitchFamily="2" charset="2"/>
              <a:buNone/>
            </a:pPr>
            <a:r>
              <a:rPr lang="en-US" sz="2000" b="1">
                <a:cs typeface="Courier New" pitchFamily="49" charset="0"/>
              </a:rPr>
              <a:t>			c[pc] = a[pa];</a:t>
            </a:r>
          </a:p>
          <a:p>
            <a:pPr>
              <a:lnSpc>
                <a:spcPct val="90000"/>
              </a:lnSpc>
              <a:buFont typeface="Wingdings" pitchFamily="2" charset="2"/>
              <a:buNone/>
            </a:pPr>
            <a:r>
              <a:rPr lang="en-US" sz="2000" b="1">
                <a:solidFill>
                  <a:srgbClr val="000000"/>
                </a:solidFill>
                <a:cs typeface="Courier New" pitchFamily="49" charset="0"/>
              </a:rPr>
              <a:t>	}</a:t>
            </a:r>
          </a:p>
          <a:p>
            <a:pPr>
              <a:lnSpc>
                <a:spcPct val="90000"/>
              </a:lnSpc>
              <a:buFont typeface="Wingdings" pitchFamily="2" charset="2"/>
              <a:buNone/>
            </a:pPr>
            <a:r>
              <a:rPr lang="en-US" sz="2000" b="1">
                <a:solidFill>
                  <a:srgbClr val="000000"/>
                </a:solidFill>
                <a:cs typeface="Courier New" pitchFamily="49" charset="0"/>
              </a:rPr>
              <a:t>	nb = pb;	nc = pc;</a:t>
            </a:r>
          </a:p>
          <a:p>
            <a:pPr>
              <a:lnSpc>
                <a:spcPct val="90000"/>
              </a:lnSpc>
              <a:buFont typeface="Wingdings" pitchFamily="2" charset="2"/>
              <a:buNone/>
            </a:pPr>
            <a:r>
              <a:rPr lang="en-US" sz="2000" b="1">
                <a:solidFill>
                  <a:srgbClr val="000000"/>
                </a:solidFill>
                <a:cs typeface="Courier New" pitchFamily="49" charset="0"/>
              </a:rPr>
              <a:t>}</a:t>
            </a:r>
          </a:p>
        </p:txBody>
      </p:sp>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Các Thuật Toán Sắp Xếp</a:t>
            </a:r>
          </a:p>
        </p:txBody>
      </p:sp>
      <p:sp>
        <p:nvSpPr>
          <p:cNvPr id="164867" name="Rectangle 3"/>
          <p:cNvSpPr>
            <a:spLocks noGrp="1" noChangeArrowheads="1"/>
          </p:cNvSpPr>
          <p:nvPr>
            <p:ph type="body" idx="1"/>
          </p:nvPr>
        </p:nvSpPr>
        <p:spPr>
          <a:xfrm>
            <a:off x="1062038" y="1044575"/>
            <a:ext cx="8499475" cy="5480050"/>
          </a:xfrm>
        </p:spPr>
        <p:txBody>
          <a:bodyPr/>
          <a:lstStyle/>
          <a:p>
            <a:pPr>
              <a:lnSpc>
                <a:spcPct val="90000"/>
              </a:lnSpc>
              <a:buNone/>
            </a:pPr>
            <a:r>
              <a:rPr lang="en-US" smtClean="0"/>
              <a:t>	1. Chọn trực tiếp – Selection Sort</a:t>
            </a:r>
          </a:p>
          <a:p>
            <a:pPr>
              <a:lnSpc>
                <a:spcPct val="90000"/>
              </a:lnSpc>
              <a:buNone/>
            </a:pPr>
            <a:r>
              <a:rPr lang="en-US" smtClean="0"/>
              <a:t>	2. Chèn trực tiếp – Insertion Sort</a:t>
            </a:r>
          </a:p>
          <a:p>
            <a:pPr>
              <a:lnSpc>
                <a:spcPct val="90000"/>
              </a:lnSpc>
              <a:buNone/>
            </a:pPr>
            <a:r>
              <a:rPr lang="en-US" b="1" smtClean="0"/>
              <a:t>	</a:t>
            </a:r>
            <a:r>
              <a:rPr lang="en-US" smtClean="0"/>
              <a:t>3. Chèn nhị phân – Binary Insertion Sort</a:t>
            </a:r>
          </a:p>
          <a:p>
            <a:pPr>
              <a:lnSpc>
                <a:spcPct val="90000"/>
              </a:lnSpc>
              <a:buNone/>
            </a:pPr>
            <a:r>
              <a:rPr lang="en-US" smtClean="0"/>
              <a:t>	4. Đổi chỗ trực tiếp – Interchange Sort</a:t>
            </a:r>
          </a:p>
          <a:p>
            <a:pPr>
              <a:lnSpc>
                <a:spcPct val="90000"/>
              </a:lnSpc>
              <a:buNone/>
            </a:pPr>
            <a:r>
              <a:rPr lang="en-US" smtClean="0"/>
              <a:t>	5. Nổi bọt – Bubble Sort</a:t>
            </a:r>
          </a:p>
          <a:p>
            <a:pPr>
              <a:lnSpc>
                <a:spcPct val="90000"/>
              </a:lnSpc>
              <a:buNone/>
            </a:pPr>
            <a:r>
              <a:rPr lang="en-US" smtClean="0"/>
              <a:t>	6. Shaker Sort</a:t>
            </a:r>
          </a:p>
          <a:p>
            <a:pPr>
              <a:lnSpc>
                <a:spcPct val="90000"/>
              </a:lnSpc>
              <a:buNone/>
            </a:pPr>
            <a:r>
              <a:rPr lang="en-US" smtClean="0"/>
              <a:t>	7. 	Shell Sort</a:t>
            </a:r>
          </a:p>
          <a:p>
            <a:pPr>
              <a:lnSpc>
                <a:spcPct val="90000"/>
              </a:lnSpc>
              <a:buNone/>
            </a:pPr>
            <a:r>
              <a:rPr lang="en-US" smtClean="0"/>
              <a:t>	8. Heap Sort</a:t>
            </a:r>
            <a:r>
              <a:rPr lang="en-US" b="1" smtClean="0"/>
              <a:t> </a:t>
            </a:r>
          </a:p>
          <a:p>
            <a:pPr>
              <a:lnSpc>
                <a:spcPct val="90000"/>
              </a:lnSpc>
              <a:buNone/>
            </a:pPr>
            <a:r>
              <a:rPr lang="en-US" smtClean="0"/>
              <a:t>	9. Quick Sort</a:t>
            </a:r>
          </a:p>
          <a:p>
            <a:pPr>
              <a:lnSpc>
                <a:spcPct val="90000"/>
              </a:lnSpc>
              <a:buNone/>
            </a:pPr>
            <a:r>
              <a:rPr lang="en-US" smtClean="0"/>
              <a:t>	10. Merge Sort</a:t>
            </a:r>
          </a:p>
          <a:p>
            <a:pPr>
              <a:lnSpc>
                <a:spcPct val="90000"/>
              </a:lnSpc>
              <a:buNone/>
            </a:pPr>
            <a:r>
              <a:rPr lang="en-US" smtClean="0"/>
              <a:t>	</a:t>
            </a:r>
            <a:r>
              <a:rPr lang="en-US" b="1" smtClean="0"/>
              <a:t>11. Radix Sort</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400">
                <a:solidFill>
                  <a:srgbClr val="FFF3F3"/>
                </a:solidFill>
              </a:rPr>
              <a:t>Sắp Xếp Theo Phương Pháp Cơ Số Radix Sort</a:t>
            </a:r>
            <a:r>
              <a:rPr lang="en-US">
                <a:solidFill>
                  <a:srgbClr val="FFF3F3"/>
                </a:solidFill>
              </a:rPr>
              <a:t> </a:t>
            </a:r>
          </a:p>
        </p:txBody>
      </p:sp>
      <p:sp>
        <p:nvSpPr>
          <p:cNvPr id="222211" name="Rectangle 3"/>
          <p:cNvSpPr>
            <a:spLocks noGrp="1" noChangeArrowheads="1"/>
          </p:cNvSpPr>
          <p:nvPr>
            <p:ph type="body" idx="1"/>
          </p:nvPr>
        </p:nvSpPr>
        <p:spPr/>
        <p:txBody>
          <a:bodyPr/>
          <a:lstStyle/>
          <a:p>
            <a:r>
              <a:rPr lang="en-US"/>
              <a:t>Radix Sort là một thuật toán tiếp cận theo một hướng hoàn toàn khác. </a:t>
            </a:r>
          </a:p>
          <a:p>
            <a:r>
              <a:rPr lang="en-US"/>
              <a:t>Nếu như trong các thuật toán khác, cơ sở để sắp xếp luôn là việc so sánh giá trị của 2 phần tử thì Radix Sort lại dựa trên nguyên tắc phân loại thư của bưu điện. Vì lý do đó Radix Sort còn có tên là Postman’s sort. </a:t>
            </a:r>
          </a:p>
          <a:p>
            <a:r>
              <a:rPr lang="en-US"/>
              <a:t>Radix Sort không hề quan tâm đến việc so sánh giá trị của phần tử mà bản thân việc phân loại và trình tự phân loại sẽ tạo ra thứ tự cho các phần tử. </a:t>
            </a:r>
          </a:p>
        </p:txBody>
      </p:sp>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400">
                <a:solidFill>
                  <a:srgbClr val="FFF3F3"/>
                </a:solidFill>
              </a:rPr>
              <a:t>Sắp Xếp Theo Phương Pháp Cơ Số Radix Sort</a:t>
            </a:r>
            <a:r>
              <a:rPr lang="en-US" sz="2800">
                <a:solidFill>
                  <a:srgbClr val="FFF3F3"/>
                </a:solidFill>
              </a:rPr>
              <a:t> </a:t>
            </a:r>
          </a:p>
        </p:txBody>
      </p:sp>
      <p:sp>
        <p:nvSpPr>
          <p:cNvPr id="223235" name="Rectangle 3"/>
          <p:cNvSpPr>
            <a:spLocks noGrp="1" noChangeArrowheads="1"/>
          </p:cNvSpPr>
          <p:nvPr>
            <p:ph type="body" idx="1"/>
          </p:nvPr>
        </p:nvSpPr>
        <p:spPr>
          <a:xfrm>
            <a:off x="1062038" y="1176338"/>
            <a:ext cx="8431212" cy="5046662"/>
          </a:xfrm>
        </p:spPr>
        <p:txBody>
          <a:bodyPr/>
          <a:lstStyle/>
          <a:p>
            <a:r>
              <a:rPr lang="en-US" dirty="0" err="1"/>
              <a:t>Mô</a:t>
            </a:r>
            <a:r>
              <a:rPr lang="en-US" dirty="0"/>
              <a:t> </a:t>
            </a:r>
            <a:r>
              <a:rPr lang="en-US" dirty="0" err="1"/>
              <a:t>phỏng</a:t>
            </a:r>
            <a:r>
              <a:rPr lang="en-US" dirty="0"/>
              <a:t> </a:t>
            </a:r>
            <a:r>
              <a:rPr lang="en-US" dirty="0" err="1"/>
              <a:t>lại</a:t>
            </a:r>
            <a:r>
              <a:rPr lang="en-US" dirty="0"/>
              <a:t> qui </a:t>
            </a:r>
            <a:r>
              <a:rPr lang="en-US" dirty="0" err="1"/>
              <a:t>trình</a:t>
            </a:r>
            <a:r>
              <a:rPr lang="en-US" dirty="0"/>
              <a:t> </a:t>
            </a:r>
            <a:r>
              <a:rPr lang="en-US" dirty="0" err="1"/>
              <a:t>trên</a:t>
            </a:r>
            <a:r>
              <a:rPr lang="en-US" dirty="0"/>
              <a:t>, </a:t>
            </a:r>
            <a:r>
              <a:rPr lang="en-US" dirty="0" err="1"/>
              <a:t>để</a:t>
            </a:r>
            <a:r>
              <a:rPr lang="en-US" dirty="0"/>
              <a:t> </a:t>
            </a:r>
            <a:r>
              <a:rPr lang="en-US" dirty="0" err="1"/>
              <a:t>sắp</a:t>
            </a:r>
            <a:r>
              <a:rPr lang="en-US" dirty="0"/>
              <a:t> </a:t>
            </a:r>
            <a:r>
              <a:rPr lang="en-US" dirty="0" err="1"/>
              <a:t>xếp</a:t>
            </a:r>
            <a:r>
              <a:rPr lang="en-US" dirty="0"/>
              <a:t> </a:t>
            </a:r>
            <a:r>
              <a:rPr lang="en-US" dirty="0" err="1"/>
              <a:t>dãy</a:t>
            </a:r>
            <a:r>
              <a:rPr lang="en-US" dirty="0"/>
              <a:t> a</a:t>
            </a:r>
            <a:r>
              <a:rPr lang="en-US" baseline="-25000" dirty="0"/>
              <a:t>1</a:t>
            </a:r>
            <a:r>
              <a:rPr lang="en-US" dirty="0"/>
              <a:t>, a</a:t>
            </a:r>
            <a:r>
              <a:rPr lang="en-US" baseline="-25000" dirty="0"/>
              <a:t>2</a:t>
            </a:r>
            <a:r>
              <a:rPr lang="en-US" dirty="0"/>
              <a:t>, ..., an, </a:t>
            </a:r>
            <a:r>
              <a:rPr lang="en-US" dirty="0" err="1"/>
              <a:t>giải</a:t>
            </a:r>
            <a:r>
              <a:rPr lang="en-US" dirty="0"/>
              <a:t> </a:t>
            </a:r>
            <a:r>
              <a:rPr lang="en-US" dirty="0" err="1"/>
              <a:t>thuật</a:t>
            </a:r>
            <a:r>
              <a:rPr lang="en-US" dirty="0"/>
              <a:t> Radix Sort </a:t>
            </a:r>
            <a:r>
              <a:rPr lang="en-US" dirty="0" err="1"/>
              <a:t>thực</a:t>
            </a:r>
            <a:r>
              <a:rPr lang="en-US" dirty="0"/>
              <a:t> </a:t>
            </a:r>
            <a:r>
              <a:rPr lang="en-US" dirty="0" err="1"/>
              <a:t>hiện</a:t>
            </a:r>
            <a:r>
              <a:rPr lang="en-US" dirty="0"/>
              <a:t> </a:t>
            </a:r>
            <a:r>
              <a:rPr lang="en-US" dirty="0" err="1"/>
              <a:t>như</a:t>
            </a:r>
            <a:r>
              <a:rPr lang="en-US" dirty="0"/>
              <a:t> </a:t>
            </a:r>
            <a:r>
              <a:rPr lang="en-US" dirty="0" err="1"/>
              <a:t>sau</a:t>
            </a:r>
            <a:r>
              <a:rPr lang="en-US" dirty="0"/>
              <a:t>:</a:t>
            </a:r>
          </a:p>
          <a:p>
            <a:pPr lvl="1"/>
            <a:r>
              <a:rPr lang="en-US" dirty="0" err="1"/>
              <a:t>Trước</a:t>
            </a:r>
            <a:r>
              <a:rPr lang="en-US" dirty="0"/>
              <a:t> </a:t>
            </a:r>
            <a:r>
              <a:rPr lang="en-US" dirty="0" err="1"/>
              <a:t>tiên</a:t>
            </a:r>
            <a:r>
              <a:rPr lang="en-US" dirty="0"/>
              <a:t>, ta </a:t>
            </a:r>
            <a:r>
              <a:rPr lang="en-US" dirty="0" err="1"/>
              <a:t>có</a:t>
            </a:r>
            <a:r>
              <a:rPr lang="en-US" dirty="0"/>
              <a:t> </a:t>
            </a:r>
            <a:r>
              <a:rPr lang="en-US" dirty="0" err="1"/>
              <a:t>thể</a:t>
            </a:r>
            <a:r>
              <a:rPr lang="en-US" dirty="0"/>
              <a:t> </a:t>
            </a:r>
            <a:r>
              <a:rPr lang="en-US" dirty="0" err="1"/>
              <a:t>giả</a:t>
            </a:r>
            <a:r>
              <a:rPr lang="en-US" dirty="0"/>
              <a:t> </a:t>
            </a:r>
            <a:r>
              <a:rPr lang="en-US" dirty="0" err="1"/>
              <a:t>sử</a:t>
            </a:r>
            <a:r>
              <a:rPr lang="en-US" dirty="0"/>
              <a:t> </a:t>
            </a:r>
            <a:r>
              <a:rPr lang="en-US" dirty="0" err="1"/>
              <a:t>mỗi</a:t>
            </a:r>
            <a:r>
              <a:rPr lang="en-US" dirty="0"/>
              <a:t> </a:t>
            </a:r>
            <a:r>
              <a:rPr lang="en-US" dirty="0" err="1"/>
              <a:t>phần</a:t>
            </a:r>
            <a:r>
              <a:rPr lang="en-US" dirty="0"/>
              <a:t> </a:t>
            </a:r>
            <a:r>
              <a:rPr lang="en-US" dirty="0" err="1"/>
              <a:t>tử</a:t>
            </a:r>
            <a:r>
              <a:rPr lang="en-US" dirty="0"/>
              <a:t> </a:t>
            </a:r>
            <a:r>
              <a:rPr lang="en-US" dirty="0" err="1"/>
              <a:t>a</a:t>
            </a:r>
            <a:r>
              <a:rPr lang="en-US" baseline="-25000" dirty="0" err="1"/>
              <a:t>i</a:t>
            </a:r>
            <a:r>
              <a:rPr lang="en-US" dirty="0"/>
              <a:t> </a:t>
            </a:r>
            <a:r>
              <a:rPr lang="en-US" dirty="0" err="1"/>
              <a:t>trong</a:t>
            </a:r>
            <a:r>
              <a:rPr lang="en-US" dirty="0"/>
              <a:t> </a:t>
            </a:r>
            <a:r>
              <a:rPr lang="en-US" dirty="0" err="1"/>
              <a:t>dãy</a:t>
            </a:r>
            <a:r>
              <a:rPr lang="en-US" dirty="0"/>
              <a:t> a</a:t>
            </a:r>
            <a:r>
              <a:rPr lang="en-US" baseline="-25000" dirty="0"/>
              <a:t>1</a:t>
            </a:r>
            <a:r>
              <a:rPr lang="en-US" dirty="0"/>
              <a:t>, a</a:t>
            </a:r>
            <a:r>
              <a:rPr lang="en-US" baseline="-25000" dirty="0"/>
              <a:t>2</a:t>
            </a:r>
            <a:r>
              <a:rPr lang="en-US" dirty="0"/>
              <a:t>, ..., an </a:t>
            </a:r>
            <a:r>
              <a:rPr lang="en-US" dirty="0" err="1"/>
              <a:t>là</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có</a:t>
            </a:r>
            <a:r>
              <a:rPr lang="en-US" dirty="0"/>
              <a:t> </a:t>
            </a:r>
            <a:r>
              <a:rPr lang="en-US" dirty="0" err="1"/>
              <a:t>tối</a:t>
            </a:r>
            <a:r>
              <a:rPr lang="en-US" dirty="0"/>
              <a:t> </a:t>
            </a:r>
            <a:r>
              <a:rPr lang="en-US" dirty="0" err="1"/>
              <a:t>đa</a:t>
            </a:r>
            <a:r>
              <a:rPr lang="en-US" dirty="0"/>
              <a:t> m </a:t>
            </a:r>
            <a:r>
              <a:rPr lang="en-US" dirty="0" err="1"/>
              <a:t>chữ</a:t>
            </a:r>
            <a:r>
              <a:rPr lang="en-US" dirty="0"/>
              <a:t> </a:t>
            </a:r>
            <a:r>
              <a:rPr lang="en-US" dirty="0" err="1"/>
              <a:t>số</a:t>
            </a:r>
            <a:r>
              <a:rPr lang="en-US" dirty="0"/>
              <a:t>.</a:t>
            </a:r>
          </a:p>
          <a:p>
            <a:pPr lvl="1"/>
            <a:r>
              <a:rPr lang="en-US" dirty="0"/>
              <a:t>Ta </a:t>
            </a:r>
            <a:r>
              <a:rPr lang="en-US" dirty="0" err="1"/>
              <a:t>phân</a:t>
            </a:r>
            <a:r>
              <a:rPr lang="en-US" dirty="0"/>
              <a:t> </a:t>
            </a:r>
            <a:r>
              <a:rPr lang="en-US" dirty="0" err="1"/>
              <a:t>loại</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lần</a:t>
            </a:r>
            <a:r>
              <a:rPr lang="en-US" dirty="0"/>
              <a:t> </a:t>
            </a:r>
            <a:r>
              <a:rPr lang="en-US" dirty="0" err="1"/>
              <a:t>lượt</a:t>
            </a:r>
            <a:r>
              <a:rPr lang="en-US" dirty="0"/>
              <a:t> </a:t>
            </a:r>
            <a:r>
              <a:rPr lang="en-US" dirty="0" err="1"/>
              <a:t>theo</a:t>
            </a:r>
            <a:r>
              <a:rPr lang="en-US" dirty="0"/>
              <a:t> </a:t>
            </a:r>
            <a:r>
              <a:rPr lang="en-US" dirty="0" err="1"/>
              <a:t>các</a:t>
            </a:r>
            <a:r>
              <a:rPr lang="en-US" dirty="0"/>
              <a:t> </a:t>
            </a:r>
            <a:r>
              <a:rPr lang="en-US" dirty="0" err="1"/>
              <a:t>chữ</a:t>
            </a:r>
            <a:r>
              <a:rPr lang="en-US" dirty="0"/>
              <a:t> </a:t>
            </a:r>
            <a:r>
              <a:rPr lang="en-US" dirty="0" err="1"/>
              <a:t>số</a:t>
            </a:r>
            <a:r>
              <a:rPr lang="en-US" dirty="0"/>
              <a:t> </a:t>
            </a:r>
            <a:r>
              <a:rPr lang="en-US" dirty="0" err="1"/>
              <a:t>hàng</a:t>
            </a:r>
            <a:r>
              <a:rPr lang="en-US" dirty="0"/>
              <a:t> </a:t>
            </a:r>
            <a:r>
              <a:rPr lang="en-US" dirty="0" err="1"/>
              <a:t>đơn</a:t>
            </a:r>
            <a:r>
              <a:rPr lang="en-US" dirty="0"/>
              <a:t> </a:t>
            </a:r>
            <a:r>
              <a:rPr lang="en-US" dirty="0" err="1"/>
              <a:t>vị</a:t>
            </a:r>
            <a:r>
              <a:rPr lang="en-US" dirty="0"/>
              <a:t>, </a:t>
            </a:r>
            <a:r>
              <a:rPr lang="en-US" dirty="0" err="1"/>
              <a:t>hàng</a:t>
            </a:r>
            <a:r>
              <a:rPr lang="en-US" dirty="0"/>
              <a:t> </a:t>
            </a:r>
            <a:r>
              <a:rPr lang="en-US" dirty="0" err="1"/>
              <a:t>chục</a:t>
            </a:r>
            <a:r>
              <a:rPr lang="en-US" dirty="0"/>
              <a:t>, </a:t>
            </a:r>
            <a:r>
              <a:rPr lang="en-US" dirty="0" err="1"/>
              <a:t>hàng</a:t>
            </a:r>
            <a:r>
              <a:rPr lang="en-US" dirty="0"/>
              <a:t> </a:t>
            </a:r>
            <a:r>
              <a:rPr lang="en-US" dirty="0" err="1"/>
              <a:t>trăm</a:t>
            </a:r>
            <a:r>
              <a:rPr lang="en-US" dirty="0"/>
              <a:t>, … </a:t>
            </a:r>
            <a:r>
              <a:rPr lang="en-US" dirty="0" err="1"/>
              <a:t>tương</a:t>
            </a:r>
            <a:r>
              <a:rPr lang="en-US" dirty="0"/>
              <a:t> </a:t>
            </a:r>
            <a:r>
              <a:rPr lang="en-US" dirty="0" err="1"/>
              <a:t>tự</a:t>
            </a:r>
            <a:r>
              <a:rPr lang="en-US" dirty="0"/>
              <a:t> </a:t>
            </a:r>
            <a:r>
              <a:rPr lang="en-US" dirty="0" err="1"/>
              <a:t>việc</a:t>
            </a:r>
            <a:r>
              <a:rPr lang="en-US" dirty="0"/>
              <a:t> </a:t>
            </a:r>
            <a:r>
              <a:rPr lang="en-US" dirty="0" err="1"/>
              <a:t>phân</a:t>
            </a:r>
            <a:r>
              <a:rPr lang="en-US" dirty="0"/>
              <a:t> </a:t>
            </a:r>
            <a:r>
              <a:rPr lang="en-US" dirty="0" err="1"/>
              <a:t>loại</a:t>
            </a:r>
            <a:r>
              <a:rPr lang="en-US" dirty="0"/>
              <a:t> </a:t>
            </a:r>
            <a:r>
              <a:rPr lang="en-US" dirty="0" err="1"/>
              <a:t>thư</a:t>
            </a:r>
            <a:r>
              <a:rPr lang="en-US" dirty="0"/>
              <a:t> </a:t>
            </a:r>
            <a:r>
              <a:rPr lang="en-US" dirty="0" err="1"/>
              <a:t>theo</a:t>
            </a:r>
            <a:r>
              <a:rPr lang="en-US" dirty="0"/>
              <a:t> </a:t>
            </a:r>
            <a:r>
              <a:rPr lang="en-US" dirty="0" err="1"/>
              <a:t>tỉnh</a:t>
            </a:r>
            <a:r>
              <a:rPr lang="en-US" dirty="0"/>
              <a:t> </a:t>
            </a:r>
            <a:r>
              <a:rPr lang="en-US" dirty="0" err="1"/>
              <a:t>thành</a:t>
            </a:r>
            <a:r>
              <a:rPr lang="en-US" dirty="0"/>
              <a:t>, </a:t>
            </a:r>
            <a:r>
              <a:rPr lang="en-US" dirty="0" err="1"/>
              <a:t>quận</a:t>
            </a:r>
            <a:r>
              <a:rPr lang="en-US" dirty="0"/>
              <a:t> </a:t>
            </a:r>
            <a:r>
              <a:rPr lang="en-US" dirty="0" err="1"/>
              <a:t>huyện</a:t>
            </a:r>
            <a:r>
              <a:rPr lang="en-US" dirty="0"/>
              <a:t>, </a:t>
            </a:r>
            <a:r>
              <a:rPr lang="en-US" dirty="0" err="1"/>
              <a:t>phường</a:t>
            </a:r>
            <a:r>
              <a:rPr lang="en-US" dirty="0"/>
              <a:t> </a:t>
            </a:r>
            <a:r>
              <a:rPr lang="en-US" dirty="0" err="1"/>
              <a:t>xã</a:t>
            </a:r>
            <a:r>
              <a:rPr lang="en-US" dirty="0"/>
              <a:t>, ….</a:t>
            </a:r>
          </a:p>
          <a:p>
            <a:endParaRPr lang="en-US" dirty="0"/>
          </a:p>
        </p:txBody>
      </p:sp>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Sắp Xếp Theo Phương Pháp Cơ Số Radix Sort </a:t>
            </a:r>
          </a:p>
        </p:txBody>
      </p:sp>
      <p:sp>
        <p:nvSpPr>
          <p:cNvPr id="224259" name="Rectangle 3"/>
          <p:cNvSpPr>
            <a:spLocks noGrp="1" noChangeArrowheads="1"/>
          </p:cNvSpPr>
          <p:nvPr>
            <p:ph type="body" idx="1"/>
          </p:nvPr>
        </p:nvSpPr>
        <p:spPr>
          <a:xfrm>
            <a:off x="992188" y="1176338"/>
            <a:ext cx="8569325" cy="4521200"/>
          </a:xfrm>
        </p:spPr>
        <p:txBody>
          <a:bodyPr/>
          <a:lstStyle/>
          <a:p>
            <a:pPr>
              <a:lnSpc>
                <a:spcPct val="90000"/>
              </a:lnSpc>
            </a:pPr>
            <a:r>
              <a:rPr lang="en-US"/>
              <a:t>Bước 1 :// k cho biết chữ số dùng để phân loại hiện hành</a:t>
            </a:r>
          </a:p>
          <a:p>
            <a:pPr lvl="1">
              <a:lnSpc>
                <a:spcPct val="90000"/>
              </a:lnSpc>
            </a:pPr>
            <a:r>
              <a:rPr lang="en-US"/>
              <a:t>k = 0;	// k = 0: hàng đơn vị; k = 1: hàng chục; …</a:t>
            </a:r>
          </a:p>
          <a:p>
            <a:pPr>
              <a:lnSpc>
                <a:spcPct val="90000"/>
              </a:lnSpc>
            </a:pPr>
            <a:r>
              <a:rPr lang="en-US"/>
              <a:t>Bước 2 : //Tạo các lô chứa các loại phần tử khác nhau</a:t>
            </a:r>
          </a:p>
          <a:p>
            <a:pPr lvl="1">
              <a:lnSpc>
                <a:spcPct val="90000"/>
              </a:lnSpc>
            </a:pPr>
            <a:r>
              <a:rPr lang="en-US"/>
              <a:t>Khởi tạo 10 lô B</a:t>
            </a:r>
            <a:r>
              <a:rPr lang="en-US" baseline="-25000"/>
              <a:t>0</a:t>
            </a:r>
            <a:r>
              <a:rPr lang="en-US"/>
              <a:t>, B</a:t>
            </a:r>
            <a:r>
              <a:rPr lang="en-US" baseline="-25000"/>
              <a:t>1</a:t>
            </a:r>
            <a:r>
              <a:rPr lang="en-US"/>
              <a:t>, …, B</a:t>
            </a:r>
            <a:r>
              <a:rPr lang="en-US" baseline="-25000"/>
              <a:t>9</a:t>
            </a:r>
            <a:r>
              <a:rPr lang="en-US"/>
              <a:t> rỗng; </a:t>
            </a:r>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Sắp Xếp Theo Phương Pháp Cơ Số Radix Sort</a:t>
            </a:r>
          </a:p>
        </p:txBody>
      </p:sp>
      <p:sp>
        <p:nvSpPr>
          <p:cNvPr id="225283" name="Rectangle 3"/>
          <p:cNvSpPr>
            <a:spLocks noGrp="1" noChangeArrowheads="1"/>
          </p:cNvSpPr>
          <p:nvPr>
            <p:ph type="body" idx="1"/>
          </p:nvPr>
        </p:nvSpPr>
        <p:spPr>
          <a:xfrm>
            <a:off x="1127125" y="1243013"/>
            <a:ext cx="8366125" cy="4979987"/>
          </a:xfrm>
        </p:spPr>
        <p:txBody>
          <a:bodyPr/>
          <a:lstStyle/>
          <a:p>
            <a:r>
              <a:rPr lang="en-US" dirty="0" err="1"/>
              <a:t>Bước</a:t>
            </a:r>
            <a:r>
              <a:rPr lang="en-US" dirty="0"/>
              <a:t> 3 : </a:t>
            </a:r>
          </a:p>
          <a:p>
            <a:pPr lvl="1"/>
            <a:r>
              <a:rPr lang="en-US" dirty="0"/>
              <a:t>For </a:t>
            </a:r>
            <a:r>
              <a:rPr lang="en-US" dirty="0" err="1"/>
              <a:t>i</a:t>
            </a:r>
            <a:r>
              <a:rPr lang="en-US" dirty="0"/>
              <a:t> = 1 .. n do</a:t>
            </a:r>
          </a:p>
          <a:p>
            <a:pPr lvl="2"/>
            <a:r>
              <a:rPr lang="en-US" sz="2800" dirty="0" err="1"/>
              <a:t>Đặt</a:t>
            </a:r>
            <a:r>
              <a:rPr lang="en-US" sz="2800" dirty="0"/>
              <a:t> </a:t>
            </a:r>
            <a:r>
              <a:rPr lang="en-US" sz="2800" dirty="0" err="1"/>
              <a:t>a</a:t>
            </a:r>
            <a:r>
              <a:rPr lang="en-US" sz="2800" baseline="-25000" dirty="0" err="1"/>
              <a:t>i</a:t>
            </a:r>
            <a:r>
              <a:rPr lang="en-US" sz="2800" dirty="0"/>
              <a:t> </a:t>
            </a:r>
            <a:r>
              <a:rPr lang="en-US" sz="2800" dirty="0" err="1"/>
              <a:t>vào</a:t>
            </a:r>
            <a:r>
              <a:rPr lang="en-US" sz="2800" dirty="0"/>
              <a:t> </a:t>
            </a:r>
            <a:r>
              <a:rPr lang="en-US" sz="2800" dirty="0" err="1"/>
              <a:t>lô</a:t>
            </a:r>
            <a:r>
              <a:rPr lang="en-US" sz="2800" dirty="0"/>
              <a:t> </a:t>
            </a:r>
            <a:r>
              <a:rPr lang="en-US" sz="2800" dirty="0" err="1"/>
              <a:t>B</a:t>
            </a:r>
            <a:r>
              <a:rPr lang="en-US" sz="2800" baseline="-25000" dirty="0" err="1"/>
              <a:t>t</a:t>
            </a:r>
            <a:r>
              <a:rPr lang="en-US" sz="2800" baseline="-25000" dirty="0"/>
              <a:t> </a:t>
            </a:r>
            <a:r>
              <a:rPr lang="en-US" sz="2800" dirty="0" err="1"/>
              <a:t>với</a:t>
            </a:r>
            <a:r>
              <a:rPr lang="en-US" sz="2800" dirty="0"/>
              <a:t> t: </a:t>
            </a:r>
            <a:r>
              <a:rPr lang="en-US" sz="2800" dirty="0" err="1"/>
              <a:t>chữ</a:t>
            </a:r>
            <a:r>
              <a:rPr lang="en-US" sz="2800" dirty="0"/>
              <a:t> </a:t>
            </a:r>
            <a:r>
              <a:rPr lang="en-US" sz="2800" dirty="0" err="1"/>
              <a:t>số</a:t>
            </a:r>
            <a:r>
              <a:rPr lang="en-US" sz="2800" dirty="0"/>
              <a:t> </a:t>
            </a:r>
            <a:r>
              <a:rPr lang="en-US" sz="2800" dirty="0" err="1"/>
              <a:t>thứ</a:t>
            </a:r>
            <a:r>
              <a:rPr lang="en-US" sz="2800" dirty="0"/>
              <a:t> k </a:t>
            </a:r>
            <a:r>
              <a:rPr lang="en-US" sz="2800" dirty="0" err="1"/>
              <a:t>của</a:t>
            </a:r>
            <a:r>
              <a:rPr lang="en-US" sz="2800" dirty="0"/>
              <a:t> </a:t>
            </a:r>
            <a:r>
              <a:rPr lang="en-US" sz="2800" dirty="0" err="1"/>
              <a:t>a</a:t>
            </a:r>
            <a:r>
              <a:rPr lang="en-US" sz="2800" baseline="-25000" dirty="0" err="1"/>
              <a:t>i</a:t>
            </a:r>
            <a:r>
              <a:rPr lang="en-US" sz="2800" dirty="0"/>
              <a:t>;</a:t>
            </a:r>
          </a:p>
          <a:p>
            <a:r>
              <a:rPr lang="en-US" dirty="0" err="1"/>
              <a:t>Bước</a:t>
            </a:r>
            <a:r>
              <a:rPr lang="en-US" dirty="0"/>
              <a:t> 4 : </a:t>
            </a:r>
          </a:p>
          <a:p>
            <a:pPr lvl="1"/>
            <a:r>
              <a:rPr lang="en-US" dirty="0" err="1"/>
              <a:t>Nối</a:t>
            </a:r>
            <a:r>
              <a:rPr lang="en-US" dirty="0"/>
              <a:t> B</a:t>
            </a:r>
            <a:r>
              <a:rPr lang="en-US" baseline="-25000" dirty="0"/>
              <a:t>0</a:t>
            </a:r>
            <a:r>
              <a:rPr lang="en-US" dirty="0"/>
              <a:t>, B</a:t>
            </a:r>
            <a:r>
              <a:rPr lang="en-US" baseline="-25000" dirty="0"/>
              <a:t>1</a:t>
            </a:r>
            <a:r>
              <a:rPr lang="en-US" dirty="0"/>
              <a:t>, …, B</a:t>
            </a:r>
            <a:r>
              <a:rPr lang="en-US" baseline="-25000" dirty="0"/>
              <a:t>9</a:t>
            </a:r>
            <a:r>
              <a:rPr lang="en-US" dirty="0"/>
              <a:t> </a:t>
            </a:r>
            <a:r>
              <a:rPr lang="en-US" dirty="0" err="1"/>
              <a:t>lại</a:t>
            </a:r>
            <a:r>
              <a:rPr lang="en-US" dirty="0"/>
              <a:t> (</a:t>
            </a:r>
            <a:r>
              <a:rPr lang="en-US" dirty="0" err="1"/>
              <a:t>theo</a:t>
            </a:r>
            <a:r>
              <a:rPr lang="en-US" dirty="0"/>
              <a:t> </a:t>
            </a:r>
            <a:r>
              <a:rPr lang="en-US" dirty="0" err="1"/>
              <a:t>đúng</a:t>
            </a:r>
            <a:r>
              <a:rPr lang="en-US" dirty="0"/>
              <a:t> </a:t>
            </a:r>
            <a:r>
              <a:rPr lang="en-US" dirty="0" err="1"/>
              <a:t>trình</a:t>
            </a:r>
            <a:r>
              <a:rPr lang="en-US" dirty="0"/>
              <a:t> </a:t>
            </a:r>
            <a:r>
              <a:rPr lang="en-US" dirty="0" err="1"/>
              <a:t>tự</a:t>
            </a:r>
            <a:r>
              <a:rPr lang="en-US" dirty="0"/>
              <a:t>) </a:t>
            </a:r>
            <a:r>
              <a:rPr lang="en-US" dirty="0" err="1"/>
              <a:t>thành</a:t>
            </a:r>
            <a:r>
              <a:rPr lang="en-US" dirty="0"/>
              <a:t> a.</a:t>
            </a:r>
          </a:p>
          <a:p>
            <a:r>
              <a:rPr lang="en-US" dirty="0" err="1"/>
              <a:t>Bước</a:t>
            </a:r>
            <a:r>
              <a:rPr lang="en-US" dirty="0"/>
              <a:t> 5 : </a:t>
            </a:r>
          </a:p>
          <a:p>
            <a:pPr lvl="1"/>
            <a:r>
              <a:rPr lang="en-US" dirty="0"/>
              <a:t>k = k+1;Nếu k &lt; m </a:t>
            </a:r>
            <a:r>
              <a:rPr lang="en-US" dirty="0" err="1"/>
              <a:t>thì</a:t>
            </a:r>
            <a:r>
              <a:rPr lang="en-US" dirty="0"/>
              <a:t> </a:t>
            </a:r>
            <a:r>
              <a:rPr lang="en-US" dirty="0" err="1"/>
              <a:t>trở</a:t>
            </a:r>
            <a:r>
              <a:rPr lang="en-US" dirty="0"/>
              <a:t> </a:t>
            </a:r>
            <a:r>
              <a:rPr lang="en-US" dirty="0" err="1"/>
              <a:t>lại</a:t>
            </a:r>
            <a:r>
              <a:rPr lang="en-US" dirty="0"/>
              <a:t> </a:t>
            </a:r>
            <a:r>
              <a:rPr lang="en-US" dirty="0" err="1"/>
              <a:t>bước</a:t>
            </a:r>
            <a:r>
              <a:rPr lang="en-US" dirty="0"/>
              <a:t> 2. </a:t>
            </a:r>
            <a:r>
              <a:rPr lang="en-US" dirty="0" err="1"/>
              <a:t>Ngược</a:t>
            </a:r>
            <a:r>
              <a:rPr lang="en-US" dirty="0"/>
              <a:t> </a:t>
            </a:r>
            <a:r>
              <a:rPr lang="en-US" dirty="0" err="1"/>
              <a:t>lại</a:t>
            </a:r>
            <a:r>
              <a:rPr lang="en-US" dirty="0"/>
              <a:t>: </a:t>
            </a:r>
            <a:r>
              <a:rPr lang="en-US" dirty="0" err="1"/>
              <a:t>Dừng</a:t>
            </a:r>
            <a:endParaRPr lang="en-US" dirty="0"/>
          </a:p>
          <a:p>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Sắp Xếp Theo Phương Pháp Cơ Số Radix Sort </a:t>
            </a:r>
          </a:p>
        </p:txBody>
      </p:sp>
      <p:pic>
        <p:nvPicPr>
          <p:cNvPr id="179203" name="Picture 3" descr="RadixSor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981075"/>
            <a:ext cx="8497887" cy="5472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Sắp Xếp Theo Phương Pháp Cơ Số Radix Sort</a:t>
            </a:r>
          </a:p>
        </p:txBody>
      </p:sp>
      <p:pic>
        <p:nvPicPr>
          <p:cNvPr id="180227" name="Picture 3" descr="RadixSort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052513"/>
            <a:ext cx="8640762" cy="5256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Sắp Xếp Theo Phương Pháp Cơ Số Radix Sort</a:t>
            </a:r>
          </a:p>
        </p:txBody>
      </p:sp>
      <p:pic>
        <p:nvPicPr>
          <p:cNvPr id="181251" name="Picture 3" descr="RadixSort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052513"/>
            <a:ext cx="8569325" cy="5256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Sắp Xếp Theo Phương Pháp Cơ Số Radix Sort</a:t>
            </a:r>
          </a:p>
        </p:txBody>
      </p:sp>
      <p:pic>
        <p:nvPicPr>
          <p:cNvPr id="182275" name="Picture 3" descr="RadixSort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88" y="1196975"/>
            <a:ext cx="8285162" cy="4492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Bài Toán Sắp Xếp</a:t>
            </a:r>
          </a:p>
        </p:txBody>
      </p:sp>
      <p:sp>
        <p:nvSpPr>
          <p:cNvPr id="258051" name="Rectangle 3"/>
          <p:cNvSpPr>
            <a:spLocks noGrp="1" noChangeArrowheads="1"/>
          </p:cNvSpPr>
          <p:nvPr>
            <p:ph type="body" idx="1"/>
          </p:nvPr>
        </p:nvSpPr>
        <p:spPr/>
        <p:txBody>
          <a:bodyPr/>
          <a:lstStyle/>
          <a:p>
            <a:pPr>
              <a:spcBef>
                <a:spcPct val="30000"/>
              </a:spcBef>
            </a:pPr>
            <a:r>
              <a:rPr lang="en-US" sz="2600"/>
              <a:t>Cho danh sách có n phần tử a</a:t>
            </a:r>
            <a:r>
              <a:rPr lang="en-US" sz="2600" baseline="-25000"/>
              <a:t>0</a:t>
            </a:r>
            <a:r>
              <a:rPr lang="en-US" sz="2600"/>
              <a:t>, a</a:t>
            </a:r>
            <a:r>
              <a:rPr lang="en-US" sz="2600" baseline="-25000"/>
              <a:t>1</a:t>
            </a:r>
            <a:r>
              <a:rPr lang="en-US" sz="2600"/>
              <a:t>, a</a:t>
            </a:r>
            <a:r>
              <a:rPr lang="en-US" sz="2600" baseline="-25000"/>
              <a:t>2</a:t>
            </a:r>
            <a:r>
              <a:rPr lang="en-US" sz="2600"/>
              <a:t>…, a</a:t>
            </a:r>
            <a:r>
              <a:rPr lang="en-US" sz="2600" baseline="-25000"/>
              <a:t>n-1</a:t>
            </a:r>
            <a:r>
              <a:rPr lang="en-US" sz="2600"/>
              <a:t>. </a:t>
            </a:r>
          </a:p>
          <a:p>
            <a:pPr>
              <a:spcBef>
                <a:spcPct val="30000"/>
              </a:spcBef>
            </a:pPr>
            <a:r>
              <a:rPr lang="en-US" sz="2600"/>
              <a:t>Sắp xếp là quá trình xử lý các phần tử trong danh sách để đặt chúng theo một thứ tự thỏa mãn một số tiêu chuẩn nào đó dựa trên thông tin lưu tại mỗi phần tử, như:</a:t>
            </a:r>
          </a:p>
          <a:p>
            <a:pPr lvl="1">
              <a:spcBef>
                <a:spcPct val="30000"/>
              </a:spcBef>
              <a:buFont typeface="Wingdings" pitchFamily="2" charset="2"/>
              <a:buChar char="§"/>
            </a:pPr>
            <a:r>
              <a:rPr lang="en-US" sz="2600"/>
              <a:t>Sắp xếp danh sách lớp học tăng theo điểm trung bình.</a:t>
            </a:r>
          </a:p>
          <a:p>
            <a:pPr lvl="1">
              <a:spcBef>
                <a:spcPct val="30000"/>
              </a:spcBef>
              <a:buFont typeface="Wingdings" pitchFamily="2" charset="2"/>
              <a:buChar char="§"/>
            </a:pPr>
            <a:r>
              <a:rPr lang="en-US" sz="2600"/>
              <a:t>Sắp xếp danh sách sinh viên tăng theo tên.</a:t>
            </a:r>
          </a:p>
          <a:p>
            <a:pPr lvl="1">
              <a:spcBef>
                <a:spcPct val="30000"/>
              </a:spcBef>
              <a:buFont typeface="Wingdings" pitchFamily="2" charset="2"/>
              <a:buChar char="§"/>
            </a:pPr>
            <a:r>
              <a:rPr lang="en-US" sz="2600"/>
              <a:t>…</a:t>
            </a:r>
          </a:p>
          <a:p>
            <a:pPr>
              <a:spcBef>
                <a:spcPct val="30000"/>
              </a:spcBef>
            </a:pPr>
            <a:r>
              <a:rPr lang="en-US" sz="2600"/>
              <a:t>Để đơn giản trong việc trình bày giải thuật ta dùng mảng 1 chiều </a:t>
            </a:r>
            <a:r>
              <a:rPr lang="en-US" sz="2600" b="1"/>
              <a:t>a </a:t>
            </a:r>
            <a:r>
              <a:rPr lang="en-US" sz="2600"/>
              <a:t>để lưu danh sách trên trong bộ nhớ chính.</a:t>
            </a:r>
          </a:p>
        </p:txBody>
      </p:sp>
    </p:spTree>
    <p:extLst>
      <p:ext uri="{BB962C8B-B14F-4D97-AF65-F5344CB8AC3E}">
        <p14:creationId xmlns:p14="http://schemas.microsoft.com/office/powerpoint/2010/main" val="1809465174"/>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Sắp Xếp Theo Phương Pháp Cơ Số Radix Sort</a:t>
            </a:r>
          </a:p>
        </p:txBody>
      </p:sp>
      <p:pic>
        <p:nvPicPr>
          <p:cNvPr id="183299" name="Picture 3" descr="RadixSort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1125538"/>
            <a:ext cx="8308975" cy="451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smtClean="0">
                <a:solidFill>
                  <a:srgbClr val="FFF3F3"/>
                </a:solidFill>
              </a:rPr>
              <a:t>Câu Hỏi và Bài Tập</a:t>
            </a:r>
            <a:endParaRPr lang="en-US" sz="2800">
              <a:solidFill>
                <a:srgbClr val="FFF3F3"/>
              </a:solidFill>
            </a:endParaRPr>
          </a:p>
        </p:txBody>
      </p:sp>
      <p:sp>
        <p:nvSpPr>
          <p:cNvPr id="258051" name="Rectangle 3"/>
          <p:cNvSpPr>
            <a:spLocks noGrp="1" noChangeArrowheads="1"/>
          </p:cNvSpPr>
          <p:nvPr>
            <p:ph type="body" idx="1"/>
          </p:nvPr>
        </p:nvSpPr>
        <p:spPr/>
        <p:txBody>
          <a:bodyPr/>
          <a:lstStyle/>
          <a:p>
            <a:pPr marL="0" indent="0" algn="just">
              <a:spcBef>
                <a:spcPct val="30000"/>
              </a:spcBef>
              <a:buNone/>
            </a:pPr>
            <a:r>
              <a:rPr lang="en-US" smtClean="0"/>
              <a:t>1. </a:t>
            </a:r>
            <a:r>
              <a:rPr lang="vi-VN" smtClean="0"/>
              <a:t>Trình bày </a:t>
            </a:r>
            <a:r>
              <a:rPr lang="en-US" smtClean="0"/>
              <a:t>ý</a:t>
            </a:r>
            <a:r>
              <a:rPr lang="vi-VN" smtClean="0"/>
              <a:t> tưởng của </a:t>
            </a:r>
            <a:r>
              <a:rPr lang="en-US"/>
              <a:t>3</a:t>
            </a:r>
            <a:r>
              <a:rPr lang="en-US" smtClean="0"/>
              <a:t> </a:t>
            </a:r>
            <a:r>
              <a:rPr lang="vi-VN" smtClean="0"/>
              <a:t>thuật toán sắp xếp</a:t>
            </a:r>
            <a:r>
              <a:rPr lang="en-US" smtClean="0"/>
              <a:t> </a:t>
            </a:r>
            <a:r>
              <a:rPr lang="en-US">
                <a:solidFill>
                  <a:schemeClr val="tx1"/>
                </a:solidFill>
              </a:rPr>
              <a:t>Quick sort</a:t>
            </a:r>
            <a:r>
              <a:rPr lang="en-US" smtClean="0"/>
              <a:t>,</a:t>
            </a:r>
            <a:r>
              <a:rPr lang="en-US">
                <a:solidFill>
                  <a:schemeClr val="tx1"/>
                </a:solidFill>
              </a:rPr>
              <a:t> Merge sort</a:t>
            </a:r>
            <a:r>
              <a:rPr lang="en-US" smtClean="0">
                <a:solidFill>
                  <a:schemeClr val="tx1"/>
                </a:solidFill>
              </a:rPr>
              <a:t>,</a:t>
            </a:r>
            <a:r>
              <a:rPr lang="en-US">
                <a:solidFill>
                  <a:schemeClr val="tx1"/>
                </a:solidFill>
              </a:rPr>
              <a:t> Radix sort</a:t>
            </a:r>
            <a:r>
              <a:rPr lang="vi-VN" smtClean="0"/>
              <a:t>?</a:t>
            </a:r>
            <a:endParaRPr lang="en-US" smtClean="0"/>
          </a:p>
          <a:p>
            <a:pPr marL="0" indent="0" algn="just">
              <a:spcBef>
                <a:spcPct val="30000"/>
              </a:spcBef>
              <a:buNone/>
            </a:pPr>
            <a:r>
              <a:rPr lang="en-US" smtClean="0"/>
              <a:t>2. </a:t>
            </a:r>
            <a:r>
              <a:rPr lang="vi-VN" smtClean="0"/>
              <a:t>Hãy trình bày những ưu khuyết điểm của </a:t>
            </a:r>
            <a:r>
              <a:rPr lang="en-US" smtClean="0"/>
              <a:t>3 </a:t>
            </a:r>
            <a:r>
              <a:rPr lang="vi-VN" smtClean="0"/>
              <a:t>thuật toán sắp xếp</a:t>
            </a:r>
            <a:r>
              <a:rPr lang="en-US" smtClean="0"/>
              <a:t> ở câu 1</a:t>
            </a:r>
            <a:r>
              <a:rPr lang="vi-VN" smtClean="0"/>
              <a:t>?</a:t>
            </a:r>
            <a:r>
              <a:rPr lang="en-US" smtClean="0"/>
              <a:t> </a:t>
            </a:r>
            <a:r>
              <a:rPr lang="vi-VN" smtClean="0"/>
              <a:t>Theo bạn cách khắc phục những nhược điểm này là như thế nào?</a:t>
            </a:r>
            <a:endParaRPr lang="en-US" smtClean="0"/>
          </a:p>
          <a:p>
            <a:pPr marL="0" indent="0" algn="just">
              <a:spcBef>
                <a:spcPct val="30000"/>
              </a:spcBef>
              <a:buNone/>
            </a:pPr>
            <a:r>
              <a:rPr lang="en-US" smtClean="0"/>
              <a:t>3. </a:t>
            </a:r>
            <a:r>
              <a:rPr lang="vi-VN" smtClean="0"/>
              <a:t>Sử  dụng  hàm  random  trong  C  để  tạo  ra  một  dãy  M  có  1.000  số  nguyên.  Vận  dụng </a:t>
            </a:r>
            <a:r>
              <a:rPr lang="en-US"/>
              <a:t>3</a:t>
            </a:r>
            <a:r>
              <a:rPr lang="vi-VN" smtClean="0"/>
              <a:t> thuật toán sắp xếp</a:t>
            </a:r>
            <a:r>
              <a:rPr lang="en-US" smtClean="0"/>
              <a:t> ở câu 1</a:t>
            </a:r>
            <a:r>
              <a:rPr lang="vi-VN" smtClean="0"/>
              <a:t> để sắp xếp các phần tử của mảng M theo thứ tự tăng dần về mặt  giá  trị.  Với  cùng  một  dữ  liệu  như  nhau,  cho  biết  thời  gian  thực  hiện  các  thuật toán?</a:t>
            </a:r>
            <a:endParaRPr lang="en-US" smtClean="0"/>
          </a:p>
          <a:p>
            <a:pPr marL="0" indent="0" algn="just">
              <a:spcBef>
                <a:spcPct val="30000"/>
              </a:spcBef>
              <a:buNone/>
            </a:pPr>
            <a:endParaRPr lang="en-US" sz="2600"/>
          </a:p>
        </p:txBody>
      </p:sp>
    </p:spTree>
    <p:extLst>
      <p:ext uri="{BB962C8B-B14F-4D97-AF65-F5344CB8AC3E}">
        <p14:creationId xmlns:p14="http://schemas.microsoft.com/office/powerpoint/2010/main" val="173884694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smtClean="0">
                <a:solidFill>
                  <a:srgbClr val="FFF3F3"/>
                </a:solidFill>
              </a:rPr>
              <a:t>Câu Hỏi và Bài Tập</a:t>
            </a:r>
            <a:endParaRPr lang="en-US" sz="2800">
              <a:solidFill>
                <a:srgbClr val="FFF3F3"/>
              </a:solidFill>
            </a:endParaRPr>
          </a:p>
        </p:txBody>
      </p:sp>
      <p:sp>
        <p:nvSpPr>
          <p:cNvPr id="258051" name="Rectangle 3"/>
          <p:cNvSpPr>
            <a:spLocks noGrp="1" noChangeArrowheads="1"/>
          </p:cNvSpPr>
          <p:nvPr>
            <p:ph type="body" idx="1"/>
          </p:nvPr>
        </p:nvSpPr>
        <p:spPr/>
        <p:txBody>
          <a:bodyPr/>
          <a:lstStyle/>
          <a:p>
            <a:pPr marL="0" indent="0" algn="just">
              <a:spcBef>
                <a:spcPct val="30000"/>
              </a:spcBef>
              <a:buNone/>
            </a:pPr>
            <a:r>
              <a:rPr lang="en-US"/>
              <a:t>4</a:t>
            </a:r>
            <a:r>
              <a:rPr lang="en-US" smtClean="0"/>
              <a:t>. </a:t>
            </a:r>
            <a:r>
              <a:rPr lang="vi-VN" smtClean="0"/>
              <a:t>Thông tin về một sinh viên bao gồm: Mã số </a:t>
            </a:r>
            <a:r>
              <a:rPr lang="en-US" smtClean="0"/>
              <a:t>(là </a:t>
            </a:r>
            <a:r>
              <a:rPr lang="vi-VN" smtClean="0"/>
              <a:t>một số nguyên dương</a:t>
            </a:r>
            <a:r>
              <a:rPr lang="en-US" smtClean="0"/>
              <a:t>)</a:t>
            </a:r>
            <a:r>
              <a:rPr lang="vi-VN" smtClean="0"/>
              <a:t>, Họ và đệm </a:t>
            </a:r>
            <a:r>
              <a:rPr lang="en-US" smtClean="0"/>
              <a:t>(</a:t>
            </a:r>
            <a:r>
              <a:rPr lang="vi-VN" smtClean="0"/>
              <a:t>là một chuỗi có tối đa 20  ký tự</a:t>
            </a:r>
            <a:r>
              <a:rPr lang="en-US" smtClean="0"/>
              <a:t>)</a:t>
            </a:r>
            <a:r>
              <a:rPr lang="vi-VN" smtClean="0"/>
              <a:t>, Tên sinh viên </a:t>
            </a:r>
            <a:r>
              <a:rPr lang="en-US" smtClean="0"/>
              <a:t>(</a:t>
            </a:r>
            <a:r>
              <a:rPr lang="vi-VN" smtClean="0"/>
              <a:t>là một chuỗi có tối đa 10 ký tự</a:t>
            </a:r>
            <a:r>
              <a:rPr lang="en-US" smtClean="0"/>
              <a:t>)</a:t>
            </a:r>
            <a:r>
              <a:rPr lang="vi-VN" smtClean="0"/>
              <a:t>, Ngày, tháng, năm sinh </a:t>
            </a:r>
            <a:r>
              <a:rPr lang="en-US" smtClean="0"/>
              <a:t>(là </a:t>
            </a:r>
            <a:r>
              <a:rPr lang="vi-VN" smtClean="0"/>
              <a:t>các số nguyên dương</a:t>
            </a:r>
            <a:r>
              <a:rPr lang="en-US" smtClean="0"/>
              <a:t>)</a:t>
            </a:r>
            <a:r>
              <a:rPr lang="vi-VN" smtClean="0"/>
              <a:t>, Điểm trung bình </a:t>
            </a:r>
            <a:r>
              <a:rPr lang="en-US" smtClean="0"/>
              <a:t>(</a:t>
            </a:r>
            <a:r>
              <a:rPr lang="vi-VN" smtClean="0"/>
              <a:t>là các số thực có giá trị từ 0.00 ? 10.00</a:t>
            </a:r>
            <a:r>
              <a:rPr lang="en-US" smtClean="0"/>
              <a:t>)</a:t>
            </a:r>
            <a:r>
              <a:rPr lang="vi-VN" smtClean="0"/>
              <a:t>. </a:t>
            </a:r>
            <a:endParaRPr lang="en-US" smtClean="0"/>
          </a:p>
          <a:p>
            <a:pPr marL="0" indent="0" algn="just">
              <a:spcBef>
                <a:spcPct val="30000"/>
              </a:spcBef>
              <a:buNone/>
              <a:tabLst>
                <a:tab pos="400050" algn="l"/>
              </a:tabLst>
            </a:pPr>
            <a:r>
              <a:rPr lang="en-US"/>
              <a:t>	</a:t>
            </a:r>
            <a:r>
              <a:rPr lang="vi-VN" smtClean="0"/>
              <a:t>Viết chương trình nhập vào danh sách sinh viên (ít nhất là 10 sinh viên, không nhập trùng mã giữa các sinh viên với nhau), sau đó vận dụng các thuật toán sắp xếp để sắp xếp danh sách sinh viên theo thứ tự tăng dần theo Mã sinh viên. In danh sách sinh viên sau khi sắp xếp ra màn hình.</a:t>
            </a:r>
            <a:endParaRPr lang="en-US"/>
          </a:p>
        </p:txBody>
      </p:sp>
    </p:spTree>
    <p:extLst>
      <p:ext uri="{BB962C8B-B14F-4D97-AF65-F5344CB8AC3E}">
        <p14:creationId xmlns:p14="http://schemas.microsoft.com/office/powerpoint/2010/main" val="2764715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t>Nội Dung</a:t>
            </a:r>
          </a:p>
        </p:txBody>
      </p:sp>
      <p:sp>
        <p:nvSpPr>
          <p:cNvPr id="251907" name="Rectangle 3"/>
          <p:cNvSpPr>
            <a:spLocks noGrp="1" noChangeArrowheads="1"/>
          </p:cNvSpPr>
          <p:nvPr>
            <p:ph type="body" idx="1"/>
          </p:nvPr>
        </p:nvSpPr>
        <p:spPr>
          <a:xfrm>
            <a:off x="992188" y="1243013"/>
            <a:ext cx="8569325" cy="5281612"/>
          </a:xfrm>
        </p:spPr>
        <p:txBody>
          <a:bodyPr/>
          <a:lstStyle/>
          <a:p>
            <a:pPr>
              <a:spcBef>
                <a:spcPct val="60000"/>
              </a:spcBef>
            </a:pPr>
            <a:r>
              <a:rPr lang="en-US" smtClean="0"/>
              <a:t>Nhu cầu tìm kiếm, sắp xếp dữ liệu </a:t>
            </a:r>
          </a:p>
          <a:p>
            <a:pPr>
              <a:spcBef>
                <a:spcPct val="60000"/>
              </a:spcBef>
            </a:pPr>
            <a:r>
              <a:rPr lang="en-US" smtClean="0"/>
              <a:t>Các </a:t>
            </a:r>
            <a:r>
              <a:rPr lang="en-US"/>
              <a:t>giải thuật tìm kiếm nội</a:t>
            </a:r>
          </a:p>
          <a:p>
            <a:pPr lvl="1">
              <a:spcBef>
                <a:spcPct val="60000"/>
              </a:spcBef>
              <a:buFont typeface="Wingdings" pitchFamily="2" charset="2"/>
              <a:buNone/>
            </a:pPr>
            <a:r>
              <a:rPr lang="en-US"/>
              <a:t>1. Tìm kiếm tuyến tính</a:t>
            </a:r>
          </a:p>
          <a:p>
            <a:pPr lvl="1">
              <a:spcBef>
                <a:spcPct val="60000"/>
              </a:spcBef>
              <a:buFont typeface="Wingdings" pitchFamily="2" charset="2"/>
              <a:buNone/>
            </a:pPr>
            <a:r>
              <a:rPr lang="en-US"/>
              <a:t>2. Tìm kiếm nhị phân</a:t>
            </a:r>
          </a:p>
          <a:p>
            <a:pPr>
              <a:spcBef>
                <a:spcPct val="60000"/>
              </a:spcBef>
            </a:pPr>
            <a:r>
              <a:rPr lang="en-US"/>
              <a:t> Các giải thuật sắp xếp nội</a:t>
            </a:r>
          </a:p>
          <a:p>
            <a:pPr>
              <a:lnSpc>
                <a:spcPct val="90000"/>
              </a:lnSpc>
              <a:spcBef>
                <a:spcPts val="1200"/>
              </a:spcBef>
              <a:buNone/>
            </a:pPr>
            <a:r>
              <a:rPr lang="en-US"/>
              <a:t>	 </a:t>
            </a:r>
            <a:r>
              <a:rPr lang="en-US" smtClean="0"/>
              <a:t>1. Chọn trực tiếp – Selection Sort</a:t>
            </a:r>
          </a:p>
          <a:p>
            <a:pPr marL="571500" indent="-571500">
              <a:lnSpc>
                <a:spcPct val="90000"/>
              </a:lnSpc>
              <a:spcBef>
                <a:spcPts val="1200"/>
              </a:spcBef>
              <a:buNone/>
            </a:pPr>
            <a:r>
              <a:rPr lang="en-US" smtClean="0"/>
              <a:t>	2. Chèn trực tiếp – Insertion Sort</a:t>
            </a:r>
          </a:p>
          <a:p>
            <a:pPr marL="571500" indent="-571500">
              <a:lnSpc>
                <a:spcPct val="90000"/>
              </a:lnSpc>
              <a:spcBef>
                <a:spcPts val="1200"/>
              </a:spcBef>
              <a:buNone/>
            </a:pPr>
            <a:r>
              <a:rPr lang="en-US" smtClean="0"/>
              <a:t>	3. Chèn nhị phân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Bài Toán Sắp Xếp (tt)</a:t>
            </a:r>
          </a:p>
        </p:txBody>
      </p:sp>
      <p:sp>
        <p:nvSpPr>
          <p:cNvPr id="259075" name="Rectangle 3"/>
          <p:cNvSpPr>
            <a:spLocks noGrp="1" noChangeArrowheads="1"/>
          </p:cNvSpPr>
          <p:nvPr>
            <p:ph type="body" idx="1"/>
          </p:nvPr>
        </p:nvSpPr>
        <p:spPr/>
        <p:txBody>
          <a:bodyPr/>
          <a:lstStyle/>
          <a:p>
            <a:r>
              <a:rPr lang="en-US" sz="2600"/>
              <a:t>a: là dãy các phần tử dữ liệu</a:t>
            </a:r>
          </a:p>
          <a:p>
            <a:r>
              <a:rPr lang="en-US" sz="2600"/>
              <a:t>Để sắp xếp dãy a theo thứ tự (giả sử theo thứ tự tăng), ta tiến hành triệt tiêu tất cả các nghịch thế trong a.</a:t>
            </a:r>
          </a:p>
          <a:p>
            <a:pPr lvl="1">
              <a:buFont typeface="Wingdings" pitchFamily="2" charset="2"/>
              <a:buChar char="§"/>
            </a:pPr>
            <a:r>
              <a:rPr lang="en-US" sz="2600"/>
              <a:t>Nghịch thế: </a:t>
            </a:r>
          </a:p>
          <a:p>
            <a:pPr lvl="2">
              <a:buFontTx/>
              <a:buChar char="•"/>
            </a:pPr>
            <a:r>
              <a:rPr lang="en-US" sz="2600"/>
              <a:t>Cho dãy có n phần tử a</a:t>
            </a:r>
            <a:r>
              <a:rPr lang="en-US" sz="2600" baseline="-25000"/>
              <a:t>0</a:t>
            </a:r>
            <a:r>
              <a:rPr lang="en-US" sz="2600"/>
              <a:t>, a</a:t>
            </a:r>
            <a:r>
              <a:rPr lang="en-US" sz="2600" baseline="-25000"/>
              <a:t>1</a:t>
            </a:r>
            <a:r>
              <a:rPr lang="en-US" sz="2600"/>
              <a:t>,…,a</a:t>
            </a:r>
            <a:r>
              <a:rPr lang="en-US" sz="2600" baseline="-25000"/>
              <a:t>n-1</a:t>
            </a:r>
            <a:endParaRPr lang="en-US" sz="2600"/>
          </a:p>
          <a:p>
            <a:pPr lvl="2">
              <a:buFontTx/>
              <a:buChar char="•"/>
            </a:pPr>
            <a:r>
              <a:rPr lang="en-US" sz="2600"/>
              <a:t>Nếu i&lt;j và a</a:t>
            </a:r>
            <a:r>
              <a:rPr lang="en-US" sz="2600" baseline="-25000"/>
              <a:t>i</a:t>
            </a:r>
            <a:r>
              <a:rPr lang="en-US" sz="2600"/>
              <a:t> &gt;a</a:t>
            </a:r>
            <a:r>
              <a:rPr lang="en-US" sz="2600" baseline="-25000"/>
              <a:t>j</a:t>
            </a:r>
          </a:p>
          <a:p>
            <a:pPr>
              <a:buFont typeface="Wingdings" pitchFamily="2" charset="2"/>
              <a:buNone/>
            </a:pPr>
            <a:endParaRPr lang="en-US" sz="2600"/>
          </a:p>
          <a:p>
            <a:pPr>
              <a:buFont typeface="Wingdings" pitchFamily="2" charset="2"/>
              <a:buNone/>
            </a:pPr>
            <a:r>
              <a:rPr lang="en-US" sz="2600"/>
              <a:t> </a:t>
            </a:r>
          </a:p>
          <a:p>
            <a:r>
              <a:rPr lang="en-US" sz="2600"/>
              <a:t>Đánh giá độ phức tạp của giải thuật, ta tính</a:t>
            </a:r>
          </a:p>
          <a:p>
            <a:pPr lvl="2">
              <a:buFontTx/>
              <a:buNone/>
            </a:pPr>
            <a:r>
              <a:rPr lang="en-US" sz="2600"/>
              <a:t>C</a:t>
            </a:r>
            <a:r>
              <a:rPr lang="en-US" sz="2600" baseline="-25000"/>
              <a:t>ss</a:t>
            </a:r>
            <a:r>
              <a:rPr lang="en-US" sz="2600"/>
              <a:t>: Số lượng phép so sánh cần thực hiện</a:t>
            </a:r>
          </a:p>
          <a:p>
            <a:pPr lvl="2">
              <a:buFontTx/>
              <a:buNone/>
            </a:pPr>
            <a:r>
              <a:rPr lang="en-US" sz="2600"/>
              <a:t>C</a:t>
            </a:r>
            <a:r>
              <a:rPr lang="en-US" sz="2600" baseline="-25000"/>
              <a:t>HV</a:t>
            </a:r>
            <a:r>
              <a:rPr lang="en-US" sz="2600"/>
              <a:t>: Số lượng phép hoán vị cần thực hiện</a:t>
            </a:r>
          </a:p>
        </p:txBody>
      </p:sp>
      <p:sp>
        <p:nvSpPr>
          <p:cNvPr id="259084" name="Text Box 12"/>
          <p:cNvSpPr txBox="1">
            <a:spLocks noChangeArrowheads="1"/>
          </p:cNvSpPr>
          <p:nvPr/>
        </p:nvSpPr>
        <p:spPr bwMode="auto">
          <a:xfrm>
            <a:off x="5240338" y="4292600"/>
            <a:ext cx="223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p>
        </p:txBody>
      </p:sp>
      <p:grpSp>
        <p:nvGrpSpPr>
          <p:cNvPr id="259088" name="Group 16"/>
          <p:cNvGrpSpPr>
            <a:grpSpLocks/>
          </p:cNvGrpSpPr>
          <p:nvPr/>
        </p:nvGrpSpPr>
        <p:grpSpPr bwMode="auto">
          <a:xfrm>
            <a:off x="1712913" y="4267200"/>
            <a:ext cx="8208962" cy="530225"/>
            <a:chOff x="807" y="2688"/>
            <a:chExt cx="5397" cy="334"/>
          </a:xfrm>
        </p:grpSpPr>
        <p:sp>
          <p:nvSpPr>
            <p:cNvPr id="259085" name="Text Box 13"/>
            <p:cNvSpPr txBox="1">
              <a:spLocks noChangeArrowheads="1"/>
            </p:cNvSpPr>
            <p:nvPr/>
          </p:nvSpPr>
          <p:spPr bwMode="auto">
            <a:xfrm>
              <a:off x="3936" y="2688"/>
              <a:ext cx="22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en-US" sz="2000"/>
                <a:t>a[0], a[1] là cặp nghịch thế</a:t>
              </a:r>
            </a:p>
          </p:txBody>
        </p:sp>
        <p:grpSp>
          <p:nvGrpSpPr>
            <p:cNvPr id="259087" name="Group 15"/>
            <p:cNvGrpSpPr>
              <a:grpSpLocks/>
            </p:cNvGrpSpPr>
            <p:nvPr/>
          </p:nvGrpSpPr>
          <p:grpSpPr bwMode="auto">
            <a:xfrm>
              <a:off x="807" y="2727"/>
              <a:ext cx="3072" cy="295"/>
              <a:chOff x="807" y="2682"/>
              <a:chExt cx="3072" cy="295"/>
            </a:xfrm>
          </p:grpSpPr>
          <p:grpSp>
            <p:nvGrpSpPr>
              <p:cNvPr id="259083" name="Group 11"/>
              <p:cNvGrpSpPr>
                <a:grpSpLocks/>
              </p:cNvGrpSpPr>
              <p:nvPr/>
            </p:nvGrpSpPr>
            <p:grpSpPr bwMode="auto">
              <a:xfrm>
                <a:off x="807" y="2682"/>
                <a:ext cx="3072" cy="294"/>
                <a:chOff x="2770" y="2637"/>
                <a:chExt cx="3072" cy="294"/>
              </a:xfrm>
            </p:grpSpPr>
            <p:sp>
              <p:nvSpPr>
                <p:cNvPr id="259077" name="Text Box 5"/>
                <p:cNvSpPr txBox="1">
                  <a:spLocks noChangeArrowheads="1"/>
                </p:cNvSpPr>
                <p:nvPr/>
              </p:nvSpPr>
              <p:spPr bwMode="auto">
                <a:xfrm>
                  <a:off x="2770"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34</a:t>
                  </a:r>
                </a:p>
              </p:txBody>
            </p:sp>
            <p:sp>
              <p:nvSpPr>
                <p:cNvPr id="259078" name="Text Box 6"/>
                <p:cNvSpPr txBox="1">
                  <a:spLocks noChangeArrowheads="1"/>
                </p:cNvSpPr>
                <p:nvPr/>
              </p:nvSpPr>
              <p:spPr bwMode="auto">
                <a:xfrm>
                  <a:off x="3538"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59079" name="Text Box 7"/>
                <p:cNvSpPr txBox="1">
                  <a:spLocks noChangeArrowheads="1"/>
                </p:cNvSpPr>
                <p:nvPr/>
              </p:nvSpPr>
              <p:spPr bwMode="auto">
                <a:xfrm>
                  <a:off x="4306"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59080" name="Text Box 8"/>
                <p:cNvSpPr txBox="1">
                  <a:spLocks noChangeArrowheads="1"/>
                </p:cNvSpPr>
                <p:nvPr/>
              </p:nvSpPr>
              <p:spPr bwMode="auto">
                <a:xfrm>
                  <a:off x="5074"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grpSp>
          <p:cxnSp>
            <p:nvCxnSpPr>
              <p:cNvPr id="259086" name="AutoShape 14"/>
              <p:cNvCxnSpPr>
                <a:cxnSpLocks noChangeShapeType="1"/>
              </p:cNvCxnSpPr>
              <p:nvPr/>
            </p:nvCxnSpPr>
            <p:spPr bwMode="auto">
              <a:xfrm rot="16200000" flipH="1">
                <a:off x="1553" y="2593"/>
                <a:ext cx="1" cy="768"/>
              </a:xfrm>
              <a:prstGeom prst="bentConnector3">
                <a:avLst>
                  <a:gd name="adj1" fmla="val 13200000"/>
                </a:avLst>
              </a:prstGeom>
              <a:noFill/>
              <a:ln w="762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Thuật Toán Sắp Xếp</a:t>
            </a:r>
          </a:p>
        </p:txBody>
      </p:sp>
      <p:sp>
        <p:nvSpPr>
          <p:cNvPr id="257027" name="Rectangle 3"/>
          <p:cNvSpPr>
            <a:spLocks noGrp="1" noChangeArrowheads="1"/>
          </p:cNvSpPr>
          <p:nvPr>
            <p:ph type="body" idx="1"/>
          </p:nvPr>
        </p:nvSpPr>
        <p:spPr/>
        <p:txBody>
          <a:bodyPr/>
          <a:lstStyle/>
          <a:p>
            <a:pPr>
              <a:lnSpc>
                <a:spcPct val="90000"/>
              </a:lnSpc>
              <a:buNone/>
            </a:pPr>
            <a:r>
              <a:rPr lang="en-US" smtClean="0"/>
              <a:t>	1. 	Chọn trực tiếp – Selection Sort</a:t>
            </a:r>
          </a:p>
          <a:p>
            <a:pPr>
              <a:lnSpc>
                <a:spcPct val="90000"/>
              </a:lnSpc>
              <a:buNone/>
            </a:pPr>
            <a:r>
              <a:rPr lang="en-US" smtClean="0"/>
              <a:t>	2. Chèn trực tiếp – Insertion Sort</a:t>
            </a:r>
          </a:p>
          <a:p>
            <a:pPr>
              <a:lnSpc>
                <a:spcPct val="90000"/>
              </a:lnSpc>
              <a:buNone/>
            </a:pPr>
            <a:r>
              <a:rPr lang="en-US" smtClean="0"/>
              <a:t>	3. Chèn nhị phân</a:t>
            </a:r>
          </a:p>
          <a:p>
            <a:pPr>
              <a:lnSpc>
                <a:spcPct val="90000"/>
              </a:lnSpc>
              <a:buNone/>
            </a:pPr>
            <a:r>
              <a:rPr lang="en-US" smtClean="0"/>
              <a:t>	4. Đổi chỗ trực tiếp – Interchange Sort</a:t>
            </a:r>
          </a:p>
          <a:p>
            <a:pPr>
              <a:lnSpc>
                <a:spcPct val="90000"/>
              </a:lnSpc>
              <a:buNone/>
            </a:pPr>
            <a:r>
              <a:rPr lang="en-US" smtClean="0"/>
              <a:t>	5. Nổi bọt – Bubble Sort</a:t>
            </a:r>
          </a:p>
          <a:p>
            <a:pPr>
              <a:lnSpc>
                <a:spcPct val="90000"/>
              </a:lnSpc>
              <a:buNone/>
            </a:pPr>
            <a:r>
              <a:rPr lang="en-US" smtClean="0"/>
              <a:t>	6. Shaker Sort</a:t>
            </a:r>
          </a:p>
          <a:p>
            <a:pPr>
              <a:lnSpc>
                <a:spcPct val="90000"/>
              </a:lnSpc>
              <a:buNone/>
            </a:pPr>
            <a:r>
              <a:rPr lang="en-US" smtClean="0"/>
              <a:t>	7. 	Shell Sort</a:t>
            </a:r>
          </a:p>
          <a:p>
            <a:pPr>
              <a:lnSpc>
                <a:spcPct val="90000"/>
              </a:lnSpc>
              <a:buNone/>
            </a:pPr>
            <a:r>
              <a:rPr lang="en-US" smtClean="0"/>
              <a:t>	8. Heap Sort</a:t>
            </a:r>
            <a:r>
              <a:rPr lang="en-US" b="1" smtClean="0"/>
              <a:t> </a:t>
            </a:r>
          </a:p>
          <a:p>
            <a:pPr>
              <a:lnSpc>
                <a:spcPct val="90000"/>
              </a:lnSpc>
              <a:buNone/>
            </a:pPr>
            <a:r>
              <a:rPr lang="en-US" smtClean="0"/>
              <a:t>	9. Quick Sort</a:t>
            </a:r>
          </a:p>
          <a:p>
            <a:pPr>
              <a:lnSpc>
                <a:spcPct val="90000"/>
              </a:lnSpc>
              <a:buNone/>
            </a:pPr>
            <a:r>
              <a:rPr lang="en-US" smtClean="0"/>
              <a:t>	10. Merge Sort</a:t>
            </a:r>
          </a:p>
          <a:p>
            <a:pPr>
              <a:lnSpc>
                <a:spcPct val="90000"/>
              </a:lnSpc>
              <a:buNone/>
            </a:pPr>
            <a:r>
              <a:rPr lang="en-US" smtClean="0"/>
              <a:t>	11. Radix Sort</a:t>
            </a:r>
          </a:p>
          <a:p>
            <a:pPr>
              <a:lnSpc>
                <a:spcPct val="90000"/>
              </a:lnSpc>
              <a:buNone/>
            </a:pP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Thuật Toán Sắp Xếp</a:t>
            </a:r>
          </a:p>
        </p:txBody>
      </p:sp>
      <p:sp>
        <p:nvSpPr>
          <p:cNvPr id="267267" name="Rectangle 3"/>
          <p:cNvSpPr>
            <a:spLocks noGrp="1" noChangeArrowheads="1"/>
          </p:cNvSpPr>
          <p:nvPr>
            <p:ph type="body" idx="1"/>
          </p:nvPr>
        </p:nvSpPr>
        <p:spPr/>
        <p:txBody>
          <a:bodyPr/>
          <a:lstStyle/>
          <a:p>
            <a:pPr>
              <a:lnSpc>
                <a:spcPct val="90000"/>
              </a:lnSpc>
              <a:buFont typeface="Wingdings" pitchFamily="2" charset="2"/>
              <a:buNone/>
            </a:pPr>
            <a:r>
              <a:rPr lang="en-US" b="1"/>
              <a:t>	1. </a:t>
            </a:r>
            <a:r>
              <a:rPr lang="en-US" b="1" smtClean="0"/>
              <a:t>Chọn trực tiếp – Selection Sort</a:t>
            </a:r>
          </a:p>
          <a:p>
            <a:pPr>
              <a:lnSpc>
                <a:spcPct val="90000"/>
              </a:lnSpc>
              <a:buNone/>
            </a:pPr>
            <a:r>
              <a:rPr lang="en-US" smtClean="0"/>
              <a:t>	2. Chèn trực tiếp – Insertion Sort</a:t>
            </a:r>
          </a:p>
          <a:p>
            <a:pPr>
              <a:lnSpc>
                <a:spcPct val="90000"/>
              </a:lnSpc>
              <a:buNone/>
            </a:pPr>
            <a:r>
              <a:rPr lang="en-US"/>
              <a:t>	</a:t>
            </a:r>
            <a:r>
              <a:rPr lang="en-US" smtClean="0"/>
              <a:t>3. Chèn nhị phân</a:t>
            </a:r>
          </a:p>
          <a:p>
            <a:pPr>
              <a:lnSpc>
                <a:spcPct val="90000"/>
              </a:lnSpc>
              <a:buNone/>
            </a:pPr>
            <a:r>
              <a:rPr lang="en-US" smtClean="0"/>
              <a:t>	4. Đổi chỗ trực tiếp – Interchange Sort</a:t>
            </a:r>
          </a:p>
          <a:p>
            <a:pPr>
              <a:lnSpc>
                <a:spcPct val="90000"/>
              </a:lnSpc>
              <a:buFont typeface="Wingdings" pitchFamily="2" charset="2"/>
              <a:buNone/>
            </a:pPr>
            <a:r>
              <a:rPr lang="en-US"/>
              <a:t>	5</a:t>
            </a:r>
            <a:r>
              <a:rPr lang="en-US" smtClean="0"/>
              <a:t>. </a:t>
            </a:r>
            <a:r>
              <a:rPr lang="en-US"/>
              <a:t>Nổi bọt – Bubble </a:t>
            </a:r>
            <a:r>
              <a:rPr lang="en-US" smtClean="0"/>
              <a:t>Sort</a:t>
            </a:r>
          </a:p>
          <a:p>
            <a:pPr>
              <a:lnSpc>
                <a:spcPct val="90000"/>
              </a:lnSpc>
              <a:buFont typeface="Wingdings" pitchFamily="2" charset="2"/>
              <a:buNone/>
            </a:pPr>
            <a:r>
              <a:rPr lang="en-US"/>
              <a:t>	</a:t>
            </a:r>
            <a:r>
              <a:rPr lang="en-US" smtClean="0"/>
              <a:t>6. Shaker Sort</a:t>
            </a:r>
            <a:endParaRPr lang="en-US"/>
          </a:p>
          <a:p>
            <a:pPr>
              <a:lnSpc>
                <a:spcPct val="90000"/>
              </a:lnSpc>
              <a:buFont typeface="Wingdings" pitchFamily="2" charset="2"/>
              <a:buNone/>
            </a:pPr>
            <a:r>
              <a:rPr lang="en-US"/>
              <a:t>	7</a:t>
            </a:r>
            <a:r>
              <a:rPr lang="en-US" smtClean="0"/>
              <a:t>. </a:t>
            </a:r>
            <a:r>
              <a:rPr lang="en-US"/>
              <a:t>	</a:t>
            </a:r>
            <a:r>
              <a:rPr lang="en-US" smtClean="0"/>
              <a:t>Shell </a:t>
            </a:r>
            <a:r>
              <a:rPr lang="en-US"/>
              <a:t>Sort</a:t>
            </a:r>
          </a:p>
          <a:p>
            <a:pPr>
              <a:lnSpc>
                <a:spcPct val="90000"/>
              </a:lnSpc>
              <a:buFont typeface="Wingdings" pitchFamily="2" charset="2"/>
              <a:buNone/>
            </a:pPr>
            <a:r>
              <a:rPr lang="en-US"/>
              <a:t>	8</a:t>
            </a:r>
            <a:r>
              <a:rPr lang="en-US" smtClean="0"/>
              <a:t>. </a:t>
            </a:r>
            <a:r>
              <a:rPr lang="en-US"/>
              <a:t>Heap Sort</a:t>
            </a:r>
            <a:r>
              <a:rPr lang="en-US" b="1"/>
              <a:t> </a:t>
            </a:r>
            <a:endParaRPr lang="en-US" b="1" smtClean="0"/>
          </a:p>
          <a:p>
            <a:pPr>
              <a:lnSpc>
                <a:spcPct val="90000"/>
              </a:lnSpc>
              <a:buFont typeface="Wingdings" pitchFamily="2" charset="2"/>
              <a:buNone/>
            </a:pPr>
            <a:r>
              <a:rPr lang="en-US"/>
              <a:t>	9</a:t>
            </a:r>
            <a:r>
              <a:rPr lang="en-US" smtClean="0"/>
              <a:t>. </a:t>
            </a:r>
            <a:r>
              <a:rPr lang="en-US"/>
              <a:t>Quick Sort</a:t>
            </a:r>
          </a:p>
          <a:p>
            <a:pPr>
              <a:lnSpc>
                <a:spcPct val="90000"/>
              </a:lnSpc>
              <a:buFont typeface="Wingdings" pitchFamily="2" charset="2"/>
              <a:buNone/>
            </a:pPr>
            <a:r>
              <a:rPr lang="en-US"/>
              <a:t>	</a:t>
            </a:r>
            <a:r>
              <a:rPr lang="en-US" smtClean="0"/>
              <a:t>10. </a:t>
            </a:r>
            <a:r>
              <a:rPr lang="en-US"/>
              <a:t>Merge Sort</a:t>
            </a:r>
          </a:p>
          <a:p>
            <a:pPr>
              <a:lnSpc>
                <a:spcPct val="90000"/>
              </a:lnSpc>
              <a:buFont typeface="Wingdings" pitchFamily="2" charset="2"/>
              <a:buNone/>
            </a:pPr>
            <a:r>
              <a:rPr lang="en-US"/>
              <a:t>	</a:t>
            </a:r>
            <a:r>
              <a:rPr lang="en-US" smtClean="0"/>
              <a:t>11. </a:t>
            </a:r>
            <a:r>
              <a:rPr lang="en-US"/>
              <a:t>Radix Sort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Chọn Trực Tiếp – Selection Sort</a:t>
            </a:r>
          </a:p>
        </p:txBody>
      </p:sp>
      <p:sp>
        <p:nvSpPr>
          <p:cNvPr id="59395" name="Rectangle 3"/>
          <p:cNvSpPr>
            <a:spLocks noGrp="1" noChangeArrowheads="1"/>
          </p:cNvSpPr>
          <p:nvPr>
            <p:ph type="body" idx="1"/>
          </p:nvPr>
        </p:nvSpPr>
        <p:spPr/>
        <p:txBody>
          <a:bodyPr/>
          <a:lstStyle/>
          <a:p>
            <a:pPr>
              <a:spcBef>
                <a:spcPct val="50000"/>
              </a:spcBef>
            </a:pPr>
            <a:r>
              <a:rPr lang="en-US" sz="2400" b="1"/>
              <a:t>Ý tưởng</a:t>
            </a:r>
            <a:r>
              <a:rPr lang="en-US" sz="2400"/>
              <a:t>:</a:t>
            </a:r>
          </a:p>
          <a:p>
            <a:pPr lvl="1">
              <a:spcBef>
                <a:spcPct val="50000"/>
              </a:spcBef>
              <a:buFont typeface="Wingdings" pitchFamily="2" charset="2"/>
              <a:buChar char="§"/>
            </a:pPr>
            <a:r>
              <a:rPr lang="en-US"/>
              <a:t>Chọn phần tử nhỏ nhất trong N phần tử trong dãy hiện hành ban đầu.</a:t>
            </a:r>
          </a:p>
          <a:p>
            <a:pPr lvl="1">
              <a:spcBef>
                <a:spcPct val="50000"/>
              </a:spcBef>
              <a:buFont typeface="Wingdings" pitchFamily="2" charset="2"/>
              <a:buChar char="§"/>
            </a:pPr>
            <a:r>
              <a:rPr lang="en-US"/>
              <a:t>Đưa phần tử này về vị trí đầu dãy hiện hành</a:t>
            </a:r>
          </a:p>
          <a:p>
            <a:pPr lvl="1">
              <a:spcBef>
                <a:spcPct val="50000"/>
              </a:spcBef>
              <a:buFont typeface="Wingdings" pitchFamily="2" charset="2"/>
              <a:buChar char="§"/>
            </a:pPr>
            <a:r>
              <a:rPr lang="en-US"/>
              <a:t>Xem dãy hiện hành chỉ còn N-1 phần tử của dãy hiện hành ban đầu</a:t>
            </a:r>
          </a:p>
          <a:p>
            <a:pPr lvl="2">
              <a:spcBef>
                <a:spcPct val="50000"/>
              </a:spcBef>
            </a:pPr>
            <a:r>
              <a:rPr lang="en-US" sz="2800"/>
              <a:t> Bắt đầu từ vị trí thứ 2;</a:t>
            </a:r>
          </a:p>
          <a:p>
            <a:pPr lvl="2">
              <a:spcBef>
                <a:spcPct val="50000"/>
              </a:spcBef>
            </a:pPr>
            <a:r>
              <a:rPr lang="en-US" sz="2800"/>
              <a:t> Lặp lại quá trình trên cho dãy hiện hành... đến khi dãy hiện hành chỉ còn 1 phần tử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Các Bước Của Thuật Toán Chọn Trực Tiếp</a:t>
            </a:r>
          </a:p>
        </p:txBody>
      </p:sp>
      <p:sp>
        <p:nvSpPr>
          <p:cNvPr id="60419" name="Rectangle 3"/>
          <p:cNvSpPr>
            <a:spLocks noGrp="1" noChangeArrowheads="1"/>
          </p:cNvSpPr>
          <p:nvPr>
            <p:ph type="body" idx="1"/>
          </p:nvPr>
        </p:nvSpPr>
        <p:spPr>
          <a:xfrm>
            <a:off x="992188" y="1438275"/>
            <a:ext cx="8569325" cy="4191000"/>
          </a:xfrm>
        </p:spPr>
        <p:txBody>
          <a:bodyPr/>
          <a:lstStyle/>
          <a:p>
            <a:pPr>
              <a:spcBef>
                <a:spcPct val="50000"/>
              </a:spcBef>
            </a:pPr>
            <a:r>
              <a:rPr lang="en-US" u="sng"/>
              <a:t>Bước 1</a:t>
            </a:r>
            <a:r>
              <a:rPr lang="en-US"/>
              <a:t>:   i = 0; </a:t>
            </a:r>
          </a:p>
          <a:p>
            <a:pPr>
              <a:spcBef>
                <a:spcPct val="50000"/>
              </a:spcBef>
            </a:pPr>
            <a:r>
              <a:rPr lang="en-US" u="sng"/>
              <a:t>Bước 2</a:t>
            </a:r>
            <a:r>
              <a:rPr lang="en-US"/>
              <a:t>:  Tìm phần tử </a:t>
            </a:r>
            <a:r>
              <a:rPr lang="en-US" b="1">
                <a:solidFill>
                  <a:srgbClr val="FF0000"/>
                </a:solidFill>
              </a:rPr>
              <a:t>a[min]</a:t>
            </a:r>
            <a:r>
              <a:rPr lang="en-US"/>
              <a:t> nhỏ nhất trong 			  dãy hiện hành từ a[i] đến a[N] </a:t>
            </a:r>
          </a:p>
          <a:p>
            <a:pPr>
              <a:spcBef>
                <a:spcPct val="50000"/>
              </a:spcBef>
            </a:pPr>
            <a:r>
              <a:rPr lang="en-US" u="sng"/>
              <a:t>Bước 3 :</a:t>
            </a:r>
            <a:r>
              <a:rPr lang="en-US"/>
              <a:t>  Đổi chỗ a[min] và a[i] </a:t>
            </a:r>
          </a:p>
          <a:p>
            <a:pPr>
              <a:spcBef>
                <a:spcPct val="50000"/>
              </a:spcBef>
            </a:pPr>
            <a:r>
              <a:rPr lang="en-US" u="sng"/>
              <a:t>Bước 4</a:t>
            </a:r>
            <a:r>
              <a:rPr lang="en-US"/>
              <a:t> :  Nếu  i &lt; N-1 thì </a:t>
            </a:r>
          </a:p>
          <a:p>
            <a:pPr>
              <a:spcBef>
                <a:spcPct val="50000"/>
              </a:spcBef>
              <a:buFont typeface="Wingdings" pitchFamily="2" charset="2"/>
              <a:buNone/>
            </a:pPr>
            <a:r>
              <a:rPr lang="en-US"/>
              <a:t> 				i = i+1; Lặp lại Bước 2; </a:t>
            </a:r>
            <a:br>
              <a:rPr lang="en-US"/>
            </a:br>
            <a:r>
              <a:rPr lang="en-US"/>
              <a:t>                Ngược lại: Dừng.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Chọn Trực Tiếp – Selection Sort</a:t>
            </a:r>
          </a:p>
        </p:txBody>
      </p:sp>
      <p:sp>
        <p:nvSpPr>
          <p:cNvPr id="61443" name="Rectangle 3"/>
          <p:cNvSpPr>
            <a:spLocks noGrp="1" noChangeArrowheads="1"/>
          </p:cNvSpPr>
          <p:nvPr>
            <p:ph type="body" idx="1"/>
          </p:nvPr>
        </p:nvSpPr>
        <p:spPr>
          <a:xfrm>
            <a:off x="1127125" y="1504950"/>
            <a:ext cx="8434388" cy="1535113"/>
          </a:xfrm>
        </p:spPr>
        <p:txBody>
          <a:bodyPr/>
          <a:lstStyle/>
          <a:p>
            <a:r>
              <a:rPr lang="en-US"/>
              <a:t>Cho dãy số a:   </a:t>
            </a:r>
          </a:p>
          <a:p>
            <a:pPr>
              <a:buFont typeface="Wingdings" pitchFamily="2" charset="2"/>
              <a:buNone/>
            </a:pPr>
            <a:r>
              <a:rPr lang="en-US"/>
              <a:t>	 12    	2	8	5	1	6	4	15 </a:t>
            </a:r>
          </a:p>
        </p:txBody>
      </p:sp>
      <p:pic>
        <p:nvPicPr>
          <p:cNvPr id="61460" name="Picture 20" descr="th103-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650" y="3284538"/>
            <a:ext cx="7488238" cy="2001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Chọn Trực Tiếp – Selection Sort</a:t>
            </a:r>
          </a:p>
        </p:txBody>
      </p:sp>
      <p:grpSp>
        <p:nvGrpSpPr>
          <p:cNvPr id="64523" name="Group 11"/>
          <p:cNvGrpSpPr>
            <a:grpSpLocks/>
          </p:cNvGrpSpPr>
          <p:nvPr/>
        </p:nvGrpSpPr>
        <p:grpSpPr bwMode="auto">
          <a:xfrm>
            <a:off x="1136650" y="1343025"/>
            <a:ext cx="8424863" cy="1798638"/>
            <a:chOff x="716" y="846"/>
            <a:chExt cx="5307" cy="1133"/>
          </a:xfrm>
        </p:grpSpPr>
        <p:pic>
          <p:nvPicPr>
            <p:cNvPr id="645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 y="846"/>
              <a:ext cx="5307" cy="1133"/>
            </a:xfrm>
            <a:prstGeom prst="rect">
              <a:avLst/>
            </a:prstGeom>
            <a:noFill/>
            <a:extLst>
              <a:ext uri="{909E8E84-426E-40DD-AFC4-6F175D3DCCD1}">
                <a14:hiddenFill xmlns:a14="http://schemas.microsoft.com/office/drawing/2010/main">
                  <a:solidFill>
                    <a:srgbClr val="FFFFFF"/>
                  </a:solidFill>
                </a14:hiddenFill>
              </a:ext>
            </a:extLst>
          </p:spPr>
        </p:pic>
        <p:sp>
          <p:nvSpPr>
            <p:cNvPr id="64521" name="Text Box 9"/>
            <p:cNvSpPr txBox="1">
              <a:spLocks noChangeArrowheads="1"/>
            </p:cNvSpPr>
            <p:nvPr/>
          </p:nvSpPr>
          <p:spPr bwMode="auto">
            <a:xfrm>
              <a:off x="807" y="1661"/>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grpSp>
      <p:grpSp>
        <p:nvGrpSpPr>
          <p:cNvPr id="64524" name="Group 12"/>
          <p:cNvGrpSpPr>
            <a:grpSpLocks/>
          </p:cNvGrpSpPr>
          <p:nvPr/>
        </p:nvGrpSpPr>
        <p:grpSpPr bwMode="auto">
          <a:xfrm>
            <a:off x="1208088" y="3825875"/>
            <a:ext cx="8424862" cy="1908175"/>
            <a:chOff x="761" y="2410"/>
            <a:chExt cx="5307" cy="1202"/>
          </a:xfrm>
        </p:grpSpPr>
        <p:pic>
          <p:nvPicPr>
            <p:cNvPr id="645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 y="2410"/>
              <a:ext cx="5307" cy="1202"/>
            </a:xfrm>
            <a:prstGeom prst="rect">
              <a:avLst/>
            </a:prstGeom>
            <a:noFill/>
            <a:extLst>
              <a:ext uri="{909E8E84-426E-40DD-AFC4-6F175D3DCCD1}">
                <a14:hiddenFill xmlns:a14="http://schemas.microsoft.com/office/drawing/2010/main">
                  <a:solidFill>
                    <a:srgbClr val="FFFFFF"/>
                  </a:solidFill>
                </a14:hiddenFill>
              </a:ext>
            </a:extLst>
          </p:spPr>
        </p:pic>
        <p:sp>
          <p:nvSpPr>
            <p:cNvPr id="64522" name="Text Box 10"/>
            <p:cNvSpPr txBox="1">
              <a:spLocks noChangeArrowheads="1"/>
            </p:cNvSpPr>
            <p:nvPr/>
          </p:nvSpPr>
          <p:spPr bwMode="auto">
            <a:xfrm>
              <a:off x="1442" y="333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23"/>
                                        </p:tgtEl>
                                        <p:attrNameLst>
                                          <p:attrName>style.visibility</p:attrName>
                                        </p:attrNameLst>
                                      </p:cBhvr>
                                      <p:to>
                                        <p:strVal val="visible"/>
                                      </p:to>
                                    </p:set>
                                    <p:animEffect transition="in" filter="blinds(horizontal)">
                                      <p:cBhvr>
                                        <p:cTn id="7" dur="500"/>
                                        <p:tgtEl>
                                          <p:spTgt spid="645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24"/>
                                        </p:tgtEl>
                                        <p:attrNameLst>
                                          <p:attrName>style.visibility</p:attrName>
                                        </p:attrNameLst>
                                      </p:cBhvr>
                                      <p:to>
                                        <p:strVal val="visible"/>
                                      </p:to>
                                    </p:set>
                                    <p:animEffect transition="in" filter="blinds(horizontal)">
                                      <p:cBhvr>
                                        <p:cTn id="12" dur="500"/>
                                        <p:tgtEl>
                                          <p:spTgt spid="64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704850" y="-26988"/>
            <a:ext cx="9201150" cy="792163"/>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Chọn Trực Tiếp – Selection Sort</a:t>
            </a:r>
          </a:p>
        </p:txBody>
      </p:sp>
      <p:grpSp>
        <p:nvGrpSpPr>
          <p:cNvPr id="65551" name="Group 15"/>
          <p:cNvGrpSpPr>
            <a:grpSpLocks/>
          </p:cNvGrpSpPr>
          <p:nvPr/>
        </p:nvGrpSpPr>
        <p:grpSpPr bwMode="auto">
          <a:xfrm>
            <a:off x="1136650" y="908050"/>
            <a:ext cx="7920038" cy="1657350"/>
            <a:chOff x="716" y="572"/>
            <a:chExt cx="4989" cy="1044"/>
          </a:xfrm>
        </p:grpSpPr>
        <p:pic>
          <p:nvPicPr>
            <p:cNvPr id="6554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 y="572"/>
              <a:ext cx="4989" cy="1044"/>
            </a:xfrm>
            <a:prstGeom prst="rect">
              <a:avLst/>
            </a:prstGeom>
            <a:noFill/>
            <a:extLst>
              <a:ext uri="{909E8E84-426E-40DD-AFC4-6F175D3DCCD1}">
                <a14:hiddenFill xmlns:a14="http://schemas.microsoft.com/office/drawing/2010/main">
                  <a:solidFill>
                    <a:srgbClr val="FFFFFF"/>
                  </a:solidFill>
                </a14:hiddenFill>
              </a:ext>
            </a:extLst>
          </p:spPr>
        </p:pic>
        <p:sp>
          <p:nvSpPr>
            <p:cNvPr id="65547" name="Text Box 11"/>
            <p:cNvSpPr txBox="1">
              <a:spLocks noChangeArrowheads="1"/>
            </p:cNvSpPr>
            <p:nvPr/>
          </p:nvSpPr>
          <p:spPr bwMode="auto">
            <a:xfrm>
              <a:off x="2076" y="1344"/>
              <a:ext cx="40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grpSp>
      <p:grpSp>
        <p:nvGrpSpPr>
          <p:cNvPr id="65552" name="Group 16"/>
          <p:cNvGrpSpPr>
            <a:grpSpLocks/>
          </p:cNvGrpSpPr>
          <p:nvPr/>
        </p:nvGrpSpPr>
        <p:grpSpPr bwMode="auto">
          <a:xfrm>
            <a:off x="1208088" y="2867025"/>
            <a:ext cx="7993062" cy="1857375"/>
            <a:chOff x="761" y="1806"/>
            <a:chExt cx="5035" cy="1170"/>
          </a:xfrm>
        </p:grpSpPr>
        <p:pic>
          <p:nvPicPr>
            <p:cNvPr id="6554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 y="1806"/>
              <a:ext cx="5035" cy="1170"/>
            </a:xfrm>
            <a:prstGeom prst="rect">
              <a:avLst/>
            </a:prstGeom>
            <a:noFill/>
            <a:extLst>
              <a:ext uri="{909E8E84-426E-40DD-AFC4-6F175D3DCCD1}">
                <a14:hiddenFill xmlns:a14="http://schemas.microsoft.com/office/drawing/2010/main">
                  <a:solidFill>
                    <a:srgbClr val="FFFFFF"/>
                  </a:solidFill>
                </a14:hiddenFill>
              </a:ext>
            </a:extLst>
          </p:spPr>
        </p:pic>
        <p:sp>
          <p:nvSpPr>
            <p:cNvPr id="65548" name="Text Box 12"/>
            <p:cNvSpPr txBox="1">
              <a:spLocks noChangeArrowheads="1"/>
            </p:cNvSpPr>
            <p:nvPr/>
          </p:nvSpPr>
          <p:spPr bwMode="auto">
            <a:xfrm>
              <a:off x="2712" y="256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grpSp>
      <p:grpSp>
        <p:nvGrpSpPr>
          <p:cNvPr id="65553" name="Group 17"/>
          <p:cNvGrpSpPr>
            <a:grpSpLocks/>
          </p:cNvGrpSpPr>
          <p:nvPr/>
        </p:nvGrpSpPr>
        <p:grpSpPr bwMode="auto">
          <a:xfrm>
            <a:off x="1208088" y="4941888"/>
            <a:ext cx="7993062" cy="1655762"/>
            <a:chOff x="761" y="3113"/>
            <a:chExt cx="5035" cy="1043"/>
          </a:xfrm>
        </p:grpSpPr>
        <p:pic>
          <p:nvPicPr>
            <p:cNvPr id="655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 y="3113"/>
              <a:ext cx="5035" cy="1043"/>
            </a:xfrm>
            <a:prstGeom prst="rect">
              <a:avLst/>
            </a:prstGeom>
            <a:noFill/>
            <a:extLst>
              <a:ext uri="{909E8E84-426E-40DD-AFC4-6F175D3DCCD1}">
                <a14:hiddenFill xmlns:a14="http://schemas.microsoft.com/office/drawing/2010/main">
                  <a:solidFill>
                    <a:srgbClr val="FFFFFF"/>
                  </a:solidFill>
                </a14:hiddenFill>
              </a:ext>
            </a:extLst>
          </p:spPr>
        </p:pic>
        <p:sp>
          <p:nvSpPr>
            <p:cNvPr id="65550" name="Text Box 14"/>
            <p:cNvSpPr txBox="1">
              <a:spLocks noChangeArrowheads="1"/>
            </p:cNvSpPr>
            <p:nvPr/>
          </p:nvSpPr>
          <p:spPr bwMode="auto">
            <a:xfrm>
              <a:off x="3347" y="383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51"/>
                                        </p:tgtEl>
                                        <p:attrNameLst>
                                          <p:attrName>style.visibility</p:attrName>
                                        </p:attrNameLst>
                                      </p:cBhvr>
                                      <p:to>
                                        <p:strVal val="visible"/>
                                      </p:to>
                                    </p:set>
                                    <p:animEffect transition="in" filter="blinds(horizontal)">
                                      <p:cBhvr>
                                        <p:cTn id="7" dur="500"/>
                                        <p:tgtEl>
                                          <p:spTgt spid="655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552"/>
                                        </p:tgtEl>
                                        <p:attrNameLst>
                                          <p:attrName>style.visibility</p:attrName>
                                        </p:attrNameLst>
                                      </p:cBhvr>
                                      <p:to>
                                        <p:strVal val="visible"/>
                                      </p:to>
                                    </p:set>
                                    <p:animEffect transition="in" filter="blinds(horizontal)">
                                      <p:cBhvr>
                                        <p:cTn id="12" dur="500"/>
                                        <p:tgtEl>
                                          <p:spTgt spid="655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5553"/>
                                        </p:tgtEl>
                                        <p:attrNameLst>
                                          <p:attrName>style.visibility</p:attrName>
                                        </p:attrNameLst>
                                      </p:cBhvr>
                                      <p:to>
                                        <p:strVal val="visible"/>
                                      </p:to>
                                    </p:set>
                                    <p:animEffect transition="in" filter="blinds(horizontal)">
                                      <p:cBhvr>
                                        <p:cTn id="17" dur="500"/>
                                        <p:tgtEl>
                                          <p:spTgt spid="65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Chọn Trực Tiếp – Selection Sort</a:t>
            </a:r>
          </a:p>
        </p:txBody>
      </p:sp>
      <p:grpSp>
        <p:nvGrpSpPr>
          <p:cNvPr id="66571" name="Group 11"/>
          <p:cNvGrpSpPr>
            <a:grpSpLocks/>
          </p:cNvGrpSpPr>
          <p:nvPr/>
        </p:nvGrpSpPr>
        <p:grpSpPr bwMode="auto">
          <a:xfrm>
            <a:off x="992188" y="4292600"/>
            <a:ext cx="8567737" cy="2016125"/>
            <a:chOff x="625" y="2704"/>
            <a:chExt cx="5397" cy="1270"/>
          </a:xfrm>
        </p:grpSpPr>
        <p:pic>
          <p:nvPicPr>
            <p:cNvPr id="665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 y="2704"/>
              <a:ext cx="5397" cy="1270"/>
            </a:xfrm>
            <a:prstGeom prst="rect">
              <a:avLst/>
            </a:prstGeom>
            <a:noFill/>
            <a:extLst>
              <a:ext uri="{909E8E84-426E-40DD-AFC4-6F175D3DCCD1}">
                <a14:hiddenFill xmlns:a14="http://schemas.microsoft.com/office/drawing/2010/main">
                  <a:solidFill>
                    <a:srgbClr val="FFFFFF"/>
                  </a:solidFill>
                </a14:hiddenFill>
              </a:ext>
            </a:extLst>
          </p:spPr>
        </p:pic>
        <p:sp>
          <p:nvSpPr>
            <p:cNvPr id="66568" name="Text Box 8"/>
            <p:cNvSpPr txBox="1">
              <a:spLocks noChangeArrowheads="1"/>
            </p:cNvSpPr>
            <p:nvPr/>
          </p:nvSpPr>
          <p:spPr bwMode="auto">
            <a:xfrm>
              <a:off x="4934" y="365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i=6</a:t>
              </a:r>
            </a:p>
          </p:txBody>
        </p:sp>
      </p:grpSp>
      <p:grpSp>
        <p:nvGrpSpPr>
          <p:cNvPr id="66570" name="Group 10"/>
          <p:cNvGrpSpPr>
            <a:grpSpLocks/>
          </p:cNvGrpSpPr>
          <p:nvPr/>
        </p:nvGrpSpPr>
        <p:grpSpPr bwMode="auto">
          <a:xfrm>
            <a:off x="1079500" y="1412875"/>
            <a:ext cx="8353425" cy="2087563"/>
            <a:chOff x="680" y="890"/>
            <a:chExt cx="5262" cy="1315"/>
          </a:xfrm>
        </p:grpSpPr>
        <p:pic>
          <p:nvPicPr>
            <p:cNvPr id="665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 y="890"/>
              <a:ext cx="5262" cy="1315"/>
            </a:xfrm>
            <a:prstGeom prst="rect">
              <a:avLst/>
            </a:prstGeom>
            <a:noFill/>
            <a:extLst>
              <a:ext uri="{909E8E84-426E-40DD-AFC4-6F175D3DCCD1}">
                <a14:hiddenFill xmlns:a14="http://schemas.microsoft.com/office/drawing/2010/main">
                  <a:solidFill>
                    <a:srgbClr val="FFFFFF"/>
                  </a:solidFill>
                </a14:hiddenFill>
              </a:ext>
            </a:extLst>
          </p:spPr>
        </p:pic>
        <p:sp>
          <p:nvSpPr>
            <p:cNvPr id="66569" name="Text Box 9"/>
            <p:cNvSpPr txBox="1">
              <a:spLocks noChangeArrowheads="1"/>
            </p:cNvSpPr>
            <p:nvPr/>
          </p:nvSpPr>
          <p:spPr bwMode="auto">
            <a:xfrm>
              <a:off x="4175" y="188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570"/>
                                        </p:tgtEl>
                                        <p:attrNameLst>
                                          <p:attrName>style.visibility</p:attrName>
                                        </p:attrNameLst>
                                      </p:cBhvr>
                                      <p:to>
                                        <p:strVal val="visible"/>
                                      </p:to>
                                    </p:set>
                                    <p:animEffect transition="in" filter="blinds(horizontal)">
                                      <p:cBhvr>
                                        <p:cTn id="7" dur="500"/>
                                        <p:tgtEl>
                                          <p:spTgt spid="66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71"/>
                                        </p:tgtEl>
                                        <p:attrNameLst>
                                          <p:attrName>style.visibility</p:attrName>
                                        </p:attrNameLst>
                                      </p:cBhvr>
                                      <p:to>
                                        <p:strVal val="visible"/>
                                      </p:to>
                                    </p:set>
                                    <p:animEffect transition="in" filter="blinds(horizontal)">
                                      <p:cBhvr>
                                        <p:cTn id="12" dur="500"/>
                                        <p:tgtEl>
                                          <p:spTgt spid="6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Cài Đặt Thuật Toán Chọn Trực Tiếp</a:t>
            </a:r>
          </a:p>
        </p:txBody>
      </p:sp>
      <p:sp>
        <p:nvSpPr>
          <p:cNvPr id="62467" name="Rectangle 3"/>
          <p:cNvSpPr>
            <a:spLocks noGrp="1" noChangeArrowheads="1"/>
          </p:cNvSpPr>
          <p:nvPr>
            <p:ph type="body" idx="1"/>
          </p:nvPr>
        </p:nvSpPr>
        <p:spPr/>
        <p:txBody>
          <a:bodyPr/>
          <a:lstStyle/>
          <a:p>
            <a:pPr>
              <a:lnSpc>
                <a:spcPct val="90000"/>
              </a:lnSpc>
              <a:spcBef>
                <a:spcPct val="10000"/>
              </a:spcBef>
              <a:buFont typeface="Wingdings" pitchFamily="2" charset="2"/>
              <a:buNone/>
            </a:pPr>
            <a:r>
              <a:rPr lang="en-US">
                <a:solidFill>
                  <a:srgbClr val="0000FF"/>
                </a:solidFill>
                <a:cs typeface="Courier New" pitchFamily="49" charset="0"/>
              </a:rPr>
              <a:t>void</a:t>
            </a:r>
            <a:r>
              <a:rPr lang="en-US"/>
              <a:t> SelectionSort(</a:t>
            </a:r>
            <a:r>
              <a:rPr lang="en-US">
                <a:solidFill>
                  <a:srgbClr val="0000FF"/>
                </a:solidFill>
                <a:cs typeface="Courier New" pitchFamily="49" charset="0"/>
              </a:rPr>
              <a:t>int</a:t>
            </a:r>
            <a:r>
              <a:rPr lang="en-US"/>
              <a:t> a[],</a:t>
            </a:r>
            <a:r>
              <a:rPr lang="en-US">
                <a:solidFill>
                  <a:srgbClr val="0000FF"/>
                </a:solidFill>
                <a:cs typeface="Courier New" pitchFamily="49" charset="0"/>
              </a:rPr>
              <a:t>int</a:t>
            </a:r>
            <a:r>
              <a:rPr lang="en-US"/>
              <a:t> n )</a:t>
            </a:r>
          </a:p>
          <a:p>
            <a:pPr>
              <a:lnSpc>
                <a:spcPct val="90000"/>
              </a:lnSpc>
              <a:spcBef>
                <a:spcPct val="10000"/>
              </a:spcBef>
              <a:buFont typeface="Wingdings" pitchFamily="2" charset="2"/>
              <a:buNone/>
            </a:pPr>
            <a:r>
              <a:rPr lang="en-US"/>
              <a:t>{	</a:t>
            </a:r>
          </a:p>
          <a:p>
            <a:pPr>
              <a:lnSpc>
                <a:spcPct val="90000"/>
              </a:lnSpc>
              <a:spcBef>
                <a:spcPct val="10000"/>
              </a:spcBef>
              <a:buFont typeface="Wingdings" pitchFamily="2" charset="2"/>
              <a:buNone/>
            </a:pPr>
            <a:r>
              <a:rPr lang="en-US"/>
              <a:t>		</a:t>
            </a:r>
            <a:r>
              <a:rPr lang="en-US">
                <a:solidFill>
                  <a:srgbClr val="0000FF"/>
                </a:solidFill>
                <a:cs typeface="Courier New" pitchFamily="49" charset="0"/>
              </a:rPr>
              <a:t>int</a:t>
            </a:r>
            <a:r>
              <a:rPr lang="en-US"/>
              <a:t>	min,i,j; </a:t>
            </a:r>
            <a:r>
              <a:rPr lang="en-US" sz="2000" i="1"/>
              <a:t>//</a:t>
            </a:r>
            <a:r>
              <a:rPr lang="en-US" i="1"/>
              <a:t> </a:t>
            </a:r>
            <a:r>
              <a:rPr lang="en-US" sz="2000" i="1"/>
              <a:t>chỉ số phần tử nhỏ nhất trong dãy hiện hành </a:t>
            </a:r>
          </a:p>
          <a:p>
            <a:pPr>
              <a:lnSpc>
                <a:spcPct val="90000"/>
              </a:lnSpc>
              <a:spcBef>
                <a:spcPct val="10000"/>
              </a:spcBef>
              <a:buFont typeface="Wingdings" pitchFamily="2" charset="2"/>
              <a:buNone/>
            </a:pPr>
            <a:r>
              <a:rPr lang="en-US"/>
              <a:t>		</a:t>
            </a:r>
            <a:r>
              <a:rPr lang="en-US">
                <a:solidFill>
                  <a:srgbClr val="0000FF"/>
                </a:solidFill>
                <a:cs typeface="Courier New" pitchFamily="49" charset="0"/>
              </a:rPr>
              <a:t>for</a:t>
            </a:r>
            <a:r>
              <a:rPr lang="en-US"/>
              <a:t> (i=0; i&lt;n-1 ; i++) </a:t>
            </a:r>
            <a:r>
              <a:rPr lang="en-US" sz="2000" i="1"/>
              <a:t>//chỉ số đầu tiên của dãy hiện</a:t>
            </a:r>
            <a:r>
              <a:rPr lang="en-US" i="1"/>
              <a:t> </a:t>
            </a:r>
            <a:r>
              <a:rPr lang="en-US" sz="2000" i="1"/>
              <a:t>hành</a:t>
            </a:r>
          </a:p>
          <a:p>
            <a:pPr>
              <a:lnSpc>
                <a:spcPct val="90000"/>
              </a:lnSpc>
              <a:spcBef>
                <a:spcPct val="10000"/>
              </a:spcBef>
              <a:buFont typeface="Wingdings" pitchFamily="2" charset="2"/>
              <a:buNone/>
            </a:pPr>
            <a:r>
              <a:rPr lang="en-US"/>
              <a:t>		{</a:t>
            </a:r>
            <a:br>
              <a:rPr lang="en-US"/>
            </a:br>
            <a:r>
              <a:rPr lang="en-US"/>
              <a:t>		</a:t>
            </a:r>
            <a:r>
              <a:rPr lang="en-US">
                <a:solidFill>
                  <a:srgbClr val="FF0000"/>
                </a:solidFill>
              </a:rPr>
              <a:t>min = i;</a:t>
            </a:r>
          </a:p>
          <a:p>
            <a:pPr>
              <a:lnSpc>
                <a:spcPct val="90000"/>
              </a:lnSpc>
              <a:spcBef>
                <a:spcPct val="10000"/>
              </a:spcBef>
              <a:buFont typeface="Wingdings" pitchFamily="2" charset="2"/>
              <a:buNone/>
            </a:pPr>
            <a:r>
              <a:rPr lang="en-US"/>
              <a:t>			</a:t>
            </a:r>
            <a:r>
              <a:rPr lang="en-US">
                <a:solidFill>
                  <a:srgbClr val="0000FF"/>
                </a:solidFill>
                <a:cs typeface="Courier New" pitchFamily="49" charset="0"/>
              </a:rPr>
              <a:t>for</a:t>
            </a:r>
            <a:r>
              <a:rPr lang="en-US"/>
              <a:t>(j = i+1; j &lt;N ; j++)</a:t>
            </a:r>
          </a:p>
          <a:p>
            <a:pPr>
              <a:lnSpc>
                <a:spcPct val="90000"/>
              </a:lnSpc>
              <a:spcBef>
                <a:spcPct val="10000"/>
              </a:spcBef>
              <a:buFont typeface="Wingdings" pitchFamily="2" charset="2"/>
              <a:buNone/>
            </a:pPr>
            <a:r>
              <a:rPr lang="en-US"/>
              <a:t>				</a:t>
            </a:r>
            <a:r>
              <a:rPr lang="en-US">
                <a:solidFill>
                  <a:srgbClr val="0000FF"/>
                </a:solidFill>
                <a:cs typeface="Courier New" pitchFamily="49" charset="0"/>
              </a:rPr>
              <a:t>if</a:t>
            </a:r>
            <a:r>
              <a:rPr lang="en-US"/>
              <a:t> (a[j ] &lt; a[min]) </a:t>
            </a:r>
          </a:p>
          <a:p>
            <a:pPr>
              <a:lnSpc>
                <a:spcPct val="90000"/>
              </a:lnSpc>
              <a:spcBef>
                <a:spcPct val="10000"/>
              </a:spcBef>
              <a:buFont typeface="Wingdings" pitchFamily="2" charset="2"/>
              <a:buNone/>
            </a:pPr>
            <a:r>
              <a:rPr lang="en-US">
                <a:solidFill>
                  <a:srgbClr val="FF0000"/>
                </a:solidFill>
              </a:rPr>
              <a:t>					min = j</a:t>
            </a:r>
            <a:r>
              <a:rPr lang="en-US"/>
              <a:t>;</a:t>
            </a:r>
            <a:r>
              <a:rPr lang="en-US" sz="2000"/>
              <a:t> </a:t>
            </a:r>
            <a:r>
              <a:rPr lang="en-US" sz="2000" i="1"/>
              <a:t>// </a:t>
            </a:r>
            <a:r>
              <a:rPr lang="en-US" sz="1800" i="1"/>
              <a:t>lưu</a:t>
            </a:r>
            <a:r>
              <a:rPr lang="en-US" sz="2000" i="1"/>
              <a:t> vtrí phần tử hiện nhỏ nhất </a:t>
            </a:r>
          </a:p>
          <a:p>
            <a:pPr>
              <a:lnSpc>
                <a:spcPct val="90000"/>
              </a:lnSpc>
              <a:spcBef>
                <a:spcPct val="10000"/>
              </a:spcBef>
              <a:buFont typeface="Wingdings" pitchFamily="2" charset="2"/>
              <a:buNone/>
            </a:pPr>
            <a:r>
              <a:rPr lang="en-US"/>
              <a:t>				Swap(a[min],a[i]);</a:t>
            </a:r>
            <a:br>
              <a:rPr lang="en-US"/>
            </a:br>
            <a:r>
              <a:rPr lang="en-US"/>
              <a:t>	}</a:t>
            </a:r>
            <a:br>
              <a:rPr lang="en-US"/>
            </a:br>
            <a:r>
              <a:rPr lang="en-US"/>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t>Nội Dung (Tt)</a:t>
            </a:r>
          </a:p>
        </p:txBody>
      </p:sp>
      <p:sp>
        <p:nvSpPr>
          <p:cNvPr id="252931" name="Rectangle 3"/>
          <p:cNvSpPr>
            <a:spLocks noGrp="1" noChangeArrowheads="1"/>
          </p:cNvSpPr>
          <p:nvPr>
            <p:ph type="body" idx="1"/>
          </p:nvPr>
        </p:nvSpPr>
        <p:spPr>
          <a:xfrm>
            <a:off x="1465263" y="1243013"/>
            <a:ext cx="7165975" cy="4979987"/>
          </a:xfrm>
        </p:spPr>
        <p:txBody>
          <a:bodyPr/>
          <a:lstStyle/>
          <a:p>
            <a:pPr>
              <a:lnSpc>
                <a:spcPct val="90000"/>
              </a:lnSpc>
              <a:spcBef>
                <a:spcPts val="1800"/>
              </a:spcBef>
              <a:buNone/>
            </a:pPr>
            <a:r>
              <a:rPr lang="en-US" smtClean="0"/>
              <a:t>	4. Đổi chỗ trực tiếp – Interchange Sort</a:t>
            </a:r>
          </a:p>
          <a:p>
            <a:pPr>
              <a:lnSpc>
                <a:spcPct val="90000"/>
              </a:lnSpc>
              <a:spcBef>
                <a:spcPts val="1800"/>
              </a:spcBef>
              <a:buNone/>
            </a:pPr>
            <a:r>
              <a:rPr lang="en-US" smtClean="0"/>
              <a:t>	5. Nổi bọt – Bubble Sort</a:t>
            </a:r>
          </a:p>
          <a:p>
            <a:pPr>
              <a:lnSpc>
                <a:spcPct val="90000"/>
              </a:lnSpc>
              <a:spcBef>
                <a:spcPts val="1800"/>
              </a:spcBef>
              <a:buNone/>
            </a:pPr>
            <a:r>
              <a:rPr lang="en-US" smtClean="0"/>
              <a:t>	6. Shaker Sort</a:t>
            </a:r>
          </a:p>
          <a:p>
            <a:pPr>
              <a:lnSpc>
                <a:spcPct val="90000"/>
              </a:lnSpc>
              <a:spcBef>
                <a:spcPts val="1800"/>
              </a:spcBef>
              <a:buNone/>
            </a:pPr>
            <a:r>
              <a:rPr lang="en-US" smtClean="0"/>
              <a:t>	7. 	Shell Sort</a:t>
            </a:r>
          </a:p>
          <a:p>
            <a:pPr>
              <a:lnSpc>
                <a:spcPct val="90000"/>
              </a:lnSpc>
              <a:spcBef>
                <a:spcPts val="1800"/>
              </a:spcBef>
              <a:buNone/>
            </a:pPr>
            <a:r>
              <a:rPr lang="en-US" smtClean="0"/>
              <a:t>	8. Heap Sort</a:t>
            </a:r>
            <a:r>
              <a:rPr lang="en-US" b="1" smtClean="0"/>
              <a:t> </a:t>
            </a:r>
          </a:p>
          <a:p>
            <a:pPr>
              <a:lnSpc>
                <a:spcPct val="90000"/>
              </a:lnSpc>
              <a:spcBef>
                <a:spcPts val="1800"/>
              </a:spcBef>
              <a:buNone/>
            </a:pPr>
            <a:r>
              <a:rPr lang="en-US" smtClean="0"/>
              <a:t>	9. Quick Sort</a:t>
            </a:r>
          </a:p>
          <a:p>
            <a:pPr>
              <a:lnSpc>
                <a:spcPct val="90000"/>
              </a:lnSpc>
              <a:spcBef>
                <a:spcPts val="1800"/>
              </a:spcBef>
              <a:buNone/>
            </a:pPr>
            <a:r>
              <a:rPr lang="en-US" smtClean="0"/>
              <a:t>	10. Merge Sort</a:t>
            </a:r>
          </a:p>
          <a:p>
            <a:pPr>
              <a:lnSpc>
                <a:spcPct val="90000"/>
              </a:lnSpc>
              <a:spcBef>
                <a:spcPts val="1800"/>
              </a:spcBef>
              <a:buNone/>
            </a:pPr>
            <a:r>
              <a:rPr lang="en-US" smtClean="0"/>
              <a:t>	11. Radix Sort</a:t>
            </a:r>
          </a:p>
          <a:p>
            <a:pPr>
              <a:lnSpc>
                <a:spcPct val="90000"/>
              </a:lnSpc>
              <a:spcBef>
                <a:spcPct val="60000"/>
              </a:spcBef>
            </a:pP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Chọn Trực Tiếp</a:t>
            </a:r>
          </a:p>
        </p:txBody>
      </p:sp>
      <p:sp>
        <p:nvSpPr>
          <p:cNvPr id="121859"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1860"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21861"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1862"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1863"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1864"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1865"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21866"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21867" name="AutoShape 11"/>
          <p:cNvSpPr>
            <a:spLocks noChangeArrowheads="1"/>
          </p:cNvSpPr>
          <p:nvPr/>
        </p:nvSpPr>
        <p:spPr bwMode="auto">
          <a:xfrm>
            <a:off x="99060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21868" name="AutoShape 12"/>
          <p:cNvSpPr>
            <a:spLocks noChangeArrowheads="1"/>
          </p:cNvSpPr>
          <p:nvPr/>
        </p:nvSpPr>
        <p:spPr bwMode="auto">
          <a:xfrm>
            <a:off x="8747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min</a:t>
            </a:r>
          </a:p>
        </p:txBody>
      </p:sp>
      <p:grpSp>
        <p:nvGrpSpPr>
          <p:cNvPr id="121869" name="Group 13"/>
          <p:cNvGrpSpPr>
            <a:grpSpLocks/>
          </p:cNvGrpSpPr>
          <p:nvPr/>
        </p:nvGrpSpPr>
        <p:grpSpPr bwMode="auto">
          <a:xfrm>
            <a:off x="1089025" y="3449638"/>
            <a:ext cx="8550275" cy="608012"/>
            <a:chOff x="644" y="1153"/>
            <a:chExt cx="4972" cy="383"/>
          </a:xfrm>
        </p:grpSpPr>
        <p:sp>
          <p:nvSpPr>
            <p:cNvPr id="121870"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1871"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1872"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21873"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1874"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1875"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1876"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21877"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21878" name="Text Box 22"/>
          <p:cNvSpPr txBox="1">
            <a:spLocks noChangeArrowheads="1"/>
          </p:cNvSpPr>
          <p:nvPr/>
        </p:nvSpPr>
        <p:spPr bwMode="auto">
          <a:xfrm>
            <a:off x="2085975" y="1384300"/>
            <a:ext cx="32273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62AD4"/>
                </a:solidFill>
                <a:latin typeface="VNI-Helve" pitchFamily="2" charset="0"/>
              </a:rPr>
              <a:t>Vị trí nhỏ nhất(0,7)</a:t>
            </a:r>
          </a:p>
        </p:txBody>
      </p:sp>
      <p:sp>
        <p:nvSpPr>
          <p:cNvPr id="121879" name="Text Box 23"/>
          <p:cNvSpPr txBox="1">
            <a:spLocks noChangeArrowheads="1"/>
          </p:cNvSpPr>
          <p:nvPr/>
        </p:nvSpPr>
        <p:spPr bwMode="auto">
          <a:xfrm>
            <a:off x="5748338" y="1379538"/>
            <a:ext cx="35972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Swap(a[0], a[4])</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67"/>
                                        </p:tgtEl>
                                        <p:attrNameLst>
                                          <p:attrName>style.visibility</p:attrName>
                                        </p:attrNameLst>
                                      </p:cBhvr>
                                      <p:to>
                                        <p:strVal val="visible"/>
                                      </p:to>
                                    </p:set>
                                    <p:animEffect transition="in" filter="blinds(horizontal)">
                                      <p:cBhvr>
                                        <p:cTn id="7" dur="500"/>
                                        <p:tgtEl>
                                          <p:spTgt spid="1218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1878"/>
                                        </p:tgtEl>
                                        <p:attrNameLst>
                                          <p:attrName>style.visibility</p:attrName>
                                        </p:attrNameLst>
                                      </p:cBhvr>
                                      <p:to>
                                        <p:strVal val="visible"/>
                                      </p:to>
                                    </p:set>
                                    <p:anim calcmode="lin" valueType="num">
                                      <p:cBhvr additive="base">
                                        <p:cTn id="12" dur="500" fill="hold"/>
                                        <p:tgtEl>
                                          <p:spTgt spid="121878"/>
                                        </p:tgtEl>
                                        <p:attrNameLst>
                                          <p:attrName>ppt_x</p:attrName>
                                        </p:attrNameLst>
                                      </p:cBhvr>
                                      <p:tavLst>
                                        <p:tav tm="0">
                                          <p:val>
                                            <p:strVal val="0-#ppt_w/2"/>
                                          </p:val>
                                        </p:tav>
                                        <p:tav tm="100000">
                                          <p:val>
                                            <p:strVal val="#ppt_x"/>
                                          </p:val>
                                        </p:tav>
                                      </p:tavLst>
                                    </p:anim>
                                    <p:anim calcmode="lin" valueType="num">
                                      <p:cBhvr additive="base">
                                        <p:cTn id="13" dur="500" fill="hold"/>
                                        <p:tgtEl>
                                          <p:spTgt spid="12187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21868"/>
                                        </p:tgtEl>
                                        <p:attrNameLst>
                                          <p:attrName>style.visibility</p:attrName>
                                        </p:attrNameLst>
                                      </p:cBhvr>
                                      <p:to>
                                        <p:strVal val="visible"/>
                                      </p:to>
                                    </p:set>
                                    <p:animEffect transition="in" filter="blinds(horizontal)">
                                      <p:cBhvr>
                                        <p:cTn id="17" dur="500"/>
                                        <p:tgtEl>
                                          <p:spTgt spid="121868"/>
                                        </p:tgtEl>
                                      </p:cBhvr>
                                    </p:animEffect>
                                  </p:childTnLst>
                                </p:cTn>
                              </p:par>
                            </p:childTnLst>
                          </p:cTn>
                        </p:par>
                        <p:par>
                          <p:cTn id="18" fill="hold" nodeType="afterGroup">
                            <p:stCondLst>
                              <p:cond delay="1000"/>
                            </p:stCondLst>
                            <p:childTnLst>
                              <p:par>
                                <p:cTn id="19" presetID="26" presetClass="emph" presetSubtype="0" fill="hold" grpId="0" nodeType="afterEffect">
                                  <p:stCondLst>
                                    <p:cond delay="0"/>
                                  </p:stCondLst>
                                  <p:childTnLst>
                                    <p:animEffect transition="out" filter="fade">
                                      <p:cBhvr>
                                        <p:cTn id="20" dur="2000" tmFilter="0, 0; .2, .5; .8, .5; 1, 0"/>
                                        <p:tgtEl>
                                          <p:spTgt spid="121859"/>
                                        </p:tgtEl>
                                      </p:cBhvr>
                                    </p:animEffect>
                                    <p:animScale>
                                      <p:cBhvr>
                                        <p:cTn id="21" dur="1000" autoRev="1" fill="hold"/>
                                        <p:tgtEl>
                                          <p:spTgt spid="121859"/>
                                        </p:tgtEl>
                                      </p:cBhvr>
                                      <p:by x="105000" y="105000"/>
                                    </p:animScale>
                                  </p:childTnLst>
                                </p:cTn>
                              </p:par>
                              <p:par>
                                <p:cTn id="22" presetID="26" presetClass="emph" presetSubtype="0" fill="hold" grpId="0" nodeType="withEffect">
                                  <p:stCondLst>
                                    <p:cond delay="0"/>
                                  </p:stCondLst>
                                  <p:childTnLst>
                                    <p:animEffect transition="out" filter="fade">
                                      <p:cBhvr>
                                        <p:cTn id="23" dur="2000" tmFilter="0, 0; .2, .5; .8, .5; 1, 0"/>
                                        <p:tgtEl>
                                          <p:spTgt spid="121866"/>
                                        </p:tgtEl>
                                      </p:cBhvr>
                                    </p:animEffect>
                                    <p:animScale>
                                      <p:cBhvr>
                                        <p:cTn id="24" dur="1000" autoRev="1" fill="hold"/>
                                        <p:tgtEl>
                                          <p:spTgt spid="121866"/>
                                        </p:tgtEl>
                                      </p:cBhvr>
                                      <p:by x="105000" y="105000"/>
                                    </p:animScale>
                                  </p:childTnLst>
                                </p:cTn>
                              </p:par>
                            </p:childTnLst>
                          </p:cTn>
                        </p:par>
                        <p:par>
                          <p:cTn id="25" fill="hold" nodeType="afterGroup">
                            <p:stCondLst>
                              <p:cond delay="3000"/>
                            </p:stCondLst>
                            <p:childTnLst>
                              <p:par>
                                <p:cTn id="26" presetID="63" presetClass="path" presetSubtype="0" accel="50000" decel="50000" fill="hold" grpId="1" nodeType="afterEffect">
                                  <p:stCondLst>
                                    <p:cond delay="0"/>
                                  </p:stCondLst>
                                  <p:childTnLst>
                                    <p:animMotion origin="layout" path="M 1.94444E-6 -2.22222E-6 L 0.11024 0.00185 " pathEditMode="relative" rAng="0" ptsTypes="AA">
                                      <p:cBhvr>
                                        <p:cTn id="27" dur="2000" fill="hold"/>
                                        <p:tgtEl>
                                          <p:spTgt spid="121868"/>
                                        </p:tgtEl>
                                        <p:attrNameLst>
                                          <p:attrName>ppt_x</p:attrName>
                                          <p:attrName>ppt_y</p:attrName>
                                        </p:attrNameLst>
                                      </p:cBhvr>
                                      <p:rCtr x="5503" y="93"/>
                                    </p:animMotion>
                                  </p:childTnLst>
                                </p:cTn>
                              </p:par>
                            </p:childTnLst>
                          </p:cTn>
                        </p:par>
                        <p:par>
                          <p:cTn id="28" fill="hold" nodeType="afterGroup">
                            <p:stCondLst>
                              <p:cond delay="5000"/>
                            </p:stCondLst>
                            <p:childTnLst>
                              <p:par>
                                <p:cTn id="29" presetID="26" presetClass="emph" presetSubtype="0" fill="hold" grpId="1" nodeType="afterEffect">
                                  <p:stCondLst>
                                    <p:cond delay="0"/>
                                  </p:stCondLst>
                                  <p:childTnLst>
                                    <p:animEffect transition="out" filter="fade">
                                      <p:cBhvr>
                                        <p:cTn id="30" dur="2000" tmFilter="0, 0; .2, .5; .8, .5; 1, 0"/>
                                        <p:tgtEl>
                                          <p:spTgt spid="121859"/>
                                        </p:tgtEl>
                                      </p:cBhvr>
                                    </p:animEffect>
                                    <p:animScale>
                                      <p:cBhvr>
                                        <p:cTn id="31" dur="1000" autoRev="1" fill="hold"/>
                                        <p:tgtEl>
                                          <p:spTgt spid="121859"/>
                                        </p:tgtEl>
                                      </p:cBhvr>
                                      <p:by x="105000" y="105000"/>
                                    </p:animScale>
                                  </p:childTnLst>
                                </p:cTn>
                              </p:par>
                              <p:par>
                                <p:cTn id="32" presetID="26" presetClass="emph" presetSubtype="0" fill="hold" grpId="0" nodeType="withEffect">
                                  <p:stCondLst>
                                    <p:cond delay="0"/>
                                  </p:stCondLst>
                                  <p:childTnLst>
                                    <p:animEffect transition="out" filter="fade">
                                      <p:cBhvr>
                                        <p:cTn id="33" dur="2000" tmFilter="0, 0; .2, .5; .8, .5; 1, 0"/>
                                        <p:tgtEl>
                                          <p:spTgt spid="121860"/>
                                        </p:tgtEl>
                                      </p:cBhvr>
                                    </p:animEffect>
                                    <p:animScale>
                                      <p:cBhvr>
                                        <p:cTn id="34" dur="1000" autoRev="1" fill="hold"/>
                                        <p:tgtEl>
                                          <p:spTgt spid="121860"/>
                                        </p:tgtEl>
                                      </p:cBhvr>
                                      <p:by x="105000" y="105000"/>
                                    </p:animScale>
                                  </p:childTnLst>
                                </p:cTn>
                              </p:par>
                            </p:childTnLst>
                          </p:cTn>
                        </p:par>
                        <p:par>
                          <p:cTn id="35" fill="hold" nodeType="afterGroup">
                            <p:stCondLst>
                              <p:cond delay="7000"/>
                            </p:stCondLst>
                            <p:childTnLst>
                              <p:par>
                                <p:cTn id="36" presetID="26" presetClass="emph" presetSubtype="0" fill="hold" grpId="0" nodeType="afterEffect">
                                  <p:stCondLst>
                                    <p:cond delay="0"/>
                                  </p:stCondLst>
                                  <p:childTnLst>
                                    <p:animEffect transition="out" filter="fade">
                                      <p:cBhvr>
                                        <p:cTn id="37" dur="2000" tmFilter="0, 0; .2, .5; .8, .5; 1, 0"/>
                                        <p:tgtEl>
                                          <p:spTgt spid="121861"/>
                                        </p:tgtEl>
                                      </p:cBhvr>
                                    </p:animEffect>
                                    <p:animScale>
                                      <p:cBhvr>
                                        <p:cTn id="38" dur="1000" autoRev="1" fill="hold"/>
                                        <p:tgtEl>
                                          <p:spTgt spid="121861"/>
                                        </p:tgtEl>
                                      </p:cBhvr>
                                      <p:by x="105000" y="105000"/>
                                    </p:animScale>
                                  </p:childTnLst>
                                </p:cTn>
                              </p:par>
                              <p:par>
                                <p:cTn id="39" presetID="26" presetClass="emph" presetSubtype="0" fill="hold" grpId="2" nodeType="withEffect">
                                  <p:stCondLst>
                                    <p:cond delay="0"/>
                                  </p:stCondLst>
                                  <p:childTnLst>
                                    <p:animEffect transition="out" filter="fade">
                                      <p:cBhvr>
                                        <p:cTn id="40" dur="2000" tmFilter="0, 0; .2, .5; .8, .5; 1, 0"/>
                                        <p:tgtEl>
                                          <p:spTgt spid="121859"/>
                                        </p:tgtEl>
                                      </p:cBhvr>
                                    </p:animEffect>
                                    <p:animScale>
                                      <p:cBhvr>
                                        <p:cTn id="41" dur="1000" autoRev="1" fill="hold"/>
                                        <p:tgtEl>
                                          <p:spTgt spid="121859"/>
                                        </p:tgtEl>
                                      </p:cBhvr>
                                      <p:by x="105000" y="105000"/>
                                    </p:animScale>
                                  </p:childTnLst>
                                </p:cTn>
                              </p:par>
                            </p:childTnLst>
                          </p:cTn>
                        </p:par>
                        <p:par>
                          <p:cTn id="42" fill="hold" nodeType="afterGroup">
                            <p:stCondLst>
                              <p:cond delay="9000"/>
                            </p:stCondLst>
                            <p:childTnLst>
                              <p:par>
                                <p:cTn id="43" presetID="26" presetClass="emph" presetSubtype="0" fill="hold" grpId="0" nodeType="afterEffect">
                                  <p:stCondLst>
                                    <p:cond delay="0"/>
                                  </p:stCondLst>
                                  <p:childTnLst>
                                    <p:animEffect transition="out" filter="fade">
                                      <p:cBhvr>
                                        <p:cTn id="44" dur="2000" tmFilter="0, 0; .2, .5; .8, .5; 1, 0"/>
                                        <p:tgtEl>
                                          <p:spTgt spid="121862"/>
                                        </p:tgtEl>
                                      </p:cBhvr>
                                    </p:animEffect>
                                    <p:animScale>
                                      <p:cBhvr>
                                        <p:cTn id="45" dur="1000" autoRev="1" fill="hold"/>
                                        <p:tgtEl>
                                          <p:spTgt spid="121862"/>
                                        </p:tgtEl>
                                      </p:cBhvr>
                                      <p:by x="105000" y="105000"/>
                                    </p:animScale>
                                  </p:childTnLst>
                                </p:cTn>
                              </p:par>
                              <p:par>
                                <p:cTn id="46" presetID="26" presetClass="emph" presetSubtype="0" fill="hold" grpId="3" nodeType="withEffect">
                                  <p:stCondLst>
                                    <p:cond delay="0"/>
                                  </p:stCondLst>
                                  <p:childTnLst>
                                    <p:animEffect transition="out" filter="fade">
                                      <p:cBhvr>
                                        <p:cTn id="47" dur="2000" tmFilter="0, 0; .2, .5; .8, .5; 1, 0"/>
                                        <p:tgtEl>
                                          <p:spTgt spid="121859"/>
                                        </p:tgtEl>
                                      </p:cBhvr>
                                    </p:animEffect>
                                    <p:animScale>
                                      <p:cBhvr>
                                        <p:cTn id="48" dur="1000" autoRev="1" fill="hold"/>
                                        <p:tgtEl>
                                          <p:spTgt spid="121859"/>
                                        </p:tgtEl>
                                      </p:cBhvr>
                                      <p:by x="105000" y="105000"/>
                                    </p:animScale>
                                  </p:childTnLst>
                                </p:cTn>
                              </p:par>
                            </p:childTnLst>
                          </p:cTn>
                        </p:par>
                        <p:par>
                          <p:cTn id="49" fill="hold" nodeType="afterGroup">
                            <p:stCondLst>
                              <p:cond delay="11000"/>
                            </p:stCondLst>
                            <p:childTnLst>
                              <p:par>
                                <p:cTn id="50" presetID="63" presetClass="path" presetSubtype="0" accel="50000" decel="50000" fill="hold" grpId="2" nodeType="afterEffect">
                                  <p:stCondLst>
                                    <p:cond delay="0"/>
                                  </p:stCondLst>
                                  <p:childTnLst>
                                    <p:animMotion origin="layout" path="M 0.11024 0.00185 L 0.44687 0.00185 " pathEditMode="relative" rAng="0" ptsTypes="AA">
                                      <p:cBhvr>
                                        <p:cTn id="51" dur="2000" fill="hold"/>
                                        <p:tgtEl>
                                          <p:spTgt spid="121868"/>
                                        </p:tgtEl>
                                        <p:attrNameLst>
                                          <p:attrName>ppt_x</p:attrName>
                                          <p:attrName>ppt_y</p:attrName>
                                        </p:attrNameLst>
                                      </p:cBhvr>
                                      <p:rCtr x="16823" y="0"/>
                                    </p:animMotion>
                                  </p:childTnLst>
                                </p:cTn>
                              </p:par>
                            </p:childTnLst>
                          </p:cTn>
                        </p:par>
                        <p:par>
                          <p:cTn id="52" fill="hold" nodeType="afterGroup">
                            <p:stCondLst>
                              <p:cond delay="13000"/>
                            </p:stCondLst>
                            <p:childTnLst>
                              <p:par>
                                <p:cTn id="53" presetID="26" presetClass="emph" presetSubtype="0" fill="hold" grpId="0" nodeType="afterEffect">
                                  <p:stCondLst>
                                    <p:cond delay="0"/>
                                  </p:stCondLst>
                                  <p:childTnLst>
                                    <p:animEffect transition="out" filter="fade">
                                      <p:cBhvr>
                                        <p:cTn id="54" dur="2000" tmFilter="0, 0; .2, .5; .8, .5; 1, 0"/>
                                        <p:tgtEl>
                                          <p:spTgt spid="121863"/>
                                        </p:tgtEl>
                                      </p:cBhvr>
                                    </p:animEffect>
                                    <p:animScale>
                                      <p:cBhvr>
                                        <p:cTn id="55" dur="1000" autoRev="1" fill="hold"/>
                                        <p:tgtEl>
                                          <p:spTgt spid="121863"/>
                                        </p:tgtEl>
                                      </p:cBhvr>
                                      <p:by x="105000" y="105000"/>
                                    </p:animScale>
                                  </p:childTnLst>
                                </p:cTn>
                              </p:par>
                              <p:par>
                                <p:cTn id="56" presetID="26" presetClass="emph" presetSubtype="0" fill="hold" grpId="1" nodeType="withEffect">
                                  <p:stCondLst>
                                    <p:cond delay="0"/>
                                  </p:stCondLst>
                                  <p:childTnLst>
                                    <p:animEffect transition="out" filter="fade">
                                      <p:cBhvr>
                                        <p:cTn id="57" dur="2000" tmFilter="0, 0; .2, .5; .8, .5; 1, 0"/>
                                        <p:tgtEl>
                                          <p:spTgt spid="121862"/>
                                        </p:tgtEl>
                                      </p:cBhvr>
                                    </p:animEffect>
                                    <p:animScale>
                                      <p:cBhvr>
                                        <p:cTn id="58" dur="1000" autoRev="1" fill="hold"/>
                                        <p:tgtEl>
                                          <p:spTgt spid="121862"/>
                                        </p:tgtEl>
                                      </p:cBhvr>
                                      <p:by x="105000" y="105000"/>
                                    </p:animScale>
                                  </p:childTnLst>
                                </p:cTn>
                              </p:par>
                            </p:childTnLst>
                          </p:cTn>
                        </p:par>
                        <p:par>
                          <p:cTn id="59" fill="hold" nodeType="afterGroup">
                            <p:stCondLst>
                              <p:cond delay="15000"/>
                            </p:stCondLst>
                            <p:childTnLst>
                              <p:par>
                                <p:cTn id="60" presetID="26" presetClass="emph" presetSubtype="0" fill="hold" grpId="2" nodeType="afterEffect">
                                  <p:stCondLst>
                                    <p:cond delay="0"/>
                                  </p:stCondLst>
                                  <p:childTnLst>
                                    <p:animEffect transition="out" filter="fade">
                                      <p:cBhvr>
                                        <p:cTn id="61" dur="2000" tmFilter="0, 0; .2, .5; .8, .5; 1, 0"/>
                                        <p:tgtEl>
                                          <p:spTgt spid="121862"/>
                                        </p:tgtEl>
                                      </p:cBhvr>
                                    </p:animEffect>
                                    <p:animScale>
                                      <p:cBhvr>
                                        <p:cTn id="62" dur="1000" autoRev="1" fill="hold"/>
                                        <p:tgtEl>
                                          <p:spTgt spid="121862"/>
                                        </p:tgtEl>
                                      </p:cBhvr>
                                      <p:by x="105000" y="105000"/>
                                    </p:animScale>
                                  </p:childTnLst>
                                </p:cTn>
                              </p:par>
                              <p:par>
                                <p:cTn id="63" presetID="26" presetClass="emph" presetSubtype="0" fill="hold" grpId="0" nodeType="withEffect">
                                  <p:stCondLst>
                                    <p:cond delay="0"/>
                                  </p:stCondLst>
                                  <p:childTnLst>
                                    <p:animEffect transition="out" filter="fade">
                                      <p:cBhvr>
                                        <p:cTn id="64" dur="2000" tmFilter="0, 0; .2, .5; .8, .5; 1, 0"/>
                                        <p:tgtEl>
                                          <p:spTgt spid="121864"/>
                                        </p:tgtEl>
                                      </p:cBhvr>
                                    </p:animEffect>
                                    <p:animScale>
                                      <p:cBhvr>
                                        <p:cTn id="65" dur="1000" autoRev="1" fill="hold"/>
                                        <p:tgtEl>
                                          <p:spTgt spid="121864"/>
                                        </p:tgtEl>
                                      </p:cBhvr>
                                      <p:by x="105000" y="105000"/>
                                    </p:animScale>
                                  </p:childTnLst>
                                </p:cTn>
                              </p:par>
                            </p:childTnLst>
                          </p:cTn>
                        </p:par>
                        <p:par>
                          <p:cTn id="66" fill="hold" nodeType="afterGroup">
                            <p:stCondLst>
                              <p:cond delay="17000"/>
                            </p:stCondLst>
                            <p:childTnLst>
                              <p:par>
                                <p:cTn id="67" presetID="26" presetClass="emph" presetSubtype="0" fill="hold" grpId="0" nodeType="afterEffect">
                                  <p:stCondLst>
                                    <p:cond delay="0"/>
                                  </p:stCondLst>
                                  <p:childTnLst>
                                    <p:animEffect transition="out" filter="fade">
                                      <p:cBhvr>
                                        <p:cTn id="68" dur="2000" tmFilter="0, 0; .2, .5; .8, .5; 1, 0"/>
                                        <p:tgtEl>
                                          <p:spTgt spid="121865"/>
                                        </p:tgtEl>
                                      </p:cBhvr>
                                    </p:animEffect>
                                    <p:animScale>
                                      <p:cBhvr>
                                        <p:cTn id="69" dur="1000" autoRev="1" fill="hold"/>
                                        <p:tgtEl>
                                          <p:spTgt spid="121865"/>
                                        </p:tgtEl>
                                      </p:cBhvr>
                                      <p:by x="105000" y="105000"/>
                                    </p:animScale>
                                  </p:childTnLst>
                                </p:cTn>
                              </p:par>
                              <p:par>
                                <p:cTn id="70" presetID="26" presetClass="emph" presetSubtype="0" fill="hold" grpId="3" nodeType="withEffect">
                                  <p:stCondLst>
                                    <p:cond delay="0"/>
                                  </p:stCondLst>
                                  <p:childTnLst>
                                    <p:animEffect transition="out" filter="fade">
                                      <p:cBhvr>
                                        <p:cTn id="71" dur="2000" tmFilter="0, 0; .2, .5; .8, .5; 1, 0"/>
                                        <p:tgtEl>
                                          <p:spTgt spid="121862"/>
                                        </p:tgtEl>
                                      </p:cBhvr>
                                    </p:animEffect>
                                    <p:animScale>
                                      <p:cBhvr>
                                        <p:cTn id="72" dur="1000" autoRev="1" fill="hold"/>
                                        <p:tgtEl>
                                          <p:spTgt spid="121862"/>
                                        </p:tgtEl>
                                      </p:cBhvr>
                                      <p:by x="105000" y="105000"/>
                                    </p:animScale>
                                  </p:childTnLst>
                                </p:cTn>
                              </p:par>
                            </p:childTnLst>
                          </p:cTn>
                        </p:par>
                        <p:par>
                          <p:cTn id="73" fill="hold" nodeType="afterGroup">
                            <p:stCondLst>
                              <p:cond delay="19000"/>
                            </p:stCondLst>
                            <p:childTnLst>
                              <p:par>
                                <p:cTn id="74" presetID="2" presetClass="exit" presetSubtype="8" fill="hold" grpId="1" nodeType="afterEffect">
                                  <p:stCondLst>
                                    <p:cond delay="0"/>
                                  </p:stCondLst>
                                  <p:childTnLst>
                                    <p:anim calcmode="lin" valueType="num">
                                      <p:cBhvr additive="base">
                                        <p:cTn id="75" dur="500"/>
                                        <p:tgtEl>
                                          <p:spTgt spid="121878"/>
                                        </p:tgtEl>
                                        <p:attrNameLst>
                                          <p:attrName>ppt_x</p:attrName>
                                        </p:attrNameLst>
                                      </p:cBhvr>
                                      <p:tavLst>
                                        <p:tav tm="0">
                                          <p:val>
                                            <p:strVal val="ppt_x"/>
                                          </p:val>
                                        </p:tav>
                                        <p:tav tm="100000">
                                          <p:val>
                                            <p:strVal val="0-ppt_w/2"/>
                                          </p:val>
                                        </p:tav>
                                      </p:tavLst>
                                    </p:anim>
                                    <p:anim calcmode="lin" valueType="num">
                                      <p:cBhvr additive="base">
                                        <p:cTn id="76" dur="500"/>
                                        <p:tgtEl>
                                          <p:spTgt spid="121878"/>
                                        </p:tgtEl>
                                        <p:attrNameLst>
                                          <p:attrName>ppt_y</p:attrName>
                                        </p:attrNameLst>
                                      </p:cBhvr>
                                      <p:tavLst>
                                        <p:tav tm="0">
                                          <p:val>
                                            <p:strVal val="ppt_y"/>
                                          </p:val>
                                        </p:tav>
                                        <p:tav tm="100000">
                                          <p:val>
                                            <p:strVal val="ppt_y"/>
                                          </p:val>
                                        </p:tav>
                                      </p:tavLst>
                                    </p:anim>
                                    <p:set>
                                      <p:cBhvr>
                                        <p:cTn id="77" dur="1" fill="hold">
                                          <p:stCondLst>
                                            <p:cond delay="499"/>
                                          </p:stCondLst>
                                        </p:cTn>
                                        <p:tgtEl>
                                          <p:spTgt spid="121878"/>
                                        </p:tgtEl>
                                        <p:attrNameLst>
                                          <p:attrName>style.visibility</p:attrName>
                                        </p:attrNameLst>
                                      </p:cBhvr>
                                      <p:to>
                                        <p:strVal val="hidden"/>
                                      </p:to>
                                    </p:set>
                                  </p:childTnLst>
                                </p:cTn>
                              </p:par>
                            </p:childTnLst>
                          </p:cTn>
                        </p:par>
                        <p:par>
                          <p:cTn id="78" fill="hold" nodeType="afterGroup">
                            <p:stCondLst>
                              <p:cond delay="19500"/>
                            </p:stCondLst>
                            <p:childTnLst>
                              <p:par>
                                <p:cTn id="79" presetID="2" presetClass="entr" presetSubtype="2" fill="hold" grpId="0" nodeType="afterEffect">
                                  <p:stCondLst>
                                    <p:cond delay="0"/>
                                  </p:stCondLst>
                                  <p:childTnLst>
                                    <p:set>
                                      <p:cBhvr>
                                        <p:cTn id="80" dur="1" fill="hold">
                                          <p:stCondLst>
                                            <p:cond delay="0"/>
                                          </p:stCondLst>
                                        </p:cTn>
                                        <p:tgtEl>
                                          <p:spTgt spid="121879"/>
                                        </p:tgtEl>
                                        <p:attrNameLst>
                                          <p:attrName>style.visibility</p:attrName>
                                        </p:attrNameLst>
                                      </p:cBhvr>
                                      <p:to>
                                        <p:strVal val="visible"/>
                                      </p:to>
                                    </p:set>
                                    <p:anim calcmode="lin" valueType="num">
                                      <p:cBhvr additive="base">
                                        <p:cTn id="81" dur="500" fill="hold"/>
                                        <p:tgtEl>
                                          <p:spTgt spid="121879"/>
                                        </p:tgtEl>
                                        <p:attrNameLst>
                                          <p:attrName>ppt_x</p:attrName>
                                        </p:attrNameLst>
                                      </p:cBhvr>
                                      <p:tavLst>
                                        <p:tav tm="0">
                                          <p:val>
                                            <p:strVal val="1+#ppt_w/2"/>
                                          </p:val>
                                        </p:tav>
                                        <p:tav tm="100000">
                                          <p:val>
                                            <p:strVal val="#ppt_x"/>
                                          </p:val>
                                        </p:tav>
                                      </p:tavLst>
                                    </p:anim>
                                    <p:anim calcmode="lin" valueType="num">
                                      <p:cBhvr additive="base">
                                        <p:cTn id="82" dur="500" fill="hold"/>
                                        <p:tgtEl>
                                          <p:spTgt spid="121879"/>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20000"/>
                            </p:stCondLst>
                            <p:childTnLst>
                              <p:par>
                                <p:cTn id="84" presetID="42" presetClass="path" presetSubtype="0" accel="50000" decel="50000" fill="hold" grpId="4" nodeType="afterEffect">
                                  <p:stCondLst>
                                    <p:cond delay="0"/>
                                  </p:stCondLst>
                                  <p:childTnLst>
                                    <p:animMotion origin="layout" path="M 0.00053 0.00023 L -0.22447 0.21365 " pathEditMode="relative" rAng="0" ptsTypes="AA">
                                      <p:cBhvr>
                                        <p:cTn id="85" dur="2000" fill="hold"/>
                                        <p:tgtEl>
                                          <p:spTgt spid="121862"/>
                                        </p:tgtEl>
                                        <p:attrNameLst>
                                          <p:attrName>ppt_x</p:attrName>
                                          <p:attrName>ppt_y</p:attrName>
                                        </p:attrNameLst>
                                      </p:cBhvr>
                                      <p:rCtr x="-11250" y="10671"/>
                                    </p:animMotion>
                                  </p:childTnLst>
                                </p:cTn>
                              </p:par>
                            </p:childTnLst>
                          </p:cTn>
                        </p:par>
                        <p:par>
                          <p:cTn id="86" fill="hold" nodeType="afterGroup">
                            <p:stCondLst>
                              <p:cond delay="22000"/>
                            </p:stCondLst>
                            <p:childTnLst>
                              <p:par>
                                <p:cTn id="87" presetID="63" presetClass="path" presetSubtype="0" accel="50000" decel="50000" fill="hold" grpId="1" nodeType="afterEffect">
                                  <p:stCondLst>
                                    <p:cond delay="0"/>
                                  </p:stCondLst>
                                  <p:childTnLst>
                                    <p:animMotion origin="layout" path="M -0.00086 2.59259E-6 L 0.44723 0.00023 " pathEditMode="relative" rAng="0" ptsTypes="AA">
                                      <p:cBhvr>
                                        <p:cTn id="88" dur="2000" fill="hold"/>
                                        <p:tgtEl>
                                          <p:spTgt spid="121866"/>
                                        </p:tgtEl>
                                        <p:attrNameLst>
                                          <p:attrName>ppt_x</p:attrName>
                                          <p:attrName>ppt_y</p:attrName>
                                        </p:attrNameLst>
                                      </p:cBhvr>
                                      <p:rCtr x="22396" y="0"/>
                                    </p:animMotion>
                                  </p:childTnLst>
                                </p:cTn>
                              </p:par>
                            </p:childTnLst>
                          </p:cTn>
                        </p:par>
                        <p:par>
                          <p:cTn id="89" fill="hold" nodeType="afterGroup">
                            <p:stCondLst>
                              <p:cond delay="24000"/>
                            </p:stCondLst>
                            <p:childTnLst>
                              <p:par>
                                <p:cTn id="90" presetID="64" presetClass="path" presetSubtype="0" accel="50000" decel="50000" fill="hold" grpId="5" nodeType="afterEffect">
                                  <p:stCondLst>
                                    <p:cond delay="0"/>
                                  </p:stCondLst>
                                  <p:childTnLst>
                                    <p:animMotion origin="layout" path="M -0.22447 0.21365 L -0.44791 0.00023 " pathEditMode="relative" rAng="0" ptsTypes="AA">
                                      <p:cBhvr>
                                        <p:cTn id="91" dur="2000" fill="hold"/>
                                        <p:tgtEl>
                                          <p:spTgt spid="121862"/>
                                        </p:tgtEl>
                                        <p:attrNameLst>
                                          <p:attrName>ppt_x</p:attrName>
                                          <p:attrName>ppt_y</p:attrName>
                                        </p:attrNameLst>
                                      </p:cBhvr>
                                      <p:rCtr x="-11181" y="-10671"/>
                                    </p:animMotion>
                                  </p:childTnLst>
                                </p:cTn>
                              </p:par>
                            </p:childTnLst>
                          </p:cTn>
                        </p:par>
                        <p:par>
                          <p:cTn id="92" fill="hold" nodeType="afterGroup">
                            <p:stCondLst>
                              <p:cond delay="26000"/>
                            </p:stCondLst>
                            <p:childTnLst>
                              <p:par>
                                <p:cTn id="93" presetID="3" presetClass="exit" presetSubtype="10" fill="hold" grpId="3" nodeType="afterEffect">
                                  <p:stCondLst>
                                    <p:cond delay="0"/>
                                  </p:stCondLst>
                                  <p:childTnLst>
                                    <p:animEffect transition="out" filter="blinds(horizontal)">
                                      <p:cBhvr>
                                        <p:cTn id="94" dur="500"/>
                                        <p:tgtEl>
                                          <p:spTgt spid="121868"/>
                                        </p:tgtEl>
                                      </p:cBhvr>
                                    </p:animEffect>
                                    <p:set>
                                      <p:cBhvr>
                                        <p:cTn id="95" dur="1" fill="hold">
                                          <p:stCondLst>
                                            <p:cond delay="499"/>
                                          </p:stCondLst>
                                        </p:cTn>
                                        <p:tgtEl>
                                          <p:spTgt spid="121868"/>
                                        </p:tgtEl>
                                        <p:attrNameLst>
                                          <p:attrName>style.visibility</p:attrName>
                                        </p:attrNameLst>
                                      </p:cBhvr>
                                      <p:to>
                                        <p:strVal val="hidden"/>
                                      </p:to>
                                    </p:set>
                                  </p:childTnLst>
                                </p:cTn>
                              </p:par>
                            </p:childTnLst>
                          </p:cTn>
                        </p:par>
                        <p:par>
                          <p:cTn id="96" fill="hold" nodeType="afterGroup">
                            <p:stCondLst>
                              <p:cond delay="26500"/>
                            </p:stCondLst>
                            <p:childTnLst>
                              <p:par>
                                <p:cTn id="97" presetID="2" presetClass="exit" presetSubtype="2" fill="hold" grpId="1" nodeType="afterEffect">
                                  <p:stCondLst>
                                    <p:cond delay="0"/>
                                  </p:stCondLst>
                                  <p:childTnLst>
                                    <p:anim calcmode="lin" valueType="num">
                                      <p:cBhvr additive="base">
                                        <p:cTn id="98" dur="500"/>
                                        <p:tgtEl>
                                          <p:spTgt spid="121879"/>
                                        </p:tgtEl>
                                        <p:attrNameLst>
                                          <p:attrName>ppt_x</p:attrName>
                                        </p:attrNameLst>
                                      </p:cBhvr>
                                      <p:tavLst>
                                        <p:tav tm="0">
                                          <p:val>
                                            <p:strVal val="ppt_x"/>
                                          </p:val>
                                        </p:tav>
                                        <p:tav tm="100000">
                                          <p:val>
                                            <p:strVal val="1+ppt_w/2"/>
                                          </p:val>
                                        </p:tav>
                                      </p:tavLst>
                                    </p:anim>
                                    <p:anim calcmode="lin" valueType="num">
                                      <p:cBhvr additive="base">
                                        <p:cTn id="99" dur="500"/>
                                        <p:tgtEl>
                                          <p:spTgt spid="121879"/>
                                        </p:tgtEl>
                                        <p:attrNameLst>
                                          <p:attrName>ppt_y</p:attrName>
                                        </p:attrNameLst>
                                      </p:cBhvr>
                                      <p:tavLst>
                                        <p:tav tm="0">
                                          <p:val>
                                            <p:strVal val="ppt_y"/>
                                          </p:val>
                                        </p:tav>
                                        <p:tav tm="100000">
                                          <p:val>
                                            <p:strVal val="ppt_y"/>
                                          </p:val>
                                        </p:tav>
                                      </p:tavLst>
                                    </p:anim>
                                    <p:set>
                                      <p:cBhvr>
                                        <p:cTn id="100" dur="1" fill="hold">
                                          <p:stCondLst>
                                            <p:cond delay="499"/>
                                          </p:stCondLst>
                                        </p:cTn>
                                        <p:tgtEl>
                                          <p:spTgt spid="1218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nimBg="1"/>
      <p:bldP spid="121859" grpId="1" animBg="1"/>
      <p:bldP spid="121859" grpId="2" animBg="1"/>
      <p:bldP spid="121859" grpId="3" animBg="1"/>
      <p:bldP spid="121860" grpId="0" animBg="1"/>
      <p:bldP spid="121861" grpId="0" animBg="1"/>
      <p:bldP spid="121862" grpId="0" animBg="1"/>
      <p:bldP spid="121862" grpId="1" animBg="1"/>
      <p:bldP spid="121862" grpId="2" animBg="1"/>
      <p:bldP spid="121862" grpId="3" animBg="1"/>
      <p:bldP spid="121862" grpId="4" animBg="1"/>
      <p:bldP spid="121862" grpId="5" animBg="1"/>
      <p:bldP spid="121863" grpId="0" animBg="1"/>
      <p:bldP spid="121864" grpId="0" animBg="1"/>
      <p:bldP spid="121865" grpId="0" animBg="1"/>
      <p:bldP spid="121866" grpId="0" animBg="1"/>
      <p:bldP spid="121866" grpId="1" animBg="1"/>
      <p:bldP spid="121867" grpId="0" animBg="1"/>
      <p:bldP spid="121868" grpId="0" animBg="1"/>
      <p:bldP spid="121868" grpId="1" animBg="1"/>
      <p:bldP spid="121868" grpId="2" animBg="1"/>
      <p:bldP spid="121868" grpId="3" animBg="1"/>
      <p:bldP spid="121878" grpId="0" animBg="1"/>
      <p:bldP spid="121878" grpId="1" animBg="1"/>
      <p:bldP spid="121879" grpId="0" animBg="1"/>
      <p:bldP spid="12187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Chọn Trực Tiếp</a:t>
            </a:r>
          </a:p>
        </p:txBody>
      </p:sp>
      <p:sp>
        <p:nvSpPr>
          <p:cNvPr id="122883"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2884"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22885"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2886"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22887"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2888"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2889"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22890"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2891" name="AutoShape 11"/>
          <p:cNvSpPr>
            <a:spLocks noChangeArrowheads="1"/>
          </p:cNvSpPr>
          <p:nvPr/>
        </p:nvSpPr>
        <p:spPr bwMode="auto">
          <a:xfrm>
            <a:off x="99060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22892" name="AutoShape 12"/>
          <p:cNvSpPr>
            <a:spLocks noChangeArrowheads="1"/>
          </p:cNvSpPr>
          <p:nvPr/>
        </p:nvSpPr>
        <p:spPr bwMode="auto">
          <a:xfrm>
            <a:off x="197643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min</a:t>
            </a:r>
          </a:p>
        </p:txBody>
      </p:sp>
      <p:grpSp>
        <p:nvGrpSpPr>
          <p:cNvPr id="122893" name="Group 13"/>
          <p:cNvGrpSpPr>
            <a:grpSpLocks/>
          </p:cNvGrpSpPr>
          <p:nvPr/>
        </p:nvGrpSpPr>
        <p:grpSpPr bwMode="auto">
          <a:xfrm>
            <a:off x="1089025" y="3449638"/>
            <a:ext cx="8550275" cy="608012"/>
            <a:chOff x="644" y="1153"/>
            <a:chExt cx="4972" cy="383"/>
          </a:xfrm>
        </p:grpSpPr>
        <p:sp>
          <p:nvSpPr>
            <p:cNvPr id="122894"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2895"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2896"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22897"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2898"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2899"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2900"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22901"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22902" name="Text Box 22"/>
          <p:cNvSpPr txBox="1">
            <a:spLocks noChangeArrowheads="1"/>
          </p:cNvSpPr>
          <p:nvPr/>
        </p:nvSpPr>
        <p:spPr bwMode="auto">
          <a:xfrm>
            <a:off x="208597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62AD4"/>
                </a:solidFill>
                <a:latin typeface="VNI-Helve" pitchFamily="2" charset="0"/>
              </a:rPr>
              <a:t>Vị trí nhỏ nhất(1,7)</a:t>
            </a:r>
          </a:p>
        </p:txBody>
      </p:sp>
      <p:sp>
        <p:nvSpPr>
          <p:cNvPr id="122903" name="Text Box 23"/>
          <p:cNvSpPr txBox="1">
            <a:spLocks noChangeArrowheads="1"/>
          </p:cNvSpPr>
          <p:nvPr/>
        </p:nvSpPr>
        <p:spPr bwMode="auto">
          <a:xfrm>
            <a:off x="5748338" y="1379538"/>
            <a:ext cx="3236912"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Swap(a[1], a[1])</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22890"/>
                                        </p:tgtEl>
                                        <p:attrNameLst>
                                          <p:attrName>style.visibility</p:attrName>
                                        </p:attrNameLst>
                                      </p:cBhvr>
                                      <p:to>
                                        <p:strVal val="visible"/>
                                      </p:to>
                                    </p:set>
                                    <p:animEffect transition="in" filter="diamond(in)">
                                      <p:cBhvr>
                                        <p:cTn id="7" dur="2000"/>
                                        <p:tgtEl>
                                          <p:spTgt spid="122890"/>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122891"/>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122902"/>
                                        </p:tgtEl>
                                        <p:attrNameLst>
                                          <p:attrName>style.visibility</p:attrName>
                                        </p:attrNameLst>
                                      </p:cBhvr>
                                      <p:to>
                                        <p:strVal val="visible"/>
                                      </p:to>
                                    </p:set>
                                    <p:anim calcmode="lin" valueType="num">
                                      <p:cBhvr additive="base">
                                        <p:cTn id="14" dur="500" fill="hold"/>
                                        <p:tgtEl>
                                          <p:spTgt spid="122902"/>
                                        </p:tgtEl>
                                        <p:attrNameLst>
                                          <p:attrName>ppt_x</p:attrName>
                                        </p:attrNameLst>
                                      </p:cBhvr>
                                      <p:tavLst>
                                        <p:tav tm="0">
                                          <p:val>
                                            <p:strVal val="0-#ppt_w/2"/>
                                          </p:val>
                                        </p:tav>
                                        <p:tav tm="100000">
                                          <p:val>
                                            <p:strVal val="#ppt_x"/>
                                          </p:val>
                                        </p:tav>
                                      </p:tavLst>
                                    </p:anim>
                                    <p:anim calcmode="lin" valueType="num">
                                      <p:cBhvr additive="base">
                                        <p:cTn id="15" dur="500" fill="hold"/>
                                        <p:tgtEl>
                                          <p:spTgt spid="12290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122892"/>
                                        </p:tgtEl>
                                        <p:attrNameLst>
                                          <p:attrName>style.visibility</p:attrName>
                                        </p:attrNameLst>
                                      </p:cBhvr>
                                      <p:to>
                                        <p:strVal val="visible"/>
                                      </p:to>
                                    </p:set>
                                    <p:animEffect transition="in" filter="blinds(horizontal)">
                                      <p:cBhvr>
                                        <p:cTn id="19" dur="500"/>
                                        <p:tgtEl>
                                          <p:spTgt spid="122892"/>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122883"/>
                                        </p:tgtEl>
                                      </p:cBhvr>
                                    </p:animEffect>
                                    <p:animScale>
                                      <p:cBhvr>
                                        <p:cTn id="23" dur="1000" autoRev="1" fill="hold"/>
                                        <p:tgtEl>
                                          <p:spTgt spid="122883"/>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122884"/>
                                        </p:tgtEl>
                                      </p:cBhvr>
                                    </p:animEffect>
                                    <p:animScale>
                                      <p:cBhvr>
                                        <p:cTn id="26" dur="1000" autoRev="1" fill="hold"/>
                                        <p:tgtEl>
                                          <p:spTgt spid="122884"/>
                                        </p:tgtEl>
                                      </p:cBhvr>
                                      <p:by x="105000" y="105000"/>
                                    </p:animScale>
                                  </p:childTnLst>
                                </p:cTn>
                              </p:par>
                            </p:childTnLst>
                          </p:cTn>
                        </p:par>
                        <p:par>
                          <p:cTn id="27" fill="hold" nodeType="afterGroup">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122883"/>
                                        </p:tgtEl>
                                      </p:cBhvr>
                                    </p:animEffect>
                                    <p:animScale>
                                      <p:cBhvr>
                                        <p:cTn id="30" dur="1000" autoRev="1" fill="hold"/>
                                        <p:tgtEl>
                                          <p:spTgt spid="122883"/>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122885"/>
                                        </p:tgtEl>
                                      </p:cBhvr>
                                    </p:animEffect>
                                    <p:animScale>
                                      <p:cBhvr>
                                        <p:cTn id="33" dur="1000" autoRev="1" fill="hold"/>
                                        <p:tgtEl>
                                          <p:spTgt spid="122885"/>
                                        </p:tgtEl>
                                      </p:cBhvr>
                                      <p:by x="105000" y="105000"/>
                                    </p:animScale>
                                  </p:childTnLst>
                                </p:cTn>
                              </p:par>
                            </p:childTnLst>
                          </p:cTn>
                        </p:par>
                        <p:par>
                          <p:cTn id="34" fill="hold" nodeType="afterGroup">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122883"/>
                                        </p:tgtEl>
                                      </p:cBhvr>
                                    </p:animEffect>
                                    <p:animScale>
                                      <p:cBhvr>
                                        <p:cTn id="37" dur="1000" autoRev="1" fill="hold"/>
                                        <p:tgtEl>
                                          <p:spTgt spid="122883"/>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122886"/>
                                        </p:tgtEl>
                                      </p:cBhvr>
                                    </p:animEffect>
                                    <p:animScale>
                                      <p:cBhvr>
                                        <p:cTn id="40" dur="1000" autoRev="1" fill="hold"/>
                                        <p:tgtEl>
                                          <p:spTgt spid="122886"/>
                                        </p:tgtEl>
                                      </p:cBhvr>
                                      <p:by x="105000" y="105000"/>
                                    </p:animScale>
                                  </p:childTnLst>
                                </p:cTn>
                              </p:par>
                            </p:childTnLst>
                          </p:cTn>
                        </p:par>
                        <p:par>
                          <p:cTn id="41" fill="hold" nodeType="afterGroup">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122883"/>
                                        </p:tgtEl>
                                      </p:cBhvr>
                                    </p:animEffect>
                                    <p:animScale>
                                      <p:cBhvr>
                                        <p:cTn id="44" dur="1000" autoRev="1" fill="hold"/>
                                        <p:tgtEl>
                                          <p:spTgt spid="122883"/>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122887"/>
                                        </p:tgtEl>
                                      </p:cBhvr>
                                    </p:animEffect>
                                    <p:animScale>
                                      <p:cBhvr>
                                        <p:cTn id="47" dur="1000" autoRev="1" fill="hold"/>
                                        <p:tgtEl>
                                          <p:spTgt spid="122887"/>
                                        </p:tgtEl>
                                      </p:cBhvr>
                                      <p:by x="105000" y="105000"/>
                                    </p:animScale>
                                  </p:childTnLst>
                                </p:cTn>
                              </p:par>
                            </p:childTnLst>
                          </p:cTn>
                        </p:par>
                        <p:par>
                          <p:cTn id="48" fill="hold" nodeType="afterGroup">
                            <p:stCondLst>
                              <p:cond delay="13000"/>
                            </p:stCondLst>
                            <p:childTnLst>
                              <p:par>
                                <p:cTn id="49" presetID="26" presetClass="emph" presetSubtype="0" fill="hold" grpId="4" nodeType="afterEffect">
                                  <p:stCondLst>
                                    <p:cond delay="0"/>
                                  </p:stCondLst>
                                  <p:iterate type="lt">
                                    <p:tmPct val="0"/>
                                  </p:iterate>
                                  <p:childTnLst>
                                    <p:animEffect transition="out" filter="fade">
                                      <p:cBhvr>
                                        <p:cTn id="50" dur="2000" tmFilter="0, 0; .2, .5; .8, .5; 1, 0"/>
                                        <p:tgtEl>
                                          <p:spTgt spid="122883"/>
                                        </p:tgtEl>
                                      </p:cBhvr>
                                    </p:animEffect>
                                    <p:animScale>
                                      <p:cBhvr>
                                        <p:cTn id="51" dur="1000" autoRev="1" fill="hold"/>
                                        <p:tgtEl>
                                          <p:spTgt spid="122883"/>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122888"/>
                                        </p:tgtEl>
                                      </p:cBhvr>
                                    </p:animEffect>
                                    <p:animScale>
                                      <p:cBhvr>
                                        <p:cTn id="54" dur="1000" autoRev="1" fill="hold"/>
                                        <p:tgtEl>
                                          <p:spTgt spid="122888"/>
                                        </p:tgtEl>
                                      </p:cBhvr>
                                      <p:by x="105000" y="105000"/>
                                    </p:animScale>
                                  </p:childTnLst>
                                </p:cTn>
                              </p:par>
                            </p:childTnLst>
                          </p:cTn>
                        </p:par>
                        <p:par>
                          <p:cTn id="55" fill="hold" nodeType="afterGroup">
                            <p:stCondLst>
                              <p:cond delay="15000"/>
                            </p:stCondLst>
                            <p:childTnLst>
                              <p:par>
                                <p:cTn id="56" presetID="26" presetClass="emph" presetSubtype="0" fill="hold" grpId="5" nodeType="afterEffect">
                                  <p:stCondLst>
                                    <p:cond delay="0"/>
                                  </p:stCondLst>
                                  <p:iterate type="lt">
                                    <p:tmPct val="0"/>
                                  </p:iterate>
                                  <p:childTnLst>
                                    <p:animEffect transition="out" filter="fade">
                                      <p:cBhvr>
                                        <p:cTn id="57" dur="2000" tmFilter="0, 0; .2, .5; .8, .5; 1, 0"/>
                                        <p:tgtEl>
                                          <p:spTgt spid="122883"/>
                                        </p:tgtEl>
                                      </p:cBhvr>
                                    </p:animEffect>
                                    <p:animScale>
                                      <p:cBhvr>
                                        <p:cTn id="58" dur="1000" autoRev="1" fill="hold"/>
                                        <p:tgtEl>
                                          <p:spTgt spid="122883"/>
                                        </p:tgtEl>
                                      </p:cBhvr>
                                      <p:by x="105000" y="105000"/>
                                    </p:animScale>
                                  </p:childTnLst>
                                </p:cTn>
                              </p:par>
                              <p:par>
                                <p:cTn id="59" presetID="26" presetClass="emph" presetSubtype="0" fill="hold" grpId="0" nodeType="withEffect">
                                  <p:stCondLst>
                                    <p:cond delay="0"/>
                                  </p:stCondLst>
                                  <p:childTnLst>
                                    <p:animEffect transition="out" filter="fade">
                                      <p:cBhvr>
                                        <p:cTn id="60" dur="2000" tmFilter="0, 0; .2, .5; .8, .5; 1, 0"/>
                                        <p:tgtEl>
                                          <p:spTgt spid="122889"/>
                                        </p:tgtEl>
                                      </p:cBhvr>
                                    </p:animEffect>
                                    <p:animScale>
                                      <p:cBhvr>
                                        <p:cTn id="61" dur="1000" autoRev="1" fill="hold"/>
                                        <p:tgtEl>
                                          <p:spTgt spid="122889"/>
                                        </p:tgtEl>
                                      </p:cBhvr>
                                      <p:by x="105000" y="105000"/>
                                    </p:animScale>
                                  </p:childTnLst>
                                </p:cTn>
                              </p:par>
                            </p:childTnLst>
                          </p:cTn>
                        </p:par>
                        <p:par>
                          <p:cTn id="62" fill="hold" nodeType="afterGroup">
                            <p:stCondLst>
                              <p:cond delay="17000"/>
                            </p:stCondLst>
                            <p:childTnLst>
                              <p:par>
                                <p:cTn id="63" presetID="2" presetClass="exit" presetSubtype="8" fill="hold" grpId="1" nodeType="afterEffect">
                                  <p:stCondLst>
                                    <p:cond delay="0"/>
                                  </p:stCondLst>
                                  <p:childTnLst>
                                    <p:anim calcmode="lin" valueType="num">
                                      <p:cBhvr additive="base">
                                        <p:cTn id="64" dur="500"/>
                                        <p:tgtEl>
                                          <p:spTgt spid="122902"/>
                                        </p:tgtEl>
                                        <p:attrNameLst>
                                          <p:attrName>ppt_x</p:attrName>
                                        </p:attrNameLst>
                                      </p:cBhvr>
                                      <p:tavLst>
                                        <p:tav tm="0">
                                          <p:val>
                                            <p:strVal val="ppt_x"/>
                                          </p:val>
                                        </p:tav>
                                        <p:tav tm="100000">
                                          <p:val>
                                            <p:strVal val="0-ppt_w/2"/>
                                          </p:val>
                                        </p:tav>
                                      </p:tavLst>
                                    </p:anim>
                                    <p:anim calcmode="lin" valueType="num">
                                      <p:cBhvr additive="base">
                                        <p:cTn id="65" dur="500"/>
                                        <p:tgtEl>
                                          <p:spTgt spid="122902"/>
                                        </p:tgtEl>
                                        <p:attrNameLst>
                                          <p:attrName>ppt_y</p:attrName>
                                        </p:attrNameLst>
                                      </p:cBhvr>
                                      <p:tavLst>
                                        <p:tav tm="0">
                                          <p:val>
                                            <p:strVal val="ppt_y"/>
                                          </p:val>
                                        </p:tav>
                                        <p:tav tm="100000">
                                          <p:val>
                                            <p:strVal val="ppt_y"/>
                                          </p:val>
                                        </p:tav>
                                      </p:tavLst>
                                    </p:anim>
                                    <p:set>
                                      <p:cBhvr>
                                        <p:cTn id="66" dur="1" fill="hold">
                                          <p:stCondLst>
                                            <p:cond delay="499"/>
                                          </p:stCondLst>
                                        </p:cTn>
                                        <p:tgtEl>
                                          <p:spTgt spid="122902"/>
                                        </p:tgtEl>
                                        <p:attrNameLst>
                                          <p:attrName>style.visibility</p:attrName>
                                        </p:attrNameLst>
                                      </p:cBhvr>
                                      <p:to>
                                        <p:strVal val="hidden"/>
                                      </p:to>
                                    </p:set>
                                  </p:childTnLst>
                                </p:cTn>
                              </p:par>
                            </p:childTnLst>
                          </p:cTn>
                        </p:par>
                        <p:par>
                          <p:cTn id="67" fill="hold" nodeType="afterGroup">
                            <p:stCondLst>
                              <p:cond delay="17500"/>
                            </p:stCondLst>
                            <p:childTnLst>
                              <p:par>
                                <p:cTn id="68" presetID="2" presetClass="entr" presetSubtype="2" fill="hold" grpId="0" nodeType="afterEffect">
                                  <p:stCondLst>
                                    <p:cond delay="0"/>
                                  </p:stCondLst>
                                  <p:childTnLst>
                                    <p:set>
                                      <p:cBhvr>
                                        <p:cTn id="69" dur="1" fill="hold">
                                          <p:stCondLst>
                                            <p:cond delay="0"/>
                                          </p:stCondLst>
                                        </p:cTn>
                                        <p:tgtEl>
                                          <p:spTgt spid="122903"/>
                                        </p:tgtEl>
                                        <p:attrNameLst>
                                          <p:attrName>style.visibility</p:attrName>
                                        </p:attrNameLst>
                                      </p:cBhvr>
                                      <p:to>
                                        <p:strVal val="visible"/>
                                      </p:to>
                                    </p:set>
                                    <p:anim calcmode="lin" valueType="num">
                                      <p:cBhvr additive="base">
                                        <p:cTn id="70" dur="500" fill="hold"/>
                                        <p:tgtEl>
                                          <p:spTgt spid="122903"/>
                                        </p:tgtEl>
                                        <p:attrNameLst>
                                          <p:attrName>ppt_x</p:attrName>
                                        </p:attrNameLst>
                                      </p:cBhvr>
                                      <p:tavLst>
                                        <p:tav tm="0">
                                          <p:val>
                                            <p:strVal val="1+#ppt_w/2"/>
                                          </p:val>
                                        </p:tav>
                                        <p:tav tm="100000">
                                          <p:val>
                                            <p:strVal val="#ppt_x"/>
                                          </p:val>
                                        </p:tav>
                                      </p:tavLst>
                                    </p:anim>
                                    <p:anim calcmode="lin" valueType="num">
                                      <p:cBhvr additive="base">
                                        <p:cTn id="71" dur="500" fill="hold"/>
                                        <p:tgtEl>
                                          <p:spTgt spid="122903"/>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18000"/>
                            </p:stCondLst>
                            <p:childTnLst>
                              <p:par>
                                <p:cTn id="73" presetID="36" presetClass="emph" presetSubtype="0" fill="hold" grpId="6" nodeType="afterEffect">
                                  <p:stCondLst>
                                    <p:cond delay="0"/>
                                  </p:stCondLst>
                                  <p:iterate type="lt">
                                    <p:tmPct val="10000"/>
                                  </p:iterate>
                                  <p:childTnLst>
                                    <p:animScale>
                                      <p:cBhvr>
                                        <p:cTn id="74" dur="1000" autoRev="1" fill="hold">
                                          <p:stCondLst>
                                            <p:cond delay="0"/>
                                          </p:stCondLst>
                                        </p:cTn>
                                        <p:tgtEl>
                                          <p:spTgt spid="122883"/>
                                        </p:tgtEl>
                                      </p:cBhvr>
                                      <p:to x="80000" y="100000"/>
                                    </p:animScale>
                                    <p:anim by="(#ppt_w*0.10)" calcmode="lin" valueType="num">
                                      <p:cBhvr>
                                        <p:cTn id="75" dur="1000" autoRev="1" fill="hold">
                                          <p:stCondLst>
                                            <p:cond delay="0"/>
                                          </p:stCondLst>
                                        </p:cTn>
                                        <p:tgtEl>
                                          <p:spTgt spid="122883"/>
                                        </p:tgtEl>
                                        <p:attrNameLst>
                                          <p:attrName>ppt_x</p:attrName>
                                        </p:attrNameLst>
                                      </p:cBhvr>
                                    </p:anim>
                                    <p:anim by="(-#ppt_w*0.10)" calcmode="lin" valueType="num">
                                      <p:cBhvr>
                                        <p:cTn id="76" dur="1000" autoRev="1" fill="hold">
                                          <p:stCondLst>
                                            <p:cond delay="0"/>
                                          </p:stCondLst>
                                        </p:cTn>
                                        <p:tgtEl>
                                          <p:spTgt spid="122883"/>
                                        </p:tgtEl>
                                        <p:attrNameLst>
                                          <p:attrName>ppt_y</p:attrName>
                                        </p:attrNameLst>
                                      </p:cBhvr>
                                    </p:anim>
                                    <p:animRot by="-480000">
                                      <p:cBhvr>
                                        <p:cTn id="77" dur="1000" autoRev="1" fill="hold">
                                          <p:stCondLst>
                                            <p:cond delay="0"/>
                                          </p:stCondLst>
                                        </p:cTn>
                                        <p:tgtEl>
                                          <p:spTgt spid="122883"/>
                                        </p:tgtEl>
                                        <p:attrNameLst>
                                          <p:attrName>r</p:attrName>
                                        </p:attrNameLst>
                                      </p:cBhvr>
                                    </p:animRot>
                                  </p:childTnLst>
                                </p:cTn>
                              </p:par>
                            </p:childTnLst>
                          </p:cTn>
                        </p:par>
                        <p:par>
                          <p:cTn id="78" fill="hold" nodeType="afterGroup">
                            <p:stCondLst>
                              <p:cond delay="20000"/>
                            </p:stCondLst>
                            <p:childTnLst>
                              <p:par>
                                <p:cTn id="79" presetID="3" presetClass="exit" presetSubtype="10" fill="hold" grpId="1" nodeType="afterEffect">
                                  <p:stCondLst>
                                    <p:cond delay="0"/>
                                  </p:stCondLst>
                                  <p:childTnLst>
                                    <p:animEffect transition="out" filter="blinds(horizontal)">
                                      <p:cBhvr>
                                        <p:cTn id="80" dur="500"/>
                                        <p:tgtEl>
                                          <p:spTgt spid="122892"/>
                                        </p:tgtEl>
                                      </p:cBhvr>
                                    </p:animEffect>
                                    <p:set>
                                      <p:cBhvr>
                                        <p:cTn id="81" dur="1" fill="hold">
                                          <p:stCondLst>
                                            <p:cond delay="499"/>
                                          </p:stCondLst>
                                        </p:cTn>
                                        <p:tgtEl>
                                          <p:spTgt spid="122892"/>
                                        </p:tgtEl>
                                        <p:attrNameLst>
                                          <p:attrName>style.visibility</p:attrName>
                                        </p:attrNameLst>
                                      </p:cBhvr>
                                      <p:to>
                                        <p:strVal val="hidden"/>
                                      </p:to>
                                    </p:set>
                                  </p:childTnLst>
                                </p:cTn>
                              </p:par>
                            </p:childTnLst>
                          </p:cTn>
                        </p:par>
                        <p:par>
                          <p:cTn id="82" fill="hold" nodeType="afterGroup">
                            <p:stCondLst>
                              <p:cond delay="20500"/>
                            </p:stCondLst>
                            <p:childTnLst>
                              <p:par>
                                <p:cTn id="83" presetID="2" presetClass="exit" presetSubtype="2" fill="hold" grpId="1" nodeType="afterEffect">
                                  <p:stCondLst>
                                    <p:cond delay="0"/>
                                  </p:stCondLst>
                                  <p:childTnLst>
                                    <p:anim calcmode="lin" valueType="num">
                                      <p:cBhvr additive="base">
                                        <p:cTn id="84" dur="500"/>
                                        <p:tgtEl>
                                          <p:spTgt spid="122903"/>
                                        </p:tgtEl>
                                        <p:attrNameLst>
                                          <p:attrName>ppt_x</p:attrName>
                                        </p:attrNameLst>
                                      </p:cBhvr>
                                      <p:tavLst>
                                        <p:tav tm="0">
                                          <p:val>
                                            <p:strVal val="ppt_x"/>
                                          </p:val>
                                        </p:tav>
                                        <p:tav tm="100000">
                                          <p:val>
                                            <p:strVal val="1+ppt_w/2"/>
                                          </p:val>
                                        </p:tav>
                                      </p:tavLst>
                                    </p:anim>
                                    <p:anim calcmode="lin" valueType="num">
                                      <p:cBhvr additive="base">
                                        <p:cTn id="85" dur="500"/>
                                        <p:tgtEl>
                                          <p:spTgt spid="122903"/>
                                        </p:tgtEl>
                                        <p:attrNameLst>
                                          <p:attrName>ppt_y</p:attrName>
                                        </p:attrNameLst>
                                      </p:cBhvr>
                                      <p:tavLst>
                                        <p:tav tm="0">
                                          <p:val>
                                            <p:strVal val="ppt_y"/>
                                          </p:val>
                                        </p:tav>
                                        <p:tav tm="100000">
                                          <p:val>
                                            <p:strVal val="ppt_y"/>
                                          </p:val>
                                        </p:tav>
                                      </p:tavLst>
                                    </p:anim>
                                    <p:set>
                                      <p:cBhvr>
                                        <p:cTn id="86" dur="1" fill="hold">
                                          <p:stCondLst>
                                            <p:cond delay="499"/>
                                          </p:stCondLst>
                                        </p:cTn>
                                        <p:tgtEl>
                                          <p:spTgt spid="1229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p:bldP spid="122883" grpId="1" animBg="1"/>
      <p:bldP spid="122883" grpId="2" animBg="1"/>
      <p:bldP spid="122883" grpId="3" animBg="1"/>
      <p:bldP spid="122883" grpId="4" animBg="1"/>
      <p:bldP spid="122883" grpId="5" animBg="1"/>
      <p:bldP spid="122883" grpId="6" animBg="1"/>
      <p:bldP spid="122884" grpId="0" animBg="1"/>
      <p:bldP spid="122885" grpId="0" animBg="1"/>
      <p:bldP spid="122886" grpId="0" animBg="1"/>
      <p:bldP spid="122887" grpId="0" animBg="1"/>
      <p:bldP spid="122888" grpId="0" animBg="1"/>
      <p:bldP spid="122889" grpId="0" animBg="1"/>
      <p:bldP spid="122890" grpId="0" animBg="1"/>
      <p:bldP spid="122891" grpId="0" animBg="1"/>
      <p:bldP spid="122892" grpId="0" animBg="1"/>
      <p:bldP spid="122892" grpId="1" animBg="1"/>
      <p:bldP spid="122902" grpId="0" animBg="1"/>
      <p:bldP spid="122902" grpId="1" animBg="1"/>
      <p:bldP spid="122903" grpId="0" animBg="1"/>
      <p:bldP spid="12290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Chọn Trực Tiếp</a:t>
            </a:r>
          </a:p>
        </p:txBody>
      </p:sp>
      <p:sp>
        <p:nvSpPr>
          <p:cNvPr id="123907"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3908"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23909"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3910"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23911"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3912"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3913"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23914"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3915" name="AutoShape 11"/>
          <p:cNvSpPr>
            <a:spLocks noChangeArrowheads="1"/>
          </p:cNvSpPr>
          <p:nvPr/>
        </p:nvSpPr>
        <p:spPr bwMode="auto">
          <a:xfrm>
            <a:off x="210820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23916" name="AutoShape 12"/>
          <p:cNvSpPr>
            <a:spLocks noChangeArrowheads="1"/>
          </p:cNvSpPr>
          <p:nvPr/>
        </p:nvSpPr>
        <p:spPr bwMode="auto">
          <a:xfrm>
            <a:off x="309403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min</a:t>
            </a:r>
          </a:p>
        </p:txBody>
      </p:sp>
      <p:grpSp>
        <p:nvGrpSpPr>
          <p:cNvPr id="123917" name="Group 13"/>
          <p:cNvGrpSpPr>
            <a:grpSpLocks/>
          </p:cNvGrpSpPr>
          <p:nvPr/>
        </p:nvGrpSpPr>
        <p:grpSpPr bwMode="auto">
          <a:xfrm>
            <a:off x="1089025" y="3449638"/>
            <a:ext cx="8550275" cy="608012"/>
            <a:chOff x="644" y="1153"/>
            <a:chExt cx="4972" cy="383"/>
          </a:xfrm>
        </p:grpSpPr>
        <p:sp>
          <p:nvSpPr>
            <p:cNvPr id="12391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391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392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2392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392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392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392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2392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23926" name="Text Box 22"/>
          <p:cNvSpPr txBox="1">
            <a:spLocks noChangeArrowheads="1"/>
          </p:cNvSpPr>
          <p:nvPr/>
        </p:nvSpPr>
        <p:spPr bwMode="auto">
          <a:xfrm>
            <a:off x="208597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62AD4"/>
                </a:solidFill>
                <a:latin typeface="VNI-Helve" pitchFamily="2" charset="0"/>
              </a:rPr>
              <a:t>Vị trí nhỏ nhất(2,7)</a:t>
            </a:r>
          </a:p>
        </p:txBody>
      </p:sp>
      <p:sp>
        <p:nvSpPr>
          <p:cNvPr id="123927" name="Text Box 23"/>
          <p:cNvSpPr txBox="1">
            <a:spLocks noChangeArrowheads="1"/>
          </p:cNvSpPr>
          <p:nvPr/>
        </p:nvSpPr>
        <p:spPr bwMode="auto">
          <a:xfrm>
            <a:off x="5748338" y="1379538"/>
            <a:ext cx="33813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Swap(a[2], a[6])</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diamond(in)">
                                      <p:cBhvr>
                                        <p:cTn id="7" dur="2000"/>
                                        <p:tgtEl>
                                          <p:spTgt spid="123907"/>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123915"/>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123926"/>
                                        </p:tgtEl>
                                        <p:attrNameLst>
                                          <p:attrName>style.visibility</p:attrName>
                                        </p:attrNameLst>
                                      </p:cBhvr>
                                      <p:to>
                                        <p:strVal val="visible"/>
                                      </p:to>
                                    </p:set>
                                    <p:anim calcmode="lin" valueType="num">
                                      <p:cBhvr additive="base">
                                        <p:cTn id="14" dur="500" fill="hold"/>
                                        <p:tgtEl>
                                          <p:spTgt spid="123926"/>
                                        </p:tgtEl>
                                        <p:attrNameLst>
                                          <p:attrName>ppt_x</p:attrName>
                                        </p:attrNameLst>
                                      </p:cBhvr>
                                      <p:tavLst>
                                        <p:tav tm="0">
                                          <p:val>
                                            <p:strVal val="0-#ppt_w/2"/>
                                          </p:val>
                                        </p:tav>
                                        <p:tav tm="100000">
                                          <p:val>
                                            <p:strVal val="#ppt_x"/>
                                          </p:val>
                                        </p:tav>
                                      </p:tavLst>
                                    </p:anim>
                                    <p:anim calcmode="lin" valueType="num">
                                      <p:cBhvr additive="base">
                                        <p:cTn id="15" dur="500" fill="hold"/>
                                        <p:tgtEl>
                                          <p:spTgt spid="123926"/>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123916"/>
                                        </p:tgtEl>
                                        <p:attrNameLst>
                                          <p:attrName>style.visibility</p:attrName>
                                        </p:attrNameLst>
                                      </p:cBhvr>
                                      <p:to>
                                        <p:strVal val="visible"/>
                                      </p:to>
                                    </p:set>
                                    <p:animEffect transition="in" filter="blinds(horizontal)">
                                      <p:cBhvr>
                                        <p:cTn id="19" dur="500"/>
                                        <p:tgtEl>
                                          <p:spTgt spid="123916"/>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123908"/>
                                        </p:tgtEl>
                                      </p:cBhvr>
                                    </p:animEffect>
                                    <p:animScale>
                                      <p:cBhvr>
                                        <p:cTn id="23" dur="1000" autoRev="1" fill="hold"/>
                                        <p:tgtEl>
                                          <p:spTgt spid="123908"/>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123909"/>
                                        </p:tgtEl>
                                      </p:cBhvr>
                                    </p:animEffect>
                                    <p:animScale>
                                      <p:cBhvr>
                                        <p:cTn id="26" dur="1000" autoRev="1" fill="hold"/>
                                        <p:tgtEl>
                                          <p:spTgt spid="123909"/>
                                        </p:tgtEl>
                                      </p:cBhvr>
                                      <p:by x="105000" y="105000"/>
                                    </p:animScale>
                                  </p:childTnLst>
                                </p:cTn>
                              </p:par>
                            </p:childTnLst>
                          </p:cTn>
                        </p:par>
                        <p:par>
                          <p:cTn id="27" fill="hold" nodeType="afterGroup">
                            <p:stCondLst>
                              <p:cond delay="7000"/>
                            </p:stCondLst>
                            <p:childTnLst>
                              <p:par>
                                <p:cTn id="28" presetID="63" presetClass="path" presetSubtype="0" accel="50000" decel="50000" fill="hold" grpId="1" nodeType="afterEffect">
                                  <p:stCondLst>
                                    <p:cond delay="0"/>
                                  </p:stCondLst>
                                  <p:childTnLst>
                                    <p:animMotion origin="layout" path="M 3.61111E-6 -2.22222E-6 L 0.11336 -2.22222E-6 " pathEditMode="relative" rAng="0" ptsTypes="AA">
                                      <p:cBhvr>
                                        <p:cTn id="29" dur="2000" fill="hold"/>
                                        <p:tgtEl>
                                          <p:spTgt spid="123916"/>
                                        </p:tgtEl>
                                        <p:attrNameLst>
                                          <p:attrName>ppt_x</p:attrName>
                                          <p:attrName>ppt_y</p:attrName>
                                        </p:attrNameLst>
                                      </p:cBhvr>
                                      <p:rCtr x="5660" y="0"/>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123909"/>
                                        </p:tgtEl>
                                      </p:cBhvr>
                                    </p:animEffect>
                                    <p:animScale>
                                      <p:cBhvr>
                                        <p:cTn id="33" dur="1000" autoRev="1" fill="hold"/>
                                        <p:tgtEl>
                                          <p:spTgt spid="123909"/>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123910"/>
                                        </p:tgtEl>
                                      </p:cBhvr>
                                    </p:animEffect>
                                    <p:animScale>
                                      <p:cBhvr>
                                        <p:cTn id="36" dur="1000" autoRev="1" fill="hold"/>
                                        <p:tgtEl>
                                          <p:spTgt spid="123910"/>
                                        </p:tgtEl>
                                      </p:cBhvr>
                                      <p:by x="105000" y="105000"/>
                                    </p:animScale>
                                  </p:childTnLst>
                                </p:cTn>
                              </p:par>
                            </p:childTnLst>
                          </p:cTn>
                        </p:par>
                        <p:par>
                          <p:cTn id="37" fill="hold" nodeType="afterGroup">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123909"/>
                                        </p:tgtEl>
                                      </p:cBhvr>
                                    </p:animEffect>
                                    <p:animScale>
                                      <p:cBhvr>
                                        <p:cTn id="40" dur="1000" autoRev="1" fill="hold"/>
                                        <p:tgtEl>
                                          <p:spTgt spid="123909"/>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123911"/>
                                        </p:tgtEl>
                                      </p:cBhvr>
                                    </p:animEffect>
                                    <p:animScale>
                                      <p:cBhvr>
                                        <p:cTn id="43" dur="1000" autoRev="1" fill="hold"/>
                                        <p:tgtEl>
                                          <p:spTgt spid="123911"/>
                                        </p:tgtEl>
                                      </p:cBhvr>
                                      <p:by x="105000" y="105000"/>
                                    </p:animScale>
                                  </p:childTnLst>
                                </p:cTn>
                              </p:par>
                            </p:childTnLst>
                          </p:cTn>
                        </p:par>
                        <p:par>
                          <p:cTn id="44" fill="hold" nodeType="afterGroup">
                            <p:stCondLst>
                              <p:cond delay="13000"/>
                            </p:stCondLst>
                            <p:childTnLst>
                              <p:par>
                                <p:cTn id="45" presetID="26" presetClass="emph" presetSubtype="0" fill="hold" grpId="3" nodeType="afterEffect">
                                  <p:stCondLst>
                                    <p:cond delay="0"/>
                                  </p:stCondLst>
                                  <p:childTnLst>
                                    <p:animEffect transition="out" filter="fade">
                                      <p:cBhvr>
                                        <p:cTn id="46" dur="2000" tmFilter="0, 0; .2, .5; .8, .5; 1, 0"/>
                                        <p:tgtEl>
                                          <p:spTgt spid="123909"/>
                                        </p:tgtEl>
                                      </p:cBhvr>
                                    </p:animEffect>
                                    <p:animScale>
                                      <p:cBhvr>
                                        <p:cTn id="47" dur="1000" autoRev="1" fill="hold"/>
                                        <p:tgtEl>
                                          <p:spTgt spid="123909"/>
                                        </p:tgtEl>
                                      </p:cBhvr>
                                      <p:by x="105000" y="105000"/>
                                    </p:animScale>
                                  </p:childTnLst>
                                </p:cTn>
                              </p:par>
                              <p:par>
                                <p:cTn id="48" presetID="26" presetClass="emph" presetSubtype="0" fill="hold" grpId="0" nodeType="withEffect">
                                  <p:stCondLst>
                                    <p:cond delay="0"/>
                                  </p:stCondLst>
                                  <p:childTnLst>
                                    <p:animEffect transition="out" filter="fade">
                                      <p:cBhvr>
                                        <p:cTn id="49" dur="2000" tmFilter="0, 0; .2, .5; .8, .5; 1, 0"/>
                                        <p:tgtEl>
                                          <p:spTgt spid="123912"/>
                                        </p:tgtEl>
                                      </p:cBhvr>
                                    </p:animEffect>
                                    <p:animScale>
                                      <p:cBhvr>
                                        <p:cTn id="50" dur="1000" autoRev="1" fill="hold"/>
                                        <p:tgtEl>
                                          <p:spTgt spid="123912"/>
                                        </p:tgtEl>
                                      </p:cBhvr>
                                      <p:by x="105000" y="105000"/>
                                    </p:animScale>
                                  </p:childTnLst>
                                </p:cTn>
                              </p:par>
                            </p:childTnLst>
                          </p:cTn>
                        </p:par>
                        <p:par>
                          <p:cTn id="51" fill="hold" nodeType="afterGroup">
                            <p:stCondLst>
                              <p:cond delay="15000"/>
                            </p:stCondLst>
                            <p:childTnLst>
                              <p:par>
                                <p:cTn id="52" presetID="63" presetClass="path" presetSubtype="0" accel="50000" decel="50000" fill="hold" grpId="2" nodeType="afterEffect">
                                  <p:stCondLst>
                                    <p:cond delay="0"/>
                                  </p:stCondLst>
                                  <p:childTnLst>
                                    <p:animMotion origin="layout" path="M 0.11336 -2.22222E-6 L 0.44687 -2.22222E-6 " pathEditMode="relative" rAng="0" ptsTypes="AA">
                                      <p:cBhvr>
                                        <p:cTn id="53" dur="2000" fill="hold"/>
                                        <p:tgtEl>
                                          <p:spTgt spid="123916"/>
                                        </p:tgtEl>
                                        <p:attrNameLst>
                                          <p:attrName>ppt_x</p:attrName>
                                          <p:attrName>ppt_y</p:attrName>
                                        </p:attrNameLst>
                                      </p:cBhvr>
                                      <p:rCtr x="16667" y="0"/>
                                    </p:animMotion>
                                  </p:childTnLst>
                                </p:cTn>
                              </p:par>
                            </p:childTnLst>
                          </p:cTn>
                        </p:par>
                        <p:par>
                          <p:cTn id="54" fill="hold" nodeType="afterGroup">
                            <p:stCondLst>
                              <p:cond delay="17000"/>
                            </p:stCondLst>
                            <p:childTnLst>
                              <p:par>
                                <p:cTn id="55" presetID="26" presetClass="emph" presetSubtype="0" fill="hold" grpId="1" nodeType="afterEffect">
                                  <p:stCondLst>
                                    <p:cond delay="0"/>
                                  </p:stCondLst>
                                  <p:childTnLst>
                                    <p:animEffect transition="out" filter="fade">
                                      <p:cBhvr>
                                        <p:cTn id="56" dur="2000" tmFilter="0, 0; .2, .5; .8, .5; 1, 0"/>
                                        <p:tgtEl>
                                          <p:spTgt spid="123912"/>
                                        </p:tgtEl>
                                      </p:cBhvr>
                                    </p:animEffect>
                                    <p:animScale>
                                      <p:cBhvr>
                                        <p:cTn id="57" dur="1000" autoRev="1" fill="hold"/>
                                        <p:tgtEl>
                                          <p:spTgt spid="123912"/>
                                        </p:tgtEl>
                                      </p:cBhvr>
                                      <p:by x="105000" y="105000"/>
                                    </p:animScale>
                                  </p:childTnLst>
                                </p:cTn>
                              </p:par>
                              <p:par>
                                <p:cTn id="58" presetID="26" presetClass="emph" presetSubtype="0" fill="hold" grpId="0" nodeType="withEffect">
                                  <p:stCondLst>
                                    <p:cond delay="0"/>
                                  </p:stCondLst>
                                  <p:childTnLst>
                                    <p:animEffect transition="out" filter="fade">
                                      <p:cBhvr>
                                        <p:cTn id="59" dur="2000" tmFilter="0, 0; .2, .5; .8, .5; 1, 0"/>
                                        <p:tgtEl>
                                          <p:spTgt spid="123913"/>
                                        </p:tgtEl>
                                      </p:cBhvr>
                                    </p:animEffect>
                                    <p:animScale>
                                      <p:cBhvr>
                                        <p:cTn id="60" dur="1000" autoRev="1" fill="hold"/>
                                        <p:tgtEl>
                                          <p:spTgt spid="123913"/>
                                        </p:tgtEl>
                                      </p:cBhvr>
                                      <p:by x="105000" y="105000"/>
                                    </p:animScale>
                                  </p:childTnLst>
                                </p:cTn>
                              </p:par>
                            </p:childTnLst>
                          </p:cTn>
                        </p:par>
                        <p:par>
                          <p:cTn id="61" fill="hold" nodeType="afterGroup">
                            <p:stCondLst>
                              <p:cond delay="19000"/>
                            </p:stCondLst>
                            <p:childTnLst>
                              <p:par>
                                <p:cTn id="62" presetID="2" presetClass="exit" presetSubtype="8" fill="hold" grpId="1" nodeType="afterEffect">
                                  <p:stCondLst>
                                    <p:cond delay="0"/>
                                  </p:stCondLst>
                                  <p:childTnLst>
                                    <p:anim calcmode="lin" valueType="num">
                                      <p:cBhvr additive="base">
                                        <p:cTn id="63" dur="500"/>
                                        <p:tgtEl>
                                          <p:spTgt spid="123926"/>
                                        </p:tgtEl>
                                        <p:attrNameLst>
                                          <p:attrName>ppt_x</p:attrName>
                                        </p:attrNameLst>
                                      </p:cBhvr>
                                      <p:tavLst>
                                        <p:tav tm="0">
                                          <p:val>
                                            <p:strVal val="ppt_x"/>
                                          </p:val>
                                        </p:tav>
                                        <p:tav tm="100000">
                                          <p:val>
                                            <p:strVal val="0-ppt_w/2"/>
                                          </p:val>
                                        </p:tav>
                                      </p:tavLst>
                                    </p:anim>
                                    <p:anim calcmode="lin" valueType="num">
                                      <p:cBhvr additive="base">
                                        <p:cTn id="64" dur="500"/>
                                        <p:tgtEl>
                                          <p:spTgt spid="123926"/>
                                        </p:tgtEl>
                                        <p:attrNameLst>
                                          <p:attrName>ppt_y</p:attrName>
                                        </p:attrNameLst>
                                      </p:cBhvr>
                                      <p:tavLst>
                                        <p:tav tm="0">
                                          <p:val>
                                            <p:strVal val="ppt_y"/>
                                          </p:val>
                                        </p:tav>
                                        <p:tav tm="100000">
                                          <p:val>
                                            <p:strVal val="ppt_y"/>
                                          </p:val>
                                        </p:tav>
                                      </p:tavLst>
                                    </p:anim>
                                    <p:set>
                                      <p:cBhvr>
                                        <p:cTn id="65" dur="1" fill="hold">
                                          <p:stCondLst>
                                            <p:cond delay="499"/>
                                          </p:stCondLst>
                                        </p:cTn>
                                        <p:tgtEl>
                                          <p:spTgt spid="123926"/>
                                        </p:tgtEl>
                                        <p:attrNameLst>
                                          <p:attrName>style.visibility</p:attrName>
                                        </p:attrNameLst>
                                      </p:cBhvr>
                                      <p:to>
                                        <p:strVal val="hidden"/>
                                      </p:to>
                                    </p:set>
                                  </p:childTnLst>
                                </p:cTn>
                              </p:par>
                            </p:childTnLst>
                          </p:cTn>
                        </p:par>
                        <p:par>
                          <p:cTn id="66" fill="hold" nodeType="afterGroup">
                            <p:stCondLst>
                              <p:cond delay="19500"/>
                            </p:stCondLst>
                            <p:childTnLst>
                              <p:par>
                                <p:cTn id="67" presetID="2" presetClass="entr" presetSubtype="2" fill="hold" grpId="0" nodeType="afterEffect">
                                  <p:stCondLst>
                                    <p:cond delay="0"/>
                                  </p:stCondLst>
                                  <p:childTnLst>
                                    <p:set>
                                      <p:cBhvr>
                                        <p:cTn id="68" dur="1" fill="hold">
                                          <p:stCondLst>
                                            <p:cond delay="0"/>
                                          </p:stCondLst>
                                        </p:cTn>
                                        <p:tgtEl>
                                          <p:spTgt spid="123927"/>
                                        </p:tgtEl>
                                        <p:attrNameLst>
                                          <p:attrName>style.visibility</p:attrName>
                                        </p:attrNameLst>
                                      </p:cBhvr>
                                      <p:to>
                                        <p:strVal val="visible"/>
                                      </p:to>
                                    </p:set>
                                    <p:anim calcmode="lin" valueType="num">
                                      <p:cBhvr additive="base">
                                        <p:cTn id="69" dur="500" fill="hold"/>
                                        <p:tgtEl>
                                          <p:spTgt spid="123927"/>
                                        </p:tgtEl>
                                        <p:attrNameLst>
                                          <p:attrName>ppt_x</p:attrName>
                                        </p:attrNameLst>
                                      </p:cBhvr>
                                      <p:tavLst>
                                        <p:tav tm="0">
                                          <p:val>
                                            <p:strVal val="1+#ppt_w/2"/>
                                          </p:val>
                                        </p:tav>
                                        <p:tav tm="100000">
                                          <p:val>
                                            <p:strVal val="#ppt_x"/>
                                          </p:val>
                                        </p:tav>
                                      </p:tavLst>
                                    </p:anim>
                                    <p:anim calcmode="lin" valueType="num">
                                      <p:cBhvr additive="base">
                                        <p:cTn id="70" dur="500" fill="hold"/>
                                        <p:tgtEl>
                                          <p:spTgt spid="123927"/>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20000"/>
                            </p:stCondLst>
                            <p:childTnLst>
                              <p:par>
                                <p:cTn id="72" presetID="42" presetClass="path" presetSubtype="0" accel="50000" decel="50000" fill="hold" grpId="2" nodeType="afterEffect">
                                  <p:stCondLst>
                                    <p:cond delay="0"/>
                                  </p:stCondLst>
                                  <p:childTnLst>
                                    <p:animMotion origin="layout" path="M -2.77778E-7 2.59259E-6 L -0.22674 0.20879 " pathEditMode="relative" rAng="0" ptsTypes="AA">
                                      <p:cBhvr>
                                        <p:cTn id="73" dur="2000" fill="hold"/>
                                        <p:tgtEl>
                                          <p:spTgt spid="123912"/>
                                        </p:tgtEl>
                                        <p:attrNameLst>
                                          <p:attrName>ppt_x</p:attrName>
                                          <p:attrName>ppt_y</p:attrName>
                                        </p:attrNameLst>
                                      </p:cBhvr>
                                      <p:rCtr x="-11337" y="10440"/>
                                    </p:animMotion>
                                  </p:childTnLst>
                                </p:cTn>
                              </p:par>
                            </p:childTnLst>
                          </p:cTn>
                        </p:par>
                        <p:par>
                          <p:cTn id="74" fill="hold" nodeType="afterGroup">
                            <p:stCondLst>
                              <p:cond delay="22000"/>
                            </p:stCondLst>
                            <p:childTnLst>
                              <p:par>
                                <p:cTn id="75" presetID="63" presetClass="path" presetSubtype="0" accel="50000" decel="50000" fill="hold" grpId="1" nodeType="afterEffect">
                                  <p:stCondLst>
                                    <p:cond delay="0"/>
                                  </p:stCondLst>
                                  <p:childTnLst>
                                    <p:animMotion origin="layout" path="M 0.00069 2.59259E-6 L 0.44757 2.59259E-6 " pathEditMode="relative" rAng="0" ptsTypes="AA">
                                      <p:cBhvr>
                                        <p:cTn id="76" dur="2000" fill="hold"/>
                                        <p:tgtEl>
                                          <p:spTgt spid="123908"/>
                                        </p:tgtEl>
                                        <p:attrNameLst>
                                          <p:attrName>ppt_x</p:attrName>
                                          <p:attrName>ppt_y</p:attrName>
                                        </p:attrNameLst>
                                      </p:cBhvr>
                                      <p:rCtr x="22344" y="0"/>
                                    </p:animMotion>
                                  </p:childTnLst>
                                </p:cTn>
                              </p:par>
                            </p:childTnLst>
                          </p:cTn>
                        </p:par>
                        <p:par>
                          <p:cTn id="77" fill="hold" nodeType="afterGroup">
                            <p:stCondLst>
                              <p:cond delay="24000"/>
                            </p:stCondLst>
                            <p:childTnLst>
                              <p:par>
                                <p:cTn id="78" presetID="64" presetClass="path" presetSubtype="0" accel="50000" decel="50000" fill="hold" grpId="3" nodeType="afterEffect">
                                  <p:stCondLst>
                                    <p:cond delay="0"/>
                                  </p:stCondLst>
                                  <p:childTnLst>
                                    <p:animMotion origin="layout" path="M -0.22674 0.2088 L -0.4467 0.00209 " pathEditMode="relative" rAng="0" ptsTypes="AA">
                                      <p:cBhvr>
                                        <p:cTn id="79" dur="2000" fill="hold"/>
                                        <p:tgtEl>
                                          <p:spTgt spid="123912"/>
                                        </p:tgtEl>
                                        <p:attrNameLst>
                                          <p:attrName>ppt_x</p:attrName>
                                          <p:attrName>ppt_y</p:attrName>
                                        </p:attrNameLst>
                                      </p:cBhvr>
                                      <p:rCtr x="-11007" y="-10347"/>
                                    </p:animMotion>
                                  </p:childTnLst>
                                </p:cTn>
                              </p:par>
                            </p:childTnLst>
                          </p:cTn>
                        </p:par>
                        <p:par>
                          <p:cTn id="80" fill="hold" nodeType="afterGroup">
                            <p:stCondLst>
                              <p:cond delay="26000"/>
                            </p:stCondLst>
                            <p:childTnLst>
                              <p:par>
                                <p:cTn id="81" presetID="3" presetClass="exit" presetSubtype="10" fill="hold" grpId="3" nodeType="afterEffect">
                                  <p:stCondLst>
                                    <p:cond delay="0"/>
                                  </p:stCondLst>
                                  <p:childTnLst>
                                    <p:animEffect transition="out" filter="blinds(horizontal)">
                                      <p:cBhvr>
                                        <p:cTn id="82" dur="500"/>
                                        <p:tgtEl>
                                          <p:spTgt spid="123916"/>
                                        </p:tgtEl>
                                      </p:cBhvr>
                                    </p:animEffect>
                                    <p:set>
                                      <p:cBhvr>
                                        <p:cTn id="83" dur="1" fill="hold">
                                          <p:stCondLst>
                                            <p:cond delay="499"/>
                                          </p:stCondLst>
                                        </p:cTn>
                                        <p:tgtEl>
                                          <p:spTgt spid="123916"/>
                                        </p:tgtEl>
                                        <p:attrNameLst>
                                          <p:attrName>style.visibility</p:attrName>
                                        </p:attrNameLst>
                                      </p:cBhvr>
                                      <p:to>
                                        <p:strVal val="hidden"/>
                                      </p:to>
                                    </p:set>
                                  </p:childTnLst>
                                </p:cTn>
                              </p:par>
                            </p:childTnLst>
                          </p:cTn>
                        </p:par>
                        <p:par>
                          <p:cTn id="84" fill="hold" nodeType="afterGroup">
                            <p:stCondLst>
                              <p:cond delay="26500"/>
                            </p:stCondLst>
                            <p:childTnLst>
                              <p:par>
                                <p:cTn id="85" presetID="2" presetClass="exit" presetSubtype="2" fill="hold" grpId="1" nodeType="afterEffect">
                                  <p:stCondLst>
                                    <p:cond delay="0"/>
                                  </p:stCondLst>
                                  <p:childTnLst>
                                    <p:anim calcmode="lin" valueType="num">
                                      <p:cBhvr additive="base">
                                        <p:cTn id="86" dur="500"/>
                                        <p:tgtEl>
                                          <p:spTgt spid="123927"/>
                                        </p:tgtEl>
                                        <p:attrNameLst>
                                          <p:attrName>ppt_x</p:attrName>
                                        </p:attrNameLst>
                                      </p:cBhvr>
                                      <p:tavLst>
                                        <p:tav tm="0">
                                          <p:val>
                                            <p:strVal val="ppt_x"/>
                                          </p:val>
                                        </p:tav>
                                        <p:tav tm="100000">
                                          <p:val>
                                            <p:strVal val="1+ppt_w/2"/>
                                          </p:val>
                                        </p:tav>
                                      </p:tavLst>
                                    </p:anim>
                                    <p:anim calcmode="lin" valueType="num">
                                      <p:cBhvr additive="base">
                                        <p:cTn id="87" dur="500"/>
                                        <p:tgtEl>
                                          <p:spTgt spid="123927"/>
                                        </p:tgtEl>
                                        <p:attrNameLst>
                                          <p:attrName>ppt_y</p:attrName>
                                        </p:attrNameLst>
                                      </p:cBhvr>
                                      <p:tavLst>
                                        <p:tav tm="0">
                                          <p:val>
                                            <p:strVal val="ppt_y"/>
                                          </p:val>
                                        </p:tav>
                                        <p:tav tm="100000">
                                          <p:val>
                                            <p:strVal val="ppt_y"/>
                                          </p:val>
                                        </p:tav>
                                      </p:tavLst>
                                    </p:anim>
                                    <p:set>
                                      <p:cBhvr>
                                        <p:cTn id="88" dur="1" fill="hold">
                                          <p:stCondLst>
                                            <p:cond delay="499"/>
                                          </p:stCondLst>
                                        </p:cTn>
                                        <p:tgtEl>
                                          <p:spTgt spid="1239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nimBg="1"/>
      <p:bldP spid="123908" grpId="0" animBg="1"/>
      <p:bldP spid="123908" grpId="1" animBg="1"/>
      <p:bldP spid="123909" grpId="0" animBg="1"/>
      <p:bldP spid="123909" grpId="1" animBg="1"/>
      <p:bldP spid="123909" grpId="2" animBg="1"/>
      <p:bldP spid="123909" grpId="3" animBg="1"/>
      <p:bldP spid="123910" grpId="0" animBg="1"/>
      <p:bldP spid="123911" grpId="0" animBg="1"/>
      <p:bldP spid="123912" grpId="0" animBg="1"/>
      <p:bldP spid="123912" grpId="1" animBg="1"/>
      <p:bldP spid="123912" grpId="2" animBg="1"/>
      <p:bldP spid="123912" grpId="3" animBg="1"/>
      <p:bldP spid="123913" grpId="0" animBg="1"/>
      <p:bldP spid="123915" grpId="0" animBg="1"/>
      <p:bldP spid="123916" grpId="0" animBg="1"/>
      <p:bldP spid="123916" grpId="1" animBg="1"/>
      <p:bldP spid="123916" grpId="2" animBg="1"/>
      <p:bldP spid="123916" grpId="3" animBg="1"/>
      <p:bldP spid="123926" grpId="0" animBg="1"/>
      <p:bldP spid="123926" grpId="1" animBg="1"/>
      <p:bldP spid="123927" grpId="0" animBg="1"/>
      <p:bldP spid="12392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Chọn Trực Tiếp</a:t>
            </a:r>
          </a:p>
        </p:txBody>
      </p:sp>
      <p:sp>
        <p:nvSpPr>
          <p:cNvPr id="124931"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4932"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4933"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4934"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24935"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4936"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24937"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24938"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4939" name="AutoShape 11"/>
          <p:cNvSpPr>
            <a:spLocks noChangeArrowheads="1"/>
          </p:cNvSpPr>
          <p:nvPr/>
        </p:nvSpPr>
        <p:spPr bwMode="auto">
          <a:xfrm>
            <a:off x="320992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24940" name="AutoShape 12"/>
          <p:cNvSpPr>
            <a:spLocks noChangeArrowheads="1"/>
          </p:cNvSpPr>
          <p:nvPr/>
        </p:nvSpPr>
        <p:spPr bwMode="auto">
          <a:xfrm>
            <a:off x="4194175"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min</a:t>
            </a:r>
          </a:p>
        </p:txBody>
      </p:sp>
      <p:grpSp>
        <p:nvGrpSpPr>
          <p:cNvPr id="124941" name="Group 13"/>
          <p:cNvGrpSpPr>
            <a:grpSpLocks/>
          </p:cNvGrpSpPr>
          <p:nvPr/>
        </p:nvGrpSpPr>
        <p:grpSpPr bwMode="auto">
          <a:xfrm>
            <a:off x="1108075" y="3462338"/>
            <a:ext cx="8550275" cy="608012"/>
            <a:chOff x="644" y="1153"/>
            <a:chExt cx="4972" cy="383"/>
          </a:xfrm>
        </p:grpSpPr>
        <p:sp>
          <p:nvSpPr>
            <p:cNvPr id="124942"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4943"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4944"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24945"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4946"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4947"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4948"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24949"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24950" name="Text Box 22"/>
          <p:cNvSpPr txBox="1">
            <a:spLocks noChangeArrowheads="1"/>
          </p:cNvSpPr>
          <p:nvPr/>
        </p:nvSpPr>
        <p:spPr bwMode="auto">
          <a:xfrm>
            <a:off x="208597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62AD4"/>
                </a:solidFill>
                <a:latin typeface="VNI-Helve" pitchFamily="2" charset="0"/>
              </a:rPr>
              <a:t>Vị trí nhỏ nhất(3, 7)</a:t>
            </a:r>
          </a:p>
        </p:txBody>
      </p:sp>
      <p:sp>
        <p:nvSpPr>
          <p:cNvPr id="124951" name="Text Box 23"/>
          <p:cNvSpPr txBox="1">
            <a:spLocks noChangeArrowheads="1"/>
          </p:cNvSpPr>
          <p:nvPr/>
        </p:nvSpPr>
        <p:spPr bwMode="auto">
          <a:xfrm>
            <a:off x="5748338" y="1379538"/>
            <a:ext cx="31654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Swap(a[3]</a:t>
            </a:r>
            <a:r>
              <a:rPr lang="en-US" sz="2400" b="1">
                <a:latin typeface="VNI-Helve" pitchFamily="2" charset="0"/>
              </a:rPr>
              <a:t>, </a:t>
            </a:r>
            <a:r>
              <a:rPr lang="en-US" sz="2400" b="1">
                <a:solidFill>
                  <a:srgbClr val="362AD4"/>
                </a:solidFill>
                <a:latin typeface="VNI-Helve" pitchFamily="2" charset="0"/>
              </a:rPr>
              <a:t>a[3])</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24932"/>
                                        </p:tgtEl>
                                        <p:attrNameLst>
                                          <p:attrName>style.visibility</p:attrName>
                                        </p:attrNameLst>
                                      </p:cBhvr>
                                      <p:to>
                                        <p:strVal val="visible"/>
                                      </p:to>
                                    </p:set>
                                    <p:animEffect transition="in" filter="diamond(in)">
                                      <p:cBhvr>
                                        <p:cTn id="7" dur="2000"/>
                                        <p:tgtEl>
                                          <p:spTgt spid="124932"/>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124939"/>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124950"/>
                                        </p:tgtEl>
                                        <p:attrNameLst>
                                          <p:attrName>style.visibility</p:attrName>
                                        </p:attrNameLst>
                                      </p:cBhvr>
                                      <p:to>
                                        <p:strVal val="visible"/>
                                      </p:to>
                                    </p:set>
                                    <p:anim calcmode="lin" valueType="num">
                                      <p:cBhvr additive="base">
                                        <p:cTn id="14" dur="500" fill="hold"/>
                                        <p:tgtEl>
                                          <p:spTgt spid="124950"/>
                                        </p:tgtEl>
                                        <p:attrNameLst>
                                          <p:attrName>ppt_x</p:attrName>
                                        </p:attrNameLst>
                                      </p:cBhvr>
                                      <p:tavLst>
                                        <p:tav tm="0">
                                          <p:val>
                                            <p:strVal val="0-#ppt_w/2"/>
                                          </p:val>
                                        </p:tav>
                                        <p:tav tm="100000">
                                          <p:val>
                                            <p:strVal val="#ppt_x"/>
                                          </p:val>
                                        </p:tav>
                                      </p:tavLst>
                                    </p:anim>
                                    <p:anim calcmode="lin" valueType="num">
                                      <p:cBhvr additive="base">
                                        <p:cTn id="15" dur="500" fill="hold"/>
                                        <p:tgtEl>
                                          <p:spTgt spid="124950"/>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124940"/>
                                        </p:tgtEl>
                                        <p:attrNameLst>
                                          <p:attrName>style.visibility</p:attrName>
                                        </p:attrNameLst>
                                      </p:cBhvr>
                                      <p:to>
                                        <p:strVal val="visible"/>
                                      </p:to>
                                    </p:set>
                                    <p:animEffect transition="in" filter="blinds(horizontal)">
                                      <p:cBhvr>
                                        <p:cTn id="19" dur="500"/>
                                        <p:tgtEl>
                                          <p:spTgt spid="124940"/>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124933"/>
                                        </p:tgtEl>
                                      </p:cBhvr>
                                    </p:animEffect>
                                    <p:animScale>
                                      <p:cBhvr>
                                        <p:cTn id="23" dur="1000" autoRev="1" fill="hold"/>
                                        <p:tgtEl>
                                          <p:spTgt spid="124933"/>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124934"/>
                                        </p:tgtEl>
                                      </p:cBhvr>
                                    </p:animEffect>
                                    <p:animScale>
                                      <p:cBhvr>
                                        <p:cTn id="26" dur="1000" autoRev="1" fill="hold"/>
                                        <p:tgtEl>
                                          <p:spTgt spid="124934"/>
                                        </p:tgtEl>
                                      </p:cBhvr>
                                      <p:by x="105000" y="105000"/>
                                    </p:animScale>
                                  </p:childTnLst>
                                </p:cTn>
                              </p:par>
                            </p:childTnLst>
                          </p:cTn>
                        </p:par>
                        <p:par>
                          <p:cTn id="27" fill="hold" nodeType="afterGroup">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124933"/>
                                        </p:tgtEl>
                                      </p:cBhvr>
                                    </p:animEffect>
                                    <p:animScale>
                                      <p:cBhvr>
                                        <p:cTn id="30" dur="1000" autoRev="1" fill="hold"/>
                                        <p:tgtEl>
                                          <p:spTgt spid="124933"/>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124935"/>
                                        </p:tgtEl>
                                      </p:cBhvr>
                                    </p:animEffect>
                                    <p:animScale>
                                      <p:cBhvr>
                                        <p:cTn id="33" dur="1000" autoRev="1" fill="hold"/>
                                        <p:tgtEl>
                                          <p:spTgt spid="124935"/>
                                        </p:tgtEl>
                                      </p:cBhvr>
                                      <p:by x="105000" y="105000"/>
                                    </p:animScale>
                                  </p:childTnLst>
                                </p:cTn>
                              </p:par>
                            </p:childTnLst>
                          </p:cTn>
                        </p:par>
                        <p:par>
                          <p:cTn id="34" fill="hold" nodeType="afterGroup">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124933"/>
                                        </p:tgtEl>
                                      </p:cBhvr>
                                    </p:animEffect>
                                    <p:animScale>
                                      <p:cBhvr>
                                        <p:cTn id="37" dur="1000" autoRev="1" fill="hold"/>
                                        <p:tgtEl>
                                          <p:spTgt spid="124933"/>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124936"/>
                                        </p:tgtEl>
                                      </p:cBhvr>
                                    </p:animEffect>
                                    <p:animScale>
                                      <p:cBhvr>
                                        <p:cTn id="40" dur="1000" autoRev="1" fill="hold"/>
                                        <p:tgtEl>
                                          <p:spTgt spid="124936"/>
                                        </p:tgtEl>
                                      </p:cBhvr>
                                      <p:by x="105000" y="105000"/>
                                    </p:animScale>
                                  </p:childTnLst>
                                </p:cTn>
                              </p:par>
                            </p:childTnLst>
                          </p:cTn>
                        </p:par>
                        <p:par>
                          <p:cTn id="41" fill="hold" nodeType="afterGroup">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124933"/>
                                        </p:tgtEl>
                                      </p:cBhvr>
                                    </p:animEffect>
                                    <p:animScale>
                                      <p:cBhvr>
                                        <p:cTn id="44" dur="1000" autoRev="1" fill="hold"/>
                                        <p:tgtEl>
                                          <p:spTgt spid="124933"/>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124937"/>
                                        </p:tgtEl>
                                      </p:cBhvr>
                                    </p:animEffect>
                                    <p:animScale>
                                      <p:cBhvr>
                                        <p:cTn id="47" dur="1000" autoRev="1" fill="hold"/>
                                        <p:tgtEl>
                                          <p:spTgt spid="124937"/>
                                        </p:tgtEl>
                                      </p:cBhvr>
                                      <p:by x="105000" y="105000"/>
                                    </p:animScale>
                                  </p:childTnLst>
                                </p:cTn>
                              </p:par>
                            </p:childTnLst>
                          </p:cTn>
                        </p:par>
                        <p:par>
                          <p:cTn id="48" fill="hold" nodeType="afterGroup">
                            <p:stCondLst>
                              <p:cond delay="13000"/>
                            </p:stCondLst>
                            <p:childTnLst>
                              <p:par>
                                <p:cTn id="49" presetID="2" presetClass="exit" presetSubtype="8" fill="hold" grpId="1" nodeType="afterEffect">
                                  <p:stCondLst>
                                    <p:cond delay="0"/>
                                  </p:stCondLst>
                                  <p:childTnLst>
                                    <p:anim calcmode="lin" valueType="num">
                                      <p:cBhvr additive="base">
                                        <p:cTn id="50" dur="500"/>
                                        <p:tgtEl>
                                          <p:spTgt spid="124950"/>
                                        </p:tgtEl>
                                        <p:attrNameLst>
                                          <p:attrName>ppt_x</p:attrName>
                                        </p:attrNameLst>
                                      </p:cBhvr>
                                      <p:tavLst>
                                        <p:tav tm="0">
                                          <p:val>
                                            <p:strVal val="ppt_x"/>
                                          </p:val>
                                        </p:tav>
                                        <p:tav tm="100000">
                                          <p:val>
                                            <p:strVal val="0-ppt_w/2"/>
                                          </p:val>
                                        </p:tav>
                                      </p:tavLst>
                                    </p:anim>
                                    <p:anim calcmode="lin" valueType="num">
                                      <p:cBhvr additive="base">
                                        <p:cTn id="51" dur="500"/>
                                        <p:tgtEl>
                                          <p:spTgt spid="124950"/>
                                        </p:tgtEl>
                                        <p:attrNameLst>
                                          <p:attrName>ppt_y</p:attrName>
                                        </p:attrNameLst>
                                      </p:cBhvr>
                                      <p:tavLst>
                                        <p:tav tm="0">
                                          <p:val>
                                            <p:strVal val="ppt_y"/>
                                          </p:val>
                                        </p:tav>
                                        <p:tav tm="100000">
                                          <p:val>
                                            <p:strVal val="ppt_y"/>
                                          </p:val>
                                        </p:tav>
                                      </p:tavLst>
                                    </p:anim>
                                    <p:set>
                                      <p:cBhvr>
                                        <p:cTn id="52" dur="1" fill="hold">
                                          <p:stCondLst>
                                            <p:cond delay="499"/>
                                          </p:stCondLst>
                                        </p:cTn>
                                        <p:tgtEl>
                                          <p:spTgt spid="124950"/>
                                        </p:tgtEl>
                                        <p:attrNameLst>
                                          <p:attrName>style.visibility</p:attrName>
                                        </p:attrNameLst>
                                      </p:cBhvr>
                                      <p:to>
                                        <p:strVal val="hidden"/>
                                      </p:to>
                                    </p:set>
                                  </p:childTnLst>
                                </p:cTn>
                              </p:par>
                            </p:childTnLst>
                          </p:cTn>
                        </p:par>
                        <p:par>
                          <p:cTn id="53" fill="hold" nodeType="afterGroup">
                            <p:stCondLst>
                              <p:cond delay="13500"/>
                            </p:stCondLst>
                            <p:childTnLst>
                              <p:par>
                                <p:cTn id="54" presetID="2" presetClass="entr" presetSubtype="2" fill="hold" grpId="0" nodeType="afterEffect">
                                  <p:stCondLst>
                                    <p:cond delay="0"/>
                                  </p:stCondLst>
                                  <p:childTnLst>
                                    <p:set>
                                      <p:cBhvr>
                                        <p:cTn id="55" dur="1" fill="hold">
                                          <p:stCondLst>
                                            <p:cond delay="0"/>
                                          </p:stCondLst>
                                        </p:cTn>
                                        <p:tgtEl>
                                          <p:spTgt spid="124951"/>
                                        </p:tgtEl>
                                        <p:attrNameLst>
                                          <p:attrName>style.visibility</p:attrName>
                                        </p:attrNameLst>
                                      </p:cBhvr>
                                      <p:to>
                                        <p:strVal val="visible"/>
                                      </p:to>
                                    </p:set>
                                    <p:anim calcmode="lin" valueType="num">
                                      <p:cBhvr additive="base">
                                        <p:cTn id="56" dur="500" fill="hold"/>
                                        <p:tgtEl>
                                          <p:spTgt spid="124951"/>
                                        </p:tgtEl>
                                        <p:attrNameLst>
                                          <p:attrName>ppt_x</p:attrName>
                                        </p:attrNameLst>
                                      </p:cBhvr>
                                      <p:tavLst>
                                        <p:tav tm="0">
                                          <p:val>
                                            <p:strVal val="1+#ppt_w/2"/>
                                          </p:val>
                                        </p:tav>
                                        <p:tav tm="100000">
                                          <p:val>
                                            <p:strVal val="#ppt_x"/>
                                          </p:val>
                                        </p:tav>
                                      </p:tavLst>
                                    </p:anim>
                                    <p:anim calcmode="lin" valueType="num">
                                      <p:cBhvr additive="base">
                                        <p:cTn id="57" dur="500" fill="hold"/>
                                        <p:tgtEl>
                                          <p:spTgt spid="124951"/>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4000"/>
                            </p:stCondLst>
                            <p:childTnLst>
                              <p:par>
                                <p:cTn id="59" presetID="36" presetClass="emph" presetSubtype="0" fill="hold" grpId="4" nodeType="afterEffect">
                                  <p:stCondLst>
                                    <p:cond delay="0"/>
                                  </p:stCondLst>
                                  <p:iterate type="lt">
                                    <p:tmPct val="10000"/>
                                  </p:iterate>
                                  <p:childTnLst>
                                    <p:animScale>
                                      <p:cBhvr>
                                        <p:cTn id="60" dur="1000" autoRev="1" fill="hold">
                                          <p:stCondLst>
                                            <p:cond delay="0"/>
                                          </p:stCondLst>
                                        </p:cTn>
                                        <p:tgtEl>
                                          <p:spTgt spid="124933"/>
                                        </p:tgtEl>
                                      </p:cBhvr>
                                      <p:to x="80000" y="100000"/>
                                    </p:animScale>
                                    <p:anim by="(#ppt_w*0.10)" calcmode="lin" valueType="num">
                                      <p:cBhvr>
                                        <p:cTn id="61" dur="1000" autoRev="1" fill="hold">
                                          <p:stCondLst>
                                            <p:cond delay="0"/>
                                          </p:stCondLst>
                                        </p:cTn>
                                        <p:tgtEl>
                                          <p:spTgt spid="124933"/>
                                        </p:tgtEl>
                                        <p:attrNameLst>
                                          <p:attrName>ppt_x</p:attrName>
                                        </p:attrNameLst>
                                      </p:cBhvr>
                                    </p:anim>
                                    <p:anim by="(-#ppt_w*0.10)" calcmode="lin" valueType="num">
                                      <p:cBhvr>
                                        <p:cTn id="62" dur="1000" autoRev="1" fill="hold">
                                          <p:stCondLst>
                                            <p:cond delay="0"/>
                                          </p:stCondLst>
                                        </p:cTn>
                                        <p:tgtEl>
                                          <p:spTgt spid="124933"/>
                                        </p:tgtEl>
                                        <p:attrNameLst>
                                          <p:attrName>ppt_y</p:attrName>
                                        </p:attrNameLst>
                                      </p:cBhvr>
                                    </p:anim>
                                    <p:animRot by="-480000">
                                      <p:cBhvr>
                                        <p:cTn id="63" dur="1000" autoRev="1" fill="hold">
                                          <p:stCondLst>
                                            <p:cond delay="0"/>
                                          </p:stCondLst>
                                        </p:cTn>
                                        <p:tgtEl>
                                          <p:spTgt spid="124933"/>
                                        </p:tgtEl>
                                        <p:attrNameLst>
                                          <p:attrName>r</p:attrName>
                                        </p:attrNameLst>
                                      </p:cBhvr>
                                    </p:animRot>
                                  </p:childTnLst>
                                </p:cTn>
                              </p:par>
                            </p:childTnLst>
                          </p:cTn>
                        </p:par>
                        <p:par>
                          <p:cTn id="64" fill="hold" nodeType="afterGroup">
                            <p:stCondLst>
                              <p:cond delay="16000"/>
                            </p:stCondLst>
                            <p:childTnLst>
                              <p:par>
                                <p:cTn id="65" presetID="3" presetClass="exit" presetSubtype="10" fill="hold" grpId="1" nodeType="afterEffect">
                                  <p:stCondLst>
                                    <p:cond delay="0"/>
                                  </p:stCondLst>
                                  <p:childTnLst>
                                    <p:animEffect transition="out" filter="blinds(horizontal)">
                                      <p:cBhvr>
                                        <p:cTn id="66" dur="500"/>
                                        <p:tgtEl>
                                          <p:spTgt spid="124940"/>
                                        </p:tgtEl>
                                      </p:cBhvr>
                                    </p:animEffect>
                                    <p:set>
                                      <p:cBhvr>
                                        <p:cTn id="67" dur="1" fill="hold">
                                          <p:stCondLst>
                                            <p:cond delay="499"/>
                                          </p:stCondLst>
                                        </p:cTn>
                                        <p:tgtEl>
                                          <p:spTgt spid="124940"/>
                                        </p:tgtEl>
                                        <p:attrNameLst>
                                          <p:attrName>style.visibility</p:attrName>
                                        </p:attrNameLst>
                                      </p:cBhvr>
                                      <p:to>
                                        <p:strVal val="hidden"/>
                                      </p:to>
                                    </p:set>
                                  </p:childTnLst>
                                </p:cTn>
                              </p:par>
                            </p:childTnLst>
                          </p:cTn>
                        </p:par>
                        <p:par>
                          <p:cTn id="68" fill="hold" nodeType="afterGroup">
                            <p:stCondLst>
                              <p:cond delay="16500"/>
                            </p:stCondLst>
                            <p:childTnLst>
                              <p:par>
                                <p:cTn id="69" presetID="2" presetClass="exit" presetSubtype="2" fill="hold" grpId="1" nodeType="afterEffect">
                                  <p:stCondLst>
                                    <p:cond delay="0"/>
                                  </p:stCondLst>
                                  <p:childTnLst>
                                    <p:anim calcmode="lin" valueType="num">
                                      <p:cBhvr additive="base">
                                        <p:cTn id="70" dur="500"/>
                                        <p:tgtEl>
                                          <p:spTgt spid="124951"/>
                                        </p:tgtEl>
                                        <p:attrNameLst>
                                          <p:attrName>ppt_x</p:attrName>
                                        </p:attrNameLst>
                                      </p:cBhvr>
                                      <p:tavLst>
                                        <p:tav tm="0">
                                          <p:val>
                                            <p:strVal val="ppt_x"/>
                                          </p:val>
                                        </p:tav>
                                        <p:tav tm="100000">
                                          <p:val>
                                            <p:strVal val="1+ppt_w/2"/>
                                          </p:val>
                                        </p:tav>
                                      </p:tavLst>
                                    </p:anim>
                                    <p:anim calcmode="lin" valueType="num">
                                      <p:cBhvr additive="base">
                                        <p:cTn id="71" dur="500"/>
                                        <p:tgtEl>
                                          <p:spTgt spid="124951"/>
                                        </p:tgtEl>
                                        <p:attrNameLst>
                                          <p:attrName>ppt_y</p:attrName>
                                        </p:attrNameLst>
                                      </p:cBhvr>
                                      <p:tavLst>
                                        <p:tav tm="0">
                                          <p:val>
                                            <p:strVal val="ppt_y"/>
                                          </p:val>
                                        </p:tav>
                                        <p:tav tm="100000">
                                          <p:val>
                                            <p:strVal val="ppt_y"/>
                                          </p:val>
                                        </p:tav>
                                      </p:tavLst>
                                    </p:anim>
                                    <p:set>
                                      <p:cBhvr>
                                        <p:cTn id="72" dur="1" fill="hold">
                                          <p:stCondLst>
                                            <p:cond delay="499"/>
                                          </p:stCondLst>
                                        </p:cTn>
                                        <p:tgtEl>
                                          <p:spTgt spid="1249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p:bldP spid="124933" grpId="0" animBg="1"/>
      <p:bldP spid="124933" grpId="1" animBg="1"/>
      <p:bldP spid="124933" grpId="2" animBg="1"/>
      <p:bldP spid="124933" grpId="3" animBg="1"/>
      <p:bldP spid="124933" grpId="4" animBg="1"/>
      <p:bldP spid="124934" grpId="0" animBg="1"/>
      <p:bldP spid="124935" grpId="0" animBg="1"/>
      <p:bldP spid="124936" grpId="0" animBg="1"/>
      <p:bldP spid="124937" grpId="0" animBg="1"/>
      <p:bldP spid="124939" grpId="0" animBg="1"/>
      <p:bldP spid="124940" grpId="0" animBg="1"/>
      <p:bldP spid="124940" grpId="1" animBg="1"/>
      <p:bldP spid="124950" grpId="0" animBg="1"/>
      <p:bldP spid="124950" grpId="1" animBg="1"/>
      <p:bldP spid="124951" grpId="0" animBg="1"/>
      <p:bldP spid="124951"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Chọn Trực Tiếp</a:t>
            </a:r>
          </a:p>
        </p:txBody>
      </p:sp>
      <p:sp>
        <p:nvSpPr>
          <p:cNvPr id="125955"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5956"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5957"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5958"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25959"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5960"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25961"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25962"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5963" name="AutoShape 11"/>
          <p:cNvSpPr>
            <a:spLocks noChangeArrowheads="1"/>
          </p:cNvSpPr>
          <p:nvPr/>
        </p:nvSpPr>
        <p:spPr bwMode="auto">
          <a:xfrm>
            <a:off x="432752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25964" name="AutoShape 12"/>
          <p:cNvSpPr>
            <a:spLocks noChangeArrowheads="1"/>
          </p:cNvSpPr>
          <p:nvPr/>
        </p:nvSpPr>
        <p:spPr bwMode="auto">
          <a:xfrm>
            <a:off x="5295900"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min</a:t>
            </a:r>
          </a:p>
        </p:txBody>
      </p:sp>
      <p:grpSp>
        <p:nvGrpSpPr>
          <p:cNvPr id="125965" name="Group 13"/>
          <p:cNvGrpSpPr>
            <a:grpSpLocks/>
          </p:cNvGrpSpPr>
          <p:nvPr/>
        </p:nvGrpSpPr>
        <p:grpSpPr bwMode="auto">
          <a:xfrm>
            <a:off x="1108075" y="3397250"/>
            <a:ext cx="8550275" cy="608013"/>
            <a:chOff x="644" y="1153"/>
            <a:chExt cx="4972" cy="383"/>
          </a:xfrm>
        </p:grpSpPr>
        <p:sp>
          <p:nvSpPr>
            <p:cNvPr id="125966"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5967"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5968"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25969"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5970"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5971"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5972"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25973"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25974" name="Text Box 22"/>
          <p:cNvSpPr txBox="1">
            <a:spLocks noChangeArrowheads="1"/>
          </p:cNvSpPr>
          <p:nvPr/>
        </p:nvSpPr>
        <p:spPr bwMode="auto">
          <a:xfrm>
            <a:off x="208597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62AD4"/>
                </a:solidFill>
                <a:latin typeface="VNI-Helve" pitchFamily="2" charset="0"/>
              </a:rPr>
              <a:t>Vị  trí nhỏ nhất(4, 7)</a:t>
            </a:r>
          </a:p>
        </p:txBody>
      </p:sp>
      <p:sp>
        <p:nvSpPr>
          <p:cNvPr id="125975" name="Text Box 23"/>
          <p:cNvSpPr txBox="1">
            <a:spLocks noChangeArrowheads="1"/>
          </p:cNvSpPr>
          <p:nvPr/>
        </p:nvSpPr>
        <p:spPr bwMode="auto">
          <a:xfrm>
            <a:off x="5748338" y="1379538"/>
            <a:ext cx="33813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Swap(a[4], a[5])</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25957"/>
                                        </p:tgtEl>
                                        <p:attrNameLst>
                                          <p:attrName>style.visibility</p:attrName>
                                        </p:attrNameLst>
                                      </p:cBhvr>
                                      <p:to>
                                        <p:strVal val="visible"/>
                                      </p:to>
                                    </p:set>
                                    <p:animEffect transition="in" filter="diamond(in)">
                                      <p:cBhvr>
                                        <p:cTn id="7" dur="2000"/>
                                        <p:tgtEl>
                                          <p:spTgt spid="125957"/>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125963"/>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125974"/>
                                        </p:tgtEl>
                                        <p:attrNameLst>
                                          <p:attrName>style.visibility</p:attrName>
                                        </p:attrNameLst>
                                      </p:cBhvr>
                                      <p:to>
                                        <p:strVal val="visible"/>
                                      </p:to>
                                    </p:set>
                                    <p:anim calcmode="lin" valueType="num">
                                      <p:cBhvr additive="base">
                                        <p:cTn id="14" dur="500" fill="hold"/>
                                        <p:tgtEl>
                                          <p:spTgt spid="125974"/>
                                        </p:tgtEl>
                                        <p:attrNameLst>
                                          <p:attrName>ppt_x</p:attrName>
                                        </p:attrNameLst>
                                      </p:cBhvr>
                                      <p:tavLst>
                                        <p:tav tm="0">
                                          <p:val>
                                            <p:strVal val="0-#ppt_w/2"/>
                                          </p:val>
                                        </p:tav>
                                        <p:tav tm="100000">
                                          <p:val>
                                            <p:strVal val="#ppt_x"/>
                                          </p:val>
                                        </p:tav>
                                      </p:tavLst>
                                    </p:anim>
                                    <p:anim calcmode="lin" valueType="num">
                                      <p:cBhvr additive="base">
                                        <p:cTn id="15" dur="500" fill="hold"/>
                                        <p:tgtEl>
                                          <p:spTgt spid="125974"/>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125964"/>
                                        </p:tgtEl>
                                        <p:attrNameLst>
                                          <p:attrName>style.visibility</p:attrName>
                                        </p:attrNameLst>
                                      </p:cBhvr>
                                      <p:to>
                                        <p:strVal val="visible"/>
                                      </p:to>
                                    </p:set>
                                    <p:animEffect transition="in" filter="blinds(horizontal)">
                                      <p:cBhvr>
                                        <p:cTn id="19" dur="500"/>
                                        <p:tgtEl>
                                          <p:spTgt spid="125964"/>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125958"/>
                                        </p:tgtEl>
                                      </p:cBhvr>
                                    </p:animEffect>
                                    <p:animScale>
                                      <p:cBhvr>
                                        <p:cTn id="23" dur="1000" autoRev="1" fill="hold"/>
                                        <p:tgtEl>
                                          <p:spTgt spid="125958"/>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125959"/>
                                        </p:tgtEl>
                                      </p:cBhvr>
                                    </p:animEffect>
                                    <p:animScale>
                                      <p:cBhvr>
                                        <p:cTn id="26" dur="1000" autoRev="1" fill="hold"/>
                                        <p:tgtEl>
                                          <p:spTgt spid="125959"/>
                                        </p:tgtEl>
                                      </p:cBhvr>
                                      <p:by x="105000" y="105000"/>
                                    </p:animScale>
                                  </p:childTnLst>
                                </p:cTn>
                              </p:par>
                            </p:childTnLst>
                          </p:cTn>
                        </p:par>
                        <p:par>
                          <p:cTn id="27" fill="hold" nodeType="afterGroup">
                            <p:stCondLst>
                              <p:cond delay="7000"/>
                            </p:stCondLst>
                            <p:childTnLst>
                              <p:par>
                                <p:cTn id="28" presetID="63" presetClass="path" presetSubtype="0" accel="50000" decel="50000" fill="hold" grpId="1" nodeType="afterEffect">
                                  <p:stCondLst>
                                    <p:cond delay="0"/>
                                  </p:stCondLst>
                                  <p:childTnLst>
                                    <p:animMotion origin="layout" path="M 1.38889E-6 -2.22222E-6 L 0.11337 -2.22222E-6 " pathEditMode="relative" rAng="0" ptsTypes="AA">
                                      <p:cBhvr>
                                        <p:cTn id="29" dur="2000" fill="hold"/>
                                        <p:tgtEl>
                                          <p:spTgt spid="125964"/>
                                        </p:tgtEl>
                                        <p:attrNameLst>
                                          <p:attrName>ppt_x</p:attrName>
                                          <p:attrName>ppt_y</p:attrName>
                                        </p:attrNameLst>
                                      </p:cBhvr>
                                      <p:rCtr x="5660" y="0"/>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125959"/>
                                        </p:tgtEl>
                                      </p:cBhvr>
                                    </p:animEffect>
                                    <p:animScale>
                                      <p:cBhvr>
                                        <p:cTn id="33" dur="1000" autoRev="1" fill="hold"/>
                                        <p:tgtEl>
                                          <p:spTgt spid="125959"/>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125960"/>
                                        </p:tgtEl>
                                      </p:cBhvr>
                                    </p:animEffect>
                                    <p:animScale>
                                      <p:cBhvr>
                                        <p:cTn id="36" dur="1000" autoRev="1" fill="hold"/>
                                        <p:tgtEl>
                                          <p:spTgt spid="125960"/>
                                        </p:tgtEl>
                                      </p:cBhvr>
                                      <p:by x="105000" y="105000"/>
                                    </p:animScale>
                                  </p:childTnLst>
                                </p:cTn>
                              </p:par>
                            </p:childTnLst>
                          </p:cTn>
                        </p:par>
                        <p:par>
                          <p:cTn id="37" fill="hold" nodeType="afterGroup">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125959"/>
                                        </p:tgtEl>
                                      </p:cBhvr>
                                    </p:animEffect>
                                    <p:animScale>
                                      <p:cBhvr>
                                        <p:cTn id="40" dur="1000" autoRev="1" fill="hold"/>
                                        <p:tgtEl>
                                          <p:spTgt spid="125959"/>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125961"/>
                                        </p:tgtEl>
                                      </p:cBhvr>
                                    </p:animEffect>
                                    <p:animScale>
                                      <p:cBhvr>
                                        <p:cTn id="43" dur="1000" autoRev="1" fill="hold"/>
                                        <p:tgtEl>
                                          <p:spTgt spid="125961"/>
                                        </p:tgtEl>
                                      </p:cBhvr>
                                      <p:by x="105000" y="105000"/>
                                    </p:animScale>
                                  </p:childTnLst>
                                </p:cTn>
                              </p:par>
                            </p:childTnLst>
                          </p:cTn>
                        </p:par>
                        <p:par>
                          <p:cTn id="44" fill="hold" nodeType="afterGroup">
                            <p:stCondLst>
                              <p:cond delay="13000"/>
                            </p:stCondLst>
                            <p:childTnLst>
                              <p:par>
                                <p:cTn id="45" presetID="2" presetClass="exit" presetSubtype="8" fill="hold" grpId="1" nodeType="afterEffect">
                                  <p:stCondLst>
                                    <p:cond delay="0"/>
                                  </p:stCondLst>
                                  <p:childTnLst>
                                    <p:anim calcmode="lin" valueType="num">
                                      <p:cBhvr additive="base">
                                        <p:cTn id="46" dur="500"/>
                                        <p:tgtEl>
                                          <p:spTgt spid="125974"/>
                                        </p:tgtEl>
                                        <p:attrNameLst>
                                          <p:attrName>ppt_x</p:attrName>
                                        </p:attrNameLst>
                                      </p:cBhvr>
                                      <p:tavLst>
                                        <p:tav tm="0">
                                          <p:val>
                                            <p:strVal val="ppt_x"/>
                                          </p:val>
                                        </p:tav>
                                        <p:tav tm="100000">
                                          <p:val>
                                            <p:strVal val="0-ppt_w/2"/>
                                          </p:val>
                                        </p:tav>
                                      </p:tavLst>
                                    </p:anim>
                                    <p:anim calcmode="lin" valueType="num">
                                      <p:cBhvr additive="base">
                                        <p:cTn id="47" dur="500"/>
                                        <p:tgtEl>
                                          <p:spTgt spid="125974"/>
                                        </p:tgtEl>
                                        <p:attrNameLst>
                                          <p:attrName>ppt_y</p:attrName>
                                        </p:attrNameLst>
                                      </p:cBhvr>
                                      <p:tavLst>
                                        <p:tav tm="0">
                                          <p:val>
                                            <p:strVal val="ppt_y"/>
                                          </p:val>
                                        </p:tav>
                                        <p:tav tm="100000">
                                          <p:val>
                                            <p:strVal val="ppt_y"/>
                                          </p:val>
                                        </p:tav>
                                      </p:tavLst>
                                    </p:anim>
                                    <p:set>
                                      <p:cBhvr>
                                        <p:cTn id="48" dur="1" fill="hold">
                                          <p:stCondLst>
                                            <p:cond delay="499"/>
                                          </p:stCondLst>
                                        </p:cTn>
                                        <p:tgtEl>
                                          <p:spTgt spid="125974"/>
                                        </p:tgtEl>
                                        <p:attrNameLst>
                                          <p:attrName>style.visibility</p:attrName>
                                        </p:attrNameLst>
                                      </p:cBhvr>
                                      <p:to>
                                        <p:strVal val="hidden"/>
                                      </p:to>
                                    </p:set>
                                  </p:childTnLst>
                                </p:cTn>
                              </p:par>
                            </p:childTnLst>
                          </p:cTn>
                        </p:par>
                        <p:par>
                          <p:cTn id="49" fill="hold" nodeType="afterGroup">
                            <p:stCondLst>
                              <p:cond delay="13500"/>
                            </p:stCondLst>
                            <p:childTnLst>
                              <p:par>
                                <p:cTn id="50" presetID="2" presetClass="entr" presetSubtype="2" fill="hold" grpId="0" nodeType="afterEffect">
                                  <p:stCondLst>
                                    <p:cond delay="0"/>
                                  </p:stCondLst>
                                  <p:childTnLst>
                                    <p:set>
                                      <p:cBhvr>
                                        <p:cTn id="51" dur="1" fill="hold">
                                          <p:stCondLst>
                                            <p:cond delay="0"/>
                                          </p:stCondLst>
                                        </p:cTn>
                                        <p:tgtEl>
                                          <p:spTgt spid="125975"/>
                                        </p:tgtEl>
                                        <p:attrNameLst>
                                          <p:attrName>style.visibility</p:attrName>
                                        </p:attrNameLst>
                                      </p:cBhvr>
                                      <p:to>
                                        <p:strVal val="visible"/>
                                      </p:to>
                                    </p:set>
                                    <p:anim calcmode="lin" valueType="num">
                                      <p:cBhvr additive="base">
                                        <p:cTn id="52" dur="500" fill="hold"/>
                                        <p:tgtEl>
                                          <p:spTgt spid="125975"/>
                                        </p:tgtEl>
                                        <p:attrNameLst>
                                          <p:attrName>ppt_x</p:attrName>
                                        </p:attrNameLst>
                                      </p:cBhvr>
                                      <p:tavLst>
                                        <p:tav tm="0">
                                          <p:val>
                                            <p:strVal val="1+#ppt_w/2"/>
                                          </p:val>
                                        </p:tav>
                                        <p:tav tm="100000">
                                          <p:val>
                                            <p:strVal val="#ppt_x"/>
                                          </p:val>
                                        </p:tav>
                                      </p:tavLst>
                                    </p:anim>
                                    <p:anim calcmode="lin" valueType="num">
                                      <p:cBhvr additive="base">
                                        <p:cTn id="53" dur="500" fill="hold"/>
                                        <p:tgtEl>
                                          <p:spTgt spid="125975"/>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4000"/>
                            </p:stCondLst>
                            <p:childTnLst>
                              <p:par>
                                <p:cTn id="55" presetID="42" presetClass="path" presetSubtype="0" accel="50000" decel="50000" fill="hold" grpId="3" nodeType="afterEffect">
                                  <p:stCondLst>
                                    <p:cond delay="0"/>
                                  </p:stCondLst>
                                  <p:childTnLst>
                                    <p:animMotion origin="layout" path="M -1.11111E-6 2.59259E-6 L -0.05173 0.27546 " pathEditMode="relative" rAng="0" ptsTypes="AA">
                                      <p:cBhvr>
                                        <p:cTn id="56" dur="2000" fill="hold"/>
                                        <p:tgtEl>
                                          <p:spTgt spid="125959"/>
                                        </p:tgtEl>
                                        <p:attrNameLst>
                                          <p:attrName>ppt_x</p:attrName>
                                          <p:attrName>ppt_y</p:attrName>
                                        </p:attrNameLst>
                                      </p:cBhvr>
                                      <p:rCtr x="-2587" y="13773"/>
                                    </p:animMotion>
                                  </p:childTnLst>
                                </p:cTn>
                              </p:par>
                            </p:childTnLst>
                          </p:cTn>
                        </p:par>
                        <p:par>
                          <p:cTn id="57" fill="hold" nodeType="afterGroup">
                            <p:stCondLst>
                              <p:cond delay="16000"/>
                            </p:stCondLst>
                            <p:childTnLst>
                              <p:par>
                                <p:cTn id="58" presetID="63" presetClass="path" presetSubtype="0" accel="50000" decel="50000" fill="hold" grpId="1" nodeType="afterEffect">
                                  <p:stCondLst>
                                    <p:cond delay="0"/>
                                  </p:stCondLst>
                                  <p:childTnLst>
                                    <p:animMotion origin="layout" path="M 4.44444E-6 2.59259E-6 L 0.1118 2.59259E-6 " pathEditMode="relative" rAng="0" ptsTypes="AA">
                                      <p:cBhvr>
                                        <p:cTn id="59" dur="2000" fill="hold"/>
                                        <p:tgtEl>
                                          <p:spTgt spid="125958"/>
                                        </p:tgtEl>
                                        <p:attrNameLst>
                                          <p:attrName>ppt_x</p:attrName>
                                          <p:attrName>ppt_y</p:attrName>
                                        </p:attrNameLst>
                                      </p:cBhvr>
                                      <p:rCtr x="5590" y="0"/>
                                    </p:animMotion>
                                  </p:childTnLst>
                                </p:cTn>
                              </p:par>
                            </p:childTnLst>
                          </p:cTn>
                        </p:par>
                        <p:par>
                          <p:cTn id="60" fill="hold" nodeType="afterGroup">
                            <p:stCondLst>
                              <p:cond delay="18000"/>
                            </p:stCondLst>
                            <p:childTnLst>
                              <p:par>
                                <p:cTn id="61" presetID="64" presetClass="path" presetSubtype="0" accel="50000" decel="50000" fill="hold" grpId="4" nodeType="afterEffect">
                                  <p:stCondLst>
                                    <p:cond delay="0"/>
                                  </p:stCondLst>
                                  <p:childTnLst>
                                    <p:animMotion origin="layout" path="M -0.05173 0.27547 L -0.1118 0.00672 " pathEditMode="relative" rAng="0" ptsTypes="AA">
                                      <p:cBhvr>
                                        <p:cTn id="62" dur="2000" fill="hold"/>
                                        <p:tgtEl>
                                          <p:spTgt spid="125959"/>
                                        </p:tgtEl>
                                        <p:attrNameLst>
                                          <p:attrName>ppt_x</p:attrName>
                                          <p:attrName>ppt_y</p:attrName>
                                        </p:attrNameLst>
                                      </p:cBhvr>
                                      <p:rCtr x="-3003" y="-13449"/>
                                    </p:animMotion>
                                  </p:childTnLst>
                                </p:cTn>
                              </p:par>
                            </p:childTnLst>
                          </p:cTn>
                        </p:par>
                        <p:par>
                          <p:cTn id="63" fill="hold" nodeType="afterGroup">
                            <p:stCondLst>
                              <p:cond delay="20000"/>
                            </p:stCondLst>
                            <p:childTnLst>
                              <p:par>
                                <p:cTn id="64" presetID="3" presetClass="exit" presetSubtype="10" fill="hold" grpId="2" nodeType="afterEffect">
                                  <p:stCondLst>
                                    <p:cond delay="0"/>
                                  </p:stCondLst>
                                  <p:childTnLst>
                                    <p:animEffect transition="out" filter="blinds(horizontal)">
                                      <p:cBhvr>
                                        <p:cTn id="65" dur="500"/>
                                        <p:tgtEl>
                                          <p:spTgt spid="125964"/>
                                        </p:tgtEl>
                                      </p:cBhvr>
                                    </p:animEffect>
                                    <p:set>
                                      <p:cBhvr>
                                        <p:cTn id="66" dur="1" fill="hold">
                                          <p:stCondLst>
                                            <p:cond delay="499"/>
                                          </p:stCondLst>
                                        </p:cTn>
                                        <p:tgtEl>
                                          <p:spTgt spid="125964"/>
                                        </p:tgtEl>
                                        <p:attrNameLst>
                                          <p:attrName>style.visibility</p:attrName>
                                        </p:attrNameLst>
                                      </p:cBhvr>
                                      <p:to>
                                        <p:strVal val="hidden"/>
                                      </p:to>
                                    </p:set>
                                  </p:childTnLst>
                                </p:cTn>
                              </p:par>
                            </p:childTnLst>
                          </p:cTn>
                        </p:par>
                        <p:par>
                          <p:cTn id="67" fill="hold" nodeType="afterGroup">
                            <p:stCondLst>
                              <p:cond delay="20500"/>
                            </p:stCondLst>
                            <p:childTnLst>
                              <p:par>
                                <p:cTn id="68" presetID="2" presetClass="exit" presetSubtype="2" fill="hold" grpId="1" nodeType="afterEffect">
                                  <p:stCondLst>
                                    <p:cond delay="0"/>
                                  </p:stCondLst>
                                  <p:childTnLst>
                                    <p:anim calcmode="lin" valueType="num">
                                      <p:cBhvr additive="base">
                                        <p:cTn id="69" dur="500"/>
                                        <p:tgtEl>
                                          <p:spTgt spid="125975"/>
                                        </p:tgtEl>
                                        <p:attrNameLst>
                                          <p:attrName>ppt_x</p:attrName>
                                        </p:attrNameLst>
                                      </p:cBhvr>
                                      <p:tavLst>
                                        <p:tav tm="0">
                                          <p:val>
                                            <p:strVal val="ppt_x"/>
                                          </p:val>
                                        </p:tav>
                                        <p:tav tm="100000">
                                          <p:val>
                                            <p:strVal val="1+ppt_w/2"/>
                                          </p:val>
                                        </p:tav>
                                      </p:tavLst>
                                    </p:anim>
                                    <p:anim calcmode="lin" valueType="num">
                                      <p:cBhvr additive="base">
                                        <p:cTn id="70" dur="500"/>
                                        <p:tgtEl>
                                          <p:spTgt spid="125975"/>
                                        </p:tgtEl>
                                        <p:attrNameLst>
                                          <p:attrName>ppt_y</p:attrName>
                                        </p:attrNameLst>
                                      </p:cBhvr>
                                      <p:tavLst>
                                        <p:tav tm="0">
                                          <p:val>
                                            <p:strVal val="ppt_y"/>
                                          </p:val>
                                        </p:tav>
                                        <p:tav tm="100000">
                                          <p:val>
                                            <p:strVal val="ppt_y"/>
                                          </p:val>
                                        </p:tav>
                                      </p:tavLst>
                                    </p:anim>
                                    <p:set>
                                      <p:cBhvr>
                                        <p:cTn id="71" dur="1" fill="hold">
                                          <p:stCondLst>
                                            <p:cond delay="499"/>
                                          </p:stCondLst>
                                        </p:cTn>
                                        <p:tgtEl>
                                          <p:spTgt spid="1259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nimBg="1"/>
      <p:bldP spid="125958" grpId="0" animBg="1"/>
      <p:bldP spid="125958" grpId="1" animBg="1"/>
      <p:bldP spid="125959" grpId="0" animBg="1"/>
      <p:bldP spid="125959" grpId="1" animBg="1"/>
      <p:bldP spid="125959" grpId="2" animBg="1"/>
      <p:bldP spid="125959" grpId="3" animBg="1"/>
      <p:bldP spid="125959" grpId="4" animBg="1"/>
      <p:bldP spid="125960" grpId="0" animBg="1"/>
      <p:bldP spid="125961" grpId="0" animBg="1"/>
      <p:bldP spid="125963" grpId="0" animBg="1"/>
      <p:bldP spid="125964" grpId="0" animBg="1"/>
      <p:bldP spid="125964" grpId="1" animBg="1"/>
      <p:bldP spid="125964" grpId="2" animBg="1"/>
      <p:bldP spid="125974" grpId="0" animBg="1"/>
      <p:bldP spid="125974" grpId="1" animBg="1"/>
      <p:bldP spid="125975" grpId="0" animBg="1"/>
      <p:bldP spid="12597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Chọn Trực Tiếp</a:t>
            </a:r>
          </a:p>
        </p:txBody>
      </p:sp>
      <p:sp>
        <p:nvSpPr>
          <p:cNvPr id="126979"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6980"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6981"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6982"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6983"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26984"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26985"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26986"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6987" name="AutoShape 11"/>
          <p:cNvSpPr>
            <a:spLocks noChangeArrowheads="1"/>
          </p:cNvSpPr>
          <p:nvPr/>
        </p:nvSpPr>
        <p:spPr bwMode="auto">
          <a:xfrm>
            <a:off x="544512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26988" name="AutoShape 12"/>
          <p:cNvSpPr>
            <a:spLocks noChangeArrowheads="1"/>
          </p:cNvSpPr>
          <p:nvPr/>
        </p:nvSpPr>
        <p:spPr bwMode="auto">
          <a:xfrm>
            <a:off x="639603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min</a:t>
            </a:r>
          </a:p>
        </p:txBody>
      </p:sp>
      <p:grpSp>
        <p:nvGrpSpPr>
          <p:cNvPr id="126989" name="Group 13"/>
          <p:cNvGrpSpPr>
            <a:grpSpLocks/>
          </p:cNvGrpSpPr>
          <p:nvPr/>
        </p:nvGrpSpPr>
        <p:grpSpPr bwMode="auto">
          <a:xfrm>
            <a:off x="1127125" y="3468688"/>
            <a:ext cx="8550275" cy="608012"/>
            <a:chOff x="644" y="1153"/>
            <a:chExt cx="4972" cy="383"/>
          </a:xfrm>
        </p:grpSpPr>
        <p:sp>
          <p:nvSpPr>
            <p:cNvPr id="126990"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6991"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6992"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26993"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6994"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6995"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6996"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26997"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26998" name="Text Box 22"/>
          <p:cNvSpPr txBox="1">
            <a:spLocks noChangeArrowheads="1"/>
          </p:cNvSpPr>
          <p:nvPr/>
        </p:nvSpPr>
        <p:spPr bwMode="auto">
          <a:xfrm>
            <a:off x="208597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62AD4"/>
                </a:solidFill>
                <a:latin typeface="VNI-Helve" pitchFamily="2" charset="0"/>
              </a:rPr>
              <a:t>Vị  trí nhỏ nhất(5,7)</a:t>
            </a:r>
          </a:p>
        </p:txBody>
      </p:sp>
      <p:sp>
        <p:nvSpPr>
          <p:cNvPr id="126999" name="Text Box 23"/>
          <p:cNvSpPr txBox="1">
            <a:spLocks noChangeArrowheads="1"/>
          </p:cNvSpPr>
          <p:nvPr/>
        </p:nvSpPr>
        <p:spPr bwMode="auto">
          <a:xfrm>
            <a:off x="5748338" y="1379538"/>
            <a:ext cx="3236912" cy="4572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Swap(a[5], a[6])</a:t>
            </a:r>
          </a:p>
        </p:txBody>
      </p:sp>
    </p:spTree>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26982"/>
                                        </p:tgtEl>
                                        <p:attrNameLst>
                                          <p:attrName>style.visibility</p:attrName>
                                        </p:attrNameLst>
                                      </p:cBhvr>
                                      <p:to>
                                        <p:strVal val="visible"/>
                                      </p:to>
                                    </p:set>
                                    <p:animEffect transition="in" filter="diamond(in)">
                                      <p:cBhvr>
                                        <p:cTn id="7" dur="2000"/>
                                        <p:tgtEl>
                                          <p:spTgt spid="126982"/>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126987"/>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126998"/>
                                        </p:tgtEl>
                                        <p:attrNameLst>
                                          <p:attrName>style.visibility</p:attrName>
                                        </p:attrNameLst>
                                      </p:cBhvr>
                                      <p:to>
                                        <p:strVal val="visible"/>
                                      </p:to>
                                    </p:set>
                                    <p:anim calcmode="lin" valueType="num">
                                      <p:cBhvr additive="base">
                                        <p:cTn id="14" dur="500" fill="hold"/>
                                        <p:tgtEl>
                                          <p:spTgt spid="126998"/>
                                        </p:tgtEl>
                                        <p:attrNameLst>
                                          <p:attrName>ppt_x</p:attrName>
                                        </p:attrNameLst>
                                      </p:cBhvr>
                                      <p:tavLst>
                                        <p:tav tm="0">
                                          <p:val>
                                            <p:strVal val="0-#ppt_w/2"/>
                                          </p:val>
                                        </p:tav>
                                        <p:tav tm="100000">
                                          <p:val>
                                            <p:strVal val="#ppt_x"/>
                                          </p:val>
                                        </p:tav>
                                      </p:tavLst>
                                    </p:anim>
                                    <p:anim calcmode="lin" valueType="num">
                                      <p:cBhvr additive="base">
                                        <p:cTn id="15" dur="500" fill="hold"/>
                                        <p:tgtEl>
                                          <p:spTgt spid="126998"/>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126988"/>
                                        </p:tgtEl>
                                        <p:attrNameLst>
                                          <p:attrName>style.visibility</p:attrName>
                                        </p:attrNameLst>
                                      </p:cBhvr>
                                      <p:to>
                                        <p:strVal val="visible"/>
                                      </p:to>
                                    </p:set>
                                    <p:animEffect transition="in" filter="blinds(horizontal)">
                                      <p:cBhvr>
                                        <p:cTn id="19" dur="500"/>
                                        <p:tgtEl>
                                          <p:spTgt spid="126988"/>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126983"/>
                                        </p:tgtEl>
                                      </p:cBhvr>
                                    </p:animEffect>
                                    <p:animScale>
                                      <p:cBhvr>
                                        <p:cTn id="23" dur="1000" autoRev="1" fill="hold"/>
                                        <p:tgtEl>
                                          <p:spTgt spid="126983"/>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126984"/>
                                        </p:tgtEl>
                                      </p:cBhvr>
                                    </p:animEffect>
                                    <p:animScale>
                                      <p:cBhvr>
                                        <p:cTn id="26" dur="1000" autoRev="1" fill="hold"/>
                                        <p:tgtEl>
                                          <p:spTgt spid="126984"/>
                                        </p:tgtEl>
                                      </p:cBhvr>
                                      <p:by x="105000" y="105000"/>
                                    </p:animScale>
                                  </p:childTnLst>
                                </p:cTn>
                              </p:par>
                            </p:childTnLst>
                          </p:cTn>
                        </p:par>
                        <p:par>
                          <p:cTn id="27" fill="hold" nodeType="afterGroup">
                            <p:stCondLst>
                              <p:cond delay="7000"/>
                            </p:stCondLst>
                            <p:childTnLst>
                              <p:par>
                                <p:cTn id="28" presetID="63" presetClass="path" presetSubtype="0" accel="50000" decel="50000" fill="hold" grpId="2" nodeType="afterEffect">
                                  <p:stCondLst>
                                    <p:cond delay="0"/>
                                  </p:stCondLst>
                                  <p:childTnLst>
                                    <p:animMotion origin="layout" path="M 2.77778E-7 -2.22222E-6 L 0.11337 0.00209 " pathEditMode="relative" rAng="0" ptsTypes="AA">
                                      <p:cBhvr>
                                        <p:cTn id="29" dur="2000" fill="hold"/>
                                        <p:tgtEl>
                                          <p:spTgt spid="126988"/>
                                        </p:tgtEl>
                                        <p:attrNameLst>
                                          <p:attrName>ppt_x</p:attrName>
                                          <p:attrName>ppt_y</p:attrName>
                                        </p:attrNameLst>
                                      </p:cBhvr>
                                      <p:rCtr x="5660" y="93"/>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126984"/>
                                        </p:tgtEl>
                                      </p:cBhvr>
                                    </p:animEffect>
                                    <p:animScale>
                                      <p:cBhvr>
                                        <p:cTn id="33" dur="1000" autoRev="1" fill="hold"/>
                                        <p:tgtEl>
                                          <p:spTgt spid="126984"/>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126985"/>
                                        </p:tgtEl>
                                      </p:cBhvr>
                                    </p:animEffect>
                                    <p:animScale>
                                      <p:cBhvr>
                                        <p:cTn id="36" dur="1000" autoRev="1" fill="hold"/>
                                        <p:tgtEl>
                                          <p:spTgt spid="126985"/>
                                        </p:tgtEl>
                                      </p:cBhvr>
                                      <p:by x="105000" y="105000"/>
                                    </p:animScale>
                                  </p:childTnLst>
                                </p:cTn>
                              </p:par>
                            </p:childTnLst>
                          </p:cTn>
                        </p:par>
                        <p:par>
                          <p:cTn id="37" fill="hold" nodeType="afterGroup">
                            <p:stCondLst>
                              <p:cond delay="11000"/>
                            </p:stCondLst>
                            <p:childTnLst>
                              <p:par>
                                <p:cTn id="38" presetID="2" presetClass="exit" presetSubtype="8" fill="hold" grpId="1" nodeType="afterEffect">
                                  <p:stCondLst>
                                    <p:cond delay="0"/>
                                  </p:stCondLst>
                                  <p:childTnLst>
                                    <p:anim calcmode="lin" valueType="num">
                                      <p:cBhvr additive="base">
                                        <p:cTn id="39" dur="500"/>
                                        <p:tgtEl>
                                          <p:spTgt spid="126998"/>
                                        </p:tgtEl>
                                        <p:attrNameLst>
                                          <p:attrName>ppt_x</p:attrName>
                                        </p:attrNameLst>
                                      </p:cBhvr>
                                      <p:tavLst>
                                        <p:tav tm="0">
                                          <p:val>
                                            <p:strVal val="ppt_x"/>
                                          </p:val>
                                        </p:tav>
                                        <p:tav tm="100000">
                                          <p:val>
                                            <p:strVal val="0-ppt_w/2"/>
                                          </p:val>
                                        </p:tav>
                                      </p:tavLst>
                                    </p:anim>
                                    <p:anim calcmode="lin" valueType="num">
                                      <p:cBhvr additive="base">
                                        <p:cTn id="40" dur="500"/>
                                        <p:tgtEl>
                                          <p:spTgt spid="126998"/>
                                        </p:tgtEl>
                                        <p:attrNameLst>
                                          <p:attrName>ppt_y</p:attrName>
                                        </p:attrNameLst>
                                      </p:cBhvr>
                                      <p:tavLst>
                                        <p:tav tm="0">
                                          <p:val>
                                            <p:strVal val="ppt_y"/>
                                          </p:val>
                                        </p:tav>
                                        <p:tav tm="100000">
                                          <p:val>
                                            <p:strVal val="ppt_y"/>
                                          </p:val>
                                        </p:tav>
                                      </p:tavLst>
                                    </p:anim>
                                    <p:set>
                                      <p:cBhvr>
                                        <p:cTn id="41" dur="1" fill="hold">
                                          <p:stCondLst>
                                            <p:cond delay="499"/>
                                          </p:stCondLst>
                                        </p:cTn>
                                        <p:tgtEl>
                                          <p:spTgt spid="126998"/>
                                        </p:tgtEl>
                                        <p:attrNameLst>
                                          <p:attrName>style.visibility</p:attrName>
                                        </p:attrNameLst>
                                      </p:cBhvr>
                                      <p:to>
                                        <p:strVal val="hidden"/>
                                      </p:to>
                                    </p:set>
                                  </p:childTnLst>
                                </p:cTn>
                              </p:par>
                            </p:childTnLst>
                          </p:cTn>
                        </p:par>
                        <p:par>
                          <p:cTn id="42" fill="hold" nodeType="afterGroup">
                            <p:stCondLst>
                              <p:cond delay="11500"/>
                            </p:stCondLst>
                            <p:childTnLst>
                              <p:par>
                                <p:cTn id="43" presetID="2" presetClass="entr" presetSubtype="2" fill="hold" grpId="0" nodeType="afterEffect">
                                  <p:stCondLst>
                                    <p:cond delay="0"/>
                                  </p:stCondLst>
                                  <p:childTnLst>
                                    <p:set>
                                      <p:cBhvr>
                                        <p:cTn id="44" dur="1" fill="hold">
                                          <p:stCondLst>
                                            <p:cond delay="0"/>
                                          </p:stCondLst>
                                        </p:cTn>
                                        <p:tgtEl>
                                          <p:spTgt spid="126999"/>
                                        </p:tgtEl>
                                        <p:attrNameLst>
                                          <p:attrName>style.visibility</p:attrName>
                                        </p:attrNameLst>
                                      </p:cBhvr>
                                      <p:to>
                                        <p:strVal val="visible"/>
                                      </p:to>
                                    </p:set>
                                    <p:anim calcmode="lin" valueType="num">
                                      <p:cBhvr additive="base">
                                        <p:cTn id="45" dur="500" fill="hold"/>
                                        <p:tgtEl>
                                          <p:spTgt spid="126999"/>
                                        </p:tgtEl>
                                        <p:attrNameLst>
                                          <p:attrName>ppt_x</p:attrName>
                                        </p:attrNameLst>
                                      </p:cBhvr>
                                      <p:tavLst>
                                        <p:tav tm="0">
                                          <p:val>
                                            <p:strVal val="1+#ppt_w/2"/>
                                          </p:val>
                                        </p:tav>
                                        <p:tav tm="100000">
                                          <p:val>
                                            <p:strVal val="#ppt_x"/>
                                          </p:val>
                                        </p:tav>
                                      </p:tavLst>
                                    </p:anim>
                                    <p:anim calcmode="lin" valueType="num">
                                      <p:cBhvr additive="base">
                                        <p:cTn id="46" dur="500" fill="hold"/>
                                        <p:tgtEl>
                                          <p:spTgt spid="126999"/>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2000"/>
                            </p:stCondLst>
                            <p:childTnLst>
                              <p:par>
                                <p:cTn id="48" presetID="42" presetClass="path" presetSubtype="0" accel="50000" decel="50000" fill="hold" grpId="2" nodeType="afterEffect">
                                  <p:stCondLst>
                                    <p:cond delay="0"/>
                                  </p:stCondLst>
                                  <p:childTnLst>
                                    <p:animMotion origin="layout" path="M -2.77778E-7 2.59259E-6 L -0.0533 0.29768 " pathEditMode="relative" rAng="0" ptsTypes="AA">
                                      <p:cBhvr>
                                        <p:cTn id="49" dur="2000" fill="hold"/>
                                        <p:tgtEl>
                                          <p:spTgt spid="126984"/>
                                        </p:tgtEl>
                                        <p:attrNameLst>
                                          <p:attrName>ppt_x</p:attrName>
                                          <p:attrName>ppt_y</p:attrName>
                                        </p:attrNameLst>
                                      </p:cBhvr>
                                      <p:rCtr x="-2674" y="14884"/>
                                    </p:animMotion>
                                  </p:childTnLst>
                                </p:cTn>
                              </p:par>
                            </p:childTnLst>
                          </p:cTn>
                        </p:par>
                        <p:par>
                          <p:cTn id="50" fill="hold" nodeType="afterGroup">
                            <p:stCondLst>
                              <p:cond delay="14000"/>
                            </p:stCondLst>
                            <p:childTnLst>
                              <p:par>
                                <p:cTn id="51" presetID="63" presetClass="path" presetSubtype="0" accel="50000" decel="50000" fill="hold" grpId="1" nodeType="afterEffect">
                                  <p:stCondLst>
                                    <p:cond delay="0"/>
                                  </p:stCondLst>
                                  <p:childTnLst>
                                    <p:animMotion origin="layout" path="M 4.16667E-6 2.59259E-6 L 0.11319 2.59259E-6 " pathEditMode="relative" rAng="0" ptsTypes="AA">
                                      <p:cBhvr>
                                        <p:cTn id="52" dur="2000" fill="hold"/>
                                        <p:tgtEl>
                                          <p:spTgt spid="126983"/>
                                        </p:tgtEl>
                                        <p:attrNameLst>
                                          <p:attrName>ppt_x</p:attrName>
                                          <p:attrName>ppt_y</p:attrName>
                                        </p:attrNameLst>
                                      </p:cBhvr>
                                      <p:rCtr x="5660" y="0"/>
                                    </p:animMotion>
                                  </p:childTnLst>
                                </p:cTn>
                              </p:par>
                            </p:childTnLst>
                          </p:cTn>
                        </p:par>
                        <p:par>
                          <p:cTn id="53" fill="hold" nodeType="afterGroup">
                            <p:stCondLst>
                              <p:cond delay="16000"/>
                            </p:stCondLst>
                            <p:childTnLst>
                              <p:par>
                                <p:cTn id="54" presetID="64" presetClass="path" presetSubtype="0" accel="50000" decel="50000" fill="hold" grpId="3" nodeType="afterEffect">
                                  <p:stCondLst>
                                    <p:cond delay="0"/>
                                  </p:stCondLst>
                                  <p:childTnLst>
                                    <p:animMotion origin="layout" path="M -0.0533 0.29769 L -0.11163 0.00209 " pathEditMode="relative" rAng="0" ptsTypes="AA">
                                      <p:cBhvr>
                                        <p:cTn id="55" dur="2000" fill="hold"/>
                                        <p:tgtEl>
                                          <p:spTgt spid="126984"/>
                                        </p:tgtEl>
                                        <p:attrNameLst>
                                          <p:attrName>ppt_x</p:attrName>
                                          <p:attrName>ppt_y</p:attrName>
                                        </p:attrNameLst>
                                      </p:cBhvr>
                                      <p:rCtr x="-2917" y="-14792"/>
                                    </p:animMotion>
                                  </p:childTnLst>
                                </p:cTn>
                              </p:par>
                            </p:childTnLst>
                          </p:cTn>
                        </p:par>
                        <p:par>
                          <p:cTn id="56" fill="hold" nodeType="afterGroup">
                            <p:stCondLst>
                              <p:cond delay="18000"/>
                            </p:stCondLst>
                            <p:childTnLst>
                              <p:par>
                                <p:cTn id="57" presetID="3" presetClass="exit" presetSubtype="10" fill="hold" grpId="1" nodeType="afterEffect">
                                  <p:stCondLst>
                                    <p:cond delay="0"/>
                                  </p:stCondLst>
                                  <p:childTnLst>
                                    <p:animEffect transition="out" filter="blinds(horizontal)">
                                      <p:cBhvr>
                                        <p:cTn id="58" dur="500"/>
                                        <p:tgtEl>
                                          <p:spTgt spid="126988"/>
                                        </p:tgtEl>
                                      </p:cBhvr>
                                    </p:animEffect>
                                    <p:set>
                                      <p:cBhvr>
                                        <p:cTn id="59" dur="1" fill="hold">
                                          <p:stCondLst>
                                            <p:cond delay="499"/>
                                          </p:stCondLst>
                                        </p:cTn>
                                        <p:tgtEl>
                                          <p:spTgt spid="126988"/>
                                        </p:tgtEl>
                                        <p:attrNameLst>
                                          <p:attrName>style.visibility</p:attrName>
                                        </p:attrNameLst>
                                      </p:cBhvr>
                                      <p:to>
                                        <p:strVal val="hidden"/>
                                      </p:to>
                                    </p:set>
                                  </p:childTnLst>
                                </p:cTn>
                              </p:par>
                            </p:childTnLst>
                          </p:cTn>
                        </p:par>
                        <p:par>
                          <p:cTn id="60" fill="hold" nodeType="afterGroup">
                            <p:stCondLst>
                              <p:cond delay="18500"/>
                            </p:stCondLst>
                            <p:childTnLst>
                              <p:par>
                                <p:cTn id="61" presetID="2" presetClass="exit" presetSubtype="2" fill="hold" grpId="1" nodeType="afterEffect">
                                  <p:stCondLst>
                                    <p:cond delay="0"/>
                                  </p:stCondLst>
                                  <p:childTnLst>
                                    <p:anim calcmode="lin" valueType="num">
                                      <p:cBhvr additive="base">
                                        <p:cTn id="62" dur="500"/>
                                        <p:tgtEl>
                                          <p:spTgt spid="126999"/>
                                        </p:tgtEl>
                                        <p:attrNameLst>
                                          <p:attrName>ppt_x</p:attrName>
                                        </p:attrNameLst>
                                      </p:cBhvr>
                                      <p:tavLst>
                                        <p:tav tm="0">
                                          <p:val>
                                            <p:strVal val="ppt_x"/>
                                          </p:val>
                                        </p:tav>
                                        <p:tav tm="100000">
                                          <p:val>
                                            <p:strVal val="1+ppt_w/2"/>
                                          </p:val>
                                        </p:tav>
                                      </p:tavLst>
                                    </p:anim>
                                    <p:anim calcmode="lin" valueType="num">
                                      <p:cBhvr additive="base">
                                        <p:cTn id="63" dur="500"/>
                                        <p:tgtEl>
                                          <p:spTgt spid="126999"/>
                                        </p:tgtEl>
                                        <p:attrNameLst>
                                          <p:attrName>ppt_y</p:attrName>
                                        </p:attrNameLst>
                                      </p:cBhvr>
                                      <p:tavLst>
                                        <p:tav tm="0">
                                          <p:val>
                                            <p:strVal val="ppt_y"/>
                                          </p:val>
                                        </p:tav>
                                        <p:tav tm="100000">
                                          <p:val>
                                            <p:strVal val="ppt_y"/>
                                          </p:val>
                                        </p:tav>
                                      </p:tavLst>
                                    </p:anim>
                                    <p:set>
                                      <p:cBhvr>
                                        <p:cTn id="64" dur="1" fill="hold">
                                          <p:stCondLst>
                                            <p:cond delay="499"/>
                                          </p:stCondLst>
                                        </p:cTn>
                                        <p:tgtEl>
                                          <p:spTgt spid="1269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animBg="1"/>
      <p:bldP spid="126983" grpId="0" animBg="1"/>
      <p:bldP spid="126983" grpId="1" animBg="1"/>
      <p:bldP spid="126984" grpId="0" animBg="1"/>
      <p:bldP spid="126984" grpId="1" animBg="1"/>
      <p:bldP spid="126984" grpId="2" animBg="1"/>
      <p:bldP spid="126984" grpId="3" animBg="1"/>
      <p:bldP spid="126985" grpId="0" animBg="1"/>
      <p:bldP spid="126987" grpId="0" animBg="1"/>
      <p:bldP spid="126988" grpId="0" animBg="1"/>
      <p:bldP spid="126988" grpId="1" animBg="1"/>
      <p:bldP spid="126988" grpId="2" animBg="1"/>
      <p:bldP spid="126998" grpId="0" animBg="1"/>
      <p:bldP spid="126998" grpId="1" animBg="1"/>
      <p:bldP spid="126999" grpId="0" animBg="1"/>
      <p:bldP spid="12699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Chọn Trực Tiếp</a:t>
            </a:r>
          </a:p>
        </p:txBody>
      </p:sp>
      <p:sp>
        <p:nvSpPr>
          <p:cNvPr id="128003"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8004"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8005"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8006"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8007"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28008"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28009"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28010"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8011" name="AutoShape 11"/>
          <p:cNvSpPr>
            <a:spLocks noChangeArrowheads="1"/>
          </p:cNvSpPr>
          <p:nvPr/>
        </p:nvSpPr>
        <p:spPr bwMode="auto">
          <a:xfrm>
            <a:off x="654526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28012" name="AutoShape 12"/>
          <p:cNvSpPr>
            <a:spLocks noChangeArrowheads="1"/>
          </p:cNvSpPr>
          <p:nvPr/>
        </p:nvSpPr>
        <p:spPr bwMode="auto">
          <a:xfrm>
            <a:off x="751363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min</a:t>
            </a:r>
          </a:p>
        </p:txBody>
      </p:sp>
      <p:grpSp>
        <p:nvGrpSpPr>
          <p:cNvPr id="128013" name="Group 13"/>
          <p:cNvGrpSpPr>
            <a:grpSpLocks/>
          </p:cNvGrpSpPr>
          <p:nvPr/>
        </p:nvGrpSpPr>
        <p:grpSpPr bwMode="auto">
          <a:xfrm>
            <a:off x="1108075" y="3468688"/>
            <a:ext cx="8550275" cy="608012"/>
            <a:chOff x="644" y="1153"/>
            <a:chExt cx="4972" cy="383"/>
          </a:xfrm>
        </p:grpSpPr>
        <p:sp>
          <p:nvSpPr>
            <p:cNvPr id="128014"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28015"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28016"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28017"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28018"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28019"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28020"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28021"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28022" name="Text Box 22"/>
          <p:cNvSpPr txBox="1">
            <a:spLocks noChangeArrowheads="1"/>
          </p:cNvSpPr>
          <p:nvPr/>
        </p:nvSpPr>
        <p:spPr bwMode="auto">
          <a:xfrm>
            <a:off x="208597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362AD4"/>
                </a:solidFill>
                <a:latin typeface="VNI-Helve" pitchFamily="2" charset="0"/>
              </a:rPr>
              <a:t>Vị  trí nhỏ nhất(6, 7)</a:t>
            </a:r>
          </a:p>
        </p:txBody>
      </p:sp>
      <p:sp>
        <p:nvSpPr>
          <p:cNvPr id="128024" name="Oval 24"/>
          <p:cNvSpPr>
            <a:spLocks noChangeArrowheads="1"/>
          </p:cNvSpPr>
          <p:nvPr/>
        </p:nvSpPr>
        <p:spPr bwMode="auto">
          <a:xfrm>
            <a:off x="775176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28025" name="Oval 25"/>
          <p:cNvSpPr>
            <a:spLocks noChangeArrowheads="1"/>
          </p:cNvSpPr>
          <p:nvPr/>
        </p:nvSpPr>
        <p:spPr bwMode="auto">
          <a:xfrm>
            <a:off x="8864600"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diamond(in)">
                                      <p:cBhvr>
                                        <p:cTn id="7" dur="2000"/>
                                        <p:tgtEl>
                                          <p:spTgt spid="128007"/>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11337 2.96296E-6 " pathEditMode="relative" rAng="0" ptsTypes="AA">
                                      <p:cBhvr>
                                        <p:cTn id="10" dur="2000" fill="hold"/>
                                        <p:tgtEl>
                                          <p:spTgt spid="128011"/>
                                        </p:tgtEl>
                                        <p:attrNameLst>
                                          <p:attrName>ppt_x</p:attrName>
                                          <p:attrName>ppt_y</p:attrName>
                                        </p:attrNameLst>
                                      </p:cBhvr>
                                      <p:rCtr x="566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128022"/>
                                        </p:tgtEl>
                                        <p:attrNameLst>
                                          <p:attrName>style.visibility</p:attrName>
                                        </p:attrNameLst>
                                      </p:cBhvr>
                                      <p:to>
                                        <p:strVal val="visible"/>
                                      </p:to>
                                    </p:set>
                                    <p:anim calcmode="lin" valueType="num">
                                      <p:cBhvr additive="base">
                                        <p:cTn id="14" dur="500" fill="hold"/>
                                        <p:tgtEl>
                                          <p:spTgt spid="128022"/>
                                        </p:tgtEl>
                                        <p:attrNameLst>
                                          <p:attrName>ppt_x</p:attrName>
                                        </p:attrNameLst>
                                      </p:cBhvr>
                                      <p:tavLst>
                                        <p:tav tm="0">
                                          <p:val>
                                            <p:strVal val="0-#ppt_w/2"/>
                                          </p:val>
                                        </p:tav>
                                        <p:tav tm="100000">
                                          <p:val>
                                            <p:strVal val="#ppt_x"/>
                                          </p:val>
                                        </p:tav>
                                      </p:tavLst>
                                    </p:anim>
                                    <p:anim calcmode="lin" valueType="num">
                                      <p:cBhvr additive="base">
                                        <p:cTn id="15" dur="500" fill="hold"/>
                                        <p:tgtEl>
                                          <p:spTgt spid="12802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128012"/>
                                        </p:tgtEl>
                                        <p:attrNameLst>
                                          <p:attrName>style.visibility</p:attrName>
                                        </p:attrNameLst>
                                      </p:cBhvr>
                                      <p:to>
                                        <p:strVal val="visible"/>
                                      </p:to>
                                    </p:set>
                                    <p:animEffect transition="in" filter="blinds(horizontal)">
                                      <p:cBhvr>
                                        <p:cTn id="19" dur="500"/>
                                        <p:tgtEl>
                                          <p:spTgt spid="128012"/>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128008"/>
                                        </p:tgtEl>
                                      </p:cBhvr>
                                    </p:animEffect>
                                    <p:animScale>
                                      <p:cBhvr>
                                        <p:cTn id="23" dur="1000" autoRev="1" fill="hold"/>
                                        <p:tgtEl>
                                          <p:spTgt spid="128008"/>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128009"/>
                                        </p:tgtEl>
                                      </p:cBhvr>
                                    </p:animEffect>
                                    <p:animScale>
                                      <p:cBhvr>
                                        <p:cTn id="26" dur="1000" autoRev="1" fill="hold"/>
                                        <p:tgtEl>
                                          <p:spTgt spid="128009"/>
                                        </p:tgtEl>
                                      </p:cBhvr>
                                      <p:by x="105000" y="105000"/>
                                    </p:animScale>
                                  </p:childTnLst>
                                </p:cTn>
                              </p:par>
                            </p:childTnLst>
                          </p:cTn>
                        </p:par>
                        <p:par>
                          <p:cTn id="27" fill="hold" nodeType="afterGroup">
                            <p:stCondLst>
                              <p:cond delay="7000"/>
                            </p:stCondLst>
                            <p:childTnLst>
                              <p:par>
                                <p:cTn id="28" presetID="2" presetClass="exit" presetSubtype="8" fill="hold" grpId="1" nodeType="afterEffect">
                                  <p:stCondLst>
                                    <p:cond delay="0"/>
                                  </p:stCondLst>
                                  <p:childTnLst>
                                    <p:anim calcmode="lin" valueType="num">
                                      <p:cBhvr additive="base">
                                        <p:cTn id="29" dur="500"/>
                                        <p:tgtEl>
                                          <p:spTgt spid="128022"/>
                                        </p:tgtEl>
                                        <p:attrNameLst>
                                          <p:attrName>ppt_x</p:attrName>
                                        </p:attrNameLst>
                                      </p:cBhvr>
                                      <p:tavLst>
                                        <p:tav tm="0">
                                          <p:val>
                                            <p:strVal val="ppt_x"/>
                                          </p:val>
                                        </p:tav>
                                        <p:tav tm="100000">
                                          <p:val>
                                            <p:strVal val="0-ppt_w/2"/>
                                          </p:val>
                                        </p:tav>
                                      </p:tavLst>
                                    </p:anim>
                                    <p:anim calcmode="lin" valueType="num">
                                      <p:cBhvr additive="base">
                                        <p:cTn id="30" dur="500"/>
                                        <p:tgtEl>
                                          <p:spTgt spid="128022"/>
                                        </p:tgtEl>
                                        <p:attrNameLst>
                                          <p:attrName>ppt_y</p:attrName>
                                        </p:attrNameLst>
                                      </p:cBhvr>
                                      <p:tavLst>
                                        <p:tav tm="0">
                                          <p:val>
                                            <p:strVal val="ppt_y"/>
                                          </p:val>
                                        </p:tav>
                                        <p:tav tm="100000">
                                          <p:val>
                                            <p:strVal val="ppt_y"/>
                                          </p:val>
                                        </p:tav>
                                      </p:tavLst>
                                    </p:anim>
                                    <p:set>
                                      <p:cBhvr>
                                        <p:cTn id="31" dur="1" fill="hold">
                                          <p:stCondLst>
                                            <p:cond delay="499"/>
                                          </p:stCondLst>
                                        </p:cTn>
                                        <p:tgtEl>
                                          <p:spTgt spid="128022"/>
                                        </p:tgtEl>
                                        <p:attrNameLst>
                                          <p:attrName>style.visibility</p:attrName>
                                        </p:attrNameLst>
                                      </p:cBhvr>
                                      <p:to>
                                        <p:strVal val="hidden"/>
                                      </p:to>
                                    </p:set>
                                  </p:childTnLst>
                                </p:cTn>
                              </p:par>
                            </p:childTnLst>
                          </p:cTn>
                        </p:par>
                        <p:par>
                          <p:cTn id="32" fill="hold" nodeType="afterGroup">
                            <p:stCondLst>
                              <p:cond delay="7500"/>
                            </p:stCondLst>
                            <p:childTnLst>
                              <p:par>
                                <p:cTn id="33" presetID="36" presetClass="emph" presetSubtype="0" fill="hold" grpId="1" nodeType="afterEffect">
                                  <p:stCondLst>
                                    <p:cond delay="0"/>
                                  </p:stCondLst>
                                  <p:iterate type="lt">
                                    <p:tmPct val="10000"/>
                                  </p:iterate>
                                  <p:childTnLst>
                                    <p:animScale>
                                      <p:cBhvr>
                                        <p:cTn id="34" dur="1000" autoRev="1" fill="hold">
                                          <p:stCondLst>
                                            <p:cond delay="0"/>
                                          </p:stCondLst>
                                        </p:cTn>
                                        <p:tgtEl>
                                          <p:spTgt spid="128008"/>
                                        </p:tgtEl>
                                      </p:cBhvr>
                                      <p:to x="80000" y="100000"/>
                                    </p:animScale>
                                    <p:anim by="(#ppt_w*0.10)" calcmode="lin" valueType="num">
                                      <p:cBhvr>
                                        <p:cTn id="35" dur="1000" autoRev="1" fill="hold">
                                          <p:stCondLst>
                                            <p:cond delay="0"/>
                                          </p:stCondLst>
                                        </p:cTn>
                                        <p:tgtEl>
                                          <p:spTgt spid="128008"/>
                                        </p:tgtEl>
                                        <p:attrNameLst>
                                          <p:attrName>ppt_x</p:attrName>
                                        </p:attrNameLst>
                                      </p:cBhvr>
                                    </p:anim>
                                    <p:anim by="(-#ppt_w*0.10)" calcmode="lin" valueType="num">
                                      <p:cBhvr>
                                        <p:cTn id="36" dur="1000" autoRev="1" fill="hold">
                                          <p:stCondLst>
                                            <p:cond delay="0"/>
                                          </p:stCondLst>
                                        </p:cTn>
                                        <p:tgtEl>
                                          <p:spTgt spid="128008"/>
                                        </p:tgtEl>
                                        <p:attrNameLst>
                                          <p:attrName>ppt_y</p:attrName>
                                        </p:attrNameLst>
                                      </p:cBhvr>
                                    </p:anim>
                                    <p:animRot by="-480000">
                                      <p:cBhvr>
                                        <p:cTn id="37" dur="1000" autoRev="1" fill="hold">
                                          <p:stCondLst>
                                            <p:cond delay="0"/>
                                          </p:stCondLst>
                                        </p:cTn>
                                        <p:tgtEl>
                                          <p:spTgt spid="128008"/>
                                        </p:tgtEl>
                                        <p:attrNameLst>
                                          <p:attrName>r</p:attrName>
                                        </p:attrNameLst>
                                      </p:cBhvr>
                                    </p:animRot>
                                  </p:childTnLst>
                                </p:cTn>
                              </p:par>
                            </p:childTnLst>
                          </p:cTn>
                        </p:par>
                        <p:par>
                          <p:cTn id="38" fill="hold" nodeType="afterGroup">
                            <p:stCondLst>
                              <p:cond delay="9700"/>
                            </p:stCondLst>
                            <p:childTnLst>
                              <p:par>
                                <p:cTn id="39" presetID="3" presetClass="exit" presetSubtype="10" fill="hold" grpId="1" nodeType="afterEffect">
                                  <p:stCondLst>
                                    <p:cond delay="0"/>
                                  </p:stCondLst>
                                  <p:childTnLst>
                                    <p:animEffect transition="out" filter="blinds(horizontal)">
                                      <p:cBhvr>
                                        <p:cTn id="40" dur="500"/>
                                        <p:tgtEl>
                                          <p:spTgt spid="128012"/>
                                        </p:tgtEl>
                                      </p:cBhvr>
                                    </p:animEffect>
                                    <p:set>
                                      <p:cBhvr>
                                        <p:cTn id="41" dur="1" fill="hold">
                                          <p:stCondLst>
                                            <p:cond delay="499"/>
                                          </p:stCondLst>
                                        </p:cTn>
                                        <p:tgtEl>
                                          <p:spTgt spid="128012"/>
                                        </p:tgtEl>
                                        <p:attrNameLst>
                                          <p:attrName>style.visibility</p:attrName>
                                        </p:attrNameLst>
                                      </p:cBhvr>
                                      <p:to>
                                        <p:strVal val="hidden"/>
                                      </p:to>
                                    </p:set>
                                  </p:childTnLst>
                                </p:cTn>
                              </p:par>
                            </p:childTnLst>
                          </p:cTn>
                        </p:par>
                        <p:par>
                          <p:cTn id="42" fill="hold" nodeType="afterGroup">
                            <p:stCondLst>
                              <p:cond delay="10200"/>
                            </p:stCondLst>
                            <p:childTnLst>
                              <p:par>
                                <p:cTn id="43" presetID="8" presetClass="exit" presetSubtype="16" fill="hold" grpId="2" nodeType="afterEffect">
                                  <p:stCondLst>
                                    <p:cond delay="0"/>
                                  </p:stCondLst>
                                  <p:iterate type="lt">
                                    <p:tmPct val="0"/>
                                  </p:iterate>
                                  <p:childTnLst>
                                    <p:animEffect transition="out" filter="diamond(in)">
                                      <p:cBhvr>
                                        <p:cTn id="44" dur="2000"/>
                                        <p:tgtEl>
                                          <p:spTgt spid="128008"/>
                                        </p:tgtEl>
                                      </p:cBhvr>
                                    </p:animEffect>
                                    <p:set>
                                      <p:cBhvr>
                                        <p:cTn id="45" dur="1" fill="hold">
                                          <p:stCondLst>
                                            <p:cond delay="1999"/>
                                          </p:stCondLst>
                                        </p:cTn>
                                        <p:tgtEl>
                                          <p:spTgt spid="128008"/>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128024"/>
                                        </p:tgtEl>
                                        <p:attrNameLst>
                                          <p:attrName>style.visibility</p:attrName>
                                        </p:attrNameLst>
                                      </p:cBhvr>
                                      <p:to>
                                        <p:strVal val="visible"/>
                                      </p:to>
                                    </p:set>
                                    <p:animEffect transition="in" filter="diamond(in)">
                                      <p:cBhvr>
                                        <p:cTn id="48" dur="2000"/>
                                        <p:tgtEl>
                                          <p:spTgt spid="128024"/>
                                        </p:tgtEl>
                                      </p:cBhvr>
                                    </p:animEffect>
                                  </p:childTnLst>
                                </p:cTn>
                              </p:par>
                            </p:childTnLst>
                          </p:cTn>
                        </p:par>
                        <p:par>
                          <p:cTn id="49" fill="hold" nodeType="afterGroup">
                            <p:stCondLst>
                              <p:cond delay="12200"/>
                            </p:stCondLst>
                            <p:childTnLst>
                              <p:par>
                                <p:cTn id="50" presetID="3" presetClass="exit" presetSubtype="10" fill="hold" grpId="1" nodeType="afterEffect">
                                  <p:stCondLst>
                                    <p:cond delay="0"/>
                                  </p:stCondLst>
                                  <p:childTnLst>
                                    <p:animEffect transition="out" filter="blinds(horizontal)">
                                      <p:cBhvr>
                                        <p:cTn id="51" dur="500"/>
                                        <p:tgtEl>
                                          <p:spTgt spid="128011"/>
                                        </p:tgtEl>
                                      </p:cBhvr>
                                    </p:animEffect>
                                    <p:set>
                                      <p:cBhvr>
                                        <p:cTn id="52" dur="1" fill="hold">
                                          <p:stCondLst>
                                            <p:cond delay="499"/>
                                          </p:stCondLst>
                                        </p:cTn>
                                        <p:tgtEl>
                                          <p:spTgt spid="128011"/>
                                        </p:tgtEl>
                                        <p:attrNameLst>
                                          <p:attrName>style.visibility</p:attrName>
                                        </p:attrNameLst>
                                      </p:cBhvr>
                                      <p:to>
                                        <p:strVal val="hidden"/>
                                      </p:to>
                                    </p:set>
                                  </p:childTnLst>
                                </p:cTn>
                              </p:par>
                            </p:childTnLst>
                          </p:cTn>
                        </p:par>
                        <p:par>
                          <p:cTn id="53" fill="hold" nodeType="afterGroup">
                            <p:stCondLst>
                              <p:cond delay="12700"/>
                            </p:stCondLst>
                            <p:childTnLst>
                              <p:par>
                                <p:cTn id="54" presetID="8" presetClass="exit" presetSubtype="16" fill="hold" grpId="1" nodeType="afterEffect">
                                  <p:stCondLst>
                                    <p:cond delay="0"/>
                                  </p:stCondLst>
                                  <p:childTnLst>
                                    <p:animEffect transition="out" filter="diamond(in)">
                                      <p:cBhvr>
                                        <p:cTn id="55" dur="2000"/>
                                        <p:tgtEl>
                                          <p:spTgt spid="128009"/>
                                        </p:tgtEl>
                                      </p:cBhvr>
                                    </p:animEffect>
                                    <p:set>
                                      <p:cBhvr>
                                        <p:cTn id="56" dur="1" fill="hold">
                                          <p:stCondLst>
                                            <p:cond delay="1999"/>
                                          </p:stCondLst>
                                        </p:cTn>
                                        <p:tgtEl>
                                          <p:spTgt spid="128009"/>
                                        </p:tgtEl>
                                        <p:attrNameLst>
                                          <p:attrName>style.visibility</p:attrName>
                                        </p:attrNameLst>
                                      </p:cBhvr>
                                      <p:to>
                                        <p:strVal val="hidden"/>
                                      </p:to>
                                    </p:set>
                                  </p:childTnLst>
                                </p:cTn>
                              </p:par>
                              <p:par>
                                <p:cTn id="57" presetID="8" presetClass="entr" presetSubtype="16" fill="hold" grpId="0" nodeType="withEffect">
                                  <p:stCondLst>
                                    <p:cond delay="0"/>
                                  </p:stCondLst>
                                  <p:childTnLst>
                                    <p:set>
                                      <p:cBhvr>
                                        <p:cTn id="58" dur="1" fill="hold">
                                          <p:stCondLst>
                                            <p:cond delay="0"/>
                                          </p:stCondLst>
                                        </p:cTn>
                                        <p:tgtEl>
                                          <p:spTgt spid="128025"/>
                                        </p:tgtEl>
                                        <p:attrNameLst>
                                          <p:attrName>style.visibility</p:attrName>
                                        </p:attrNameLst>
                                      </p:cBhvr>
                                      <p:to>
                                        <p:strVal val="visible"/>
                                      </p:to>
                                    </p:set>
                                    <p:animEffect transition="in" filter="diamond(in)">
                                      <p:cBhvr>
                                        <p:cTn id="59" dur="2000"/>
                                        <p:tgtEl>
                                          <p:spTgt spid="128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animBg="1"/>
      <p:bldP spid="128008" grpId="0" animBg="1"/>
      <p:bldP spid="128008" grpId="1" animBg="1"/>
      <p:bldP spid="128008" grpId="2" animBg="1"/>
      <p:bldP spid="128009" grpId="0" animBg="1"/>
      <p:bldP spid="128009" grpId="1" animBg="1"/>
      <p:bldP spid="128011" grpId="0" animBg="1"/>
      <p:bldP spid="128011" grpId="1" animBg="1"/>
      <p:bldP spid="128012" grpId="0" animBg="1"/>
      <p:bldP spid="128012" grpId="1" animBg="1"/>
      <p:bldP spid="128022" grpId="0" animBg="1"/>
      <p:bldP spid="128022" grpId="1" animBg="1"/>
      <p:bldP spid="128024" grpId="0" animBg="1"/>
      <p:bldP spid="1280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Độ Phức Tạo Của Thuật Toán</a:t>
            </a:r>
          </a:p>
        </p:txBody>
      </p:sp>
      <p:sp>
        <p:nvSpPr>
          <p:cNvPr id="115715" name="Rectangle 3"/>
          <p:cNvSpPr>
            <a:spLocks noGrp="1" noChangeArrowheads="1"/>
          </p:cNvSpPr>
          <p:nvPr>
            <p:ph type="body" sz="half" idx="1"/>
          </p:nvPr>
        </p:nvSpPr>
        <p:spPr>
          <a:xfrm>
            <a:off x="992188" y="1111250"/>
            <a:ext cx="4865687" cy="652463"/>
          </a:xfrm>
        </p:spPr>
        <p:txBody>
          <a:bodyPr/>
          <a:lstStyle/>
          <a:p>
            <a:r>
              <a:rPr lang="en-US" sz="2400" b="1"/>
              <a:t>Ðánh giá giải thuật</a:t>
            </a:r>
            <a:r>
              <a:rPr lang="en-US" sz="2400"/>
              <a:t> </a:t>
            </a:r>
          </a:p>
          <a:p>
            <a:pPr>
              <a:buFont typeface="Wingdings" pitchFamily="2" charset="2"/>
              <a:buNone/>
            </a:pPr>
            <a:endParaRPr lang="en-US" sz="2400"/>
          </a:p>
        </p:txBody>
      </p:sp>
      <p:graphicFrame>
        <p:nvGraphicFramePr>
          <p:cNvPr id="115716" name="Object 4"/>
          <p:cNvGraphicFramePr>
            <a:graphicFrameLocks noGrp="1" noChangeAspect="1"/>
          </p:cNvGraphicFramePr>
          <p:nvPr>
            <p:ph sz="half" idx="2"/>
          </p:nvPr>
        </p:nvGraphicFramePr>
        <p:xfrm>
          <a:off x="2373313" y="1809750"/>
          <a:ext cx="4905375" cy="1201738"/>
        </p:xfrm>
        <a:graphic>
          <a:graphicData uri="http://schemas.openxmlformats.org/presentationml/2006/ole">
            <mc:AlternateContent xmlns:mc="http://schemas.openxmlformats.org/markup-compatibility/2006">
              <mc:Choice xmlns:v="urn:schemas-microsoft-com:vml" Requires="v">
                <p:oleObj spid="_x0000_s115768" name="Equation" r:id="rId3" imgW="2260440" imgH="431640" progId="Equation.DSMT4">
                  <p:embed/>
                </p:oleObj>
              </mc:Choice>
              <mc:Fallback>
                <p:oleObj name="Equation" r:id="rId3" imgW="2260440" imgH="43164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313" y="1809750"/>
                        <a:ext cx="4905375"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57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750" y="3141663"/>
            <a:ext cx="8640763" cy="350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Các Thuật Toán Sắp Xếp</a:t>
            </a:r>
          </a:p>
        </p:txBody>
      </p:sp>
      <p:sp>
        <p:nvSpPr>
          <p:cNvPr id="111619" name="Rectangle 3"/>
          <p:cNvSpPr>
            <a:spLocks noGrp="1" noChangeArrowheads="1"/>
          </p:cNvSpPr>
          <p:nvPr>
            <p:ph type="body" idx="1"/>
          </p:nvPr>
        </p:nvSpPr>
        <p:spPr/>
        <p:txBody>
          <a:bodyPr/>
          <a:lstStyle/>
          <a:p>
            <a:pPr>
              <a:lnSpc>
                <a:spcPct val="90000"/>
              </a:lnSpc>
              <a:buNone/>
            </a:pPr>
            <a:r>
              <a:rPr lang="en-US" smtClean="0"/>
              <a:t>	1. Chọn trực tiếp – Selection Sort</a:t>
            </a:r>
          </a:p>
          <a:p>
            <a:pPr>
              <a:lnSpc>
                <a:spcPct val="90000"/>
              </a:lnSpc>
              <a:buNone/>
            </a:pPr>
            <a:r>
              <a:rPr lang="en-US" b="1" smtClean="0"/>
              <a:t>	2. Chèn trực tiếp – Insertion Sort</a:t>
            </a:r>
          </a:p>
          <a:p>
            <a:pPr>
              <a:lnSpc>
                <a:spcPct val="90000"/>
              </a:lnSpc>
              <a:buNone/>
            </a:pPr>
            <a:r>
              <a:rPr lang="en-US" smtClean="0"/>
              <a:t>	3. Chèn nhị phân</a:t>
            </a:r>
          </a:p>
          <a:p>
            <a:pPr>
              <a:lnSpc>
                <a:spcPct val="90000"/>
              </a:lnSpc>
              <a:buNone/>
            </a:pPr>
            <a:r>
              <a:rPr lang="en-US" smtClean="0"/>
              <a:t>	4. Đổi chỗ trực tiếp – Interchange Sort</a:t>
            </a:r>
          </a:p>
          <a:p>
            <a:pPr>
              <a:lnSpc>
                <a:spcPct val="90000"/>
              </a:lnSpc>
              <a:buNone/>
            </a:pPr>
            <a:r>
              <a:rPr lang="en-US" smtClean="0"/>
              <a:t>	5. Nổi bọt – Bubble Sort</a:t>
            </a:r>
          </a:p>
          <a:p>
            <a:pPr>
              <a:lnSpc>
                <a:spcPct val="90000"/>
              </a:lnSpc>
              <a:buNone/>
            </a:pPr>
            <a:r>
              <a:rPr lang="en-US" smtClean="0"/>
              <a:t>	6. Shaker Sort</a:t>
            </a:r>
          </a:p>
          <a:p>
            <a:pPr>
              <a:lnSpc>
                <a:spcPct val="90000"/>
              </a:lnSpc>
              <a:buNone/>
            </a:pPr>
            <a:r>
              <a:rPr lang="en-US" smtClean="0"/>
              <a:t>	7. 	Shell Sort</a:t>
            </a:r>
          </a:p>
          <a:p>
            <a:pPr>
              <a:lnSpc>
                <a:spcPct val="90000"/>
              </a:lnSpc>
              <a:buNone/>
            </a:pPr>
            <a:r>
              <a:rPr lang="en-US" smtClean="0"/>
              <a:t>	8. Heap Sort</a:t>
            </a:r>
            <a:r>
              <a:rPr lang="en-US" b="1" smtClean="0"/>
              <a:t> </a:t>
            </a:r>
          </a:p>
          <a:p>
            <a:pPr>
              <a:lnSpc>
                <a:spcPct val="90000"/>
              </a:lnSpc>
              <a:buNone/>
            </a:pPr>
            <a:r>
              <a:rPr lang="en-US" smtClean="0"/>
              <a:t>	9. Quick Sort</a:t>
            </a:r>
          </a:p>
          <a:p>
            <a:pPr>
              <a:lnSpc>
                <a:spcPct val="90000"/>
              </a:lnSpc>
              <a:buNone/>
            </a:pPr>
            <a:r>
              <a:rPr lang="en-US" smtClean="0"/>
              <a:t>	10. Merge Sort</a:t>
            </a:r>
          </a:p>
          <a:p>
            <a:pPr>
              <a:lnSpc>
                <a:spcPct val="90000"/>
              </a:lnSpc>
              <a:buNone/>
            </a:pPr>
            <a:r>
              <a:rPr lang="en-US" smtClean="0"/>
              <a:t>	11. Radix Sort</a:t>
            </a:r>
          </a:p>
          <a:p>
            <a:pPr>
              <a:lnSpc>
                <a:spcPct val="90000"/>
              </a:lnSpc>
              <a:buFont typeface="Wingdings" pitchFamily="2" charset="2"/>
              <a:buNone/>
            </a:pPr>
            <a:endParaRPr lang="en-US"/>
          </a:p>
        </p:txBody>
      </p:sp>
    </p:spTree>
    <p:extLst>
      <p:ext uri="{BB962C8B-B14F-4D97-AF65-F5344CB8AC3E}">
        <p14:creationId xmlns:p14="http://schemas.microsoft.com/office/powerpoint/2010/main" val="33763483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Chèn Trực Tiếp – Insertion Sort</a:t>
            </a:r>
          </a:p>
        </p:txBody>
      </p:sp>
      <p:sp>
        <p:nvSpPr>
          <p:cNvPr id="67587" name="Rectangle 3"/>
          <p:cNvSpPr>
            <a:spLocks noGrp="1" noChangeArrowheads="1"/>
          </p:cNvSpPr>
          <p:nvPr>
            <p:ph type="body" idx="1"/>
          </p:nvPr>
        </p:nvSpPr>
        <p:spPr>
          <a:xfrm>
            <a:off x="992188" y="1374775"/>
            <a:ext cx="8569325" cy="3733800"/>
          </a:xfrm>
        </p:spPr>
        <p:txBody>
          <a:bodyPr/>
          <a:lstStyle/>
          <a:p>
            <a:pPr>
              <a:lnSpc>
                <a:spcPct val="120000"/>
              </a:lnSpc>
              <a:spcBef>
                <a:spcPct val="50000"/>
              </a:spcBef>
            </a:pPr>
            <a:r>
              <a:rPr lang="en-US"/>
              <a:t>Giả sử có một dãy </a:t>
            </a:r>
            <a:r>
              <a:rPr lang="en-US" b="1"/>
              <a:t>a</a:t>
            </a:r>
            <a:r>
              <a:rPr lang="en-US" b="1" baseline="-25000"/>
              <a:t>0</a:t>
            </a:r>
            <a:r>
              <a:rPr lang="en-US" b="1"/>
              <a:t> , a</a:t>
            </a:r>
            <a:r>
              <a:rPr lang="en-US" b="1" baseline="-25000"/>
              <a:t>1</a:t>
            </a:r>
            <a:r>
              <a:rPr lang="en-US" b="1"/>
              <a:t> ,... ,a</a:t>
            </a:r>
            <a:r>
              <a:rPr lang="en-US" b="1" baseline="-25000"/>
              <a:t>n-1</a:t>
            </a:r>
            <a:r>
              <a:rPr lang="en-US"/>
              <a:t> trong đó i</a:t>
            </a:r>
            <a:r>
              <a:rPr lang="en-US" b="1"/>
              <a:t> </a:t>
            </a:r>
            <a:r>
              <a:rPr lang="en-US"/>
              <a:t>phần tử đầu tiên </a:t>
            </a:r>
            <a:r>
              <a:rPr lang="en-US" b="1"/>
              <a:t>a</a:t>
            </a:r>
            <a:r>
              <a:rPr lang="en-US" b="1" baseline="-25000"/>
              <a:t>0</a:t>
            </a:r>
            <a:r>
              <a:rPr lang="en-US" b="1"/>
              <a:t> , a</a:t>
            </a:r>
            <a:r>
              <a:rPr lang="en-US" b="1" baseline="-25000"/>
              <a:t>1</a:t>
            </a:r>
            <a:r>
              <a:rPr lang="en-US" b="1"/>
              <a:t> ,... ,a</a:t>
            </a:r>
            <a:r>
              <a:rPr lang="en-US" b="1" baseline="-25000"/>
              <a:t>i-1</a:t>
            </a:r>
            <a:r>
              <a:rPr lang="en-US"/>
              <a:t> đã có thứ tự. </a:t>
            </a:r>
          </a:p>
          <a:p>
            <a:pPr>
              <a:lnSpc>
                <a:spcPct val="120000"/>
              </a:lnSpc>
              <a:spcBef>
                <a:spcPct val="50000"/>
              </a:spcBef>
            </a:pPr>
            <a:r>
              <a:rPr lang="en-US"/>
              <a:t>Tìm cách chèn phần tử  </a:t>
            </a:r>
            <a:r>
              <a:rPr lang="en-US" b="1"/>
              <a:t>a</a:t>
            </a:r>
            <a:r>
              <a:rPr lang="en-US" b="1" baseline="-25000"/>
              <a:t>i</a:t>
            </a:r>
            <a:r>
              <a:rPr lang="en-US" b="1"/>
              <a:t> </a:t>
            </a:r>
            <a:r>
              <a:rPr lang="en-US"/>
              <a:t>vào </a:t>
            </a:r>
            <a:r>
              <a:rPr lang="en-US">
                <a:solidFill>
                  <a:srgbClr val="FF0000"/>
                </a:solidFill>
              </a:rPr>
              <a:t>vị trí thích hợp</a:t>
            </a:r>
            <a:r>
              <a:rPr lang="en-US"/>
              <a:t> của đoạn đã được sắp để có dãy mới </a:t>
            </a:r>
            <a:r>
              <a:rPr lang="en-US" b="1"/>
              <a:t>a</a:t>
            </a:r>
            <a:r>
              <a:rPr lang="en-US" b="1" baseline="-25000"/>
              <a:t>0</a:t>
            </a:r>
            <a:r>
              <a:rPr lang="en-US" b="1"/>
              <a:t> , a</a:t>
            </a:r>
            <a:r>
              <a:rPr lang="en-US" b="1" baseline="-25000"/>
              <a:t>1</a:t>
            </a:r>
            <a:r>
              <a:rPr lang="en-US" b="1"/>
              <a:t>,... ,a</a:t>
            </a:r>
            <a:r>
              <a:rPr lang="en-US" b="1" baseline="-25000"/>
              <a:t>i</a:t>
            </a:r>
            <a:r>
              <a:rPr lang="en-US"/>
              <a:t> trở nên có thứ tự. Vị trí này chính là vị trí giữa hai phần tử </a:t>
            </a:r>
            <a:r>
              <a:rPr lang="en-US" b="1"/>
              <a:t>a</a:t>
            </a:r>
            <a:r>
              <a:rPr lang="en-US" b="1" baseline="-25000"/>
              <a:t>k-1</a:t>
            </a:r>
            <a:r>
              <a:rPr lang="en-US" b="1"/>
              <a:t> </a:t>
            </a:r>
            <a:r>
              <a:rPr lang="en-US"/>
              <a:t>và </a:t>
            </a:r>
            <a:r>
              <a:rPr lang="en-US" b="1"/>
              <a:t>a</a:t>
            </a:r>
            <a:r>
              <a:rPr lang="en-US" b="1" baseline="-25000"/>
              <a:t>k</a:t>
            </a:r>
            <a:r>
              <a:rPr lang="en-US"/>
              <a:t> thỏa </a:t>
            </a:r>
            <a:r>
              <a:rPr lang="en-US" b="1"/>
              <a:t>a</a:t>
            </a:r>
            <a:r>
              <a:rPr lang="en-US" b="1" baseline="-25000"/>
              <a:t>k-1</a:t>
            </a:r>
            <a:r>
              <a:rPr lang="en-US" b="1"/>
              <a:t> &lt; a</a:t>
            </a:r>
            <a:r>
              <a:rPr lang="en-US" b="1" baseline="-25000"/>
              <a:t>i</a:t>
            </a:r>
            <a:r>
              <a:rPr lang="en-US" b="1"/>
              <a:t> &lt;</a:t>
            </a:r>
            <a:r>
              <a:rPr lang="en-US"/>
              <a:t> </a:t>
            </a:r>
            <a:r>
              <a:rPr lang="en-US" b="1"/>
              <a:t>a</a:t>
            </a:r>
            <a:r>
              <a:rPr lang="en-US" b="1" baseline="-25000"/>
              <a:t>k</a:t>
            </a:r>
            <a:r>
              <a:rPr lang="en-US" b="1"/>
              <a:t> </a:t>
            </a:r>
            <a:r>
              <a:rPr lang="en-US"/>
              <a:t>(1≤k≤i). </a:t>
            </a:r>
          </a:p>
        </p:txBody>
      </p:sp>
    </p:spTree>
    <p:extLst>
      <p:ext uri="{BB962C8B-B14F-4D97-AF65-F5344CB8AC3E}">
        <p14:creationId xmlns:p14="http://schemas.microsoft.com/office/powerpoint/2010/main" val="2748812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smtClean="0"/>
              <a:t>Nhu Cầu Tìm Kiếm và Sắp Xếp</a:t>
            </a:r>
            <a:endParaRPr lang="en-US" sz="2800"/>
          </a:p>
        </p:txBody>
      </p:sp>
      <p:sp>
        <p:nvSpPr>
          <p:cNvPr id="239619" name="Rectangle 3"/>
          <p:cNvSpPr>
            <a:spLocks noGrp="1" noChangeArrowheads="1"/>
          </p:cNvSpPr>
          <p:nvPr>
            <p:ph type="body" idx="1"/>
          </p:nvPr>
        </p:nvSpPr>
        <p:spPr>
          <a:xfrm>
            <a:off x="992188" y="1055688"/>
            <a:ext cx="8569325" cy="5109616"/>
          </a:xfrm>
        </p:spPr>
        <p:txBody>
          <a:bodyPr/>
          <a:lstStyle/>
          <a:p>
            <a:pPr algn="just"/>
            <a:r>
              <a:rPr lang="vi-VN" smtClean="0">
                <a:solidFill>
                  <a:schemeClr val="tx1"/>
                </a:solidFill>
                <a:latin typeface="+mn-lt"/>
                <a:ea typeface="+mn-ea"/>
                <a:cs typeface="+mn-cs"/>
              </a:rPr>
              <a:t>Trong thực tế, khai thác dữ liệu hầu như lúc nào cũng phải thực</a:t>
            </a:r>
            <a:r>
              <a:rPr lang="en-US" smtClean="0">
                <a:solidFill>
                  <a:schemeClr val="tx1"/>
                </a:solidFill>
                <a:latin typeface="+mn-lt"/>
                <a:ea typeface="+mn-ea"/>
                <a:cs typeface="+mn-cs"/>
              </a:rPr>
              <a:t> </a:t>
            </a:r>
            <a:r>
              <a:rPr lang="vi-VN" smtClean="0">
                <a:solidFill>
                  <a:schemeClr val="tx1"/>
                </a:solidFill>
                <a:latin typeface="+mn-lt"/>
                <a:ea typeface="+mn-ea"/>
                <a:cs typeface="+mn-cs"/>
              </a:rPr>
              <a:t>hiện thao tác tìm kiếm. </a:t>
            </a:r>
            <a:endParaRPr lang="en-US" smtClean="0">
              <a:solidFill>
                <a:schemeClr val="tx1"/>
              </a:solidFill>
              <a:latin typeface="+mn-lt"/>
              <a:ea typeface="+mn-ea"/>
              <a:cs typeface="+mn-cs"/>
            </a:endParaRPr>
          </a:p>
          <a:p>
            <a:pPr algn="just">
              <a:spcBef>
                <a:spcPts val="1200"/>
              </a:spcBef>
            </a:pPr>
            <a:r>
              <a:rPr lang="vi-VN" smtClean="0">
                <a:solidFill>
                  <a:schemeClr val="tx1"/>
                </a:solidFill>
                <a:latin typeface="+mn-lt"/>
                <a:ea typeface="+mn-ea"/>
                <a:cs typeface="+mn-cs"/>
              </a:rPr>
              <a:t>Việc tìm kiếm nhanh hay chậm tùy thuộc vào trạng thái và trật tự của dữ liệu trên đó. </a:t>
            </a:r>
            <a:endParaRPr lang="en-US" smtClean="0">
              <a:solidFill>
                <a:schemeClr val="tx1"/>
              </a:solidFill>
              <a:latin typeface="+mn-lt"/>
              <a:ea typeface="+mn-ea"/>
              <a:cs typeface="+mn-cs"/>
            </a:endParaRPr>
          </a:p>
          <a:p>
            <a:pPr algn="just">
              <a:spcBef>
                <a:spcPts val="1200"/>
              </a:spcBef>
            </a:pPr>
            <a:r>
              <a:rPr lang="en-US"/>
              <a:t>Đ</a:t>
            </a:r>
            <a:r>
              <a:rPr lang="vi-VN" smtClean="0">
                <a:solidFill>
                  <a:schemeClr val="tx1"/>
                </a:solidFill>
                <a:latin typeface="+mn-lt"/>
                <a:ea typeface="+mn-ea"/>
                <a:cs typeface="+mn-cs"/>
              </a:rPr>
              <a:t>ể  tìm  kiếm  dữ  liệu  dễ</a:t>
            </a:r>
            <a:r>
              <a:rPr lang="en-US" smtClean="0">
                <a:solidFill>
                  <a:schemeClr val="tx1"/>
                </a:solidFill>
                <a:latin typeface="+mn-lt"/>
                <a:ea typeface="+mn-ea"/>
                <a:cs typeface="+mn-cs"/>
              </a:rPr>
              <a:t> </a:t>
            </a:r>
            <a:r>
              <a:rPr lang="vi-VN" smtClean="0">
                <a:solidFill>
                  <a:schemeClr val="tx1"/>
                </a:solidFill>
                <a:latin typeface="+mn-lt"/>
                <a:ea typeface="+mn-ea"/>
                <a:cs typeface="+mn-cs"/>
              </a:rPr>
              <a:t>dàng và nhanh  chóng, trước  khi  thao  tác thì dữ liệu  trên  mảng</a:t>
            </a:r>
            <a:r>
              <a:rPr lang="en-US" smtClean="0">
                <a:solidFill>
                  <a:schemeClr val="tx1"/>
                </a:solidFill>
                <a:latin typeface="+mn-lt"/>
                <a:ea typeface="+mn-ea"/>
                <a:cs typeface="+mn-cs"/>
              </a:rPr>
              <a:t> và</a:t>
            </a:r>
            <a:r>
              <a:rPr lang="vi-VN" smtClean="0">
                <a:solidFill>
                  <a:schemeClr val="tx1"/>
                </a:solidFill>
                <a:latin typeface="+mn-lt"/>
                <a:ea typeface="+mn-ea"/>
                <a:cs typeface="+mn-cs"/>
              </a:rPr>
              <a:t> tập tin đã có thứ tự. </a:t>
            </a:r>
            <a:endParaRPr lang="en-US" smtClean="0">
              <a:solidFill>
                <a:schemeClr val="tx1"/>
              </a:solidFill>
              <a:latin typeface="+mn-lt"/>
              <a:ea typeface="+mn-ea"/>
              <a:cs typeface="+mn-cs"/>
            </a:endParaRPr>
          </a:p>
          <a:p>
            <a:pPr algn="just">
              <a:spcBef>
                <a:spcPts val="1200"/>
              </a:spcBef>
            </a:pPr>
            <a:r>
              <a:rPr lang="en-US"/>
              <a:t>T</a:t>
            </a:r>
            <a:r>
              <a:rPr lang="vi-VN" smtClean="0">
                <a:solidFill>
                  <a:schemeClr val="tx1"/>
                </a:solidFill>
                <a:latin typeface="+mn-lt"/>
                <a:ea typeface="+mn-ea"/>
                <a:cs typeface="+mn-cs"/>
              </a:rPr>
              <a:t>hao tác sắp xếp dữ liệu là một trong những thao tác cần thiế</a:t>
            </a:r>
            <a:r>
              <a:rPr lang="en-US" smtClean="0">
                <a:solidFill>
                  <a:schemeClr val="tx1"/>
                </a:solidFill>
                <a:latin typeface="+mn-lt"/>
                <a:ea typeface="+mn-ea"/>
                <a:cs typeface="+mn-cs"/>
              </a:rPr>
              <a:t>t.</a:t>
            </a:r>
            <a:endParaRPr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Chèn Trực Tiếp – Insertion Sort</a:t>
            </a:r>
          </a:p>
        </p:txBody>
      </p:sp>
      <p:sp>
        <p:nvSpPr>
          <p:cNvPr id="68611" name="Rectangle 3"/>
          <p:cNvSpPr>
            <a:spLocks noGrp="1" noChangeArrowheads="1"/>
          </p:cNvSpPr>
          <p:nvPr>
            <p:ph type="body" idx="1"/>
          </p:nvPr>
        </p:nvSpPr>
        <p:spPr/>
        <p:txBody>
          <a:bodyPr/>
          <a:lstStyle/>
          <a:p>
            <a:pPr>
              <a:lnSpc>
                <a:spcPct val="90000"/>
              </a:lnSpc>
              <a:spcBef>
                <a:spcPct val="60000"/>
              </a:spcBef>
            </a:pPr>
            <a:r>
              <a:rPr lang="en-US" u="sng"/>
              <a:t>Bước 1</a:t>
            </a:r>
            <a:r>
              <a:rPr lang="en-US"/>
              <a:t>:  i = 1;	</a:t>
            </a:r>
            <a:r>
              <a:rPr lang="en-US" sz="1800"/>
              <a:t>//giả sử có đoạn a[1] đã được sắp</a:t>
            </a:r>
            <a:r>
              <a:rPr lang="en-US"/>
              <a:t> </a:t>
            </a:r>
          </a:p>
          <a:p>
            <a:pPr>
              <a:lnSpc>
                <a:spcPct val="90000"/>
              </a:lnSpc>
              <a:spcBef>
                <a:spcPct val="60000"/>
              </a:spcBef>
            </a:pPr>
            <a:r>
              <a:rPr lang="en-US" u="sng"/>
              <a:t>Bước 2</a:t>
            </a:r>
            <a:r>
              <a:rPr lang="en-US"/>
              <a:t>: x = a[i]; Tìm vị trí pos thích hợp trong đoạn  			   a[1] đến a[i-1] để chèn a[i] vào </a:t>
            </a:r>
          </a:p>
          <a:p>
            <a:pPr>
              <a:lnSpc>
                <a:spcPct val="90000"/>
              </a:lnSpc>
              <a:spcBef>
                <a:spcPct val="60000"/>
              </a:spcBef>
            </a:pPr>
            <a:r>
              <a:rPr lang="en-US" u="sng"/>
              <a:t>Bước 3</a:t>
            </a:r>
            <a:r>
              <a:rPr lang="en-US"/>
              <a:t>: Dời chỗ các phần tử  từ a[pos] đến a[i-1]  		sang phải 1 vị trí để dành chổ cho a[i] </a:t>
            </a:r>
          </a:p>
          <a:p>
            <a:pPr>
              <a:lnSpc>
                <a:spcPct val="90000"/>
              </a:lnSpc>
              <a:spcBef>
                <a:spcPct val="60000"/>
              </a:spcBef>
            </a:pPr>
            <a:r>
              <a:rPr lang="en-US" u="sng"/>
              <a:t>Bước 4</a:t>
            </a:r>
            <a:r>
              <a:rPr lang="en-US"/>
              <a:t>: a[pos] = x; </a:t>
            </a:r>
            <a:r>
              <a:rPr lang="en-US" sz="1800"/>
              <a:t>//có đoạn a[1]..a[i]  đã được sắp </a:t>
            </a:r>
          </a:p>
          <a:p>
            <a:pPr>
              <a:lnSpc>
                <a:spcPct val="90000"/>
              </a:lnSpc>
              <a:spcBef>
                <a:spcPct val="60000"/>
              </a:spcBef>
            </a:pPr>
            <a:r>
              <a:rPr lang="en-US" u="sng"/>
              <a:t>Bước 5</a:t>
            </a:r>
            <a:r>
              <a:rPr lang="en-US"/>
              <a:t>: 	i = i+1; </a:t>
            </a:r>
          </a:p>
          <a:p>
            <a:pPr>
              <a:lnSpc>
                <a:spcPct val="90000"/>
              </a:lnSpc>
              <a:spcBef>
                <a:spcPct val="60000"/>
              </a:spcBef>
              <a:buFont typeface="Wingdings" pitchFamily="2" charset="2"/>
              <a:buNone/>
            </a:pPr>
            <a:r>
              <a:rPr lang="en-US"/>
              <a:t>			Nếu  i &lt; n : Lặp lại Bước 2 </a:t>
            </a:r>
          </a:p>
          <a:p>
            <a:pPr>
              <a:lnSpc>
                <a:spcPct val="90000"/>
              </a:lnSpc>
              <a:spcBef>
                <a:spcPct val="60000"/>
              </a:spcBef>
              <a:buFont typeface="Wingdings" pitchFamily="2" charset="2"/>
              <a:buNone/>
            </a:pPr>
            <a:r>
              <a:rPr lang="en-US"/>
              <a:t>			Ngược lại  : Dừng </a:t>
            </a:r>
          </a:p>
        </p:txBody>
      </p:sp>
    </p:spTree>
    <p:extLst>
      <p:ext uri="{BB962C8B-B14F-4D97-AF65-F5344CB8AC3E}">
        <p14:creationId xmlns:p14="http://schemas.microsoft.com/office/powerpoint/2010/main" val="20564110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704850" y="-26988"/>
            <a:ext cx="9201150" cy="792163"/>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Chèn Trực Tiếp – Insertion Sort</a:t>
            </a:r>
          </a:p>
        </p:txBody>
      </p:sp>
      <p:sp>
        <p:nvSpPr>
          <p:cNvPr id="69635" name="Rectangle 3"/>
          <p:cNvSpPr>
            <a:spLocks noGrp="1" noChangeArrowheads="1"/>
          </p:cNvSpPr>
          <p:nvPr>
            <p:ph type="body" idx="1"/>
          </p:nvPr>
        </p:nvSpPr>
        <p:spPr>
          <a:xfrm>
            <a:off x="495300" y="981075"/>
            <a:ext cx="8915400" cy="1468438"/>
          </a:xfrm>
        </p:spPr>
        <p:txBody>
          <a:bodyPr/>
          <a:lstStyle/>
          <a:p>
            <a:pPr lvl="1">
              <a:buFont typeface="Wingdings" pitchFamily="2" charset="2"/>
              <a:buChar char="Ø"/>
            </a:pPr>
            <a:r>
              <a:rPr lang="en-US"/>
              <a:t>Cho dãy số :</a:t>
            </a:r>
          </a:p>
          <a:p>
            <a:pPr>
              <a:buFont typeface="Wingdings" pitchFamily="2" charset="2"/>
              <a:buNone/>
            </a:pPr>
            <a:r>
              <a:rPr lang="en-US"/>
              <a:t>    12	  	2	8	5	1	6	4	15 </a:t>
            </a:r>
          </a:p>
        </p:txBody>
      </p:sp>
      <p:grpSp>
        <p:nvGrpSpPr>
          <p:cNvPr id="69643" name="Group 11"/>
          <p:cNvGrpSpPr>
            <a:grpSpLocks/>
          </p:cNvGrpSpPr>
          <p:nvPr/>
        </p:nvGrpSpPr>
        <p:grpSpPr bwMode="auto">
          <a:xfrm>
            <a:off x="849313" y="2636838"/>
            <a:ext cx="8855075" cy="1604962"/>
            <a:chOff x="535" y="1661"/>
            <a:chExt cx="5578" cy="1011"/>
          </a:xfrm>
        </p:grpSpPr>
        <p:pic>
          <p:nvPicPr>
            <p:cNvPr id="6963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 y="1661"/>
              <a:ext cx="5578" cy="1011"/>
            </a:xfrm>
            <a:prstGeom prst="rect">
              <a:avLst/>
            </a:prstGeom>
            <a:noFill/>
            <a:extLst>
              <a:ext uri="{909E8E84-426E-40DD-AFC4-6F175D3DCCD1}">
                <a14:hiddenFill xmlns:a14="http://schemas.microsoft.com/office/drawing/2010/main">
                  <a:solidFill>
                    <a:srgbClr val="FFFFFF"/>
                  </a:solidFill>
                </a14:hiddenFill>
              </a:ext>
            </a:extLst>
          </p:spPr>
        </p:pic>
        <p:sp>
          <p:nvSpPr>
            <p:cNvPr id="69640" name="Text Box 8"/>
            <p:cNvSpPr txBox="1">
              <a:spLocks noChangeArrowheads="1"/>
            </p:cNvSpPr>
            <p:nvPr/>
          </p:nvSpPr>
          <p:spPr bwMode="auto">
            <a:xfrm>
              <a:off x="1478" y="2387"/>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grpSp>
      <p:grpSp>
        <p:nvGrpSpPr>
          <p:cNvPr id="69642" name="Group 10"/>
          <p:cNvGrpSpPr>
            <a:grpSpLocks/>
          </p:cNvGrpSpPr>
          <p:nvPr/>
        </p:nvGrpSpPr>
        <p:grpSpPr bwMode="auto">
          <a:xfrm>
            <a:off x="1136650" y="4797425"/>
            <a:ext cx="8424863" cy="1728788"/>
            <a:chOff x="716" y="3022"/>
            <a:chExt cx="5307" cy="1089"/>
          </a:xfrm>
        </p:grpSpPr>
        <p:pic>
          <p:nvPicPr>
            <p:cNvPr id="696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 y="3022"/>
              <a:ext cx="5307" cy="1089"/>
            </a:xfrm>
            <a:prstGeom prst="rect">
              <a:avLst/>
            </a:prstGeom>
            <a:noFill/>
            <a:extLst>
              <a:ext uri="{909E8E84-426E-40DD-AFC4-6F175D3DCCD1}">
                <a14:hiddenFill xmlns:a14="http://schemas.microsoft.com/office/drawing/2010/main">
                  <a:solidFill>
                    <a:srgbClr val="FFFFFF"/>
                  </a:solidFill>
                </a14:hiddenFill>
              </a:ext>
            </a:extLst>
          </p:spPr>
        </p:pic>
        <p:sp>
          <p:nvSpPr>
            <p:cNvPr id="69641" name="Text Box 9"/>
            <p:cNvSpPr txBox="1">
              <a:spLocks noChangeArrowheads="1"/>
            </p:cNvSpPr>
            <p:nvPr/>
          </p:nvSpPr>
          <p:spPr bwMode="auto">
            <a:xfrm>
              <a:off x="2167" y="383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grpSp>
    </p:spTree>
    <p:extLst>
      <p:ext uri="{BB962C8B-B14F-4D97-AF65-F5344CB8AC3E}">
        <p14:creationId xmlns:p14="http://schemas.microsoft.com/office/powerpoint/2010/main" val="92875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9643"/>
                                        </p:tgtEl>
                                        <p:attrNameLst>
                                          <p:attrName>style.visibility</p:attrName>
                                        </p:attrNameLst>
                                      </p:cBhvr>
                                      <p:to>
                                        <p:strVal val="visible"/>
                                      </p:to>
                                    </p:set>
                                    <p:animEffect transition="in" filter="blinds(horizontal)">
                                      <p:cBhvr>
                                        <p:cTn id="7" dur="500"/>
                                        <p:tgtEl>
                                          <p:spTgt spid="69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9642"/>
                                        </p:tgtEl>
                                        <p:attrNameLst>
                                          <p:attrName>style.visibility</p:attrName>
                                        </p:attrNameLst>
                                      </p:cBhvr>
                                      <p:to>
                                        <p:strVal val="visible"/>
                                      </p:to>
                                    </p:set>
                                    <p:animEffect transition="in" filter="blinds(horizontal)">
                                      <p:cBhvr>
                                        <p:cTn id="12" dur="500"/>
                                        <p:tgtEl>
                                          <p:spTgt spid="6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Chèn Trực Tiếp – Insertion Sort</a:t>
            </a:r>
          </a:p>
        </p:txBody>
      </p:sp>
      <p:grpSp>
        <p:nvGrpSpPr>
          <p:cNvPr id="70670" name="Group 14"/>
          <p:cNvGrpSpPr>
            <a:grpSpLocks/>
          </p:cNvGrpSpPr>
          <p:nvPr/>
        </p:nvGrpSpPr>
        <p:grpSpPr bwMode="auto">
          <a:xfrm>
            <a:off x="1136650" y="981075"/>
            <a:ext cx="8496300" cy="1657350"/>
            <a:chOff x="716" y="618"/>
            <a:chExt cx="5352" cy="1044"/>
          </a:xfrm>
        </p:grpSpPr>
        <p:pic>
          <p:nvPicPr>
            <p:cNvPr id="706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 y="618"/>
              <a:ext cx="5352" cy="1044"/>
            </a:xfrm>
            <a:prstGeom prst="rect">
              <a:avLst/>
            </a:prstGeom>
            <a:noFill/>
            <a:extLst>
              <a:ext uri="{909E8E84-426E-40DD-AFC4-6F175D3DCCD1}">
                <a14:hiddenFill xmlns:a14="http://schemas.microsoft.com/office/drawing/2010/main">
                  <a:solidFill>
                    <a:srgbClr val="FFFFFF"/>
                  </a:solidFill>
                </a14:hiddenFill>
              </a:ext>
            </a:extLst>
          </p:spPr>
        </p:pic>
        <p:sp>
          <p:nvSpPr>
            <p:cNvPr id="70666" name="Text Box 10"/>
            <p:cNvSpPr txBox="1">
              <a:spLocks noChangeArrowheads="1"/>
            </p:cNvSpPr>
            <p:nvPr/>
          </p:nvSpPr>
          <p:spPr bwMode="auto">
            <a:xfrm>
              <a:off x="2802" y="1339"/>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grpSp>
      <p:grpSp>
        <p:nvGrpSpPr>
          <p:cNvPr id="70671" name="Group 15"/>
          <p:cNvGrpSpPr>
            <a:grpSpLocks/>
          </p:cNvGrpSpPr>
          <p:nvPr/>
        </p:nvGrpSpPr>
        <p:grpSpPr bwMode="auto">
          <a:xfrm>
            <a:off x="920750" y="2852738"/>
            <a:ext cx="8569325" cy="1584325"/>
            <a:chOff x="580" y="1797"/>
            <a:chExt cx="5398" cy="998"/>
          </a:xfrm>
        </p:grpSpPr>
        <p:pic>
          <p:nvPicPr>
            <p:cNvPr id="7066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 y="1797"/>
              <a:ext cx="5398" cy="998"/>
            </a:xfrm>
            <a:prstGeom prst="rect">
              <a:avLst/>
            </a:prstGeom>
            <a:noFill/>
            <a:extLst>
              <a:ext uri="{909E8E84-426E-40DD-AFC4-6F175D3DCCD1}">
                <a14:hiddenFill xmlns:a14="http://schemas.microsoft.com/office/drawing/2010/main">
                  <a:solidFill>
                    <a:srgbClr val="FFFFFF"/>
                  </a:solidFill>
                </a14:hiddenFill>
              </a:ext>
            </a:extLst>
          </p:spPr>
        </p:pic>
        <p:sp>
          <p:nvSpPr>
            <p:cNvPr id="70668" name="Text Box 12"/>
            <p:cNvSpPr txBox="1">
              <a:spLocks noChangeArrowheads="1"/>
            </p:cNvSpPr>
            <p:nvPr/>
          </p:nvSpPr>
          <p:spPr bwMode="auto">
            <a:xfrm>
              <a:off x="3483" y="2523"/>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grpSp>
      <p:grpSp>
        <p:nvGrpSpPr>
          <p:cNvPr id="70672" name="Group 16"/>
          <p:cNvGrpSpPr>
            <a:grpSpLocks/>
          </p:cNvGrpSpPr>
          <p:nvPr/>
        </p:nvGrpSpPr>
        <p:grpSpPr bwMode="auto">
          <a:xfrm>
            <a:off x="992188" y="4941888"/>
            <a:ext cx="8497887" cy="1655762"/>
            <a:chOff x="625" y="3113"/>
            <a:chExt cx="5353" cy="1043"/>
          </a:xfrm>
        </p:grpSpPr>
        <p:pic>
          <p:nvPicPr>
            <p:cNvPr id="7066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 y="3113"/>
              <a:ext cx="5353" cy="1043"/>
            </a:xfrm>
            <a:prstGeom prst="rect">
              <a:avLst/>
            </a:prstGeom>
            <a:noFill/>
            <a:extLst>
              <a:ext uri="{909E8E84-426E-40DD-AFC4-6F175D3DCCD1}">
                <a14:hiddenFill xmlns:a14="http://schemas.microsoft.com/office/drawing/2010/main">
                  <a:solidFill>
                    <a:srgbClr val="FFFFFF"/>
                  </a:solidFill>
                </a14:hiddenFill>
              </a:ext>
            </a:extLst>
          </p:spPr>
        </p:pic>
        <p:sp>
          <p:nvSpPr>
            <p:cNvPr id="70669" name="Text Box 13"/>
            <p:cNvSpPr txBox="1">
              <a:spLocks noChangeArrowheads="1"/>
            </p:cNvSpPr>
            <p:nvPr/>
          </p:nvSpPr>
          <p:spPr bwMode="auto">
            <a:xfrm>
              <a:off x="4163" y="3879"/>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i=5</a:t>
              </a:r>
            </a:p>
          </p:txBody>
        </p:sp>
      </p:grpSp>
    </p:spTree>
    <p:extLst>
      <p:ext uri="{BB962C8B-B14F-4D97-AF65-F5344CB8AC3E}">
        <p14:creationId xmlns:p14="http://schemas.microsoft.com/office/powerpoint/2010/main" val="1497594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70"/>
                                        </p:tgtEl>
                                        <p:attrNameLst>
                                          <p:attrName>style.visibility</p:attrName>
                                        </p:attrNameLst>
                                      </p:cBhvr>
                                      <p:to>
                                        <p:strVal val="visible"/>
                                      </p:to>
                                    </p:set>
                                    <p:animEffect transition="in" filter="blinds(horizontal)">
                                      <p:cBhvr>
                                        <p:cTn id="7" dur="500"/>
                                        <p:tgtEl>
                                          <p:spTgt spid="706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71"/>
                                        </p:tgtEl>
                                        <p:attrNameLst>
                                          <p:attrName>style.visibility</p:attrName>
                                        </p:attrNameLst>
                                      </p:cBhvr>
                                      <p:to>
                                        <p:strVal val="visible"/>
                                      </p:to>
                                    </p:set>
                                    <p:animEffect transition="in" filter="blinds(horizontal)">
                                      <p:cBhvr>
                                        <p:cTn id="12" dur="500"/>
                                        <p:tgtEl>
                                          <p:spTgt spid="706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72"/>
                                        </p:tgtEl>
                                        <p:attrNameLst>
                                          <p:attrName>style.visibility</p:attrName>
                                        </p:attrNameLst>
                                      </p:cBhvr>
                                      <p:to>
                                        <p:strVal val="visible"/>
                                      </p:to>
                                    </p:set>
                                    <p:animEffect transition="in" filter="blinds(horizontal)">
                                      <p:cBhvr>
                                        <p:cTn id="17" dur="500"/>
                                        <p:tgtEl>
                                          <p:spTgt spid="70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Chèn Trực Tiếp – Insertion Sort</a:t>
            </a:r>
          </a:p>
        </p:txBody>
      </p:sp>
      <p:grpSp>
        <p:nvGrpSpPr>
          <p:cNvPr id="71692" name="Group 12"/>
          <p:cNvGrpSpPr>
            <a:grpSpLocks/>
          </p:cNvGrpSpPr>
          <p:nvPr/>
        </p:nvGrpSpPr>
        <p:grpSpPr bwMode="auto">
          <a:xfrm>
            <a:off x="1208088" y="1484313"/>
            <a:ext cx="8066087" cy="1814512"/>
            <a:chOff x="761" y="935"/>
            <a:chExt cx="5081" cy="1143"/>
          </a:xfrm>
        </p:grpSpPr>
        <p:pic>
          <p:nvPicPr>
            <p:cNvPr id="716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 y="935"/>
              <a:ext cx="5081" cy="1143"/>
            </a:xfrm>
            <a:prstGeom prst="rect">
              <a:avLst/>
            </a:prstGeom>
            <a:noFill/>
            <a:extLst>
              <a:ext uri="{909E8E84-426E-40DD-AFC4-6F175D3DCCD1}">
                <a14:hiddenFill xmlns:a14="http://schemas.microsoft.com/office/drawing/2010/main">
                  <a:solidFill>
                    <a:srgbClr val="FFFFFF"/>
                  </a:solidFill>
                </a14:hiddenFill>
              </a:ext>
            </a:extLst>
          </p:spPr>
        </p:pic>
        <p:sp>
          <p:nvSpPr>
            <p:cNvPr id="71689" name="Text Box 9"/>
            <p:cNvSpPr txBox="1">
              <a:spLocks noChangeArrowheads="1"/>
            </p:cNvSpPr>
            <p:nvPr/>
          </p:nvSpPr>
          <p:spPr bwMode="auto">
            <a:xfrm>
              <a:off x="4753" y="1797"/>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i=6</a:t>
              </a:r>
            </a:p>
          </p:txBody>
        </p:sp>
      </p:grpSp>
      <p:grpSp>
        <p:nvGrpSpPr>
          <p:cNvPr id="71691" name="Group 11"/>
          <p:cNvGrpSpPr>
            <a:grpSpLocks/>
          </p:cNvGrpSpPr>
          <p:nvPr/>
        </p:nvGrpSpPr>
        <p:grpSpPr bwMode="auto">
          <a:xfrm>
            <a:off x="1136650" y="4221163"/>
            <a:ext cx="8280400" cy="1800225"/>
            <a:chOff x="852" y="2659"/>
            <a:chExt cx="5080" cy="1134"/>
          </a:xfrm>
        </p:grpSpPr>
        <p:pic>
          <p:nvPicPr>
            <p:cNvPr id="716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 y="2659"/>
              <a:ext cx="5080" cy="1134"/>
            </a:xfrm>
            <a:prstGeom prst="rect">
              <a:avLst/>
            </a:prstGeom>
            <a:noFill/>
            <a:extLst>
              <a:ext uri="{909E8E84-426E-40DD-AFC4-6F175D3DCCD1}">
                <a14:hiddenFill xmlns:a14="http://schemas.microsoft.com/office/drawing/2010/main">
                  <a:solidFill>
                    <a:srgbClr val="FFFFFF"/>
                  </a:solidFill>
                </a14:hiddenFill>
              </a:ext>
            </a:extLst>
          </p:spPr>
        </p:pic>
        <p:sp>
          <p:nvSpPr>
            <p:cNvPr id="71690" name="Text Box 10"/>
            <p:cNvSpPr txBox="1">
              <a:spLocks noChangeArrowheads="1"/>
            </p:cNvSpPr>
            <p:nvPr/>
          </p:nvSpPr>
          <p:spPr bwMode="auto">
            <a:xfrm>
              <a:off x="5297" y="3471"/>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i=7</a:t>
              </a:r>
            </a:p>
          </p:txBody>
        </p:sp>
      </p:grpSp>
    </p:spTree>
    <p:extLst>
      <p:ext uri="{BB962C8B-B14F-4D97-AF65-F5344CB8AC3E}">
        <p14:creationId xmlns:p14="http://schemas.microsoft.com/office/powerpoint/2010/main" val="4011145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92"/>
                                        </p:tgtEl>
                                        <p:attrNameLst>
                                          <p:attrName>style.visibility</p:attrName>
                                        </p:attrNameLst>
                                      </p:cBhvr>
                                      <p:to>
                                        <p:strVal val="visible"/>
                                      </p:to>
                                    </p:set>
                                    <p:animEffect transition="in" filter="blinds(horizontal)">
                                      <p:cBhvr>
                                        <p:cTn id="7" dur="500"/>
                                        <p:tgtEl>
                                          <p:spTgt spid="71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91"/>
                                        </p:tgtEl>
                                        <p:attrNameLst>
                                          <p:attrName>style.visibility</p:attrName>
                                        </p:attrNameLst>
                                      </p:cBhvr>
                                      <p:to>
                                        <p:strVal val="visible"/>
                                      </p:to>
                                    </p:set>
                                    <p:animEffect transition="in" filter="blinds(horizontal)">
                                      <p:cBhvr>
                                        <p:cTn id="12" dur="500"/>
                                        <p:tgtEl>
                                          <p:spTgt spid="71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Cài Đặt Thuật Toán Chèn Trực Tiếp</a:t>
            </a:r>
          </a:p>
        </p:txBody>
      </p:sp>
      <p:sp>
        <p:nvSpPr>
          <p:cNvPr id="72707" name="Rectangle 3"/>
          <p:cNvSpPr>
            <a:spLocks noGrp="1" noChangeArrowheads="1"/>
          </p:cNvSpPr>
          <p:nvPr>
            <p:ph type="body" idx="1"/>
          </p:nvPr>
        </p:nvSpPr>
        <p:spPr>
          <a:xfrm>
            <a:off x="1127125" y="1044575"/>
            <a:ext cx="7962900" cy="5480050"/>
          </a:xfrm>
        </p:spPr>
        <p:txBody>
          <a:bodyPr/>
          <a:lstStyle/>
          <a:p>
            <a:pPr>
              <a:lnSpc>
                <a:spcPct val="90000"/>
              </a:lnSpc>
              <a:buFont typeface="Wingdings" pitchFamily="2" charset="2"/>
              <a:buNone/>
            </a:pPr>
            <a:r>
              <a:rPr lang="en-US" sz="2400">
                <a:solidFill>
                  <a:srgbClr val="0000FF"/>
                </a:solidFill>
                <a:cs typeface="Courier New" pitchFamily="49" charset="0"/>
              </a:rPr>
              <a:t>void</a:t>
            </a:r>
            <a:r>
              <a:rPr lang="en-US" sz="2400"/>
              <a:t> InsertionSort(</a:t>
            </a:r>
            <a:r>
              <a:rPr lang="en-US" sz="2400">
                <a:solidFill>
                  <a:srgbClr val="0000FF"/>
                </a:solidFill>
                <a:cs typeface="Courier New" pitchFamily="49" charset="0"/>
              </a:rPr>
              <a:t>int </a:t>
            </a:r>
            <a:r>
              <a:rPr lang="en-US" sz="2400"/>
              <a:t>d, int n )</a:t>
            </a:r>
            <a:br>
              <a:rPr lang="en-US" sz="2400"/>
            </a:br>
            <a:r>
              <a:rPr lang="en-US" sz="2400"/>
              <a:t>{	</a:t>
            </a:r>
            <a:r>
              <a:rPr lang="en-US" sz="2400">
                <a:solidFill>
                  <a:srgbClr val="0000FF"/>
                </a:solidFill>
                <a:cs typeface="Courier New" pitchFamily="49" charset="0"/>
              </a:rPr>
              <a:t>int</a:t>
            </a:r>
            <a:r>
              <a:rPr lang="en-US" sz="2400"/>
              <a:t> pos, i;</a:t>
            </a:r>
            <a:br>
              <a:rPr lang="en-US" sz="2400"/>
            </a:br>
            <a:r>
              <a:rPr lang="en-US" sz="2400"/>
              <a:t>	</a:t>
            </a:r>
            <a:r>
              <a:rPr lang="en-US" sz="2400">
                <a:solidFill>
                  <a:srgbClr val="0000FF"/>
                </a:solidFill>
                <a:cs typeface="Courier New" pitchFamily="49" charset="0"/>
              </a:rPr>
              <a:t>int</a:t>
            </a:r>
            <a:r>
              <a:rPr lang="en-US" sz="2400"/>
              <a:t> x;</a:t>
            </a:r>
            <a:r>
              <a:rPr lang="en-US" sz="1800"/>
              <a:t>//lưu giá trị a[i] tránh bị ghi đè khi dời chỗ các phần tử.</a:t>
            </a:r>
            <a:br>
              <a:rPr lang="en-US" sz="1800"/>
            </a:br>
            <a:r>
              <a:rPr lang="en-US" sz="2400"/>
              <a:t>	</a:t>
            </a:r>
            <a:r>
              <a:rPr lang="en-US" sz="2400">
                <a:solidFill>
                  <a:srgbClr val="0000FF"/>
                </a:solidFill>
                <a:cs typeface="Courier New" pitchFamily="49" charset="0"/>
              </a:rPr>
              <a:t>for</a:t>
            </a:r>
            <a:r>
              <a:rPr lang="en-US" sz="2400"/>
              <a:t>(i=1 ; i&lt;n ; i++) </a:t>
            </a:r>
            <a:r>
              <a:rPr lang="en-US" sz="1800"/>
              <a:t>//đoạn a[0] đã sắp</a:t>
            </a:r>
            <a:br>
              <a:rPr lang="en-US" sz="1800"/>
            </a:br>
            <a:r>
              <a:rPr lang="en-US" sz="2400"/>
              <a:t>	{	</a:t>
            </a:r>
          </a:p>
          <a:p>
            <a:pPr>
              <a:lnSpc>
                <a:spcPct val="90000"/>
              </a:lnSpc>
              <a:buFont typeface="Wingdings" pitchFamily="2" charset="2"/>
              <a:buNone/>
            </a:pPr>
            <a:r>
              <a:rPr lang="en-US" sz="2400"/>
              <a:t>			x = a[i]; pos = i-1;</a:t>
            </a:r>
            <a:br>
              <a:rPr lang="en-US" sz="2400"/>
            </a:br>
            <a:r>
              <a:rPr lang="en-US" sz="1800"/>
              <a:t>		// tìm vị trí chèn x</a:t>
            </a:r>
          </a:p>
          <a:p>
            <a:pPr>
              <a:lnSpc>
                <a:spcPct val="90000"/>
              </a:lnSpc>
              <a:buFont typeface="Wingdings" pitchFamily="2" charset="2"/>
              <a:buNone/>
            </a:pPr>
            <a:r>
              <a:rPr lang="en-US" sz="1800"/>
              <a:t>	</a:t>
            </a:r>
            <a:r>
              <a:rPr lang="en-US" sz="2400"/>
              <a:t>		</a:t>
            </a:r>
            <a:r>
              <a:rPr lang="en-US" sz="2400">
                <a:solidFill>
                  <a:srgbClr val="0000FF"/>
                </a:solidFill>
                <a:cs typeface="Courier New" pitchFamily="49" charset="0"/>
              </a:rPr>
              <a:t>while</a:t>
            </a:r>
            <a:r>
              <a:rPr lang="en-US" sz="2400"/>
              <a:t>((pos &gt;= 0)&amp;&amp;(a[pos] &gt; x))</a:t>
            </a:r>
            <a:br>
              <a:rPr lang="en-US" sz="2400"/>
            </a:br>
            <a:r>
              <a:rPr lang="en-US" sz="2400"/>
              <a:t>		{</a:t>
            </a:r>
            <a:r>
              <a:rPr lang="en-US" sz="1800"/>
              <a:t>//kết hợp dời chỗ các phần tử sẽ đứng sau x trong dãy mới</a:t>
            </a:r>
          </a:p>
          <a:p>
            <a:pPr>
              <a:lnSpc>
                <a:spcPct val="90000"/>
              </a:lnSpc>
              <a:buFont typeface="Wingdings" pitchFamily="2" charset="2"/>
              <a:buNone/>
            </a:pPr>
            <a:r>
              <a:rPr lang="en-US" sz="2400"/>
              <a:t>				a[pos+1] = a[pos];</a:t>
            </a:r>
            <a:br>
              <a:rPr lang="en-US" sz="2400"/>
            </a:br>
            <a:r>
              <a:rPr lang="en-US" sz="2400"/>
              <a:t>			pos--;</a:t>
            </a:r>
            <a:br>
              <a:rPr lang="en-US" sz="2400"/>
            </a:br>
            <a:r>
              <a:rPr lang="en-US" sz="2400"/>
              <a:t>		}</a:t>
            </a:r>
            <a:br>
              <a:rPr lang="en-US" sz="2400"/>
            </a:br>
            <a:r>
              <a:rPr lang="en-US" sz="2400"/>
              <a:t>		a[pos+1] = x]; </a:t>
            </a:r>
            <a:r>
              <a:rPr lang="en-US" sz="1800"/>
              <a:t>// chèn x vào dãy</a:t>
            </a:r>
            <a:br>
              <a:rPr lang="en-US" sz="1800"/>
            </a:br>
            <a:r>
              <a:rPr lang="en-US" sz="2400"/>
              <a:t>	}</a:t>
            </a:r>
            <a:br>
              <a:rPr lang="en-US" sz="2400"/>
            </a:br>
            <a:r>
              <a:rPr lang="en-US" sz="2400"/>
              <a:t>}</a:t>
            </a:r>
          </a:p>
        </p:txBody>
      </p:sp>
    </p:spTree>
    <p:extLst>
      <p:ext uri="{BB962C8B-B14F-4D97-AF65-F5344CB8AC3E}">
        <p14:creationId xmlns:p14="http://schemas.microsoft.com/office/powerpoint/2010/main" val="33836741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 Insertion Sort</a:t>
            </a:r>
          </a:p>
        </p:txBody>
      </p:sp>
      <p:sp>
        <p:nvSpPr>
          <p:cNvPr id="130051" name="Oval 3"/>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0052"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0053"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0054" name="Oval 6"/>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0055" name="Oval 7"/>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0056" name="Oval 8"/>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0057"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0058"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130059" name="Group 11"/>
          <p:cNvGrpSpPr>
            <a:grpSpLocks/>
          </p:cNvGrpSpPr>
          <p:nvPr/>
        </p:nvGrpSpPr>
        <p:grpSpPr bwMode="auto">
          <a:xfrm>
            <a:off x="1108075" y="3397250"/>
            <a:ext cx="8550275" cy="608013"/>
            <a:chOff x="644" y="1153"/>
            <a:chExt cx="4972" cy="383"/>
          </a:xfrm>
        </p:grpSpPr>
        <p:sp>
          <p:nvSpPr>
            <p:cNvPr id="130060"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0061"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0062"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30063"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0064"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0065"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0066"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30067"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Tree>
    <p:extLst>
      <p:ext uri="{BB962C8B-B14F-4D97-AF65-F5344CB8AC3E}">
        <p14:creationId xmlns:p14="http://schemas.microsoft.com/office/powerpoint/2010/main" val="16144037"/>
      </p:ext>
    </p:extLst>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1075"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1076"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1077"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1078"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1079"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1080"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1081"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31082" name="AutoShape 10"/>
          <p:cNvSpPr>
            <a:spLocks noChangeArrowheads="1"/>
          </p:cNvSpPr>
          <p:nvPr/>
        </p:nvSpPr>
        <p:spPr bwMode="auto">
          <a:xfrm>
            <a:off x="20986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31083" name="Text Box 11"/>
          <p:cNvSpPr txBox="1">
            <a:spLocks noChangeArrowheads="1"/>
          </p:cNvSpPr>
          <p:nvPr/>
        </p:nvSpPr>
        <p:spPr bwMode="auto">
          <a:xfrm>
            <a:off x="388620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600">
                <a:latin typeface="Times New Roman" pitchFamily="18" charset="0"/>
              </a:rPr>
              <a:t>x</a:t>
            </a:r>
          </a:p>
        </p:txBody>
      </p:sp>
      <p:grpSp>
        <p:nvGrpSpPr>
          <p:cNvPr id="131084" name="Group 12"/>
          <p:cNvGrpSpPr>
            <a:grpSpLocks/>
          </p:cNvGrpSpPr>
          <p:nvPr/>
        </p:nvGrpSpPr>
        <p:grpSpPr bwMode="auto">
          <a:xfrm>
            <a:off x="1108075" y="3416300"/>
            <a:ext cx="8550275" cy="608013"/>
            <a:chOff x="644" y="1153"/>
            <a:chExt cx="4972" cy="383"/>
          </a:xfrm>
        </p:grpSpPr>
        <p:sp>
          <p:nvSpPr>
            <p:cNvPr id="13108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108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108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3108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108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109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109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3109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31093" name="AutoShape 21"/>
          <p:cNvSpPr>
            <a:spLocks noChangeArrowheads="1"/>
          </p:cNvSpPr>
          <p:nvPr/>
        </p:nvSpPr>
        <p:spPr bwMode="auto">
          <a:xfrm>
            <a:off x="887413" y="206057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pos</a:t>
            </a:r>
          </a:p>
        </p:txBody>
      </p:sp>
      <p:sp>
        <p:nvSpPr>
          <p:cNvPr id="131094" name="Oval 22"/>
          <p:cNvSpPr>
            <a:spLocks noChangeArrowheads="1"/>
          </p:cNvSpPr>
          <p:nvPr/>
        </p:nvSpPr>
        <p:spPr bwMode="auto">
          <a:xfrm>
            <a:off x="108426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1095" name="Rectangle 23"/>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 Insertion Sort</a:t>
            </a:r>
          </a:p>
        </p:txBody>
      </p:sp>
      <p:sp>
        <p:nvSpPr>
          <p:cNvPr id="131096" name="Text Box 24"/>
          <p:cNvSpPr txBox="1">
            <a:spLocks noChangeArrowheads="1"/>
          </p:cNvSpPr>
          <p:nvPr/>
        </p:nvSpPr>
        <p:spPr bwMode="auto">
          <a:xfrm>
            <a:off x="2085975"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Insert a[1] into (0,0)</a:t>
            </a:r>
          </a:p>
        </p:txBody>
      </p:sp>
    </p:spTree>
    <p:extLst>
      <p:ext uri="{BB962C8B-B14F-4D97-AF65-F5344CB8AC3E}">
        <p14:creationId xmlns:p14="http://schemas.microsoft.com/office/powerpoint/2010/main" val="1706474652"/>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82"/>
                                        </p:tgtEl>
                                        <p:attrNameLst>
                                          <p:attrName>style.visibility</p:attrName>
                                        </p:attrNameLst>
                                      </p:cBhvr>
                                      <p:to>
                                        <p:strVal val="visible"/>
                                      </p:to>
                                    </p:set>
                                    <p:animEffect transition="in" filter="blinds(horizontal)">
                                      <p:cBhvr>
                                        <p:cTn id="7" dur="500"/>
                                        <p:tgtEl>
                                          <p:spTgt spid="131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1096"/>
                                        </p:tgtEl>
                                        <p:attrNameLst>
                                          <p:attrName>style.visibility</p:attrName>
                                        </p:attrNameLst>
                                      </p:cBhvr>
                                      <p:to>
                                        <p:strVal val="visible"/>
                                      </p:to>
                                    </p:set>
                                    <p:anim calcmode="lin" valueType="num">
                                      <p:cBhvr additive="base">
                                        <p:cTn id="12" dur="500" fill="hold"/>
                                        <p:tgtEl>
                                          <p:spTgt spid="131096"/>
                                        </p:tgtEl>
                                        <p:attrNameLst>
                                          <p:attrName>ppt_x</p:attrName>
                                        </p:attrNameLst>
                                      </p:cBhvr>
                                      <p:tavLst>
                                        <p:tav tm="0">
                                          <p:val>
                                            <p:strVal val="0-#ppt_w/2"/>
                                          </p:val>
                                        </p:tav>
                                        <p:tav tm="100000">
                                          <p:val>
                                            <p:strVal val="#ppt_x"/>
                                          </p:val>
                                        </p:tav>
                                      </p:tavLst>
                                    </p:anim>
                                    <p:anim calcmode="lin" valueType="num">
                                      <p:cBhvr additive="base">
                                        <p:cTn id="13" dur="500" fill="hold"/>
                                        <p:tgtEl>
                                          <p:spTgt spid="13109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path" presetSubtype="0" accel="50000" decel="50000" fill="hold" grpId="0" nodeType="clickEffect">
                                  <p:stCondLst>
                                    <p:cond delay="0"/>
                                  </p:stCondLst>
                                  <p:childTnLst>
                                    <p:animMotion origin="layout" path="M -0.00173 -0.00232 L 0.22344 0.32477 " pathEditMode="relative" rAng="0" ptsTypes="AA">
                                      <p:cBhvr>
                                        <p:cTn id="17" dur="2000" fill="hold"/>
                                        <p:tgtEl>
                                          <p:spTgt spid="131074"/>
                                        </p:tgtEl>
                                        <p:attrNameLst>
                                          <p:attrName>ppt_x</p:attrName>
                                          <p:attrName>ppt_y</p:attrName>
                                        </p:attrNameLst>
                                      </p:cBhvr>
                                      <p:rCtr x="11250" y="16343"/>
                                    </p:animMotion>
                                  </p:childTnLst>
                                </p:cTn>
                              </p:par>
                            </p:childTnLst>
                          </p:cTn>
                        </p:par>
                        <p:par>
                          <p:cTn id="18" fill="hold" nodeType="afterGroup">
                            <p:stCondLst>
                              <p:cond delay="2000"/>
                            </p:stCondLst>
                            <p:childTnLst>
                              <p:par>
                                <p:cTn id="19" presetID="3" presetClass="entr" presetSubtype="10" fill="hold" grpId="0" nodeType="afterEffect">
                                  <p:stCondLst>
                                    <p:cond delay="0"/>
                                  </p:stCondLst>
                                  <p:iterate type="lt">
                                    <p:tmPct val="0"/>
                                  </p:iterate>
                                  <p:childTnLst>
                                    <p:set>
                                      <p:cBhvr>
                                        <p:cTn id="20" dur="1" fill="hold">
                                          <p:stCondLst>
                                            <p:cond delay="0"/>
                                          </p:stCondLst>
                                        </p:cTn>
                                        <p:tgtEl>
                                          <p:spTgt spid="131093"/>
                                        </p:tgtEl>
                                        <p:attrNameLst>
                                          <p:attrName>style.visibility</p:attrName>
                                        </p:attrNameLst>
                                      </p:cBhvr>
                                      <p:to>
                                        <p:strVal val="visible"/>
                                      </p:to>
                                    </p:set>
                                    <p:animEffect transition="in" filter="blinds(horizontal)">
                                      <p:cBhvr>
                                        <p:cTn id="21" dur="500"/>
                                        <p:tgtEl>
                                          <p:spTgt spid="131093"/>
                                        </p:tgtEl>
                                      </p:cBhvr>
                                    </p:animEffect>
                                  </p:childTnLst>
                                </p:cTn>
                              </p:par>
                            </p:childTnLst>
                          </p:cTn>
                        </p:par>
                        <p:par>
                          <p:cTn id="22" fill="hold" nodeType="afterGroup">
                            <p:stCondLst>
                              <p:cond delay="2500"/>
                            </p:stCondLst>
                            <p:childTnLst>
                              <p:par>
                                <p:cTn id="23" presetID="26" presetClass="emph" presetSubtype="0" fill="hold" grpId="1" nodeType="afterEffect">
                                  <p:stCondLst>
                                    <p:cond delay="0"/>
                                  </p:stCondLst>
                                  <p:childTnLst>
                                    <p:animEffect transition="out" filter="fade">
                                      <p:cBhvr>
                                        <p:cTn id="24" dur="2000" tmFilter="0, 0; .2, .5; .8, .5; 1, 0"/>
                                        <p:tgtEl>
                                          <p:spTgt spid="131074"/>
                                        </p:tgtEl>
                                      </p:cBhvr>
                                    </p:animEffect>
                                    <p:animScale>
                                      <p:cBhvr>
                                        <p:cTn id="25" dur="1000" autoRev="1" fill="hold"/>
                                        <p:tgtEl>
                                          <p:spTgt spid="131074"/>
                                        </p:tgtEl>
                                      </p:cBhvr>
                                      <p:by x="105000" y="105000"/>
                                    </p:animScale>
                                  </p:childTnLst>
                                </p:cTn>
                              </p:par>
                              <p:par>
                                <p:cTn id="26" presetID="26" presetClass="emph" presetSubtype="0" fill="hold" grpId="0" nodeType="withEffect">
                                  <p:stCondLst>
                                    <p:cond delay="0"/>
                                  </p:stCondLst>
                                  <p:childTnLst>
                                    <p:animEffect transition="out" filter="fade">
                                      <p:cBhvr>
                                        <p:cTn id="27" dur="2000" tmFilter="0, 0; .2, .5; .8, .5; 1, 0"/>
                                        <p:tgtEl>
                                          <p:spTgt spid="131081"/>
                                        </p:tgtEl>
                                      </p:cBhvr>
                                    </p:animEffect>
                                    <p:animScale>
                                      <p:cBhvr>
                                        <p:cTn id="28" dur="1000" autoRev="1" fill="hold"/>
                                        <p:tgtEl>
                                          <p:spTgt spid="131081"/>
                                        </p:tgtEl>
                                      </p:cBhvr>
                                      <p:by x="105000" y="105000"/>
                                    </p:animScale>
                                  </p:childTnLst>
                                </p:cTn>
                              </p:par>
                            </p:childTnLst>
                          </p:cTn>
                        </p:par>
                        <p:par>
                          <p:cTn id="29" fill="hold" nodeType="afterGroup">
                            <p:stCondLst>
                              <p:cond delay="4500"/>
                            </p:stCondLst>
                            <p:childTnLst>
                              <p:par>
                                <p:cTn id="30" presetID="63" presetClass="path" presetSubtype="0" accel="50000" decel="50000" fill="hold" grpId="1" nodeType="afterEffect">
                                  <p:stCondLst>
                                    <p:cond delay="0"/>
                                  </p:stCondLst>
                                  <p:childTnLst>
                                    <p:animMotion origin="layout" path="M 0.00017 2.59259E-6 L 0.11007 2.59259E-6 " pathEditMode="relative" rAng="0" ptsTypes="AA">
                                      <p:cBhvr>
                                        <p:cTn id="31" dur="2000" fill="hold"/>
                                        <p:tgtEl>
                                          <p:spTgt spid="131081"/>
                                        </p:tgtEl>
                                        <p:attrNameLst>
                                          <p:attrName>ppt_x</p:attrName>
                                          <p:attrName>ppt_y</p:attrName>
                                        </p:attrNameLst>
                                      </p:cBhvr>
                                      <p:rCtr x="5486" y="0"/>
                                    </p:animMotion>
                                  </p:childTnLst>
                                </p:cTn>
                              </p:par>
                            </p:childTnLst>
                          </p:cTn>
                        </p:par>
                        <p:par>
                          <p:cTn id="32" fill="hold" nodeType="afterGroup">
                            <p:stCondLst>
                              <p:cond delay="6500"/>
                            </p:stCondLst>
                            <p:childTnLst>
                              <p:par>
                                <p:cTn id="33" presetID="36" presetClass="emph" presetSubtype="0" fill="hold" grpId="1" nodeType="afterEffect">
                                  <p:stCondLst>
                                    <p:cond delay="0"/>
                                  </p:stCondLst>
                                  <p:iterate type="lt">
                                    <p:tmPct val="10000"/>
                                  </p:iterate>
                                  <p:childTnLst>
                                    <p:animScale>
                                      <p:cBhvr>
                                        <p:cTn id="34" dur="250" autoRev="1" fill="hold">
                                          <p:stCondLst>
                                            <p:cond delay="0"/>
                                          </p:stCondLst>
                                        </p:cTn>
                                        <p:tgtEl>
                                          <p:spTgt spid="131093"/>
                                        </p:tgtEl>
                                      </p:cBhvr>
                                      <p:to x="80000" y="100000"/>
                                    </p:animScale>
                                    <p:anim by="(#ppt_w*0.10)" calcmode="lin" valueType="num">
                                      <p:cBhvr>
                                        <p:cTn id="35" dur="250" autoRev="1" fill="hold">
                                          <p:stCondLst>
                                            <p:cond delay="0"/>
                                          </p:stCondLst>
                                        </p:cTn>
                                        <p:tgtEl>
                                          <p:spTgt spid="131093"/>
                                        </p:tgtEl>
                                        <p:attrNameLst>
                                          <p:attrName>ppt_x</p:attrName>
                                        </p:attrNameLst>
                                      </p:cBhvr>
                                    </p:anim>
                                    <p:anim by="(-#ppt_w*0.10)" calcmode="lin" valueType="num">
                                      <p:cBhvr>
                                        <p:cTn id="36" dur="250" autoRev="1" fill="hold">
                                          <p:stCondLst>
                                            <p:cond delay="0"/>
                                          </p:stCondLst>
                                        </p:cTn>
                                        <p:tgtEl>
                                          <p:spTgt spid="131093"/>
                                        </p:tgtEl>
                                        <p:attrNameLst>
                                          <p:attrName>ppt_y</p:attrName>
                                        </p:attrNameLst>
                                      </p:cBhvr>
                                    </p:anim>
                                    <p:animRot by="-480000">
                                      <p:cBhvr>
                                        <p:cTn id="37" dur="250" autoRev="1" fill="hold">
                                          <p:stCondLst>
                                            <p:cond delay="0"/>
                                          </p:stCondLst>
                                        </p:cTn>
                                        <p:tgtEl>
                                          <p:spTgt spid="131093"/>
                                        </p:tgtEl>
                                        <p:attrNameLst>
                                          <p:attrName>r</p:attrName>
                                        </p:attrNameLst>
                                      </p:cBhvr>
                                    </p:animRot>
                                  </p:childTnLst>
                                </p:cTn>
                              </p:par>
                            </p:childTnLst>
                          </p:cTn>
                        </p:par>
                        <p:par>
                          <p:cTn id="38" fill="hold" nodeType="afterGroup">
                            <p:stCondLst>
                              <p:cond delay="7100"/>
                            </p:stCondLst>
                            <p:childTnLst>
                              <p:par>
                                <p:cTn id="39" presetID="64" presetClass="path" presetSubtype="0" accel="50000" decel="50000" fill="hold" grpId="3" nodeType="afterEffect">
                                  <p:stCondLst>
                                    <p:cond delay="0"/>
                                  </p:stCondLst>
                                  <p:childTnLst>
                                    <p:animMotion origin="layout" path="M 0.22344 0.32476 L -0.11319 0.00023 " pathEditMode="relative" rAng="0" ptsTypes="AA">
                                      <p:cBhvr>
                                        <p:cTn id="40" dur="2000" fill="hold"/>
                                        <p:tgtEl>
                                          <p:spTgt spid="131074"/>
                                        </p:tgtEl>
                                        <p:attrNameLst>
                                          <p:attrName>ppt_x</p:attrName>
                                          <p:attrName>ppt_y</p:attrName>
                                        </p:attrNameLst>
                                      </p:cBhvr>
                                      <p:rCtr x="-16840" y="-16227"/>
                                    </p:animMotion>
                                  </p:childTnLst>
                                </p:cTn>
                              </p:par>
                            </p:childTnLst>
                          </p:cTn>
                        </p:par>
                        <p:par>
                          <p:cTn id="41" fill="hold" nodeType="afterGroup">
                            <p:stCondLst>
                              <p:cond delay="9100"/>
                            </p:stCondLst>
                            <p:childTnLst>
                              <p:par>
                                <p:cTn id="42" presetID="8" presetClass="exit" presetSubtype="16" fill="hold" grpId="2" nodeType="afterEffect">
                                  <p:stCondLst>
                                    <p:cond delay="0"/>
                                  </p:stCondLst>
                                  <p:childTnLst>
                                    <p:animEffect transition="out" filter="diamond(in)">
                                      <p:cBhvr>
                                        <p:cTn id="43" dur="1000"/>
                                        <p:tgtEl>
                                          <p:spTgt spid="131074"/>
                                        </p:tgtEl>
                                      </p:cBhvr>
                                    </p:animEffect>
                                    <p:set>
                                      <p:cBhvr>
                                        <p:cTn id="44" dur="1" fill="hold">
                                          <p:stCondLst>
                                            <p:cond delay="999"/>
                                          </p:stCondLst>
                                        </p:cTn>
                                        <p:tgtEl>
                                          <p:spTgt spid="131074"/>
                                        </p:tgtEl>
                                        <p:attrNameLst>
                                          <p:attrName>style.visibility</p:attrName>
                                        </p:attrNameLst>
                                      </p:cBhvr>
                                      <p:to>
                                        <p:strVal val="hidden"/>
                                      </p:to>
                                    </p:set>
                                  </p:childTnLst>
                                </p:cTn>
                              </p:par>
                              <p:par>
                                <p:cTn id="45" presetID="8" presetClass="entr" presetSubtype="16" fill="hold" grpId="0" nodeType="withEffect">
                                  <p:stCondLst>
                                    <p:cond delay="0"/>
                                  </p:stCondLst>
                                  <p:childTnLst>
                                    <p:set>
                                      <p:cBhvr>
                                        <p:cTn id="46" dur="1" fill="hold">
                                          <p:stCondLst>
                                            <p:cond delay="0"/>
                                          </p:stCondLst>
                                        </p:cTn>
                                        <p:tgtEl>
                                          <p:spTgt spid="131094"/>
                                        </p:tgtEl>
                                        <p:attrNameLst>
                                          <p:attrName>style.visibility</p:attrName>
                                        </p:attrNameLst>
                                      </p:cBhvr>
                                      <p:to>
                                        <p:strVal val="visible"/>
                                      </p:to>
                                    </p:set>
                                    <p:animEffect transition="in" filter="diamond(in)">
                                      <p:cBhvr>
                                        <p:cTn id="47" dur="1000"/>
                                        <p:tgtEl>
                                          <p:spTgt spid="131094"/>
                                        </p:tgtEl>
                                      </p:cBhvr>
                                    </p:animEffect>
                                  </p:childTnLst>
                                </p:cTn>
                              </p:par>
                            </p:childTnLst>
                          </p:cTn>
                        </p:par>
                        <p:par>
                          <p:cTn id="48" fill="hold" nodeType="afterGroup">
                            <p:stCondLst>
                              <p:cond delay="10100"/>
                            </p:stCondLst>
                            <p:childTnLst>
                              <p:par>
                                <p:cTn id="49" presetID="3" presetClass="exit" presetSubtype="10" fill="hold" grpId="2" nodeType="afterEffect">
                                  <p:stCondLst>
                                    <p:cond delay="0"/>
                                  </p:stCondLst>
                                  <p:iterate type="lt">
                                    <p:tmPct val="0"/>
                                  </p:iterate>
                                  <p:childTnLst>
                                    <p:animEffect transition="out" filter="blinds(horizontal)">
                                      <p:cBhvr>
                                        <p:cTn id="50" dur="500"/>
                                        <p:tgtEl>
                                          <p:spTgt spid="131093"/>
                                        </p:tgtEl>
                                      </p:cBhvr>
                                    </p:animEffect>
                                    <p:set>
                                      <p:cBhvr>
                                        <p:cTn id="51" dur="1" fill="hold">
                                          <p:stCondLst>
                                            <p:cond delay="499"/>
                                          </p:stCondLst>
                                        </p:cTn>
                                        <p:tgtEl>
                                          <p:spTgt spid="131093"/>
                                        </p:tgtEl>
                                        <p:attrNameLst>
                                          <p:attrName>style.visibility</p:attrName>
                                        </p:attrNameLst>
                                      </p:cBhvr>
                                      <p:to>
                                        <p:strVal val="hidden"/>
                                      </p:to>
                                    </p:set>
                                  </p:childTnLst>
                                </p:cTn>
                              </p:par>
                            </p:childTnLst>
                          </p:cTn>
                        </p:par>
                        <p:par>
                          <p:cTn id="52" fill="hold" nodeType="afterGroup">
                            <p:stCondLst>
                              <p:cond delay="10600"/>
                            </p:stCondLst>
                            <p:childTnLst>
                              <p:par>
                                <p:cTn id="53" presetID="2" presetClass="exit" presetSubtype="8" fill="hold" grpId="1" nodeType="afterEffect">
                                  <p:stCondLst>
                                    <p:cond delay="0"/>
                                  </p:stCondLst>
                                  <p:childTnLst>
                                    <p:anim calcmode="lin" valueType="num">
                                      <p:cBhvr additive="base">
                                        <p:cTn id="54" dur="500"/>
                                        <p:tgtEl>
                                          <p:spTgt spid="131096"/>
                                        </p:tgtEl>
                                        <p:attrNameLst>
                                          <p:attrName>ppt_x</p:attrName>
                                        </p:attrNameLst>
                                      </p:cBhvr>
                                      <p:tavLst>
                                        <p:tav tm="0">
                                          <p:val>
                                            <p:strVal val="ppt_x"/>
                                          </p:val>
                                        </p:tav>
                                        <p:tav tm="100000">
                                          <p:val>
                                            <p:strVal val="0-ppt_w/2"/>
                                          </p:val>
                                        </p:tav>
                                      </p:tavLst>
                                    </p:anim>
                                    <p:anim calcmode="lin" valueType="num">
                                      <p:cBhvr additive="base">
                                        <p:cTn id="55" dur="500"/>
                                        <p:tgtEl>
                                          <p:spTgt spid="131096"/>
                                        </p:tgtEl>
                                        <p:attrNameLst>
                                          <p:attrName>ppt_y</p:attrName>
                                        </p:attrNameLst>
                                      </p:cBhvr>
                                      <p:tavLst>
                                        <p:tav tm="0">
                                          <p:val>
                                            <p:strVal val="ppt_y"/>
                                          </p:val>
                                        </p:tav>
                                        <p:tav tm="100000">
                                          <p:val>
                                            <p:strVal val="ppt_y"/>
                                          </p:val>
                                        </p:tav>
                                      </p:tavLst>
                                    </p:anim>
                                    <p:set>
                                      <p:cBhvr>
                                        <p:cTn id="56" dur="1" fill="hold">
                                          <p:stCondLst>
                                            <p:cond delay="499"/>
                                          </p:stCondLst>
                                        </p:cTn>
                                        <p:tgtEl>
                                          <p:spTgt spid="1310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nimBg="1"/>
      <p:bldP spid="131074" grpId="1" animBg="1"/>
      <p:bldP spid="131074" grpId="2" animBg="1"/>
      <p:bldP spid="131074" grpId="3" animBg="1"/>
      <p:bldP spid="131081" grpId="0" animBg="1"/>
      <p:bldP spid="131081" grpId="1" animBg="1"/>
      <p:bldP spid="131082" grpId="0" animBg="1"/>
      <p:bldP spid="131093" grpId="0" animBg="1"/>
      <p:bldP spid="131093" grpId="1" animBg="1"/>
      <p:bldP spid="131093" grpId="2" animBg="1"/>
      <p:bldP spid="131094" grpId="0" animBg="1"/>
      <p:bldP spid="131096" grpId="0" animBg="1"/>
      <p:bldP spid="131096"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32099"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2100"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2101"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2102"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2103"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2104"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2105"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2106" name="AutoShape 10"/>
          <p:cNvSpPr>
            <a:spLocks noChangeArrowheads="1"/>
          </p:cNvSpPr>
          <p:nvPr/>
        </p:nvSpPr>
        <p:spPr bwMode="auto">
          <a:xfrm>
            <a:off x="20986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32107" name="Text Box 11"/>
          <p:cNvSpPr txBox="1">
            <a:spLocks noChangeArrowheads="1"/>
          </p:cNvSpPr>
          <p:nvPr/>
        </p:nvSpPr>
        <p:spPr bwMode="auto">
          <a:xfrm>
            <a:off x="388620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600">
                <a:latin typeface="Times New Roman" pitchFamily="18" charset="0"/>
              </a:rPr>
              <a:t>x</a:t>
            </a:r>
          </a:p>
        </p:txBody>
      </p:sp>
      <p:grpSp>
        <p:nvGrpSpPr>
          <p:cNvPr id="132108" name="Group 12"/>
          <p:cNvGrpSpPr>
            <a:grpSpLocks/>
          </p:cNvGrpSpPr>
          <p:nvPr/>
        </p:nvGrpSpPr>
        <p:grpSpPr bwMode="auto">
          <a:xfrm>
            <a:off x="1108075" y="3416300"/>
            <a:ext cx="8550275" cy="608013"/>
            <a:chOff x="644" y="1153"/>
            <a:chExt cx="4972" cy="383"/>
          </a:xfrm>
        </p:grpSpPr>
        <p:sp>
          <p:nvSpPr>
            <p:cNvPr id="132109"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2110"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2111"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32112"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2113"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2114"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2115"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3211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32117" name="AutoShape 21"/>
          <p:cNvSpPr>
            <a:spLocks noChangeArrowheads="1"/>
          </p:cNvSpPr>
          <p:nvPr/>
        </p:nvSpPr>
        <p:spPr bwMode="auto">
          <a:xfrm>
            <a:off x="198596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pos</a:t>
            </a:r>
          </a:p>
        </p:txBody>
      </p:sp>
      <p:sp>
        <p:nvSpPr>
          <p:cNvPr id="132118" name="Rectangle 2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 Insertion Sort</a:t>
            </a:r>
          </a:p>
        </p:txBody>
      </p:sp>
      <p:sp>
        <p:nvSpPr>
          <p:cNvPr id="132119" name="Text Box 23"/>
          <p:cNvSpPr txBox="1">
            <a:spLocks noChangeArrowheads="1"/>
          </p:cNvSpPr>
          <p:nvPr/>
        </p:nvSpPr>
        <p:spPr bwMode="auto">
          <a:xfrm>
            <a:off x="2085975" y="1384300"/>
            <a:ext cx="33369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Insert a[2] into (0, 1)</a:t>
            </a:r>
          </a:p>
        </p:txBody>
      </p:sp>
      <p:sp>
        <p:nvSpPr>
          <p:cNvPr id="132120" name="Oval 24"/>
          <p:cNvSpPr>
            <a:spLocks noChangeArrowheads="1"/>
          </p:cNvSpPr>
          <p:nvPr/>
        </p:nvSpPr>
        <p:spPr bwMode="auto">
          <a:xfrm>
            <a:off x="22161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Tree>
    <p:extLst>
      <p:ext uri="{BB962C8B-B14F-4D97-AF65-F5344CB8AC3E}">
        <p14:creationId xmlns:p14="http://schemas.microsoft.com/office/powerpoint/2010/main" val="770711863"/>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132106"/>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132119"/>
                                        </p:tgtEl>
                                        <p:attrNameLst>
                                          <p:attrName>style.visibility</p:attrName>
                                        </p:attrNameLst>
                                      </p:cBhvr>
                                      <p:to>
                                        <p:strVal val="visible"/>
                                      </p:to>
                                    </p:set>
                                    <p:anim calcmode="lin" valueType="num">
                                      <p:cBhvr additive="base">
                                        <p:cTn id="10" dur="500" fill="hold"/>
                                        <p:tgtEl>
                                          <p:spTgt spid="132119"/>
                                        </p:tgtEl>
                                        <p:attrNameLst>
                                          <p:attrName>ppt_x</p:attrName>
                                        </p:attrNameLst>
                                      </p:cBhvr>
                                      <p:tavLst>
                                        <p:tav tm="0">
                                          <p:val>
                                            <p:strVal val="0-#ppt_w/2"/>
                                          </p:val>
                                        </p:tav>
                                        <p:tav tm="100000">
                                          <p:val>
                                            <p:strVal val="#ppt_x"/>
                                          </p:val>
                                        </p:tav>
                                      </p:tavLst>
                                    </p:anim>
                                    <p:anim calcmode="lin" valueType="num">
                                      <p:cBhvr additive="base">
                                        <p:cTn id="11" dur="500" fill="hold"/>
                                        <p:tgtEl>
                                          <p:spTgt spid="132119"/>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8.33333E-7 2.59259E-6 L 0.1132 0.32453 " pathEditMode="relative" rAng="0" ptsTypes="AA">
                                      <p:cBhvr>
                                        <p:cTn id="14" dur="2000" fill="hold"/>
                                        <p:tgtEl>
                                          <p:spTgt spid="132099"/>
                                        </p:tgtEl>
                                        <p:attrNameLst>
                                          <p:attrName>ppt_x</p:attrName>
                                          <p:attrName>ppt_y</p:attrName>
                                        </p:attrNameLst>
                                      </p:cBhvr>
                                      <p:rCtr x="5660"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132117"/>
                                        </p:tgtEl>
                                        <p:attrNameLst>
                                          <p:attrName>style.visibility</p:attrName>
                                        </p:attrNameLst>
                                      </p:cBhvr>
                                      <p:to>
                                        <p:strVal val="visible"/>
                                      </p:to>
                                    </p:set>
                                    <p:animEffect transition="in" filter="blinds(horizontal)">
                                      <p:cBhvr>
                                        <p:cTn id="18" dur="500"/>
                                        <p:tgtEl>
                                          <p:spTgt spid="132117"/>
                                        </p:tgtEl>
                                      </p:cBhvr>
                                    </p:animEffect>
                                  </p:childTnLst>
                                </p:cTn>
                              </p:par>
                            </p:childTnLst>
                          </p:cTn>
                        </p:par>
                        <p:par>
                          <p:cTn id="19" fill="hold" nodeType="afterGroup">
                            <p:stCondLst>
                              <p:cond delay="5000"/>
                            </p:stCondLst>
                            <p:childTnLst>
                              <p:par>
                                <p:cTn id="20" presetID="26" presetClass="emph" presetSubtype="0" fill="hold" grpId="1" nodeType="afterEffect">
                                  <p:stCondLst>
                                    <p:cond delay="0"/>
                                  </p:stCondLst>
                                  <p:childTnLst>
                                    <p:animEffect transition="out" filter="fade">
                                      <p:cBhvr>
                                        <p:cTn id="21" dur="2000" tmFilter="0, 0; .2, .5; .8, .5; 1, 0"/>
                                        <p:tgtEl>
                                          <p:spTgt spid="132099"/>
                                        </p:tgtEl>
                                      </p:cBhvr>
                                    </p:animEffect>
                                    <p:animScale>
                                      <p:cBhvr>
                                        <p:cTn id="22" dur="1000" autoRev="1" fill="hold"/>
                                        <p:tgtEl>
                                          <p:spTgt spid="132099"/>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132098"/>
                                        </p:tgtEl>
                                      </p:cBhvr>
                                    </p:animEffect>
                                    <p:animScale>
                                      <p:cBhvr>
                                        <p:cTn id="25" dur="1000" autoRev="1" fill="hold"/>
                                        <p:tgtEl>
                                          <p:spTgt spid="132098"/>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1.66667E-6 2.59259E-6 L 0.11163 0.00023 " pathEditMode="relative" rAng="0" ptsTypes="AA">
                                      <p:cBhvr>
                                        <p:cTn id="28" dur="2000" fill="hold"/>
                                        <p:tgtEl>
                                          <p:spTgt spid="132098"/>
                                        </p:tgtEl>
                                        <p:attrNameLst>
                                          <p:attrName>ppt_x</p:attrName>
                                          <p:attrName>ppt_y</p:attrName>
                                        </p:attrNameLst>
                                      </p:cBhvr>
                                      <p:rCtr x="5573" y="0"/>
                                    </p:animMotion>
                                  </p:childTnLst>
                                </p:cTn>
                              </p:par>
                            </p:childTnLst>
                          </p:cTn>
                        </p:par>
                        <p:par>
                          <p:cTn id="29" fill="hold" nodeType="afterGroup">
                            <p:stCondLst>
                              <p:cond delay="9000"/>
                            </p:stCondLst>
                            <p:childTnLst>
                              <p:par>
                                <p:cTn id="30" presetID="35" presetClass="path" presetSubtype="0" accel="50000" decel="50000" fill="hold" grpId="1" nodeType="afterEffect">
                                  <p:stCondLst>
                                    <p:cond delay="0"/>
                                  </p:stCondLst>
                                  <p:iterate type="lt">
                                    <p:tmPct val="0"/>
                                  </p:iterate>
                                  <p:childTnLst>
                                    <p:animMotion origin="layout" path="M 2.77778E-6 -2.22222E-6 L -0.11493 0.00209 " pathEditMode="relative" rAng="0" ptsTypes="AA">
                                      <p:cBhvr>
                                        <p:cTn id="31" dur="2000" fill="hold"/>
                                        <p:tgtEl>
                                          <p:spTgt spid="132117"/>
                                        </p:tgtEl>
                                        <p:attrNameLst>
                                          <p:attrName>ppt_x</p:attrName>
                                          <p:attrName>ppt_y</p:attrName>
                                        </p:attrNameLst>
                                      </p:cBhvr>
                                      <p:rCtr x="-5747" y="93"/>
                                    </p:animMotion>
                                  </p:childTnLst>
                                </p:cTn>
                              </p:par>
                            </p:childTnLst>
                          </p:cTn>
                        </p:par>
                        <p:par>
                          <p:cTn id="32" fill="hold" nodeType="afterGroup">
                            <p:stCondLst>
                              <p:cond delay="11000"/>
                            </p:stCondLst>
                            <p:childTnLst>
                              <p:par>
                                <p:cTn id="33" presetID="26" presetClass="emph" presetSubtype="0" fill="hold" grpId="2" nodeType="afterEffect">
                                  <p:stCondLst>
                                    <p:cond delay="0"/>
                                  </p:stCondLst>
                                  <p:childTnLst>
                                    <p:animEffect transition="out" filter="fade">
                                      <p:cBhvr>
                                        <p:cTn id="34" dur="2000" tmFilter="0, 0; .2, .5; .8, .5; 1, 0"/>
                                        <p:tgtEl>
                                          <p:spTgt spid="132099"/>
                                        </p:tgtEl>
                                      </p:cBhvr>
                                    </p:animEffect>
                                    <p:animScale>
                                      <p:cBhvr>
                                        <p:cTn id="35" dur="1000" autoRev="1" fill="hold"/>
                                        <p:tgtEl>
                                          <p:spTgt spid="132099"/>
                                        </p:tgtEl>
                                      </p:cBhvr>
                                      <p:by x="105000" y="105000"/>
                                    </p:animScale>
                                  </p:childTnLst>
                                </p:cTn>
                              </p:par>
                              <p:par>
                                <p:cTn id="36" presetID="26" presetClass="emph" presetSubtype="0" fill="hold" grpId="0" nodeType="withEffect">
                                  <p:stCondLst>
                                    <p:cond delay="0"/>
                                  </p:stCondLst>
                                  <p:childTnLst>
                                    <p:animEffect transition="out" filter="fade">
                                      <p:cBhvr>
                                        <p:cTn id="37" dur="2000" tmFilter="0, 0; .2, .5; .8, .5; 1, 0"/>
                                        <p:tgtEl>
                                          <p:spTgt spid="132105"/>
                                        </p:tgtEl>
                                      </p:cBhvr>
                                    </p:animEffect>
                                    <p:animScale>
                                      <p:cBhvr>
                                        <p:cTn id="38" dur="1000" autoRev="1" fill="hold"/>
                                        <p:tgtEl>
                                          <p:spTgt spid="132105"/>
                                        </p:tgtEl>
                                      </p:cBhvr>
                                      <p:by x="105000" y="105000"/>
                                    </p:animScale>
                                  </p:childTnLst>
                                </p:cTn>
                              </p:par>
                            </p:childTnLst>
                          </p:cTn>
                        </p:par>
                        <p:par>
                          <p:cTn id="39" fill="hold" nodeType="afterGroup">
                            <p:stCondLst>
                              <p:cond delay="13000"/>
                            </p:stCondLst>
                            <p:childTnLst>
                              <p:par>
                                <p:cTn id="40" presetID="64" presetClass="path" presetSubtype="0" accel="50000" decel="50000" fill="hold" grpId="3" nodeType="afterEffect">
                                  <p:stCondLst>
                                    <p:cond delay="0"/>
                                  </p:stCondLst>
                                  <p:childTnLst>
                                    <p:animMotion origin="layout" path="M 0.1132 0.32453 L -0.11354 0.00208 " pathEditMode="relative" rAng="0" ptsTypes="AA">
                                      <p:cBhvr>
                                        <p:cTn id="41" dur="2000" fill="hold"/>
                                        <p:tgtEl>
                                          <p:spTgt spid="132099"/>
                                        </p:tgtEl>
                                        <p:attrNameLst>
                                          <p:attrName>ppt_x</p:attrName>
                                          <p:attrName>ppt_y</p:attrName>
                                        </p:attrNameLst>
                                      </p:cBhvr>
                                      <p:rCtr x="-11337" y="-16134"/>
                                    </p:animMotion>
                                  </p:childTnLst>
                                </p:cTn>
                              </p:par>
                            </p:childTnLst>
                          </p:cTn>
                        </p:par>
                        <p:par>
                          <p:cTn id="42" fill="hold" nodeType="afterGroup">
                            <p:stCondLst>
                              <p:cond delay="15000"/>
                            </p:stCondLst>
                            <p:childTnLst>
                              <p:par>
                                <p:cTn id="43" presetID="8" presetClass="exit" presetSubtype="16" fill="hold" grpId="4" nodeType="afterEffect">
                                  <p:stCondLst>
                                    <p:cond delay="0"/>
                                  </p:stCondLst>
                                  <p:childTnLst>
                                    <p:animEffect transition="out" filter="diamond(in)">
                                      <p:cBhvr>
                                        <p:cTn id="44" dur="1000"/>
                                        <p:tgtEl>
                                          <p:spTgt spid="132099"/>
                                        </p:tgtEl>
                                      </p:cBhvr>
                                    </p:animEffect>
                                    <p:set>
                                      <p:cBhvr>
                                        <p:cTn id="45" dur="1" fill="hold">
                                          <p:stCondLst>
                                            <p:cond delay="999"/>
                                          </p:stCondLst>
                                        </p:cTn>
                                        <p:tgtEl>
                                          <p:spTgt spid="132099"/>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132120"/>
                                        </p:tgtEl>
                                        <p:attrNameLst>
                                          <p:attrName>style.visibility</p:attrName>
                                        </p:attrNameLst>
                                      </p:cBhvr>
                                      <p:to>
                                        <p:strVal val="visible"/>
                                      </p:to>
                                    </p:set>
                                    <p:animEffect transition="in" filter="diamond(in)">
                                      <p:cBhvr>
                                        <p:cTn id="48" dur="1000"/>
                                        <p:tgtEl>
                                          <p:spTgt spid="132120"/>
                                        </p:tgtEl>
                                      </p:cBhvr>
                                    </p:animEffect>
                                  </p:childTnLst>
                                </p:cTn>
                              </p:par>
                            </p:childTnLst>
                          </p:cTn>
                        </p:par>
                        <p:par>
                          <p:cTn id="49" fill="hold" nodeType="afterGroup">
                            <p:stCondLst>
                              <p:cond delay="16000"/>
                            </p:stCondLst>
                            <p:childTnLst>
                              <p:par>
                                <p:cTn id="50" presetID="3" presetClass="exit" presetSubtype="10" fill="hold" grpId="2" nodeType="afterEffect">
                                  <p:stCondLst>
                                    <p:cond delay="0"/>
                                  </p:stCondLst>
                                  <p:iterate type="lt">
                                    <p:tmPct val="0"/>
                                  </p:iterate>
                                  <p:childTnLst>
                                    <p:animEffect transition="out" filter="blinds(horizontal)">
                                      <p:cBhvr>
                                        <p:cTn id="51" dur="500"/>
                                        <p:tgtEl>
                                          <p:spTgt spid="132117"/>
                                        </p:tgtEl>
                                      </p:cBhvr>
                                    </p:animEffect>
                                    <p:set>
                                      <p:cBhvr>
                                        <p:cTn id="52" dur="1" fill="hold">
                                          <p:stCondLst>
                                            <p:cond delay="499"/>
                                          </p:stCondLst>
                                        </p:cTn>
                                        <p:tgtEl>
                                          <p:spTgt spid="132117"/>
                                        </p:tgtEl>
                                        <p:attrNameLst>
                                          <p:attrName>style.visibility</p:attrName>
                                        </p:attrNameLst>
                                      </p:cBhvr>
                                      <p:to>
                                        <p:strVal val="hidden"/>
                                      </p:to>
                                    </p:set>
                                  </p:childTnLst>
                                </p:cTn>
                              </p:par>
                            </p:childTnLst>
                          </p:cTn>
                        </p:par>
                        <p:par>
                          <p:cTn id="53" fill="hold" nodeType="afterGroup">
                            <p:stCondLst>
                              <p:cond delay="16500"/>
                            </p:stCondLst>
                            <p:childTnLst>
                              <p:par>
                                <p:cTn id="54" presetID="2" presetClass="exit" presetSubtype="8" fill="hold" grpId="1" nodeType="afterEffect">
                                  <p:stCondLst>
                                    <p:cond delay="0"/>
                                  </p:stCondLst>
                                  <p:childTnLst>
                                    <p:anim calcmode="lin" valueType="num">
                                      <p:cBhvr additive="base">
                                        <p:cTn id="55" dur="500"/>
                                        <p:tgtEl>
                                          <p:spTgt spid="132119"/>
                                        </p:tgtEl>
                                        <p:attrNameLst>
                                          <p:attrName>ppt_x</p:attrName>
                                        </p:attrNameLst>
                                      </p:cBhvr>
                                      <p:tavLst>
                                        <p:tav tm="0">
                                          <p:val>
                                            <p:strVal val="ppt_x"/>
                                          </p:val>
                                        </p:tav>
                                        <p:tav tm="100000">
                                          <p:val>
                                            <p:strVal val="0-ppt_w/2"/>
                                          </p:val>
                                        </p:tav>
                                      </p:tavLst>
                                    </p:anim>
                                    <p:anim calcmode="lin" valueType="num">
                                      <p:cBhvr additive="base">
                                        <p:cTn id="56" dur="500"/>
                                        <p:tgtEl>
                                          <p:spTgt spid="132119"/>
                                        </p:tgtEl>
                                        <p:attrNameLst>
                                          <p:attrName>ppt_y</p:attrName>
                                        </p:attrNameLst>
                                      </p:cBhvr>
                                      <p:tavLst>
                                        <p:tav tm="0">
                                          <p:val>
                                            <p:strVal val="ppt_y"/>
                                          </p:val>
                                        </p:tav>
                                        <p:tav tm="100000">
                                          <p:val>
                                            <p:strVal val="ppt_y"/>
                                          </p:val>
                                        </p:tav>
                                      </p:tavLst>
                                    </p:anim>
                                    <p:set>
                                      <p:cBhvr>
                                        <p:cTn id="57" dur="1" fill="hold">
                                          <p:stCondLst>
                                            <p:cond delay="499"/>
                                          </p:stCondLst>
                                        </p:cTn>
                                        <p:tgtEl>
                                          <p:spTgt spid="1321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nimBg="1"/>
      <p:bldP spid="132098" grpId="1" animBg="1"/>
      <p:bldP spid="132099" grpId="0" animBg="1"/>
      <p:bldP spid="132099" grpId="1" animBg="1"/>
      <p:bldP spid="132099" grpId="2" animBg="1"/>
      <p:bldP spid="132099" grpId="3" animBg="1"/>
      <p:bldP spid="132099" grpId="4" animBg="1"/>
      <p:bldP spid="132105" grpId="0" animBg="1"/>
      <p:bldP spid="132106" grpId="0" animBg="1"/>
      <p:bldP spid="132117" grpId="0" animBg="1"/>
      <p:bldP spid="132117" grpId="1" animBg="1"/>
      <p:bldP spid="132117" grpId="2" animBg="1"/>
      <p:bldP spid="132119" grpId="0" animBg="1"/>
      <p:bldP spid="132119" grpId="1" animBg="1"/>
      <p:bldP spid="1321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3123" name="Oval 3"/>
          <p:cNvSpPr>
            <a:spLocks noChangeArrowheads="1"/>
          </p:cNvSpPr>
          <p:nvPr/>
        </p:nvSpPr>
        <p:spPr bwMode="auto">
          <a:xfrm>
            <a:off x="32972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33124"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3125"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3126"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3127"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3128"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3129"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3130" name="AutoShape 10"/>
          <p:cNvSpPr>
            <a:spLocks noChangeArrowheads="1"/>
          </p:cNvSpPr>
          <p:nvPr/>
        </p:nvSpPr>
        <p:spPr bwMode="auto">
          <a:xfrm>
            <a:off x="32162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33131" name="Text Box 11"/>
          <p:cNvSpPr txBox="1">
            <a:spLocks noChangeArrowheads="1"/>
          </p:cNvSpPr>
          <p:nvPr/>
        </p:nvSpPr>
        <p:spPr bwMode="auto">
          <a:xfrm>
            <a:off x="388620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600">
                <a:latin typeface="Times New Roman" pitchFamily="18" charset="0"/>
              </a:rPr>
              <a:t>x</a:t>
            </a:r>
          </a:p>
        </p:txBody>
      </p:sp>
      <p:grpSp>
        <p:nvGrpSpPr>
          <p:cNvPr id="133132" name="Group 12"/>
          <p:cNvGrpSpPr>
            <a:grpSpLocks/>
          </p:cNvGrpSpPr>
          <p:nvPr/>
        </p:nvGrpSpPr>
        <p:grpSpPr bwMode="auto">
          <a:xfrm>
            <a:off x="1108075" y="3416300"/>
            <a:ext cx="8550275" cy="608013"/>
            <a:chOff x="644" y="1153"/>
            <a:chExt cx="4972" cy="383"/>
          </a:xfrm>
        </p:grpSpPr>
        <p:sp>
          <p:nvSpPr>
            <p:cNvPr id="133133"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3134"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3135"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33136"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3137"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3138"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3139"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33140"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33141" name="AutoShape 21"/>
          <p:cNvSpPr>
            <a:spLocks noChangeArrowheads="1"/>
          </p:cNvSpPr>
          <p:nvPr/>
        </p:nvSpPr>
        <p:spPr bwMode="auto">
          <a:xfrm>
            <a:off x="308133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pos</a:t>
            </a:r>
          </a:p>
        </p:txBody>
      </p:sp>
      <p:sp>
        <p:nvSpPr>
          <p:cNvPr id="133142" name="Rectangle 22"/>
          <p:cNvSpPr>
            <a:spLocks noGrp="1" noChangeArrowheads="1"/>
          </p:cNvSpPr>
          <p:nvPr>
            <p:ph type="title"/>
          </p:nvPr>
        </p:nvSpPr>
        <p:spPr>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algn="ctr">
                <a:solidFill>
                  <a:schemeClr val="tx1"/>
                </a:solidFill>
                <a:miter lim="800000"/>
                <a:headEnd/>
                <a:tailEnd/>
              </a14:hiddenLine>
            </a:ext>
          </a:extLst>
        </p:spPr>
        <p:txBody>
          <a:bodyPr/>
          <a:lstStyle/>
          <a:p>
            <a:r>
              <a:rPr lang="en-US">
                <a:solidFill>
                  <a:srgbClr val="FFF3F3"/>
                </a:solidFill>
              </a:rPr>
              <a:t>Minh Họa Thuật Toán Insertion Sort</a:t>
            </a:r>
          </a:p>
        </p:txBody>
      </p:sp>
      <p:sp>
        <p:nvSpPr>
          <p:cNvPr id="133143" name="Text Box 23"/>
          <p:cNvSpPr txBox="1">
            <a:spLocks noChangeArrowheads="1"/>
          </p:cNvSpPr>
          <p:nvPr/>
        </p:nvSpPr>
        <p:spPr bwMode="auto">
          <a:xfrm>
            <a:off x="2085975"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Insert a[3] into (0, 2)</a:t>
            </a:r>
          </a:p>
        </p:txBody>
      </p:sp>
      <p:sp>
        <p:nvSpPr>
          <p:cNvPr id="133144" name="Oval 24"/>
          <p:cNvSpPr>
            <a:spLocks noChangeArrowheads="1"/>
          </p:cNvSpPr>
          <p:nvPr/>
        </p:nvSpPr>
        <p:spPr bwMode="auto">
          <a:xfrm>
            <a:off x="2216150"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Tree>
    <p:extLst>
      <p:ext uri="{BB962C8B-B14F-4D97-AF65-F5344CB8AC3E}">
        <p14:creationId xmlns:p14="http://schemas.microsoft.com/office/powerpoint/2010/main" val="4030374415"/>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133130"/>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133143"/>
                                        </p:tgtEl>
                                        <p:attrNameLst>
                                          <p:attrName>style.visibility</p:attrName>
                                        </p:attrNameLst>
                                      </p:cBhvr>
                                      <p:to>
                                        <p:strVal val="visible"/>
                                      </p:to>
                                    </p:set>
                                    <p:anim calcmode="lin" valueType="num">
                                      <p:cBhvr additive="base">
                                        <p:cTn id="10" dur="500" fill="hold"/>
                                        <p:tgtEl>
                                          <p:spTgt spid="133143"/>
                                        </p:tgtEl>
                                        <p:attrNameLst>
                                          <p:attrName>ppt_x</p:attrName>
                                        </p:attrNameLst>
                                      </p:cBhvr>
                                      <p:tavLst>
                                        <p:tav tm="0">
                                          <p:val>
                                            <p:strVal val="0-#ppt_w/2"/>
                                          </p:val>
                                        </p:tav>
                                        <p:tav tm="100000">
                                          <p:val>
                                            <p:strVal val="#ppt_x"/>
                                          </p:val>
                                        </p:tav>
                                      </p:tavLst>
                                    </p:anim>
                                    <p:anim calcmode="lin" valueType="num">
                                      <p:cBhvr additive="base">
                                        <p:cTn id="11" dur="500" fill="hold"/>
                                        <p:tgtEl>
                                          <p:spTgt spid="133143"/>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3.61111E-6 2.59259E-6 L 3.61111E-6 0.32662 " pathEditMode="relative" rAng="0" ptsTypes="AA">
                                      <p:cBhvr>
                                        <p:cTn id="14" dur="2000" fill="hold"/>
                                        <p:tgtEl>
                                          <p:spTgt spid="133124"/>
                                        </p:tgtEl>
                                        <p:attrNameLst>
                                          <p:attrName>ppt_x</p:attrName>
                                          <p:attrName>ppt_y</p:attrName>
                                        </p:attrNameLst>
                                      </p:cBhvr>
                                      <p:rCtr x="0" y="16319"/>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133141"/>
                                        </p:tgtEl>
                                        <p:attrNameLst>
                                          <p:attrName>style.visibility</p:attrName>
                                        </p:attrNameLst>
                                      </p:cBhvr>
                                      <p:to>
                                        <p:strVal val="visible"/>
                                      </p:to>
                                    </p:set>
                                    <p:animEffect transition="in" filter="blinds(horizontal)">
                                      <p:cBhvr>
                                        <p:cTn id="18" dur="500"/>
                                        <p:tgtEl>
                                          <p:spTgt spid="133141"/>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133123"/>
                                        </p:tgtEl>
                                      </p:cBhvr>
                                    </p:animEffect>
                                    <p:animScale>
                                      <p:cBhvr>
                                        <p:cTn id="22" dur="1000" autoRev="1" fill="hold"/>
                                        <p:tgtEl>
                                          <p:spTgt spid="133123"/>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133124"/>
                                        </p:tgtEl>
                                      </p:cBhvr>
                                    </p:animEffect>
                                    <p:animScale>
                                      <p:cBhvr>
                                        <p:cTn id="25" dur="1000" autoRev="1" fill="hold"/>
                                        <p:tgtEl>
                                          <p:spTgt spid="133124"/>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017 2.59259E-6 L 0.1118 2.59259E-6 " pathEditMode="relative" rAng="0" ptsTypes="AA">
                                      <p:cBhvr>
                                        <p:cTn id="28" dur="2000" fill="hold"/>
                                        <p:tgtEl>
                                          <p:spTgt spid="133123"/>
                                        </p:tgtEl>
                                        <p:attrNameLst>
                                          <p:attrName>ppt_x</p:attrName>
                                          <p:attrName>ppt_y</p:attrName>
                                        </p:attrNameLst>
                                      </p:cBhvr>
                                      <p:rCtr x="5573" y="0"/>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1.66667E-6 -2.22222E-6 L -0.11163 -2.22222E-6 " pathEditMode="relative" rAng="0" ptsTypes="AA">
                                      <p:cBhvr>
                                        <p:cTn id="31" dur="2000" fill="hold"/>
                                        <p:tgtEl>
                                          <p:spTgt spid="133141"/>
                                        </p:tgtEl>
                                        <p:attrNameLst>
                                          <p:attrName>ppt_x</p:attrName>
                                          <p:attrName>ppt_y</p:attrName>
                                        </p:attrNameLst>
                                      </p:cBhvr>
                                      <p:rCtr x="-5590" y="0"/>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133122"/>
                                        </p:tgtEl>
                                      </p:cBhvr>
                                    </p:animEffect>
                                    <p:animScale>
                                      <p:cBhvr>
                                        <p:cTn id="35" dur="1000" autoRev="1" fill="hold"/>
                                        <p:tgtEl>
                                          <p:spTgt spid="133122"/>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133124"/>
                                        </p:tgtEl>
                                      </p:cBhvr>
                                    </p:animEffect>
                                    <p:animScale>
                                      <p:cBhvr>
                                        <p:cTn id="38" dur="1000" autoRev="1" fill="hold"/>
                                        <p:tgtEl>
                                          <p:spTgt spid="133124"/>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0.00052 2.59259E-6 L 0.11215 2.59259E-6 " pathEditMode="relative" rAng="0" ptsTypes="AA">
                                      <p:cBhvr>
                                        <p:cTn id="41" dur="2000" fill="hold"/>
                                        <p:tgtEl>
                                          <p:spTgt spid="133122"/>
                                        </p:tgtEl>
                                        <p:attrNameLst>
                                          <p:attrName>ppt_x</p:attrName>
                                          <p:attrName>ppt_y</p:attrName>
                                        </p:attrNameLst>
                                      </p:cBhvr>
                                      <p:rCtr x="5573" y="0"/>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2344 -2.22222E-6 " pathEditMode="relative" rAng="0" ptsTypes="AA">
                                      <p:cBhvr>
                                        <p:cTn id="44" dur="2000" fill="hold"/>
                                        <p:tgtEl>
                                          <p:spTgt spid="133141"/>
                                        </p:tgtEl>
                                        <p:attrNameLst>
                                          <p:attrName>ppt_x</p:attrName>
                                          <p:attrName>ppt_y</p:attrName>
                                        </p:attrNameLst>
                                      </p:cBhvr>
                                      <p:rCtr x="-5590" y="0"/>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133129"/>
                                        </p:tgtEl>
                                      </p:cBhvr>
                                    </p:animEffect>
                                    <p:animScale>
                                      <p:cBhvr>
                                        <p:cTn id="48" dur="1000" autoRev="1" fill="hold"/>
                                        <p:tgtEl>
                                          <p:spTgt spid="133129"/>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133124"/>
                                        </p:tgtEl>
                                      </p:cBhvr>
                                    </p:animEffect>
                                    <p:animScale>
                                      <p:cBhvr>
                                        <p:cTn id="51" dur="1000" autoRev="1" fill="hold"/>
                                        <p:tgtEl>
                                          <p:spTgt spid="133124"/>
                                        </p:tgtEl>
                                      </p:cBhvr>
                                      <p:by x="105000" y="105000"/>
                                    </p:animScale>
                                  </p:childTnLst>
                                </p:cTn>
                              </p:par>
                            </p:childTnLst>
                          </p:cTn>
                        </p:par>
                        <p:par>
                          <p:cTn id="52" fill="hold" nodeType="afterGroup">
                            <p:stCondLst>
                              <p:cond delay="19000"/>
                            </p:stCondLst>
                            <p:childTnLst>
                              <p:par>
                                <p:cTn id="53" presetID="64" presetClass="path" presetSubtype="0" accel="50000" decel="50000" fill="hold" grpId="4" nodeType="afterEffect">
                                  <p:stCondLst>
                                    <p:cond delay="0"/>
                                  </p:stCondLst>
                                  <p:childTnLst>
                                    <p:animMotion origin="layout" path="M 3.61111E-6 0.32662 L -0.22327 -0.00023 " pathEditMode="relative" rAng="0" ptsTypes="AA">
                                      <p:cBhvr>
                                        <p:cTn id="54" dur="2000" fill="hold"/>
                                        <p:tgtEl>
                                          <p:spTgt spid="133124"/>
                                        </p:tgtEl>
                                        <p:attrNameLst>
                                          <p:attrName>ppt_x</p:attrName>
                                          <p:attrName>ppt_y</p:attrName>
                                        </p:attrNameLst>
                                      </p:cBhvr>
                                      <p:rCtr x="-11163" y="-16343"/>
                                    </p:animMotion>
                                  </p:childTnLst>
                                </p:cTn>
                              </p:par>
                            </p:childTnLst>
                          </p:cTn>
                        </p:par>
                        <p:par>
                          <p:cTn id="55" fill="hold" nodeType="afterGroup">
                            <p:stCondLst>
                              <p:cond delay="21000"/>
                            </p:stCondLst>
                            <p:childTnLst>
                              <p:par>
                                <p:cTn id="56" presetID="8" presetClass="exit" presetSubtype="16" fill="hold" grpId="5" nodeType="afterEffect">
                                  <p:stCondLst>
                                    <p:cond delay="0"/>
                                  </p:stCondLst>
                                  <p:childTnLst>
                                    <p:animEffect transition="out" filter="diamond(in)">
                                      <p:cBhvr>
                                        <p:cTn id="57" dur="1000"/>
                                        <p:tgtEl>
                                          <p:spTgt spid="133124"/>
                                        </p:tgtEl>
                                      </p:cBhvr>
                                    </p:animEffect>
                                    <p:set>
                                      <p:cBhvr>
                                        <p:cTn id="58" dur="1" fill="hold">
                                          <p:stCondLst>
                                            <p:cond delay="999"/>
                                          </p:stCondLst>
                                        </p:cTn>
                                        <p:tgtEl>
                                          <p:spTgt spid="133124"/>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133144"/>
                                        </p:tgtEl>
                                        <p:attrNameLst>
                                          <p:attrName>style.visibility</p:attrName>
                                        </p:attrNameLst>
                                      </p:cBhvr>
                                      <p:to>
                                        <p:strVal val="visible"/>
                                      </p:to>
                                    </p:set>
                                    <p:animEffect transition="in" filter="diamond(in)">
                                      <p:cBhvr>
                                        <p:cTn id="61" dur="1000"/>
                                        <p:tgtEl>
                                          <p:spTgt spid="133144"/>
                                        </p:tgtEl>
                                      </p:cBhvr>
                                    </p:animEffect>
                                  </p:childTnLst>
                                </p:cTn>
                              </p:par>
                            </p:childTnLst>
                          </p:cTn>
                        </p:par>
                        <p:par>
                          <p:cTn id="62" fill="hold" nodeType="afterGroup">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133141"/>
                                        </p:tgtEl>
                                      </p:cBhvr>
                                    </p:animEffect>
                                    <p:set>
                                      <p:cBhvr>
                                        <p:cTn id="65" dur="1" fill="hold">
                                          <p:stCondLst>
                                            <p:cond delay="499"/>
                                          </p:stCondLst>
                                        </p:cTn>
                                        <p:tgtEl>
                                          <p:spTgt spid="133141"/>
                                        </p:tgtEl>
                                        <p:attrNameLst>
                                          <p:attrName>style.visibility</p:attrName>
                                        </p:attrNameLst>
                                      </p:cBhvr>
                                      <p:to>
                                        <p:strVal val="hidden"/>
                                      </p:to>
                                    </p:set>
                                  </p:childTnLst>
                                </p:cTn>
                              </p:par>
                            </p:childTnLst>
                          </p:cTn>
                        </p:par>
                        <p:par>
                          <p:cTn id="66" fill="hold" nodeType="afterGroup">
                            <p:stCondLst>
                              <p:cond delay="22500"/>
                            </p:stCondLst>
                            <p:childTnLst>
                              <p:par>
                                <p:cTn id="67" presetID="2" presetClass="exit" presetSubtype="8" fill="hold" grpId="1" nodeType="afterEffect">
                                  <p:stCondLst>
                                    <p:cond delay="0"/>
                                  </p:stCondLst>
                                  <p:childTnLst>
                                    <p:anim calcmode="lin" valueType="num">
                                      <p:cBhvr additive="base">
                                        <p:cTn id="68" dur="500"/>
                                        <p:tgtEl>
                                          <p:spTgt spid="133143"/>
                                        </p:tgtEl>
                                        <p:attrNameLst>
                                          <p:attrName>ppt_x</p:attrName>
                                        </p:attrNameLst>
                                      </p:cBhvr>
                                      <p:tavLst>
                                        <p:tav tm="0">
                                          <p:val>
                                            <p:strVal val="ppt_x"/>
                                          </p:val>
                                        </p:tav>
                                        <p:tav tm="100000">
                                          <p:val>
                                            <p:strVal val="0-ppt_w/2"/>
                                          </p:val>
                                        </p:tav>
                                      </p:tavLst>
                                    </p:anim>
                                    <p:anim calcmode="lin" valueType="num">
                                      <p:cBhvr additive="base">
                                        <p:cTn id="69" dur="500"/>
                                        <p:tgtEl>
                                          <p:spTgt spid="133143"/>
                                        </p:tgtEl>
                                        <p:attrNameLst>
                                          <p:attrName>ppt_y</p:attrName>
                                        </p:attrNameLst>
                                      </p:cBhvr>
                                      <p:tavLst>
                                        <p:tav tm="0">
                                          <p:val>
                                            <p:strVal val="ppt_y"/>
                                          </p:val>
                                        </p:tav>
                                        <p:tav tm="100000">
                                          <p:val>
                                            <p:strVal val="ppt_y"/>
                                          </p:val>
                                        </p:tav>
                                      </p:tavLst>
                                    </p:anim>
                                    <p:set>
                                      <p:cBhvr>
                                        <p:cTn id="70" dur="1" fill="hold">
                                          <p:stCondLst>
                                            <p:cond delay="499"/>
                                          </p:stCondLst>
                                        </p:cTn>
                                        <p:tgtEl>
                                          <p:spTgt spid="133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2" grpId="1" animBg="1"/>
      <p:bldP spid="133123" grpId="0" animBg="1"/>
      <p:bldP spid="133123" grpId="1" animBg="1"/>
      <p:bldP spid="133124" grpId="0" animBg="1"/>
      <p:bldP spid="133124" grpId="1" animBg="1"/>
      <p:bldP spid="133124" grpId="2" animBg="1"/>
      <p:bldP spid="133124" grpId="3" animBg="1"/>
      <p:bldP spid="133124" grpId="4" animBg="1"/>
      <p:bldP spid="133124" grpId="5" animBg="1"/>
      <p:bldP spid="133129" grpId="0" animBg="1"/>
      <p:bldP spid="133130" grpId="0" animBg="1"/>
      <p:bldP spid="133141" grpId="0" animBg="1"/>
      <p:bldP spid="133141" grpId="1" animBg="1"/>
      <p:bldP spid="133141" grpId="2" animBg="1"/>
      <p:bldP spid="133141" grpId="3" animBg="1"/>
      <p:bldP spid="133143" grpId="0" animBg="1"/>
      <p:bldP spid="133143" grpId="1" animBg="1"/>
      <p:bldP spid="13314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4147"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4148"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34149"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4150"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4151"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4152"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4153"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4154" name="AutoShape 10"/>
          <p:cNvSpPr>
            <a:spLocks noChangeArrowheads="1"/>
          </p:cNvSpPr>
          <p:nvPr/>
        </p:nvSpPr>
        <p:spPr bwMode="auto">
          <a:xfrm>
            <a:off x="431641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34155" name="Text Box 11"/>
          <p:cNvSpPr txBox="1">
            <a:spLocks noChangeArrowheads="1"/>
          </p:cNvSpPr>
          <p:nvPr/>
        </p:nvSpPr>
        <p:spPr bwMode="auto">
          <a:xfrm>
            <a:off x="388620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600">
                <a:latin typeface="Times New Roman" pitchFamily="18" charset="0"/>
              </a:rPr>
              <a:t>x</a:t>
            </a:r>
          </a:p>
        </p:txBody>
      </p:sp>
      <p:grpSp>
        <p:nvGrpSpPr>
          <p:cNvPr id="134156" name="Group 12"/>
          <p:cNvGrpSpPr>
            <a:grpSpLocks/>
          </p:cNvGrpSpPr>
          <p:nvPr/>
        </p:nvGrpSpPr>
        <p:grpSpPr bwMode="auto">
          <a:xfrm>
            <a:off x="1108075" y="3449638"/>
            <a:ext cx="8550275" cy="608012"/>
            <a:chOff x="644" y="1153"/>
            <a:chExt cx="4972" cy="383"/>
          </a:xfrm>
        </p:grpSpPr>
        <p:sp>
          <p:nvSpPr>
            <p:cNvPr id="13415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415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415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3416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416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416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416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34164"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34165" name="AutoShape 21"/>
          <p:cNvSpPr>
            <a:spLocks noChangeArrowheads="1"/>
          </p:cNvSpPr>
          <p:nvPr/>
        </p:nvSpPr>
        <p:spPr bwMode="auto">
          <a:xfrm>
            <a:off x="4232275"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pos</a:t>
            </a:r>
          </a:p>
        </p:txBody>
      </p:sp>
      <p:sp>
        <p:nvSpPr>
          <p:cNvPr id="134166" name="Rectangle 2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 Insertion Sort</a:t>
            </a:r>
          </a:p>
        </p:txBody>
      </p:sp>
      <p:sp>
        <p:nvSpPr>
          <p:cNvPr id="134167" name="Text Box 23"/>
          <p:cNvSpPr txBox="1">
            <a:spLocks noChangeArrowheads="1"/>
          </p:cNvSpPr>
          <p:nvPr/>
        </p:nvSpPr>
        <p:spPr bwMode="auto">
          <a:xfrm>
            <a:off x="2085975"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Insert a[4] into (0, 3)</a:t>
            </a:r>
          </a:p>
        </p:txBody>
      </p:sp>
      <p:sp>
        <p:nvSpPr>
          <p:cNvPr id="134168" name="Oval 24"/>
          <p:cNvSpPr>
            <a:spLocks noChangeArrowheads="1"/>
          </p:cNvSpPr>
          <p:nvPr/>
        </p:nvSpPr>
        <p:spPr bwMode="auto">
          <a:xfrm>
            <a:off x="1084263" y="2882900"/>
            <a:ext cx="792162"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Tree>
    <p:extLst>
      <p:ext uri="{BB962C8B-B14F-4D97-AF65-F5344CB8AC3E}">
        <p14:creationId xmlns:p14="http://schemas.microsoft.com/office/powerpoint/2010/main" val="1985607056"/>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134154"/>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134167"/>
                                        </p:tgtEl>
                                        <p:attrNameLst>
                                          <p:attrName>style.visibility</p:attrName>
                                        </p:attrNameLst>
                                      </p:cBhvr>
                                      <p:to>
                                        <p:strVal val="visible"/>
                                      </p:to>
                                    </p:set>
                                    <p:anim calcmode="lin" valueType="num">
                                      <p:cBhvr additive="base">
                                        <p:cTn id="10" dur="500" fill="hold"/>
                                        <p:tgtEl>
                                          <p:spTgt spid="134167"/>
                                        </p:tgtEl>
                                        <p:attrNameLst>
                                          <p:attrName>ppt_x</p:attrName>
                                        </p:attrNameLst>
                                      </p:cBhvr>
                                      <p:tavLst>
                                        <p:tav tm="0">
                                          <p:val>
                                            <p:strVal val="0-#ppt_w/2"/>
                                          </p:val>
                                        </p:tav>
                                        <p:tav tm="100000">
                                          <p:val>
                                            <p:strVal val="#ppt_x"/>
                                          </p:val>
                                        </p:tav>
                                      </p:tavLst>
                                    </p:anim>
                                    <p:anim calcmode="lin" valueType="num">
                                      <p:cBhvr additive="base">
                                        <p:cTn id="11" dur="500" fill="hold"/>
                                        <p:tgtEl>
                                          <p:spTgt spid="134167"/>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4.44444E-6 2.59259E-6 L -0.11337 0.32453 " pathEditMode="relative" rAng="0" ptsTypes="AA">
                                      <p:cBhvr>
                                        <p:cTn id="14" dur="2000" fill="hold"/>
                                        <p:tgtEl>
                                          <p:spTgt spid="134149"/>
                                        </p:tgtEl>
                                        <p:attrNameLst>
                                          <p:attrName>ppt_x</p:attrName>
                                          <p:attrName>ppt_y</p:attrName>
                                        </p:attrNameLst>
                                      </p:cBhvr>
                                      <p:rCtr x="-5677"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134165"/>
                                        </p:tgtEl>
                                        <p:attrNameLst>
                                          <p:attrName>style.visibility</p:attrName>
                                        </p:attrNameLst>
                                      </p:cBhvr>
                                      <p:to>
                                        <p:strVal val="visible"/>
                                      </p:to>
                                    </p:set>
                                    <p:animEffect transition="in" filter="blinds(horizontal)">
                                      <p:cBhvr>
                                        <p:cTn id="18" dur="500"/>
                                        <p:tgtEl>
                                          <p:spTgt spid="134165"/>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134148"/>
                                        </p:tgtEl>
                                      </p:cBhvr>
                                    </p:animEffect>
                                    <p:animScale>
                                      <p:cBhvr>
                                        <p:cTn id="22" dur="1000" autoRev="1" fill="hold"/>
                                        <p:tgtEl>
                                          <p:spTgt spid="134148"/>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134149"/>
                                        </p:tgtEl>
                                      </p:cBhvr>
                                    </p:animEffect>
                                    <p:animScale>
                                      <p:cBhvr>
                                        <p:cTn id="25" dur="1000" autoRev="1" fill="hold"/>
                                        <p:tgtEl>
                                          <p:spTgt spid="134149"/>
                                        </p:tgtEl>
                                      </p:cBhvr>
                                      <p:by x="105000" y="105000"/>
                                    </p:animScale>
                                  </p:childTnLst>
                                </p:cTn>
                              </p:par>
                            </p:childTnLst>
                          </p:cTn>
                        </p:par>
                        <p:par>
                          <p:cTn id="26" fill="hold" nodeType="afterGroup">
                            <p:stCondLst>
                              <p:cond delay="8000"/>
                            </p:stCondLst>
                            <p:childTnLst>
                              <p:par>
                                <p:cTn id="27" presetID="63" presetClass="path" presetSubtype="0" accel="50000" decel="50000" fill="hold" grpId="1" nodeType="afterEffect">
                                  <p:stCondLst>
                                    <p:cond delay="0"/>
                                  </p:stCondLst>
                                  <p:childTnLst>
                                    <p:animMotion origin="layout" path="M -0.00121 2.59259E-6 L 0.11198 2.59259E-6 " pathEditMode="relative" rAng="0" ptsTypes="AA">
                                      <p:cBhvr>
                                        <p:cTn id="28" dur="2000" fill="hold"/>
                                        <p:tgtEl>
                                          <p:spTgt spid="134148"/>
                                        </p:tgtEl>
                                        <p:attrNameLst>
                                          <p:attrName>ppt_x</p:attrName>
                                          <p:attrName>ppt_y</p:attrName>
                                        </p:attrNameLst>
                                      </p:cBhvr>
                                      <p:rCtr x="5660" y="0"/>
                                    </p:animMotion>
                                  </p:childTnLst>
                                </p:cTn>
                              </p:par>
                            </p:childTnLst>
                          </p:cTn>
                        </p:par>
                        <p:par>
                          <p:cTn id="29" fill="hold" nodeType="afterGroup">
                            <p:stCondLst>
                              <p:cond delay="10000"/>
                            </p:stCondLst>
                            <p:childTnLst>
                              <p:par>
                                <p:cTn id="30" presetID="35" presetClass="path" presetSubtype="0" accel="50000" decel="50000" fill="hold" grpId="2" nodeType="afterEffect">
                                  <p:stCondLst>
                                    <p:cond delay="0"/>
                                  </p:stCondLst>
                                  <p:iterate type="lt">
                                    <p:tmPct val="0"/>
                                  </p:iterate>
                                  <p:childTnLst>
                                    <p:animMotion origin="layout" path="M 5.55556E-7 -2.22222E-6 L -0.11163 -2.22222E-6 " pathEditMode="relative" rAng="0" ptsTypes="AA">
                                      <p:cBhvr>
                                        <p:cTn id="31" dur="2000" fill="hold"/>
                                        <p:tgtEl>
                                          <p:spTgt spid="134165"/>
                                        </p:tgtEl>
                                        <p:attrNameLst>
                                          <p:attrName>ppt_x</p:attrName>
                                          <p:attrName>ppt_y</p:attrName>
                                        </p:attrNameLst>
                                      </p:cBhvr>
                                      <p:rCtr x="-5590" y="0"/>
                                    </p:animMotion>
                                  </p:childTnLst>
                                </p:cTn>
                              </p:par>
                            </p:childTnLst>
                          </p:cTn>
                        </p:par>
                        <p:par>
                          <p:cTn id="32" fill="hold" nodeType="afterGroup">
                            <p:stCondLst>
                              <p:cond delay="12000"/>
                            </p:stCondLst>
                            <p:childTnLst>
                              <p:par>
                                <p:cTn id="33" presetID="26" presetClass="emph" presetSubtype="0" fill="hold" grpId="0" nodeType="afterEffect">
                                  <p:stCondLst>
                                    <p:cond delay="0"/>
                                  </p:stCondLst>
                                  <p:childTnLst>
                                    <p:animEffect transition="out" filter="fade">
                                      <p:cBhvr>
                                        <p:cTn id="34" dur="2000" tmFilter="0, 0; .2, .5; .8, .5; 1, 0"/>
                                        <p:tgtEl>
                                          <p:spTgt spid="134147"/>
                                        </p:tgtEl>
                                      </p:cBhvr>
                                    </p:animEffect>
                                    <p:animScale>
                                      <p:cBhvr>
                                        <p:cTn id="35" dur="1000" autoRev="1" fill="hold"/>
                                        <p:tgtEl>
                                          <p:spTgt spid="134147"/>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134149"/>
                                        </p:tgtEl>
                                      </p:cBhvr>
                                    </p:animEffect>
                                    <p:animScale>
                                      <p:cBhvr>
                                        <p:cTn id="38" dur="1000" autoRev="1" fill="hold"/>
                                        <p:tgtEl>
                                          <p:spTgt spid="134149"/>
                                        </p:tgtEl>
                                      </p:cBhvr>
                                      <p:by x="105000" y="105000"/>
                                    </p:animScale>
                                  </p:childTnLst>
                                </p:cTn>
                              </p:par>
                            </p:childTnLst>
                          </p:cTn>
                        </p:par>
                        <p:par>
                          <p:cTn id="39" fill="hold" nodeType="afterGroup">
                            <p:stCondLst>
                              <p:cond delay="14000"/>
                            </p:stCondLst>
                            <p:childTnLst>
                              <p:par>
                                <p:cTn id="40" presetID="63" presetClass="path" presetSubtype="0" accel="50000" decel="50000" fill="hold" grpId="1" nodeType="afterEffect">
                                  <p:stCondLst>
                                    <p:cond delay="0"/>
                                  </p:stCondLst>
                                  <p:childTnLst>
                                    <p:animMotion origin="layout" path="M -0.00104 2.59259E-6 L 0.11059 2.59259E-6 " pathEditMode="relative" rAng="0" ptsTypes="AA">
                                      <p:cBhvr>
                                        <p:cTn id="41" dur="2000" fill="hold"/>
                                        <p:tgtEl>
                                          <p:spTgt spid="134147"/>
                                        </p:tgtEl>
                                        <p:attrNameLst>
                                          <p:attrName>ppt_x</p:attrName>
                                          <p:attrName>ppt_y</p:attrName>
                                        </p:attrNameLst>
                                      </p:cBhvr>
                                      <p:rCtr x="5573" y="0"/>
                                    </p:animMotion>
                                  </p:childTnLst>
                                </p:cTn>
                              </p:par>
                            </p:childTnLst>
                          </p:cTn>
                        </p:par>
                        <p:par>
                          <p:cTn id="42" fill="hold" nodeType="afterGroup">
                            <p:stCondLst>
                              <p:cond delay="16000"/>
                            </p:stCondLst>
                            <p:childTnLst>
                              <p:par>
                                <p:cTn id="43" presetID="35" presetClass="path" presetSubtype="0" accel="50000" decel="50000" fill="hold" grpId="3" nodeType="afterEffect">
                                  <p:stCondLst>
                                    <p:cond delay="0"/>
                                  </p:stCondLst>
                                  <p:iterate type="lt">
                                    <p:tmPct val="0"/>
                                  </p:iterate>
                                  <p:childTnLst>
                                    <p:animMotion origin="layout" path="M -0.11163 -2.22222E-6 L -0.2217 -2.22222E-6 " pathEditMode="relative" rAng="0" ptsTypes="AA">
                                      <p:cBhvr>
                                        <p:cTn id="44" dur="2000" fill="hold"/>
                                        <p:tgtEl>
                                          <p:spTgt spid="134165"/>
                                        </p:tgtEl>
                                        <p:attrNameLst>
                                          <p:attrName>ppt_x</p:attrName>
                                          <p:attrName>ppt_y</p:attrName>
                                        </p:attrNameLst>
                                      </p:cBhvr>
                                      <p:rCtr x="-5503" y="0"/>
                                    </p:animMotion>
                                  </p:childTnLst>
                                </p:cTn>
                              </p:par>
                            </p:childTnLst>
                          </p:cTn>
                        </p:par>
                        <p:par>
                          <p:cTn id="45" fill="hold" nodeType="afterGroup">
                            <p:stCondLst>
                              <p:cond delay="18000"/>
                            </p:stCondLst>
                            <p:childTnLst>
                              <p:par>
                                <p:cTn id="46" presetID="26" presetClass="emph" presetSubtype="0" fill="hold" grpId="0" nodeType="afterEffect">
                                  <p:stCondLst>
                                    <p:cond delay="0"/>
                                  </p:stCondLst>
                                  <p:childTnLst>
                                    <p:animEffect transition="out" filter="fade">
                                      <p:cBhvr>
                                        <p:cTn id="47" dur="2000" tmFilter="0, 0; .2, .5; .8, .5; 1, 0"/>
                                        <p:tgtEl>
                                          <p:spTgt spid="134146"/>
                                        </p:tgtEl>
                                      </p:cBhvr>
                                    </p:animEffect>
                                    <p:animScale>
                                      <p:cBhvr>
                                        <p:cTn id="48" dur="1000" autoRev="1" fill="hold"/>
                                        <p:tgtEl>
                                          <p:spTgt spid="134146"/>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134149"/>
                                        </p:tgtEl>
                                      </p:cBhvr>
                                    </p:animEffect>
                                    <p:animScale>
                                      <p:cBhvr>
                                        <p:cTn id="51" dur="1000" autoRev="1" fill="hold"/>
                                        <p:tgtEl>
                                          <p:spTgt spid="134149"/>
                                        </p:tgtEl>
                                      </p:cBhvr>
                                      <p:by x="105000" y="105000"/>
                                    </p:animScale>
                                  </p:childTnLst>
                                </p:cTn>
                              </p:par>
                            </p:childTnLst>
                          </p:cTn>
                        </p:par>
                        <p:par>
                          <p:cTn id="52" fill="hold" nodeType="afterGroup">
                            <p:stCondLst>
                              <p:cond delay="20000"/>
                            </p:stCondLst>
                            <p:childTnLst>
                              <p:par>
                                <p:cTn id="53" presetID="63" presetClass="path" presetSubtype="0" accel="50000" decel="50000" fill="hold" grpId="1" nodeType="afterEffect">
                                  <p:stCondLst>
                                    <p:cond delay="0"/>
                                  </p:stCondLst>
                                  <p:childTnLst>
                                    <p:animMotion origin="layout" path="M -0.00243 0.00208 L 0.11093 2.59259E-6 " pathEditMode="relative" rAng="0" ptsTypes="AA">
                                      <p:cBhvr>
                                        <p:cTn id="54" dur="2000" fill="hold"/>
                                        <p:tgtEl>
                                          <p:spTgt spid="134146"/>
                                        </p:tgtEl>
                                        <p:attrNameLst>
                                          <p:attrName>ppt_x</p:attrName>
                                          <p:attrName>ppt_y</p:attrName>
                                        </p:attrNameLst>
                                      </p:cBhvr>
                                      <p:rCtr x="5660" y="-116"/>
                                    </p:animMotion>
                                  </p:childTnLst>
                                </p:cTn>
                              </p:par>
                            </p:childTnLst>
                          </p:cTn>
                        </p:par>
                        <p:par>
                          <p:cTn id="55" fill="hold" nodeType="afterGroup">
                            <p:stCondLst>
                              <p:cond delay="22000"/>
                            </p:stCondLst>
                            <p:childTnLst>
                              <p:par>
                                <p:cTn id="56" presetID="35" presetClass="path" presetSubtype="0" accel="50000" decel="50000" fill="hold" grpId="4" nodeType="afterEffect">
                                  <p:stCondLst>
                                    <p:cond delay="0"/>
                                  </p:stCondLst>
                                  <p:iterate type="lt">
                                    <p:tmPct val="0"/>
                                  </p:iterate>
                                  <p:childTnLst>
                                    <p:animMotion origin="layout" path="M -0.2217 -2.22222E-6 L -0.33351 -2.22222E-6 " pathEditMode="relative" rAng="0" ptsTypes="AA">
                                      <p:cBhvr>
                                        <p:cTn id="57" dur="2000" fill="hold"/>
                                        <p:tgtEl>
                                          <p:spTgt spid="134165"/>
                                        </p:tgtEl>
                                        <p:attrNameLst>
                                          <p:attrName>ppt_x</p:attrName>
                                          <p:attrName>ppt_y</p:attrName>
                                        </p:attrNameLst>
                                      </p:cBhvr>
                                      <p:rCtr x="-5590" y="0"/>
                                    </p:animMotion>
                                  </p:childTnLst>
                                </p:cTn>
                              </p:par>
                            </p:childTnLst>
                          </p:cTn>
                        </p:par>
                        <p:par>
                          <p:cTn id="58" fill="hold" nodeType="afterGroup">
                            <p:stCondLst>
                              <p:cond delay="24000"/>
                            </p:stCondLst>
                            <p:childTnLst>
                              <p:par>
                                <p:cTn id="59" presetID="26" presetClass="emph" presetSubtype="0" fill="hold" grpId="0" nodeType="afterEffect">
                                  <p:stCondLst>
                                    <p:cond delay="0"/>
                                  </p:stCondLst>
                                  <p:childTnLst>
                                    <p:animEffect transition="out" filter="fade">
                                      <p:cBhvr>
                                        <p:cTn id="60" dur="2000" tmFilter="0, 0; .2, .5; .8, .5; 1, 0"/>
                                        <p:tgtEl>
                                          <p:spTgt spid="134153"/>
                                        </p:tgtEl>
                                      </p:cBhvr>
                                    </p:animEffect>
                                    <p:animScale>
                                      <p:cBhvr>
                                        <p:cTn id="61" dur="1000" autoRev="1" fill="hold"/>
                                        <p:tgtEl>
                                          <p:spTgt spid="134153"/>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134149"/>
                                        </p:tgtEl>
                                      </p:cBhvr>
                                    </p:animEffect>
                                    <p:animScale>
                                      <p:cBhvr>
                                        <p:cTn id="64" dur="1000" autoRev="1" fill="hold"/>
                                        <p:tgtEl>
                                          <p:spTgt spid="134149"/>
                                        </p:tgtEl>
                                      </p:cBhvr>
                                      <p:by x="105000" y="105000"/>
                                    </p:animScale>
                                  </p:childTnLst>
                                </p:cTn>
                              </p:par>
                            </p:childTnLst>
                          </p:cTn>
                        </p:par>
                        <p:par>
                          <p:cTn id="65" fill="hold" nodeType="afterGroup">
                            <p:stCondLst>
                              <p:cond delay="26000"/>
                            </p:stCondLst>
                            <p:childTnLst>
                              <p:par>
                                <p:cTn id="66" presetID="63" presetClass="path" presetSubtype="0" accel="50000" decel="50000" fill="hold" grpId="1" nodeType="afterEffect">
                                  <p:stCondLst>
                                    <p:cond delay="0"/>
                                  </p:stCondLst>
                                  <p:childTnLst>
                                    <p:animMotion origin="layout" path="M -0.00052 0.00232 L 0.10937 0.00209 " pathEditMode="relative" rAng="0" ptsTypes="AA">
                                      <p:cBhvr>
                                        <p:cTn id="67" dur="2000" fill="hold"/>
                                        <p:tgtEl>
                                          <p:spTgt spid="134153"/>
                                        </p:tgtEl>
                                        <p:attrNameLst>
                                          <p:attrName>ppt_x</p:attrName>
                                          <p:attrName>ppt_y</p:attrName>
                                        </p:attrNameLst>
                                      </p:cBhvr>
                                      <p:rCtr x="5486" y="-23"/>
                                    </p:animMotion>
                                  </p:childTnLst>
                                </p:cTn>
                              </p:par>
                            </p:childTnLst>
                          </p:cTn>
                        </p:par>
                        <p:par>
                          <p:cTn id="68" fill="hold" nodeType="afterGroup">
                            <p:stCondLst>
                              <p:cond delay="28000"/>
                            </p:stCondLst>
                            <p:childTnLst>
                              <p:par>
                                <p:cTn id="69" presetID="36" presetClass="emph" presetSubtype="0" fill="hold" grpId="5" nodeType="afterEffect">
                                  <p:stCondLst>
                                    <p:cond delay="0"/>
                                  </p:stCondLst>
                                  <p:iterate type="lt">
                                    <p:tmPct val="10000"/>
                                  </p:iterate>
                                  <p:childTnLst>
                                    <p:animScale>
                                      <p:cBhvr>
                                        <p:cTn id="70" dur="250" autoRev="1" fill="hold">
                                          <p:stCondLst>
                                            <p:cond delay="0"/>
                                          </p:stCondLst>
                                        </p:cTn>
                                        <p:tgtEl>
                                          <p:spTgt spid="134165"/>
                                        </p:tgtEl>
                                      </p:cBhvr>
                                      <p:to x="80000" y="100000"/>
                                    </p:animScale>
                                    <p:anim by="(#ppt_w*0.10)" calcmode="lin" valueType="num">
                                      <p:cBhvr>
                                        <p:cTn id="71" dur="250" autoRev="1" fill="hold">
                                          <p:stCondLst>
                                            <p:cond delay="0"/>
                                          </p:stCondLst>
                                        </p:cTn>
                                        <p:tgtEl>
                                          <p:spTgt spid="134165"/>
                                        </p:tgtEl>
                                        <p:attrNameLst>
                                          <p:attrName>ppt_x</p:attrName>
                                        </p:attrNameLst>
                                      </p:cBhvr>
                                    </p:anim>
                                    <p:anim by="(-#ppt_w*0.10)" calcmode="lin" valueType="num">
                                      <p:cBhvr>
                                        <p:cTn id="72" dur="250" autoRev="1" fill="hold">
                                          <p:stCondLst>
                                            <p:cond delay="0"/>
                                          </p:stCondLst>
                                        </p:cTn>
                                        <p:tgtEl>
                                          <p:spTgt spid="134165"/>
                                        </p:tgtEl>
                                        <p:attrNameLst>
                                          <p:attrName>ppt_y</p:attrName>
                                        </p:attrNameLst>
                                      </p:cBhvr>
                                    </p:anim>
                                    <p:animRot by="-480000">
                                      <p:cBhvr>
                                        <p:cTn id="73" dur="250" autoRev="1" fill="hold">
                                          <p:stCondLst>
                                            <p:cond delay="0"/>
                                          </p:stCondLst>
                                        </p:cTn>
                                        <p:tgtEl>
                                          <p:spTgt spid="134165"/>
                                        </p:tgtEl>
                                        <p:attrNameLst>
                                          <p:attrName>r</p:attrName>
                                        </p:attrNameLst>
                                      </p:cBhvr>
                                    </p:animRot>
                                  </p:childTnLst>
                                </p:cTn>
                              </p:par>
                            </p:childTnLst>
                          </p:cTn>
                        </p:par>
                        <p:par>
                          <p:cTn id="74" fill="hold" nodeType="afterGroup">
                            <p:stCondLst>
                              <p:cond delay="28600"/>
                            </p:stCondLst>
                            <p:childTnLst>
                              <p:par>
                                <p:cTn id="75" presetID="64" presetClass="path" presetSubtype="0" accel="50000" decel="50000" fill="hold" grpId="5" nodeType="afterEffect">
                                  <p:stCondLst>
                                    <p:cond delay="0"/>
                                  </p:stCondLst>
                                  <p:childTnLst>
                                    <p:animMotion origin="layout" path="M -0.11337 0.32453 L -0.44827 0.00231 " pathEditMode="relative" rAng="0" ptsTypes="AA">
                                      <p:cBhvr>
                                        <p:cTn id="76" dur="2000" fill="hold"/>
                                        <p:tgtEl>
                                          <p:spTgt spid="134149"/>
                                        </p:tgtEl>
                                        <p:attrNameLst>
                                          <p:attrName>ppt_x</p:attrName>
                                          <p:attrName>ppt_y</p:attrName>
                                        </p:attrNameLst>
                                      </p:cBhvr>
                                      <p:rCtr x="-16753" y="-16111"/>
                                    </p:animMotion>
                                  </p:childTnLst>
                                </p:cTn>
                              </p:par>
                            </p:childTnLst>
                          </p:cTn>
                        </p:par>
                        <p:par>
                          <p:cTn id="77" fill="hold" nodeType="afterGroup">
                            <p:stCondLst>
                              <p:cond delay="30600"/>
                            </p:stCondLst>
                            <p:childTnLst>
                              <p:par>
                                <p:cTn id="78" presetID="8" presetClass="exit" presetSubtype="16" fill="hold" grpId="6" nodeType="afterEffect">
                                  <p:stCondLst>
                                    <p:cond delay="0"/>
                                  </p:stCondLst>
                                  <p:childTnLst>
                                    <p:animEffect transition="out" filter="diamond(in)">
                                      <p:cBhvr>
                                        <p:cTn id="79" dur="1000"/>
                                        <p:tgtEl>
                                          <p:spTgt spid="134149"/>
                                        </p:tgtEl>
                                      </p:cBhvr>
                                    </p:animEffect>
                                    <p:set>
                                      <p:cBhvr>
                                        <p:cTn id="80" dur="1" fill="hold">
                                          <p:stCondLst>
                                            <p:cond delay="999"/>
                                          </p:stCondLst>
                                        </p:cTn>
                                        <p:tgtEl>
                                          <p:spTgt spid="134149"/>
                                        </p:tgtEl>
                                        <p:attrNameLst>
                                          <p:attrName>style.visibility</p:attrName>
                                        </p:attrNameLst>
                                      </p:cBhvr>
                                      <p:to>
                                        <p:strVal val="hidden"/>
                                      </p:to>
                                    </p:set>
                                  </p:childTnLst>
                                </p:cTn>
                              </p:par>
                              <p:par>
                                <p:cTn id="81" presetID="8" presetClass="entr" presetSubtype="16" fill="hold" grpId="0" nodeType="withEffect">
                                  <p:stCondLst>
                                    <p:cond delay="0"/>
                                  </p:stCondLst>
                                  <p:childTnLst>
                                    <p:set>
                                      <p:cBhvr>
                                        <p:cTn id="82" dur="1" fill="hold">
                                          <p:stCondLst>
                                            <p:cond delay="0"/>
                                          </p:stCondLst>
                                        </p:cTn>
                                        <p:tgtEl>
                                          <p:spTgt spid="134168"/>
                                        </p:tgtEl>
                                        <p:attrNameLst>
                                          <p:attrName>style.visibility</p:attrName>
                                        </p:attrNameLst>
                                      </p:cBhvr>
                                      <p:to>
                                        <p:strVal val="visible"/>
                                      </p:to>
                                    </p:set>
                                    <p:animEffect transition="in" filter="diamond(in)">
                                      <p:cBhvr>
                                        <p:cTn id="83" dur="1000"/>
                                        <p:tgtEl>
                                          <p:spTgt spid="134168"/>
                                        </p:tgtEl>
                                      </p:cBhvr>
                                    </p:animEffect>
                                  </p:childTnLst>
                                </p:cTn>
                              </p:par>
                            </p:childTnLst>
                          </p:cTn>
                        </p:par>
                        <p:par>
                          <p:cTn id="84" fill="hold" nodeType="afterGroup">
                            <p:stCondLst>
                              <p:cond delay="31600"/>
                            </p:stCondLst>
                            <p:childTnLst>
                              <p:par>
                                <p:cTn id="85" presetID="3" presetClass="exit" presetSubtype="10" fill="hold" grpId="1" nodeType="afterEffect">
                                  <p:stCondLst>
                                    <p:cond delay="0"/>
                                  </p:stCondLst>
                                  <p:iterate type="lt">
                                    <p:tmPct val="0"/>
                                  </p:iterate>
                                  <p:childTnLst>
                                    <p:animEffect transition="out" filter="blinds(horizontal)">
                                      <p:cBhvr>
                                        <p:cTn id="86" dur="500"/>
                                        <p:tgtEl>
                                          <p:spTgt spid="134165"/>
                                        </p:tgtEl>
                                      </p:cBhvr>
                                    </p:animEffect>
                                    <p:set>
                                      <p:cBhvr>
                                        <p:cTn id="87" dur="1" fill="hold">
                                          <p:stCondLst>
                                            <p:cond delay="499"/>
                                          </p:stCondLst>
                                        </p:cTn>
                                        <p:tgtEl>
                                          <p:spTgt spid="134165"/>
                                        </p:tgtEl>
                                        <p:attrNameLst>
                                          <p:attrName>style.visibility</p:attrName>
                                        </p:attrNameLst>
                                      </p:cBhvr>
                                      <p:to>
                                        <p:strVal val="hidden"/>
                                      </p:to>
                                    </p:set>
                                  </p:childTnLst>
                                </p:cTn>
                              </p:par>
                            </p:childTnLst>
                          </p:cTn>
                        </p:par>
                        <p:par>
                          <p:cTn id="88" fill="hold" nodeType="afterGroup">
                            <p:stCondLst>
                              <p:cond delay="32100"/>
                            </p:stCondLst>
                            <p:childTnLst>
                              <p:par>
                                <p:cTn id="89" presetID="2" presetClass="exit" presetSubtype="8" fill="hold" grpId="1" nodeType="afterEffect">
                                  <p:stCondLst>
                                    <p:cond delay="0"/>
                                  </p:stCondLst>
                                  <p:childTnLst>
                                    <p:anim calcmode="lin" valueType="num">
                                      <p:cBhvr additive="base">
                                        <p:cTn id="90" dur="500"/>
                                        <p:tgtEl>
                                          <p:spTgt spid="134167"/>
                                        </p:tgtEl>
                                        <p:attrNameLst>
                                          <p:attrName>ppt_x</p:attrName>
                                        </p:attrNameLst>
                                      </p:cBhvr>
                                      <p:tavLst>
                                        <p:tav tm="0">
                                          <p:val>
                                            <p:strVal val="ppt_x"/>
                                          </p:val>
                                        </p:tav>
                                        <p:tav tm="100000">
                                          <p:val>
                                            <p:strVal val="0-ppt_w/2"/>
                                          </p:val>
                                        </p:tav>
                                      </p:tavLst>
                                    </p:anim>
                                    <p:anim calcmode="lin" valueType="num">
                                      <p:cBhvr additive="base">
                                        <p:cTn id="91" dur="500"/>
                                        <p:tgtEl>
                                          <p:spTgt spid="134167"/>
                                        </p:tgtEl>
                                        <p:attrNameLst>
                                          <p:attrName>ppt_y</p:attrName>
                                        </p:attrNameLst>
                                      </p:cBhvr>
                                      <p:tavLst>
                                        <p:tav tm="0">
                                          <p:val>
                                            <p:strVal val="ppt_y"/>
                                          </p:val>
                                        </p:tav>
                                        <p:tav tm="100000">
                                          <p:val>
                                            <p:strVal val="ppt_y"/>
                                          </p:val>
                                        </p:tav>
                                      </p:tavLst>
                                    </p:anim>
                                    <p:set>
                                      <p:cBhvr>
                                        <p:cTn id="92" dur="1" fill="hold">
                                          <p:stCondLst>
                                            <p:cond delay="499"/>
                                          </p:stCondLst>
                                        </p:cTn>
                                        <p:tgtEl>
                                          <p:spTgt spid="1341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nimBg="1"/>
      <p:bldP spid="134146" grpId="1" animBg="1"/>
      <p:bldP spid="134147" grpId="0" animBg="1"/>
      <p:bldP spid="134147" grpId="1" animBg="1"/>
      <p:bldP spid="134148" grpId="0" animBg="1"/>
      <p:bldP spid="134148" grpId="1" animBg="1"/>
      <p:bldP spid="134149" grpId="0" animBg="1"/>
      <p:bldP spid="134149" grpId="1" animBg="1"/>
      <p:bldP spid="134149" grpId="2" animBg="1"/>
      <p:bldP spid="134149" grpId="3" animBg="1"/>
      <p:bldP spid="134149" grpId="4" animBg="1"/>
      <p:bldP spid="134149" grpId="5" animBg="1"/>
      <p:bldP spid="134149" grpId="6" animBg="1"/>
      <p:bldP spid="134153" grpId="0" animBg="1"/>
      <p:bldP spid="134153" grpId="1" animBg="1"/>
      <p:bldP spid="134154" grpId="0" animBg="1"/>
      <p:bldP spid="134165" grpId="0" animBg="1"/>
      <p:bldP spid="134165" grpId="1" animBg="1"/>
      <p:bldP spid="134165" grpId="2" animBg="1"/>
      <p:bldP spid="134165" grpId="3" animBg="1"/>
      <p:bldP spid="134165" grpId="4" animBg="1"/>
      <p:bldP spid="134165" grpId="5" animBg="1"/>
      <p:bldP spid="134167" grpId="0" animBg="1"/>
      <p:bldP spid="134167" grpId="1" animBg="1"/>
      <p:bldP spid="1341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t>Bài Toán Tìm Kiếm</a:t>
            </a:r>
          </a:p>
        </p:txBody>
      </p:sp>
      <p:sp>
        <p:nvSpPr>
          <p:cNvPr id="239619" name="Rectangle 3"/>
          <p:cNvSpPr>
            <a:spLocks noGrp="1" noChangeArrowheads="1"/>
          </p:cNvSpPr>
          <p:nvPr>
            <p:ph type="body" idx="1"/>
          </p:nvPr>
        </p:nvSpPr>
        <p:spPr>
          <a:xfrm>
            <a:off x="992188" y="1055688"/>
            <a:ext cx="8569325" cy="4389437"/>
          </a:xfrm>
        </p:spPr>
        <p:txBody>
          <a:bodyPr/>
          <a:lstStyle/>
          <a:p>
            <a:pPr>
              <a:spcBef>
                <a:spcPct val="60000"/>
              </a:spcBef>
            </a:pPr>
            <a:r>
              <a:rPr lang="en-US"/>
              <a:t>Cho danh sách có n phần tử a</a:t>
            </a:r>
            <a:r>
              <a:rPr lang="en-US" baseline="-25000"/>
              <a:t>0</a:t>
            </a:r>
            <a:r>
              <a:rPr lang="en-US"/>
              <a:t>, a</a:t>
            </a:r>
            <a:r>
              <a:rPr lang="en-US" baseline="-25000"/>
              <a:t>1</a:t>
            </a:r>
            <a:r>
              <a:rPr lang="en-US"/>
              <a:t>, a</a:t>
            </a:r>
            <a:r>
              <a:rPr lang="en-US" baseline="-25000"/>
              <a:t>2</a:t>
            </a:r>
            <a:r>
              <a:rPr lang="en-US"/>
              <a:t>…, a</a:t>
            </a:r>
            <a:r>
              <a:rPr lang="en-US" baseline="-25000"/>
              <a:t>n-1</a:t>
            </a:r>
            <a:r>
              <a:rPr lang="en-US"/>
              <a:t>. </a:t>
            </a:r>
          </a:p>
          <a:p>
            <a:pPr>
              <a:spcBef>
                <a:spcPct val="60000"/>
              </a:spcBef>
            </a:pPr>
            <a:r>
              <a:rPr lang="en-US"/>
              <a:t>Để đơn giản trong việc trình bày giải thuật ta dùng mảng 1 chiều a để lưu danh sách các phần tử nói trên trong bộ nhớ chính.</a:t>
            </a:r>
          </a:p>
          <a:p>
            <a:pPr>
              <a:spcBef>
                <a:spcPct val="60000"/>
              </a:spcBef>
            </a:pPr>
            <a:r>
              <a:rPr lang="en-US"/>
              <a:t>Tìm phần tử có khoá bằng X trong mảng</a:t>
            </a:r>
          </a:p>
          <a:p>
            <a:pPr lvl="1">
              <a:spcBef>
                <a:spcPct val="60000"/>
              </a:spcBef>
              <a:buFont typeface="Wingdings" pitchFamily="2" charset="2"/>
              <a:buChar char="§"/>
            </a:pPr>
            <a:r>
              <a:rPr lang="en-US"/>
              <a:t>Giải thuật tìm kiếm tuyến tính (tìm tuần tự)</a:t>
            </a:r>
          </a:p>
          <a:p>
            <a:pPr lvl="1">
              <a:spcBef>
                <a:spcPct val="60000"/>
              </a:spcBef>
              <a:buFont typeface="Wingdings" pitchFamily="2" charset="2"/>
              <a:buChar char="§"/>
            </a:pPr>
            <a:r>
              <a:rPr lang="en-US"/>
              <a:t>Giải thuật tìm kiếm nhị phân  </a:t>
            </a:r>
          </a:p>
          <a:p>
            <a:pPr>
              <a:spcBef>
                <a:spcPct val="60000"/>
              </a:spcBef>
              <a:buFont typeface="Wingdings" pitchFamily="2" charset="2"/>
              <a:buChar char="v"/>
            </a:pPr>
            <a:r>
              <a:rPr lang="en-US" b="1" i="1"/>
              <a:t>Lưu ý</a:t>
            </a:r>
            <a:r>
              <a:rPr lang="en-US" i="1"/>
              <a:t>: Trong quá trình trình bày thuật giải ta dùng ngôn ngữ lập trình C.</a:t>
            </a:r>
          </a:p>
        </p:txBody>
      </p:sp>
    </p:spTree>
    <p:extLst>
      <p:ext uri="{BB962C8B-B14F-4D97-AF65-F5344CB8AC3E}">
        <p14:creationId xmlns:p14="http://schemas.microsoft.com/office/powerpoint/2010/main" val="3016117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5171"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5172"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5173"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35174"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5175"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5176"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5177"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5178" name="AutoShape 10"/>
          <p:cNvSpPr>
            <a:spLocks noChangeArrowheads="1"/>
          </p:cNvSpPr>
          <p:nvPr/>
        </p:nvSpPr>
        <p:spPr bwMode="auto">
          <a:xfrm>
            <a:off x="543401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35179" name="Text Box 11"/>
          <p:cNvSpPr txBox="1">
            <a:spLocks noChangeArrowheads="1"/>
          </p:cNvSpPr>
          <p:nvPr/>
        </p:nvSpPr>
        <p:spPr bwMode="auto">
          <a:xfrm>
            <a:off x="388620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600">
                <a:latin typeface="Times New Roman" pitchFamily="18" charset="0"/>
              </a:rPr>
              <a:t>x</a:t>
            </a:r>
          </a:p>
        </p:txBody>
      </p:sp>
      <p:grpSp>
        <p:nvGrpSpPr>
          <p:cNvPr id="135180" name="Group 12"/>
          <p:cNvGrpSpPr>
            <a:grpSpLocks/>
          </p:cNvGrpSpPr>
          <p:nvPr/>
        </p:nvGrpSpPr>
        <p:grpSpPr bwMode="auto">
          <a:xfrm>
            <a:off x="1098550" y="3462338"/>
            <a:ext cx="8550275" cy="608012"/>
            <a:chOff x="644" y="1153"/>
            <a:chExt cx="4972" cy="383"/>
          </a:xfrm>
        </p:grpSpPr>
        <p:sp>
          <p:nvSpPr>
            <p:cNvPr id="135181"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5182"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5183"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35184"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5185"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5186"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5187"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35188"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35189" name="AutoShape 21"/>
          <p:cNvSpPr>
            <a:spLocks noChangeArrowheads="1"/>
          </p:cNvSpPr>
          <p:nvPr/>
        </p:nvSpPr>
        <p:spPr bwMode="auto">
          <a:xfrm>
            <a:off x="531336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pos</a:t>
            </a:r>
          </a:p>
        </p:txBody>
      </p:sp>
      <p:sp>
        <p:nvSpPr>
          <p:cNvPr id="135190" name="Rectangle 2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 Insertion Sort</a:t>
            </a:r>
          </a:p>
        </p:txBody>
      </p:sp>
      <p:sp>
        <p:nvSpPr>
          <p:cNvPr id="135191" name="Text Box 23"/>
          <p:cNvSpPr txBox="1">
            <a:spLocks noChangeArrowheads="1"/>
          </p:cNvSpPr>
          <p:nvPr/>
        </p:nvSpPr>
        <p:spPr bwMode="auto">
          <a:xfrm>
            <a:off x="2085975"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Insert a[5] into (0, 4)</a:t>
            </a:r>
          </a:p>
        </p:txBody>
      </p:sp>
      <p:sp>
        <p:nvSpPr>
          <p:cNvPr id="135192" name="Oval 24"/>
          <p:cNvSpPr>
            <a:spLocks noChangeArrowheads="1"/>
          </p:cNvSpPr>
          <p:nvPr/>
        </p:nvSpPr>
        <p:spPr bwMode="auto">
          <a:xfrm>
            <a:off x="4448175"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Tree>
    <p:extLst>
      <p:ext uri="{BB962C8B-B14F-4D97-AF65-F5344CB8AC3E}">
        <p14:creationId xmlns:p14="http://schemas.microsoft.com/office/powerpoint/2010/main" val="1621813475"/>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135178"/>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135191"/>
                                        </p:tgtEl>
                                        <p:attrNameLst>
                                          <p:attrName>style.visibility</p:attrName>
                                        </p:attrNameLst>
                                      </p:cBhvr>
                                      <p:to>
                                        <p:strVal val="visible"/>
                                      </p:to>
                                    </p:set>
                                    <p:anim calcmode="lin" valueType="num">
                                      <p:cBhvr additive="base">
                                        <p:cTn id="10" dur="500" fill="hold"/>
                                        <p:tgtEl>
                                          <p:spTgt spid="135191"/>
                                        </p:tgtEl>
                                        <p:attrNameLst>
                                          <p:attrName>ppt_x</p:attrName>
                                        </p:attrNameLst>
                                      </p:cBhvr>
                                      <p:tavLst>
                                        <p:tav tm="0">
                                          <p:val>
                                            <p:strVal val="0-#ppt_w/2"/>
                                          </p:val>
                                        </p:tav>
                                        <p:tav tm="100000">
                                          <p:val>
                                            <p:strVal val="#ppt_x"/>
                                          </p:val>
                                        </p:tav>
                                      </p:tavLst>
                                    </p:anim>
                                    <p:anim calcmode="lin" valueType="num">
                                      <p:cBhvr additive="base">
                                        <p:cTn id="11" dur="500" fill="hold"/>
                                        <p:tgtEl>
                                          <p:spTgt spid="135191"/>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1.11111E-6 2.59259E-6 L -0.22673 0.32453 " pathEditMode="relative" rAng="0" ptsTypes="AA">
                                      <p:cBhvr>
                                        <p:cTn id="14" dur="2000" fill="hold"/>
                                        <p:tgtEl>
                                          <p:spTgt spid="135174"/>
                                        </p:tgtEl>
                                        <p:attrNameLst>
                                          <p:attrName>ppt_x</p:attrName>
                                          <p:attrName>ppt_y</p:attrName>
                                        </p:attrNameLst>
                                      </p:cBhvr>
                                      <p:rCtr x="-11337"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135189"/>
                                        </p:tgtEl>
                                        <p:attrNameLst>
                                          <p:attrName>style.visibility</p:attrName>
                                        </p:attrNameLst>
                                      </p:cBhvr>
                                      <p:to>
                                        <p:strVal val="visible"/>
                                      </p:to>
                                    </p:set>
                                    <p:animEffect transition="in" filter="blinds(horizontal)">
                                      <p:cBhvr>
                                        <p:cTn id="18" dur="500"/>
                                        <p:tgtEl>
                                          <p:spTgt spid="135189"/>
                                        </p:tgtEl>
                                      </p:cBhvr>
                                    </p:animEffect>
                                  </p:childTnLst>
                                </p:cTn>
                              </p:par>
                            </p:childTnLst>
                          </p:cTn>
                        </p:par>
                        <p:par>
                          <p:cTn id="19" fill="hold" nodeType="afterGroup">
                            <p:stCondLst>
                              <p:cond delay="6000"/>
                            </p:stCondLst>
                            <p:childTnLst>
                              <p:par>
                                <p:cTn id="20" presetID="26" presetClass="emph" presetSubtype="0" fill="hold" grpId="0" nodeType="afterEffect">
                                  <p:stCondLst>
                                    <p:cond delay="0"/>
                                  </p:stCondLst>
                                  <p:childTnLst>
                                    <p:animEffect transition="out" filter="fade">
                                      <p:cBhvr>
                                        <p:cTn id="21" dur="2000" tmFilter="0, 0; .2, .5; .8, .5; 1, 0"/>
                                        <p:tgtEl>
                                          <p:spTgt spid="135173"/>
                                        </p:tgtEl>
                                      </p:cBhvr>
                                    </p:animEffect>
                                    <p:animScale>
                                      <p:cBhvr>
                                        <p:cTn id="22" dur="1000" autoRev="1" fill="hold"/>
                                        <p:tgtEl>
                                          <p:spTgt spid="135173"/>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135174"/>
                                        </p:tgtEl>
                                      </p:cBhvr>
                                    </p:animEffect>
                                    <p:animScale>
                                      <p:cBhvr>
                                        <p:cTn id="25" dur="1000" autoRev="1" fill="hold"/>
                                        <p:tgtEl>
                                          <p:spTgt spid="135174"/>
                                        </p:tgtEl>
                                      </p:cBhvr>
                                      <p:by x="105000" y="105000"/>
                                    </p:animScale>
                                  </p:childTnLst>
                                </p:cTn>
                              </p:par>
                            </p:childTnLst>
                          </p:cTn>
                        </p:par>
                        <p:par>
                          <p:cTn id="26" fill="hold" nodeType="afterGroup">
                            <p:stCondLst>
                              <p:cond delay="8000"/>
                            </p:stCondLst>
                            <p:childTnLst>
                              <p:par>
                                <p:cTn id="27" presetID="63" presetClass="path" presetSubtype="0" accel="50000" decel="50000" fill="hold" grpId="1" nodeType="afterEffect">
                                  <p:stCondLst>
                                    <p:cond delay="0"/>
                                  </p:stCondLst>
                                  <p:childTnLst>
                                    <p:animMotion origin="layout" path="M -0.00348 2.59259E-6 L 0.11007 2.59259E-6 " pathEditMode="relative" rAng="0" ptsTypes="AA">
                                      <p:cBhvr>
                                        <p:cTn id="28" dur="2000" fill="hold"/>
                                        <p:tgtEl>
                                          <p:spTgt spid="135173"/>
                                        </p:tgtEl>
                                        <p:attrNameLst>
                                          <p:attrName>ppt_x</p:attrName>
                                          <p:attrName>ppt_y</p:attrName>
                                        </p:attrNameLst>
                                      </p:cBhvr>
                                      <p:rCtr x="5677" y="0"/>
                                    </p:animMotion>
                                  </p:childTnLst>
                                </p:cTn>
                              </p:par>
                            </p:childTnLst>
                          </p:cTn>
                        </p:par>
                        <p:par>
                          <p:cTn id="29" fill="hold" nodeType="afterGroup">
                            <p:stCondLst>
                              <p:cond delay="10000"/>
                            </p:stCondLst>
                            <p:childTnLst>
                              <p:par>
                                <p:cTn id="30" presetID="35" presetClass="path" presetSubtype="0" accel="50000" decel="50000" fill="hold" grpId="2" nodeType="afterEffect">
                                  <p:stCondLst>
                                    <p:cond delay="0"/>
                                  </p:stCondLst>
                                  <p:iterate type="lt">
                                    <p:tmPct val="0"/>
                                  </p:iterate>
                                  <p:childTnLst>
                                    <p:animMotion origin="layout" path="M -5.55556E-7 -2.22222E-6 L -0.11007 0.00209 " pathEditMode="relative" rAng="0" ptsTypes="AA">
                                      <p:cBhvr>
                                        <p:cTn id="31" dur="2000" fill="hold"/>
                                        <p:tgtEl>
                                          <p:spTgt spid="135189"/>
                                        </p:tgtEl>
                                        <p:attrNameLst>
                                          <p:attrName>ppt_x</p:attrName>
                                          <p:attrName>ppt_y</p:attrName>
                                        </p:attrNameLst>
                                      </p:cBhvr>
                                      <p:rCtr x="-5503" y="93"/>
                                    </p:animMotion>
                                  </p:childTnLst>
                                </p:cTn>
                              </p:par>
                            </p:childTnLst>
                          </p:cTn>
                        </p:par>
                        <p:par>
                          <p:cTn id="32" fill="hold" nodeType="afterGroup">
                            <p:stCondLst>
                              <p:cond delay="12000"/>
                            </p:stCondLst>
                            <p:childTnLst>
                              <p:par>
                                <p:cTn id="33" presetID="26" presetClass="emph" presetSubtype="0" fill="hold" grpId="0" nodeType="afterEffect">
                                  <p:stCondLst>
                                    <p:cond delay="0"/>
                                  </p:stCondLst>
                                  <p:childTnLst>
                                    <p:animEffect transition="out" filter="fade">
                                      <p:cBhvr>
                                        <p:cTn id="34" dur="2000" tmFilter="0, 0; .2, .5; .8, .5; 1, 0"/>
                                        <p:tgtEl>
                                          <p:spTgt spid="135172"/>
                                        </p:tgtEl>
                                      </p:cBhvr>
                                    </p:animEffect>
                                    <p:animScale>
                                      <p:cBhvr>
                                        <p:cTn id="35" dur="1000" autoRev="1" fill="hold"/>
                                        <p:tgtEl>
                                          <p:spTgt spid="135172"/>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135174"/>
                                        </p:tgtEl>
                                      </p:cBhvr>
                                    </p:animEffect>
                                    <p:animScale>
                                      <p:cBhvr>
                                        <p:cTn id="38" dur="1000" autoRev="1" fill="hold"/>
                                        <p:tgtEl>
                                          <p:spTgt spid="135174"/>
                                        </p:tgtEl>
                                      </p:cBhvr>
                                      <p:by x="105000" y="105000"/>
                                    </p:animScale>
                                  </p:childTnLst>
                                </p:cTn>
                              </p:par>
                            </p:childTnLst>
                          </p:cTn>
                        </p:par>
                        <p:par>
                          <p:cTn id="39" fill="hold" nodeType="afterGroup">
                            <p:stCondLst>
                              <p:cond delay="14000"/>
                            </p:stCondLst>
                            <p:childTnLst>
                              <p:par>
                                <p:cTn id="40" presetID="63" presetClass="path" presetSubtype="0" accel="50000" decel="50000" fill="hold" grpId="1" nodeType="afterEffect">
                                  <p:stCondLst>
                                    <p:cond delay="0"/>
                                  </p:stCondLst>
                                  <p:childTnLst>
                                    <p:animMotion origin="layout" path="M -1.38889E-6 2.59259E-6 L 0.1132 2.59259E-6 " pathEditMode="relative" rAng="0" ptsTypes="AA">
                                      <p:cBhvr>
                                        <p:cTn id="41" dur="2000" fill="hold"/>
                                        <p:tgtEl>
                                          <p:spTgt spid="135172"/>
                                        </p:tgtEl>
                                        <p:attrNameLst>
                                          <p:attrName>ppt_x</p:attrName>
                                          <p:attrName>ppt_y</p:attrName>
                                        </p:attrNameLst>
                                      </p:cBhvr>
                                      <p:rCtr x="5660" y="0"/>
                                    </p:animMotion>
                                  </p:childTnLst>
                                </p:cTn>
                              </p:par>
                            </p:childTnLst>
                          </p:cTn>
                        </p:par>
                        <p:par>
                          <p:cTn id="42" fill="hold" nodeType="afterGroup">
                            <p:stCondLst>
                              <p:cond delay="16000"/>
                            </p:stCondLst>
                            <p:childTnLst>
                              <p:par>
                                <p:cTn id="43" presetID="35" presetClass="path" presetSubtype="0" accel="50000" decel="50000" fill="hold" grpId="3" nodeType="afterEffect">
                                  <p:stCondLst>
                                    <p:cond delay="0"/>
                                  </p:stCondLst>
                                  <p:iterate type="lt">
                                    <p:tmPct val="0"/>
                                  </p:iterate>
                                  <p:childTnLst>
                                    <p:animMotion origin="layout" path="M -0.11007 0.00209 L -0.2217 0.00209 " pathEditMode="relative" rAng="0" ptsTypes="AA">
                                      <p:cBhvr>
                                        <p:cTn id="44" dur="2000" fill="hold"/>
                                        <p:tgtEl>
                                          <p:spTgt spid="135189"/>
                                        </p:tgtEl>
                                        <p:attrNameLst>
                                          <p:attrName>ppt_x</p:attrName>
                                          <p:attrName>ppt_y</p:attrName>
                                        </p:attrNameLst>
                                      </p:cBhvr>
                                      <p:rCtr x="-5590" y="0"/>
                                    </p:animMotion>
                                  </p:childTnLst>
                                </p:cTn>
                              </p:par>
                            </p:childTnLst>
                          </p:cTn>
                        </p:par>
                        <p:par>
                          <p:cTn id="45" fill="hold" nodeType="afterGroup">
                            <p:stCondLst>
                              <p:cond delay="18000"/>
                            </p:stCondLst>
                            <p:childTnLst>
                              <p:par>
                                <p:cTn id="46" presetID="26" presetClass="emph" presetSubtype="0" fill="hold" grpId="0" nodeType="afterEffect">
                                  <p:stCondLst>
                                    <p:cond delay="0"/>
                                  </p:stCondLst>
                                  <p:childTnLst>
                                    <p:animEffect transition="out" filter="fade">
                                      <p:cBhvr>
                                        <p:cTn id="47" dur="2000" tmFilter="0, 0; .2, .5; .8, .5; 1, 0"/>
                                        <p:tgtEl>
                                          <p:spTgt spid="135171"/>
                                        </p:tgtEl>
                                      </p:cBhvr>
                                    </p:animEffect>
                                    <p:animScale>
                                      <p:cBhvr>
                                        <p:cTn id="48" dur="1000" autoRev="1" fill="hold"/>
                                        <p:tgtEl>
                                          <p:spTgt spid="135171"/>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135174"/>
                                        </p:tgtEl>
                                      </p:cBhvr>
                                    </p:animEffect>
                                    <p:animScale>
                                      <p:cBhvr>
                                        <p:cTn id="51" dur="1000" autoRev="1" fill="hold"/>
                                        <p:tgtEl>
                                          <p:spTgt spid="135174"/>
                                        </p:tgtEl>
                                      </p:cBhvr>
                                      <p:by x="105000" y="105000"/>
                                    </p:animScale>
                                  </p:childTnLst>
                                </p:cTn>
                              </p:par>
                            </p:childTnLst>
                          </p:cTn>
                        </p:par>
                        <p:par>
                          <p:cTn id="52" fill="hold" nodeType="afterGroup">
                            <p:stCondLst>
                              <p:cond delay="20000"/>
                            </p:stCondLst>
                            <p:childTnLst>
                              <p:par>
                                <p:cTn id="53" presetID="64" presetClass="path" presetSubtype="0" accel="50000" decel="50000" fill="hold" grpId="4" nodeType="afterEffect">
                                  <p:stCondLst>
                                    <p:cond delay="0"/>
                                  </p:stCondLst>
                                  <p:childTnLst>
                                    <p:animMotion origin="layout" path="M -0.225 0.32453 L -0.225 0.00208 " pathEditMode="relative" rAng="0" ptsTypes="AA">
                                      <p:cBhvr>
                                        <p:cTn id="54" dur="2000" fill="hold"/>
                                        <p:tgtEl>
                                          <p:spTgt spid="135174"/>
                                        </p:tgtEl>
                                        <p:attrNameLst>
                                          <p:attrName>ppt_x</p:attrName>
                                          <p:attrName>ppt_y</p:attrName>
                                        </p:attrNameLst>
                                      </p:cBhvr>
                                      <p:rCtr x="0" y="-16134"/>
                                    </p:animMotion>
                                  </p:childTnLst>
                                </p:cTn>
                              </p:par>
                            </p:childTnLst>
                          </p:cTn>
                        </p:par>
                        <p:par>
                          <p:cTn id="55" fill="hold" nodeType="afterGroup">
                            <p:stCondLst>
                              <p:cond delay="22000"/>
                            </p:stCondLst>
                            <p:childTnLst>
                              <p:par>
                                <p:cTn id="56" presetID="8" presetClass="exit" presetSubtype="16" fill="hold" grpId="5" nodeType="afterEffect">
                                  <p:stCondLst>
                                    <p:cond delay="0"/>
                                  </p:stCondLst>
                                  <p:childTnLst>
                                    <p:animEffect transition="out" filter="diamond(in)">
                                      <p:cBhvr>
                                        <p:cTn id="57" dur="1000"/>
                                        <p:tgtEl>
                                          <p:spTgt spid="135174"/>
                                        </p:tgtEl>
                                      </p:cBhvr>
                                    </p:animEffect>
                                    <p:set>
                                      <p:cBhvr>
                                        <p:cTn id="58" dur="1" fill="hold">
                                          <p:stCondLst>
                                            <p:cond delay="999"/>
                                          </p:stCondLst>
                                        </p:cTn>
                                        <p:tgtEl>
                                          <p:spTgt spid="135174"/>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135192"/>
                                        </p:tgtEl>
                                        <p:attrNameLst>
                                          <p:attrName>style.visibility</p:attrName>
                                        </p:attrNameLst>
                                      </p:cBhvr>
                                      <p:to>
                                        <p:strVal val="visible"/>
                                      </p:to>
                                    </p:set>
                                    <p:animEffect transition="in" filter="diamond(in)">
                                      <p:cBhvr>
                                        <p:cTn id="61" dur="1000"/>
                                        <p:tgtEl>
                                          <p:spTgt spid="135192"/>
                                        </p:tgtEl>
                                      </p:cBhvr>
                                    </p:animEffect>
                                  </p:childTnLst>
                                </p:cTn>
                              </p:par>
                            </p:childTnLst>
                          </p:cTn>
                        </p:par>
                        <p:par>
                          <p:cTn id="62" fill="hold" nodeType="afterGroup">
                            <p:stCondLst>
                              <p:cond delay="23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135189"/>
                                        </p:tgtEl>
                                      </p:cBhvr>
                                    </p:animEffect>
                                    <p:set>
                                      <p:cBhvr>
                                        <p:cTn id="65" dur="1" fill="hold">
                                          <p:stCondLst>
                                            <p:cond delay="499"/>
                                          </p:stCondLst>
                                        </p:cTn>
                                        <p:tgtEl>
                                          <p:spTgt spid="135189"/>
                                        </p:tgtEl>
                                        <p:attrNameLst>
                                          <p:attrName>style.visibility</p:attrName>
                                        </p:attrNameLst>
                                      </p:cBhvr>
                                      <p:to>
                                        <p:strVal val="hidden"/>
                                      </p:to>
                                    </p:set>
                                  </p:childTnLst>
                                </p:cTn>
                              </p:par>
                            </p:childTnLst>
                          </p:cTn>
                        </p:par>
                        <p:par>
                          <p:cTn id="66" fill="hold" nodeType="afterGroup">
                            <p:stCondLst>
                              <p:cond delay="23500"/>
                            </p:stCondLst>
                            <p:childTnLst>
                              <p:par>
                                <p:cTn id="67" presetID="2" presetClass="exit" presetSubtype="8" fill="hold" grpId="1" nodeType="afterEffect">
                                  <p:stCondLst>
                                    <p:cond delay="0"/>
                                  </p:stCondLst>
                                  <p:childTnLst>
                                    <p:anim calcmode="lin" valueType="num">
                                      <p:cBhvr additive="base">
                                        <p:cTn id="68" dur="500"/>
                                        <p:tgtEl>
                                          <p:spTgt spid="135191"/>
                                        </p:tgtEl>
                                        <p:attrNameLst>
                                          <p:attrName>ppt_x</p:attrName>
                                        </p:attrNameLst>
                                      </p:cBhvr>
                                      <p:tavLst>
                                        <p:tav tm="0">
                                          <p:val>
                                            <p:strVal val="ppt_x"/>
                                          </p:val>
                                        </p:tav>
                                        <p:tav tm="100000">
                                          <p:val>
                                            <p:strVal val="0-ppt_w/2"/>
                                          </p:val>
                                        </p:tav>
                                      </p:tavLst>
                                    </p:anim>
                                    <p:anim calcmode="lin" valueType="num">
                                      <p:cBhvr additive="base">
                                        <p:cTn id="69" dur="500"/>
                                        <p:tgtEl>
                                          <p:spTgt spid="135191"/>
                                        </p:tgtEl>
                                        <p:attrNameLst>
                                          <p:attrName>ppt_y</p:attrName>
                                        </p:attrNameLst>
                                      </p:cBhvr>
                                      <p:tavLst>
                                        <p:tav tm="0">
                                          <p:val>
                                            <p:strVal val="ppt_y"/>
                                          </p:val>
                                        </p:tav>
                                        <p:tav tm="100000">
                                          <p:val>
                                            <p:strVal val="ppt_y"/>
                                          </p:val>
                                        </p:tav>
                                      </p:tavLst>
                                    </p:anim>
                                    <p:set>
                                      <p:cBhvr>
                                        <p:cTn id="70" dur="1" fill="hold">
                                          <p:stCondLst>
                                            <p:cond delay="499"/>
                                          </p:stCondLst>
                                        </p:cTn>
                                        <p:tgtEl>
                                          <p:spTgt spid="1351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animBg="1"/>
      <p:bldP spid="135172" grpId="0" animBg="1"/>
      <p:bldP spid="135172" grpId="1" animBg="1"/>
      <p:bldP spid="135173" grpId="0" animBg="1"/>
      <p:bldP spid="135173" grpId="1" animBg="1"/>
      <p:bldP spid="135174" grpId="0" animBg="1"/>
      <p:bldP spid="135174" grpId="1" animBg="1"/>
      <p:bldP spid="135174" grpId="2" animBg="1"/>
      <p:bldP spid="135174" grpId="3" animBg="1"/>
      <p:bldP spid="135174" grpId="4" animBg="1"/>
      <p:bldP spid="135174" grpId="5" animBg="1"/>
      <p:bldP spid="135178" grpId="0" animBg="1"/>
      <p:bldP spid="135189" grpId="0" animBg="1"/>
      <p:bldP spid="135189" grpId="1" animBg="1"/>
      <p:bldP spid="135189" grpId="2" animBg="1"/>
      <p:bldP spid="135189" grpId="3" animBg="1"/>
      <p:bldP spid="135191" grpId="0" animBg="1"/>
      <p:bldP spid="135191" grpId="1" animBg="1"/>
      <p:bldP spid="13519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6195"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6196"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6197"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6198"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36199"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6200"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6201"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6202" name="AutoShape 10"/>
          <p:cNvSpPr>
            <a:spLocks noChangeArrowheads="1"/>
          </p:cNvSpPr>
          <p:nvPr/>
        </p:nvSpPr>
        <p:spPr bwMode="auto">
          <a:xfrm>
            <a:off x="6535738"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36203" name="Text Box 11"/>
          <p:cNvSpPr txBox="1">
            <a:spLocks noChangeArrowheads="1"/>
          </p:cNvSpPr>
          <p:nvPr/>
        </p:nvSpPr>
        <p:spPr bwMode="auto">
          <a:xfrm>
            <a:off x="388620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600">
                <a:latin typeface="Times New Roman" pitchFamily="18" charset="0"/>
              </a:rPr>
              <a:t>x</a:t>
            </a:r>
          </a:p>
        </p:txBody>
      </p:sp>
      <p:grpSp>
        <p:nvGrpSpPr>
          <p:cNvPr id="136204" name="Group 12"/>
          <p:cNvGrpSpPr>
            <a:grpSpLocks/>
          </p:cNvGrpSpPr>
          <p:nvPr/>
        </p:nvGrpSpPr>
        <p:grpSpPr bwMode="auto">
          <a:xfrm>
            <a:off x="1108075" y="3421063"/>
            <a:ext cx="8550275" cy="608012"/>
            <a:chOff x="644" y="1153"/>
            <a:chExt cx="4972" cy="383"/>
          </a:xfrm>
        </p:grpSpPr>
        <p:sp>
          <p:nvSpPr>
            <p:cNvPr id="13620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620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620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3620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620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621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621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3621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36213" name="AutoShape 21"/>
          <p:cNvSpPr>
            <a:spLocks noChangeArrowheads="1"/>
          </p:cNvSpPr>
          <p:nvPr/>
        </p:nvSpPr>
        <p:spPr bwMode="auto">
          <a:xfrm>
            <a:off x="646588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pos</a:t>
            </a:r>
          </a:p>
        </p:txBody>
      </p:sp>
      <p:sp>
        <p:nvSpPr>
          <p:cNvPr id="136214" name="Rectangle 2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 Insertion Sort</a:t>
            </a:r>
          </a:p>
        </p:txBody>
      </p:sp>
      <p:sp>
        <p:nvSpPr>
          <p:cNvPr id="136215" name="Text Box 23"/>
          <p:cNvSpPr txBox="1">
            <a:spLocks noChangeArrowheads="1"/>
          </p:cNvSpPr>
          <p:nvPr/>
        </p:nvSpPr>
        <p:spPr bwMode="auto">
          <a:xfrm>
            <a:off x="2085975"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Insert a[6] into (0, 5)</a:t>
            </a:r>
          </a:p>
        </p:txBody>
      </p:sp>
      <p:sp>
        <p:nvSpPr>
          <p:cNvPr id="136216" name="Oval 24"/>
          <p:cNvSpPr>
            <a:spLocks noChangeArrowheads="1"/>
          </p:cNvSpPr>
          <p:nvPr/>
        </p:nvSpPr>
        <p:spPr bwMode="auto">
          <a:xfrm>
            <a:off x="3316288"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Tree>
    <p:extLst>
      <p:ext uri="{BB962C8B-B14F-4D97-AF65-F5344CB8AC3E}">
        <p14:creationId xmlns:p14="http://schemas.microsoft.com/office/powerpoint/2010/main" val="1382428919"/>
      </p:ext>
    </p:extLst>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136202"/>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136215"/>
                                        </p:tgtEl>
                                        <p:attrNameLst>
                                          <p:attrName>style.visibility</p:attrName>
                                        </p:attrNameLst>
                                      </p:cBhvr>
                                      <p:to>
                                        <p:strVal val="visible"/>
                                      </p:to>
                                    </p:set>
                                    <p:anim calcmode="lin" valueType="num">
                                      <p:cBhvr additive="base">
                                        <p:cTn id="10" dur="500" fill="hold"/>
                                        <p:tgtEl>
                                          <p:spTgt spid="136215"/>
                                        </p:tgtEl>
                                        <p:attrNameLst>
                                          <p:attrName>ppt_x</p:attrName>
                                        </p:attrNameLst>
                                      </p:cBhvr>
                                      <p:tavLst>
                                        <p:tav tm="0">
                                          <p:val>
                                            <p:strVal val="0-#ppt_w/2"/>
                                          </p:val>
                                        </p:tav>
                                        <p:tav tm="100000">
                                          <p:val>
                                            <p:strVal val="#ppt_x"/>
                                          </p:val>
                                        </p:tav>
                                      </p:tavLst>
                                    </p:anim>
                                    <p:anim calcmode="lin" valueType="num">
                                      <p:cBhvr additive="base">
                                        <p:cTn id="11" dur="500" fill="hold"/>
                                        <p:tgtEl>
                                          <p:spTgt spid="136215"/>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2.77778E-7 2.59259E-6 L -0.33681 0.32222 " pathEditMode="relative" rAng="0" ptsTypes="AA">
                                      <p:cBhvr>
                                        <p:cTn id="14" dur="2000" fill="hold"/>
                                        <p:tgtEl>
                                          <p:spTgt spid="136199"/>
                                        </p:tgtEl>
                                        <p:attrNameLst>
                                          <p:attrName>ppt_x</p:attrName>
                                          <p:attrName>ppt_y</p:attrName>
                                        </p:attrNameLst>
                                      </p:cBhvr>
                                      <p:rCtr x="-16840" y="16111"/>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136213"/>
                                        </p:tgtEl>
                                        <p:attrNameLst>
                                          <p:attrName>style.visibility</p:attrName>
                                        </p:attrNameLst>
                                      </p:cBhvr>
                                      <p:to>
                                        <p:strVal val="visible"/>
                                      </p:to>
                                    </p:set>
                                    <p:animEffect transition="in" filter="blinds(horizontal)">
                                      <p:cBhvr>
                                        <p:cTn id="18" dur="500"/>
                                        <p:tgtEl>
                                          <p:spTgt spid="136213"/>
                                        </p:tgtEl>
                                      </p:cBhvr>
                                    </p:animEffect>
                                  </p:childTnLst>
                                </p:cTn>
                              </p:par>
                            </p:childTnLst>
                          </p:cTn>
                        </p:par>
                        <p:par>
                          <p:cTn id="19" fill="hold" nodeType="afterGroup">
                            <p:stCondLst>
                              <p:cond delay="6000"/>
                            </p:stCondLst>
                            <p:childTnLst>
                              <p:par>
                                <p:cTn id="20" presetID="26" presetClass="emph" presetSubtype="0" fill="hold" grpId="0" nodeType="afterEffect">
                                  <p:stCondLst>
                                    <p:cond delay="0"/>
                                  </p:stCondLst>
                                  <p:childTnLst>
                                    <p:animEffect transition="out" filter="fade">
                                      <p:cBhvr>
                                        <p:cTn id="21" dur="2000" tmFilter="0, 0; .2, .5; .8, .5; 1, 0"/>
                                        <p:tgtEl>
                                          <p:spTgt spid="136198"/>
                                        </p:tgtEl>
                                      </p:cBhvr>
                                    </p:animEffect>
                                    <p:animScale>
                                      <p:cBhvr>
                                        <p:cTn id="22" dur="1000" autoRev="1" fill="hold"/>
                                        <p:tgtEl>
                                          <p:spTgt spid="136198"/>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136199"/>
                                        </p:tgtEl>
                                      </p:cBhvr>
                                    </p:animEffect>
                                    <p:animScale>
                                      <p:cBhvr>
                                        <p:cTn id="25" dur="1000" autoRev="1" fill="hold"/>
                                        <p:tgtEl>
                                          <p:spTgt spid="136199"/>
                                        </p:tgtEl>
                                      </p:cBhvr>
                                      <p:by x="105000" y="105000"/>
                                    </p:animScale>
                                  </p:childTnLst>
                                </p:cTn>
                              </p:par>
                            </p:childTnLst>
                          </p:cTn>
                        </p:par>
                        <p:par>
                          <p:cTn id="26" fill="hold" nodeType="afterGroup">
                            <p:stCondLst>
                              <p:cond delay="8000"/>
                            </p:stCondLst>
                            <p:childTnLst>
                              <p:par>
                                <p:cTn id="27" presetID="63" presetClass="path" presetSubtype="0" accel="50000" decel="50000" fill="hold" grpId="1" nodeType="afterEffect">
                                  <p:stCondLst>
                                    <p:cond delay="0"/>
                                  </p:stCondLst>
                                  <p:childTnLst>
                                    <p:animMotion origin="layout" path="M 0.00035 2.59259E-6 L 0.11198 2.59259E-6 " pathEditMode="relative" rAng="0" ptsTypes="AA">
                                      <p:cBhvr>
                                        <p:cTn id="28" dur="2000" fill="hold"/>
                                        <p:tgtEl>
                                          <p:spTgt spid="136198"/>
                                        </p:tgtEl>
                                        <p:attrNameLst>
                                          <p:attrName>ppt_x</p:attrName>
                                          <p:attrName>ppt_y</p:attrName>
                                        </p:attrNameLst>
                                      </p:cBhvr>
                                      <p:rCtr x="5573" y="0"/>
                                    </p:animMotion>
                                  </p:childTnLst>
                                </p:cTn>
                              </p:par>
                            </p:childTnLst>
                          </p:cTn>
                        </p:par>
                        <p:par>
                          <p:cTn id="29" fill="hold" nodeType="afterGroup">
                            <p:stCondLst>
                              <p:cond delay="10000"/>
                            </p:stCondLst>
                            <p:childTnLst>
                              <p:par>
                                <p:cTn id="30" presetID="35" presetClass="path" presetSubtype="0" accel="50000" decel="50000" fill="hold" grpId="2" nodeType="afterEffect">
                                  <p:stCondLst>
                                    <p:cond delay="0"/>
                                  </p:stCondLst>
                                  <p:iterate type="lt">
                                    <p:tmPct val="0"/>
                                  </p:iterate>
                                  <p:childTnLst>
                                    <p:animMotion origin="layout" path="M 2.22222E-6 -2.22222E-6 L -0.11007 -2.22222E-6 " pathEditMode="relative" rAng="0" ptsTypes="AA">
                                      <p:cBhvr>
                                        <p:cTn id="31" dur="2000" fill="hold"/>
                                        <p:tgtEl>
                                          <p:spTgt spid="136213"/>
                                        </p:tgtEl>
                                        <p:attrNameLst>
                                          <p:attrName>ppt_x</p:attrName>
                                          <p:attrName>ppt_y</p:attrName>
                                        </p:attrNameLst>
                                      </p:cBhvr>
                                      <p:rCtr x="-5503" y="0"/>
                                    </p:animMotion>
                                  </p:childTnLst>
                                </p:cTn>
                              </p:par>
                            </p:childTnLst>
                          </p:cTn>
                        </p:par>
                        <p:par>
                          <p:cTn id="32" fill="hold" nodeType="afterGroup">
                            <p:stCondLst>
                              <p:cond delay="12000"/>
                            </p:stCondLst>
                            <p:childTnLst>
                              <p:par>
                                <p:cTn id="33" presetID="26" presetClass="emph" presetSubtype="0" fill="hold" grpId="0" nodeType="afterEffect">
                                  <p:stCondLst>
                                    <p:cond delay="0"/>
                                  </p:stCondLst>
                                  <p:childTnLst>
                                    <p:animEffect transition="out" filter="fade">
                                      <p:cBhvr>
                                        <p:cTn id="34" dur="2000" tmFilter="0, 0; .2, .5; .8, .5; 1, 0"/>
                                        <p:tgtEl>
                                          <p:spTgt spid="136197"/>
                                        </p:tgtEl>
                                      </p:cBhvr>
                                    </p:animEffect>
                                    <p:animScale>
                                      <p:cBhvr>
                                        <p:cTn id="35" dur="1000" autoRev="1" fill="hold"/>
                                        <p:tgtEl>
                                          <p:spTgt spid="136197"/>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136199"/>
                                        </p:tgtEl>
                                      </p:cBhvr>
                                    </p:animEffect>
                                    <p:animScale>
                                      <p:cBhvr>
                                        <p:cTn id="38" dur="1000" autoRev="1" fill="hold"/>
                                        <p:tgtEl>
                                          <p:spTgt spid="136199"/>
                                        </p:tgtEl>
                                      </p:cBhvr>
                                      <p:by x="105000" y="105000"/>
                                    </p:animScale>
                                  </p:childTnLst>
                                </p:cTn>
                              </p:par>
                            </p:childTnLst>
                          </p:cTn>
                        </p:par>
                        <p:par>
                          <p:cTn id="39" fill="hold" nodeType="afterGroup">
                            <p:stCondLst>
                              <p:cond delay="14000"/>
                            </p:stCondLst>
                            <p:childTnLst>
                              <p:par>
                                <p:cTn id="40" presetID="63" presetClass="path" presetSubtype="0" accel="50000" decel="50000" fill="hold" grpId="1" nodeType="afterEffect">
                                  <p:stCondLst>
                                    <p:cond delay="0"/>
                                  </p:stCondLst>
                                  <p:childTnLst>
                                    <p:animMotion origin="layout" path="M 0.00209 2.59259E-6 L 0.11216 2.59259E-6 " pathEditMode="relative" rAng="0" ptsTypes="AA">
                                      <p:cBhvr>
                                        <p:cTn id="41" dur="2000" fill="hold"/>
                                        <p:tgtEl>
                                          <p:spTgt spid="136197"/>
                                        </p:tgtEl>
                                        <p:attrNameLst>
                                          <p:attrName>ppt_x</p:attrName>
                                          <p:attrName>ppt_y</p:attrName>
                                        </p:attrNameLst>
                                      </p:cBhvr>
                                      <p:rCtr x="5503" y="0"/>
                                    </p:animMotion>
                                  </p:childTnLst>
                                </p:cTn>
                              </p:par>
                            </p:childTnLst>
                          </p:cTn>
                        </p:par>
                        <p:par>
                          <p:cTn id="42" fill="hold" nodeType="afterGroup">
                            <p:stCondLst>
                              <p:cond delay="16000"/>
                            </p:stCondLst>
                            <p:childTnLst>
                              <p:par>
                                <p:cTn id="43" presetID="35" presetClass="path" presetSubtype="0" accel="50000" decel="50000" fill="hold" grpId="3" nodeType="afterEffect">
                                  <p:stCondLst>
                                    <p:cond delay="0"/>
                                  </p:stCondLst>
                                  <p:iterate type="lt">
                                    <p:tmPct val="0"/>
                                  </p:iterate>
                                  <p:childTnLst>
                                    <p:animMotion origin="layout" path="M -0.11007 -2.22222E-6 L -0.22361 -2.22222E-6 " pathEditMode="relative" rAng="0" ptsTypes="AA">
                                      <p:cBhvr>
                                        <p:cTn id="44" dur="2000" fill="hold"/>
                                        <p:tgtEl>
                                          <p:spTgt spid="136213"/>
                                        </p:tgtEl>
                                        <p:attrNameLst>
                                          <p:attrName>ppt_x</p:attrName>
                                          <p:attrName>ppt_y</p:attrName>
                                        </p:attrNameLst>
                                      </p:cBhvr>
                                      <p:rCtr x="-5677" y="0"/>
                                    </p:animMotion>
                                  </p:childTnLst>
                                </p:cTn>
                              </p:par>
                            </p:childTnLst>
                          </p:cTn>
                        </p:par>
                        <p:par>
                          <p:cTn id="45" fill="hold" nodeType="afterGroup">
                            <p:stCondLst>
                              <p:cond delay="18000"/>
                            </p:stCondLst>
                            <p:childTnLst>
                              <p:par>
                                <p:cTn id="46" presetID="26" presetClass="emph" presetSubtype="0" fill="hold" grpId="0" nodeType="afterEffect">
                                  <p:stCondLst>
                                    <p:cond delay="0"/>
                                  </p:stCondLst>
                                  <p:childTnLst>
                                    <p:animEffect transition="out" filter="fade">
                                      <p:cBhvr>
                                        <p:cTn id="47" dur="2000" tmFilter="0, 0; .2, .5; .8, .5; 1, 0"/>
                                        <p:tgtEl>
                                          <p:spTgt spid="136196"/>
                                        </p:tgtEl>
                                      </p:cBhvr>
                                    </p:animEffect>
                                    <p:animScale>
                                      <p:cBhvr>
                                        <p:cTn id="48" dur="1000" autoRev="1" fill="hold"/>
                                        <p:tgtEl>
                                          <p:spTgt spid="136196"/>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136199"/>
                                        </p:tgtEl>
                                      </p:cBhvr>
                                    </p:animEffect>
                                    <p:animScale>
                                      <p:cBhvr>
                                        <p:cTn id="51" dur="1000" autoRev="1" fill="hold"/>
                                        <p:tgtEl>
                                          <p:spTgt spid="136199"/>
                                        </p:tgtEl>
                                      </p:cBhvr>
                                      <p:by x="105000" y="105000"/>
                                    </p:animScale>
                                  </p:childTnLst>
                                </p:cTn>
                              </p:par>
                            </p:childTnLst>
                          </p:cTn>
                        </p:par>
                        <p:par>
                          <p:cTn id="52" fill="hold" nodeType="afterGroup">
                            <p:stCondLst>
                              <p:cond delay="20000"/>
                            </p:stCondLst>
                            <p:childTnLst>
                              <p:par>
                                <p:cTn id="53" presetID="63" presetClass="path" presetSubtype="0" accel="50000" decel="50000" fill="hold" grpId="1" nodeType="afterEffect">
                                  <p:stCondLst>
                                    <p:cond delay="0"/>
                                  </p:stCondLst>
                                  <p:childTnLst>
                                    <p:animMotion origin="layout" path="M 0.00069 2.59259E-6 L 0.11059 2.59259E-6 " pathEditMode="relative" rAng="0" ptsTypes="AA">
                                      <p:cBhvr>
                                        <p:cTn id="54" dur="2000" fill="hold"/>
                                        <p:tgtEl>
                                          <p:spTgt spid="136196"/>
                                        </p:tgtEl>
                                        <p:attrNameLst>
                                          <p:attrName>ppt_x</p:attrName>
                                          <p:attrName>ppt_y</p:attrName>
                                        </p:attrNameLst>
                                      </p:cBhvr>
                                      <p:rCtr x="5486" y="0"/>
                                    </p:animMotion>
                                  </p:childTnLst>
                                </p:cTn>
                              </p:par>
                            </p:childTnLst>
                          </p:cTn>
                        </p:par>
                        <p:par>
                          <p:cTn id="55" fill="hold" nodeType="afterGroup">
                            <p:stCondLst>
                              <p:cond delay="22000"/>
                            </p:stCondLst>
                            <p:childTnLst>
                              <p:par>
                                <p:cTn id="56" presetID="35" presetClass="path" presetSubtype="0" accel="50000" decel="50000" fill="hold" grpId="4" nodeType="afterEffect">
                                  <p:stCondLst>
                                    <p:cond delay="0"/>
                                  </p:stCondLst>
                                  <p:iterate type="lt">
                                    <p:tmPct val="0"/>
                                  </p:iterate>
                                  <p:childTnLst>
                                    <p:animMotion origin="layout" path="M -0.22361 -2.22222E-6 L -0.33386 -2.22222E-6 " pathEditMode="relative" rAng="0" ptsTypes="AA">
                                      <p:cBhvr>
                                        <p:cTn id="57" dur="2000" fill="hold"/>
                                        <p:tgtEl>
                                          <p:spTgt spid="136213"/>
                                        </p:tgtEl>
                                        <p:attrNameLst>
                                          <p:attrName>ppt_x</p:attrName>
                                          <p:attrName>ppt_y</p:attrName>
                                        </p:attrNameLst>
                                      </p:cBhvr>
                                      <p:rCtr x="-5521" y="0"/>
                                    </p:animMotion>
                                  </p:childTnLst>
                                </p:cTn>
                              </p:par>
                            </p:childTnLst>
                          </p:cTn>
                        </p:par>
                        <p:par>
                          <p:cTn id="58" fill="hold" nodeType="afterGroup">
                            <p:stCondLst>
                              <p:cond delay="24000"/>
                            </p:stCondLst>
                            <p:childTnLst>
                              <p:par>
                                <p:cTn id="59" presetID="26" presetClass="emph" presetSubtype="0" fill="hold" grpId="0" nodeType="afterEffect">
                                  <p:stCondLst>
                                    <p:cond delay="0"/>
                                  </p:stCondLst>
                                  <p:childTnLst>
                                    <p:animEffect transition="out" filter="fade">
                                      <p:cBhvr>
                                        <p:cTn id="60" dur="2000" tmFilter="0, 0; .2, .5; .8, .5; 1, 0"/>
                                        <p:tgtEl>
                                          <p:spTgt spid="136195"/>
                                        </p:tgtEl>
                                      </p:cBhvr>
                                    </p:animEffect>
                                    <p:animScale>
                                      <p:cBhvr>
                                        <p:cTn id="61" dur="1000" autoRev="1" fill="hold"/>
                                        <p:tgtEl>
                                          <p:spTgt spid="136195"/>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136199"/>
                                        </p:tgtEl>
                                      </p:cBhvr>
                                    </p:animEffect>
                                    <p:animScale>
                                      <p:cBhvr>
                                        <p:cTn id="64" dur="1000" autoRev="1" fill="hold"/>
                                        <p:tgtEl>
                                          <p:spTgt spid="136199"/>
                                        </p:tgtEl>
                                      </p:cBhvr>
                                      <p:by x="105000" y="105000"/>
                                    </p:animScale>
                                  </p:childTnLst>
                                </p:cTn>
                              </p:par>
                            </p:childTnLst>
                          </p:cTn>
                        </p:par>
                        <p:par>
                          <p:cTn id="65" fill="hold" nodeType="afterGroup">
                            <p:stCondLst>
                              <p:cond delay="26000"/>
                            </p:stCondLst>
                            <p:childTnLst>
                              <p:par>
                                <p:cTn id="66" presetID="63" presetClass="path" presetSubtype="0" accel="50000" decel="50000" fill="hold" grpId="1" nodeType="afterEffect">
                                  <p:stCondLst>
                                    <p:cond delay="0"/>
                                  </p:stCondLst>
                                  <p:childTnLst>
                                    <p:animMotion origin="layout" path="M 0.0026 2.59259E-6 L 0.1125 2.59259E-6 " pathEditMode="relative" rAng="0" ptsTypes="AA">
                                      <p:cBhvr>
                                        <p:cTn id="67" dur="2000" fill="hold"/>
                                        <p:tgtEl>
                                          <p:spTgt spid="136195"/>
                                        </p:tgtEl>
                                        <p:attrNameLst>
                                          <p:attrName>ppt_x</p:attrName>
                                          <p:attrName>ppt_y</p:attrName>
                                        </p:attrNameLst>
                                      </p:cBhvr>
                                      <p:rCtr x="5486" y="0"/>
                                    </p:animMotion>
                                  </p:childTnLst>
                                </p:cTn>
                              </p:par>
                            </p:childTnLst>
                          </p:cTn>
                        </p:par>
                        <p:par>
                          <p:cTn id="68" fill="hold" nodeType="afterGroup">
                            <p:stCondLst>
                              <p:cond delay="28000"/>
                            </p:stCondLst>
                            <p:childTnLst>
                              <p:par>
                                <p:cTn id="69" presetID="35" presetClass="path" presetSubtype="0" accel="50000" decel="50000" fill="hold" grpId="5" nodeType="afterEffect">
                                  <p:stCondLst>
                                    <p:cond delay="0"/>
                                  </p:stCondLst>
                                  <p:iterate type="lt">
                                    <p:tmPct val="0"/>
                                  </p:iterate>
                                  <p:childTnLst>
                                    <p:animMotion origin="layout" path="M -0.33385 -2.22222E-6 L -0.44548 -2.22222E-6 " pathEditMode="relative" rAng="0" ptsTypes="AA">
                                      <p:cBhvr>
                                        <p:cTn id="70" dur="2000" fill="hold"/>
                                        <p:tgtEl>
                                          <p:spTgt spid="136213"/>
                                        </p:tgtEl>
                                        <p:attrNameLst>
                                          <p:attrName>ppt_x</p:attrName>
                                          <p:attrName>ppt_y</p:attrName>
                                        </p:attrNameLst>
                                      </p:cBhvr>
                                      <p:rCtr x="-5590" y="0"/>
                                    </p:animMotion>
                                  </p:childTnLst>
                                </p:cTn>
                              </p:par>
                            </p:childTnLst>
                          </p:cTn>
                        </p:par>
                        <p:par>
                          <p:cTn id="71" fill="hold" nodeType="afterGroup">
                            <p:stCondLst>
                              <p:cond delay="30000"/>
                            </p:stCondLst>
                            <p:childTnLst>
                              <p:par>
                                <p:cTn id="72" presetID="26" presetClass="emph" presetSubtype="0" fill="hold" grpId="0" nodeType="afterEffect">
                                  <p:stCondLst>
                                    <p:cond delay="0"/>
                                  </p:stCondLst>
                                  <p:childTnLst>
                                    <p:animEffect transition="out" filter="fade">
                                      <p:cBhvr>
                                        <p:cTn id="73" dur="2000" tmFilter="0, 0; .2, .5; .8, .5; 1, 0"/>
                                        <p:tgtEl>
                                          <p:spTgt spid="136194"/>
                                        </p:tgtEl>
                                      </p:cBhvr>
                                    </p:animEffect>
                                    <p:animScale>
                                      <p:cBhvr>
                                        <p:cTn id="74" dur="1000" autoRev="1" fill="hold"/>
                                        <p:tgtEl>
                                          <p:spTgt spid="136194"/>
                                        </p:tgtEl>
                                      </p:cBhvr>
                                      <p:by x="105000" y="105000"/>
                                    </p:animScale>
                                  </p:childTnLst>
                                </p:cTn>
                              </p:par>
                              <p:par>
                                <p:cTn id="75" presetID="26" presetClass="emph" presetSubtype="0" fill="hold" grpId="5" nodeType="withEffect">
                                  <p:stCondLst>
                                    <p:cond delay="0"/>
                                  </p:stCondLst>
                                  <p:childTnLst>
                                    <p:animEffect transition="out" filter="fade">
                                      <p:cBhvr>
                                        <p:cTn id="76" dur="2000" tmFilter="0, 0; .2, .5; .8, .5; 1, 0"/>
                                        <p:tgtEl>
                                          <p:spTgt spid="136199"/>
                                        </p:tgtEl>
                                      </p:cBhvr>
                                    </p:animEffect>
                                    <p:animScale>
                                      <p:cBhvr>
                                        <p:cTn id="77" dur="1000" autoRev="1" fill="hold"/>
                                        <p:tgtEl>
                                          <p:spTgt spid="136199"/>
                                        </p:tgtEl>
                                      </p:cBhvr>
                                      <p:by x="105000" y="105000"/>
                                    </p:animScale>
                                  </p:childTnLst>
                                </p:cTn>
                              </p:par>
                            </p:childTnLst>
                          </p:cTn>
                        </p:par>
                        <p:par>
                          <p:cTn id="78" fill="hold" nodeType="afterGroup">
                            <p:stCondLst>
                              <p:cond delay="32000"/>
                            </p:stCondLst>
                            <p:childTnLst>
                              <p:par>
                                <p:cTn id="79" presetID="64" presetClass="path" presetSubtype="0" accel="50000" decel="50000" fill="hold" grpId="6" nodeType="afterEffect">
                                  <p:stCondLst>
                                    <p:cond delay="0"/>
                                  </p:stCondLst>
                                  <p:childTnLst>
                                    <p:animMotion origin="layout" path="M -0.33681 0.32222 L -0.44844 0.00232 " pathEditMode="relative" rAng="0" ptsTypes="AA">
                                      <p:cBhvr>
                                        <p:cTn id="80" dur="2000" fill="hold"/>
                                        <p:tgtEl>
                                          <p:spTgt spid="136199"/>
                                        </p:tgtEl>
                                        <p:attrNameLst>
                                          <p:attrName>ppt_x</p:attrName>
                                          <p:attrName>ppt_y</p:attrName>
                                        </p:attrNameLst>
                                      </p:cBhvr>
                                      <p:rCtr x="-5590" y="-15995"/>
                                    </p:animMotion>
                                  </p:childTnLst>
                                </p:cTn>
                              </p:par>
                            </p:childTnLst>
                          </p:cTn>
                        </p:par>
                        <p:par>
                          <p:cTn id="81" fill="hold" nodeType="afterGroup">
                            <p:stCondLst>
                              <p:cond delay="34000"/>
                            </p:stCondLst>
                            <p:childTnLst>
                              <p:par>
                                <p:cTn id="82" presetID="8" presetClass="exit" presetSubtype="16" fill="hold" grpId="7" nodeType="afterEffect">
                                  <p:stCondLst>
                                    <p:cond delay="0"/>
                                  </p:stCondLst>
                                  <p:childTnLst>
                                    <p:animEffect transition="out" filter="diamond(in)">
                                      <p:cBhvr>
                                        <p:cTn id="83" dur="1000"/>
                                        <p:tgtEl>
                                          <p:spTgt spid="136199"/>
                                        </p:tgtEl>
                                      </p:cBhvr>
                                    </p:animEffect>
                                    <p:set>
                                      <p:cBhvr>
                                        <p:cTn id="84" dur="1" fill="hold">
                                          <p:stCondLst>
                                            <p:cond delay="999"/>
                                          </p:stCondLst>
                                        </p:cTn>
                                        <p:tgtEl>
                                          <p:spTgt spid="136199"/>
                                        </p:tgtEl>
                                        <p:attrNameLst>
                                          <p:attrName>style.visibility</p:attrName>
                                        </p:attrNameLst>
                                      </p:cBhvr>
                                      <p:to>
                                        <p:strVal val="hidden"/>
                                      </p:to>
                                    </p:set>
                                  </p:childTnLst>
                                </p:cTn>
                              </p:par>
                              <p:par>
                                <p:cTn id="85" presetID="8" presetClass="entr" presetSubtype="16" fill="hold" grpId="0" nodeType="withEffect">
                                  <p:stCondLst>
                                    <p:cond delay="0"/>
                                  </p:stCondLst>
                                  <p:childTnLst>
                                    <p:set>
                                      <p:cBhvr>
                                        <p:cTn id="86" dur="1" fill="hold">
                                          <p:stCondLst>
                                            <p:cond delay="0"/>
                                          </p:stCondLst>
                                        </p:cTn>
                                        <p:tgtEl>
                                          <p:spTgt spid="136216"/>
                                        </p:tgtEl>
                                        <p:attrNameLst>
                                          <p:attrName>style.visibility</p:attrName>
                                        </p:attrNameLst>
                                      </p:cBhvr>
                                      <p:to>
                                        <p:strVal val="visible"/>
                                      </p:to>
                                    </p:set>
                                    <p:animEffect transition="in" filter="diamond(in)">
                                      <p:cBhvr>
                                        <p:cTn id="87" dur="1000"/>
                                        <p:tgtEl>
                                          <p:spTgt spid="136216"/>
                                        </p:tgtEl>
                                      </p:cBhvr>
                                    </p:animEffect>
                                  </p:childTnLst>
                                </p:cTn>
                              </p:par>
                            </p:childTnLst>
                          </p:cTn>
                        </p:par>
                        <p:par>
                          <p:cTn id="88" fill="hold" nodeType="afterGroup">
                            <p:stCondLst>
                              <p:cond delay="35000"/>
                            </p:stCondLst>
                            <p:childTnLst>
                              <p:par>
                                <p:cTn id="89" presetID="3" presetClass="exit" presetSubtype="10" fill="hold" grpId="1" nodeType="afterEffect">
                                  <p:stCondLst>
                                    <p:cond delay="0"/>
                                  </p:stCondLst>
                                  <p:iterate type="lt">
                                    <p:tmPct val="0"/>
                                  </p:iterate>
                                  <p:childTnLst>
                                    <p:animEffect transition="out" filter="blinds(horizontal)">
                                      <p:cBhvr>
                                        <p:cTn id="90" dur="500"/>
                                        <p:tgtEl>
                                          <p:spTgt spid="136213"/>
                                        </p:tgtEl>
                                      </p:cBhvr>
                                    </p:animEffect>
                                    <p:set>
                                      <p:cBhvr>
                                        <p:cTn id="91" dur="1" fill="hold">
                                          <p:stCondLst>
                                            <p:cond delay="499"/>
                                          </p:stCondLst>
                                        </p:cTn>
                                        <p:tgtEl>
                                          <p:spTgt spid="136213"/>
                                        </p:tgtEl>
                                        <p:attrNameLst>
                                          <p:attrName>style.visibility</p:attrName>
                                        </p:attrNameLst>
                                      </p:cBhvr>
                                      <p:to>
                                        <p:strVal val="hidden"/>
                                      </p:to>
                                    </p:set>
                                  </p:childTnLst>
                                </p:cTn>
                              </p:par>
                            </p:childTnLst>
                          </p:cTn>
                        </p:par>
                        <p:par>
                          <p:cTn id="92" fill="hold" nodeType="afterGroup">
                            <p:stCondLst>
                              <p:cond delay="35500"/>
                            </p:stCondLst>
                            <p:childTnLst>
                              <p:par>
                                <p:cTn id="93" presetID="2" presetClass="exit" presetSubtype="8" fill="hold" grpId="1" nodeType="afterEffect">
                                  <p:stCondLst>
                                    <p:cond delay="0"/>
                                  </p:stCondLst>
                                  <p:childTnLst>
                                    <p:anim calcmode="lin" valueType="num">
                                      <p:cBhvr additive="base">
                                        <p:cTn id="94" dur="500"/>
                                        <p:tgtEl>
                                          <p:spTgt spid="136215"/>
                                        </p:tgtEl>
                                        <p:attrNameLst>
                                          <p:attrName>ppt_x</p:attrName>
                                        </p:attrNameLst>
                                      </p:cBhvr>
                                      <p:tavLst>
                                        <p:tav tm="0">
                                          <p:val>
                                            <p:strVal val="ppt_x"/>
                                          </p:val>
                                        </p:tav>
                                        <p:tav tm="100000">
                                          <p:val>
                                            <p:strVal val="0-ppt_w/2"/>
                                          </p:val>
                                        </p:tav>
                                      </p:tavLst>
                                    </p:anim>
                                    <p:anim calcmode="lin" valueType="num">
                                      <p:cBhvr additive="base">
                                        <p:cTn id="95" dur="500"/>
                                        <p:tgtEl>
                                          <p:spTgt spid="136215"/>
                                        </p:tgtEl>
                                        <p:attrNameLst>
                                          <p:attrName>ppt_y</p:attrName>
                                        </p:attrNameLst>
                                      </p:cBhvr>
                                      <p:tavLst>
                                        <p:tav tm="0">
                                          <p:val>
                                            <p:strVal val="ppt_y"/>
                                          </p:val>
                                        </p:tav>
                                        <p:tav tm="100000">
                                          <p:val>
                                            <p:strVal val="ppt_y"/>
                                          </p:val>
                                        </p:tav>
                                      </p:tavLst>
                                    </p:anim>
                                    <p:set>
                                      <p:cBhvr>
                                        <p:cTn id="96" dur="1" fill="hold">
                                          <p:stCondLst>
                                            <p:cond delay="499"/>
                                          </p:stCondLst>
                                        </p:cTn>
                                        <p:tgtEl>
                                          <p:spTgt spid="1362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nimBg="1"/>
      <p:bldP spid="136195" grpId="0" animBg="1"/>
      <p:bldP spid="136195" grpId="1" animBg="1"/>
      <p:bldP spid="136196" grpId="0" animBg="1"/>
      <p:bldP spid="136196" grpId="1" animBg="1"/>
      <p:bldP spid="136197" grpId="0" animBg="1"/>
      <p:bldP spid="136197" grpId="1" animBg="1"/>
      <p:bldP spid="136198" grpId="0" animBg="1"/>
      <p:bldP spid="136198" grpId="1" animBg="1"/>
      <p:bldP spid="136199" grpId="0" animBg="1"/>
      <p:bldP spid="136199" grpId="1" animBg="1"/>
      <p:bldP spid="136199" grpId="2" animBg="1"/>
      <p:bldP spid="136199" grpId="3" animBg="1"/>
      <p:bldP spid="136199" grpId="4" animBg="1"/>
      <p:bldP spid="136199" grpId="5" animBg="1"/>
      <p:bldP spid="136199" grpId="6" animBg="1"/>
      <p:bldP spid="136199" grpId="7" animBg="1"/>
      <p:bldP spid="136202" grpId="0" animBg="1"/>
      <p:bldP spid="136213" grpId="0" animBg="1"/>
      <p:bldP spid="136213" grpId="1" animBg="1"/>
      <p:bldP spid="136213" grpId="2" animBg="1"/>
      <p:bldP spid="136213" grpId="3" animBg="1"/>
      <p:bldP spid="136213" grpId="4" animBg="1"/>
      <p:bldP spid="136213" grpId="5" animBg="1"/>
      <p:bldP spid="136215" grpId="0" animBg="1"/>
      <p:bldP spid="136215" grpId="1" animBg="1"/>
      <p:bldP spid="1362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7219"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7220"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7221"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7222"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7223"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37224" name="Oval 8"/>
          <p:cNvSpPr>
            <a:spLocks noChangeArrowheads="1"/>
          </p:cNvSpPr>
          <p:nvPr/>
        </p:nvSpPr>
        <p:spPr bwMode="auto">
          <a:xfrm>
            <a:off x="8867775" y="2871788"/>
            <a:ext cx="790575" cy="617537"/>
          </a:xfrm>
          <a:prstGeom prst="ellipse">
            <a:avLst/>
          </a:prstGeom>
          <a:gradFill rotWithShape="1">
            <a:gsLst>
              <a:gs pos="0">
                <a:srgbClr val="00FF00">
                  <a:alpha val="60001"/>
                </a:srgbClr>
              </a:gs>
              <a:gs pos="100000">
                <a:srgbClr val="00FF00">
                  <a:gamma/>
                  <a:shade val="46275"/>
                  <a:invGamma/>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7225"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7226" name="AutoShape 10"/>
          <p:cNvSpPr>
            <a:spLocks noChangeArrowheads="1"/>
          </p:cNvSpPr>
          <p:nvPr/>
        </p:nvSpPr>
        <p:spPr bwMode="auto">
          <a:xfrm>
            <a:off x="76358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37227" name="Text Box 11"/>
          <p:cNvSpPr txBox="1">
            <a:spLocks noChangeArrowheads="1"/>
          </p:cNvSpPr>
          <p:nvPr/>
        </p:nvSpPr>
        <p:spPr bwMode="auto">
          <a:xfrm>
            <a:off x="388620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3600">
                <a:latin typeface="Times New Roman" pitchFamily="18" charset="0"/>
              </a:rPr>
              <a:t>x</a:t>
            </a:r>
          </a:p>
        </p:txBody>
      </p:sp>
      <p:grpSp>
        <p:nvGrpSpPr>
          <p:cNvPr id="137228" name="Group 12"/>
          <p:cNvGrpSpPr>
            <a:grpSpLocks/>
          </p:cNvGrpSpPr>
          <p:nvPr/>
        </p:nvGrpSpPr>
        <p:grpSpPr bwMode="auto">
          <a:xfrm>
            <a:off x="1117600" y="3462338"/>
            <a:ext cx="8550275" cy="608012"/>
            <a:chOff x="644" y="1153"/>
            <a:chExt cx="4972" cy="383"/>
          </a:xfrm>
        </p:grpSpPr>
        <p:sp>
          <p:nvSpPr>
            <p:cNvPr id="137229"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7230"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7231"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37232"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7233"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7234"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7235"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3723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37237" name="AutoShape 21"/>
          <p:cNvSpPr>
            <a:spLocks noChangeArrowheads="1"/>
          </p:cNvSpPr>
          <p:nvPr/>
        </p:nvSpPr>
        <p:spPr bwMode="auto">
          <a:xfrm>
            <a:off x="754538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pos</a:t>
            </a:r>
          </a:p>
        </p:txBody>
      </p:sp>
      <p:sp>
        <p:nvSpPr>
          <p:cNvPr id="137238" name="Rectangle 2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 Insertion Sort</a:t>
            </a:r>
          </a:p>
        </p:txBody>
      </p:sp>
      <p:sp>
        <p:nvSpPr>
          <p:cNvPr id="137239" name="Text Box 23"/>
          <p:cNvSpPr txBox="1">
            <a:spLocks noChangeArrowheads="1"/>
          </p:cNvSpPr>
          <p:nvPr/>
        </p:nvSpPr>
        <p:spPr bwMode="auto">
          <a:xfrm>
            <a:off x="2085975"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solidFill>
                  <a:srgbClr val="362AD4"/>
                </a:solidFill>
                <a:latin typeface="VNI-Helve" pitchFamily="2" charset="0"/>
              </a:rPr>
              <a:t>Insert a[8] into (0, 6)</a:t>
            </a:r>
          </a:p>
        </p:txBody>
      </p:sp>
      <p:sp>
        <p:nvSpPr>
          <p:cNvPr id="137240" name="Oval 24"/>
          <p:cNvSpPr>
            <a:spLocks noChangeArrowheads="1"/>
          </p:cNvSpPr>
          <p:nvPr/>
        </p:nvSpPr>
        <p:spPr bwMode="auto">
          <a:xfrm>
            <a:off x="8840788"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Tree>
    <p:extLst>
      <p:ext uri="{BB962C8B-B14F-4D97-AF65-F5344CB8AC3E}">
        <p14:creationId xmlns:p14="http://schemas.microsoft.com/office/powerpoint/2010/main" val="33658486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44444E-6 2.96296E-6 L 0.11493 2.96296E-6 " pathEditMode="relative" rAng="0" ptsTypes="AA">
                                      <p:cBhvr>
                                        <p:cTn id="6" dur="2000" fill="hold"/>
                                        <p:tgtEl>
                                          <p:spTgt spid="137226"/>
                                        </p:tgtEl>
                                        <p:attrNameLst>
                                          <p:attrName>ppt_x</p:attrName>
                                          <p:attrName>ppt_y</p:attrName>
                                        </p:attrNameLst>
                                      </p:cBhvr>
                                      <p:rCtr x="5747"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137239"/>
                                        </p:tgtEl>
                                        <p:attrNameLst>
                                          <p:attrName>style.visibility</p:attrName>
                                        </p:attrNameLst>
                                      </p:cBhvr>
                                      <p:to>
                                        <p:strVal val="visible"/>
                                      </p:to>
                                    </p:set>
                                    <p:anim calcmode="lin" valueType="num">
                                      <p:cBhvr additive="base">
                                        <p:cTn id="10" dur="500" fill="hold"/>
                                        <p:tgtEl>
                                          <p:spTgt spid="137239"/>
                                        </p:tgtEl>
                                        <p:attrNameLst>
                                          <p:attrName>ppt_x</p:attrName>
                                        </p:attrNameLst>
                                      </p:cBhvr>
                                      <p:tavLst>
                                        <p:tav tm="0">
                                          <p:val>
                                            <p:strVal val="0-#ppt_w/2"/>
                                          </p:val>
                                        </p:tav>
                                        <p:tav tm="100000">
                                          <p:val>
                                            <p:strVal val="#ppt_x"/>
                                          </p:val>
                                        </p:tav>
                                      </p:tavLst>
                                    </p:anim>
                                    <p:anim calcmode="lin" valueType="num">
                                      <p:cBhvr additive="base">
                                        <p:cTn id="11" dur="500" fill="hold"/>
                                        <p:tgtEl>
                                          <p:spTgt spid="137239"/>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5.55556E-7 2.59259E-6 L -0.44844 0.32662 " pathEditMode="relative" rAng="0" ptsTypes="AA">
                                      <p:cBhvr>
                                        <p:cTn id="14" dur="2000" fill="hold"/>
                                        <p:tgtEl>
                                          <p:spTgt spid="137224"/>
                                        </p:tgtEl>
                                        <p:attrNameLst>
                                          <p:attrName>ppt_x</p:attrName>
                                          <p:attrName>ppt_y</p:attrName>
                                        </p:attrNameLst>
                                      </p:cBhvr>
                                      <p:rCtr x="-22431" y="16319"/>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137237"/>
                                        </p:tgtEl>
                                        <p:attrNameLst>
                                          <p:attrName>style.visibility</p:attrName>
                                        </p:attrNameLst>
                                      </p:cBhvr>
                                      <p:to>
                                        <p:strVal val="visible"/>
                                      </p:to>
                                    </p:set>
                                    <p:animEffect transition="in" filter="blinds(horizontal)">
                                      <p:cBhvr>
                                        <p:cTn id="18" dur="500"/>
                                        <p:tgtEl>
                                          <p:spTgt spid="137237"/>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137223"/>
                                        </p:tgtEl>
                                      </p:cBhvr>
                                    </p:animEffect>
                                    <p:animScale>
                                      <p:cBhvr>
                                        <p:cTn id="22" dur="1000" autoRev="1" fill="hold"/>
                                        <p:tgtEl>
                                          <p:spTgt spid="137223"/>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137224"/>
                                        </p:tgtEl>
                                      </p:cBhvr>
                                    </p:animEffect>
                                    <p:animScale>
                                      <p:cBhvr>
                                        <p:cTn id="25" dur="1000" autoRev="1" fill="hold"/>
                                        <p:tgtEl>
                                          <p:spTgt spid="137224"/>
                                        </p:tgtEl>
                                      </p:cBhvr>
                                      <p:by x="105000" y="105000"/>
                                    </p:animScale>
                                  </p:childTnLst>
                                </p:cTn>
                              </p:par>
                            </p:childTnLst>
                          </p:cTn>
                        </p:par>
                        <p:par>
                          <p:cTn id="26" fill="hold" nodeType="afterGroup">
                            <p:stCondLst>
                              <p:cond delay="7000"/>
                            </p:stCondLst>
                            <p:childTnLst>
                              <p:par>
                                <p:cTn id="27" presetID="64" presetClass="path" presetSubtype="0" accel="50000" decel="50000" fill="hold" grpId="2" nodeType="afterEffect">
                                  <p:stCondLst>
                                    <p:cond delay="0"/>
                                  </p:stCondLst>
                                  <p:childTnLst>
                                    <p:animMotion origin="layout" path="M -0.44844 0.32662 L 0.00156 0.00209 " pathEditMode="relative" rAng="0" ptsTypes="AA">
                                      <p:cBhvr>
                                        <p:cTn id="28" dur="2000" fill="hold"/>
                                        <p:tgtEl>
                                          <p:spTgt spid="137224"/>
                                        </p:tgtEl>
                                        <p:attrNameLst>
                                          <p:attrName>ppt_x</p:attrName>
                                          <p:attrName>ppt_y</p:attrName>
                                        </p:attrNameLst>
                                      </p:cBhvr>
                                      <p:rCtr x="22500" y="-16227"/>
                                    </p:animMotion>
                                  </p:childTnLst>
                                </p:cTn>
                              </p:par>
                            </p:childTnLst>
                          </p:cTn>
                        </p:par>
                        <p:par>
                          <p:cTn id="29" fill="hold" nodeType="afterGroup">
                            <p:stCondLst>
                              <p:cond delay="9000"/>
                            </p:stCondLst>
                            <p:childTnLst>
                              <p:par>
                                <p:cTn id="30" presetID="8" presetClass="exit" presetSubtype="16" fill="hold" grpId="3" nodeType="afterEffect">
                                  <p:stCondLst>
                                    <p:cond delay="0"/>
                                  </p:stCondLst>
                                  <p:childTnLst>
                                    <p:animEffect transition="out" filter="diamond(in)">
                                      <p:cBhvr>
                                        <p:cTn id="31" dur="1000"/>
                                        <p:tgtEl>
                                          <p:spTgt spid="137224"/>
                                        </p:tgtEl>
                                      </p:cBhvr>
                                    </p:animEffect>
                                    <p:set>
                                      <p:cBhvr>
                                        <p:cTn id="32" dur="1" fill="hold">
                                          <p:stCondLst>
                                            <p:cond delay="999"/>
                                          </p:stCondLst>
                                        </p:cTn>
                                        <p:tgtEl>
                                          <p:spTgt spid="137224"/>
                                        </p:tgtEl>
                                        <p:attrNameLst>
                                          <p:attrName>style.visibility</p:attrName>
                                        </p:attrNameLst>
                                      </p:cBhvr>
                                      <p:to>
                                        <p:strVal val="hidden"/>
                                      </p:to>
                                    </p:set>
                                  </p:childTnLst>
                                </p:cTn>
                              </p:par>
                              <p:par>
                                <p:cTn id="33" presetID="8" presetClass="entr" presetSubtype="16" fill="hold" grpId="0" nodeType="withEffect">
                                  <p:stCondLst>
                                    <p:cond delay="0"/>
                                  </p:stCondLst>
                                  <p:childTnLst>
                                    <p:set>
                                      <p:cBhvr>
                                        <p:cTn id="34" dur="1" fill="hold">
                                          <p:stCondLst>
                                            <p:cond delay="0"/>
                                          </p:stCondLst>
                                        </p:cTn>
                                        <p:tgtEl>
                                          <p:spTgt spid="137240"/>
                                        </p:tgtEl>
                                        <p:attrNameLst>
                                          <p:attrName>style.visibility</p:attrName>
                                        </p:attrNameLst>
                                      </p:cBhvr>
                                      <p:to>
                                        <p:strVal val="visible"/>
                                      </p:to>
                                    </p:set>
                                    <p:animEffect transition="in" filter="diamond(in)">
                                      <p:cBhvr>
                                        <p:cTn id="35" dur="1000"/>
                                        <p:tgtEl>
                                          <p:spTgt spid="137240"/>
                                        </p:tgtEl>
                                      </p:cBhvr>
                                    </p:animEffect>
                                  </p:childTnLst>
                                </p:cTn>
                              </p:par>
                            </p:childTnLst>
                          </p:cTn>
                        </p:par>
                        <p:par>
                          <p:cTn id="36" fill="hold" nodeType="afterGroup">
                            <p:stCondLst>
                              <p:cond delay="10000"/>
                            </p:stCondLst>
                            <p:childTnLst>
                              <p:par>
                                <p:cTn id="37" presetID="3" presetClass="exit" presetSubtype="10" fill="hold" grpId="1" nodeType="afterEffect">
                                  <p:stCondLst>
                                    <p:cond delay="0"/>
                                  </p:stCondLst>
                                  <p:iterate type="lt">
                                    <p:tmPct val="0"/>
                                  </p:iterate>
                                  <p:childTnLst>
                                    <p:animEffect transition="out" filter="blinds(horizontal)">
                                      <p:cBhvr>
                                        <p:cTn id="38" dur="500"/>
                                        <p:tgtEl>
                                          <p:spTgt spid="137237"/>
                                        </p:tgtEl>
                                      </p:cBhvr>
                                    </p:animEffect>
                                    <p:set>
                                      <p:cBhvr>
                                        <p:cTn id="39" dur="1" fill="hold">
                                          <p:stCondLst>
                                            <p:cond delay="499"/>
                                          </p:stCondLst>
                                        </p:cTn>
                                        <p:tgtEl>
                                          <p:spTgt spid="137237"/>
                                        </p:tgtEl>
                                        <p:attrNameLst>
                                          <p:attrName>style.visibility</p:attrName>
                                        </p:attrNameLst>
                                      </p:cBhvr>
                                      <p:to>
                                        <p:strVal val="hidden"/>
                                      </p:to>
                                    </p:set>
                                  </p:childTnLst>
                                </p:cTn>
                              </p:par>
                            </p:childTnLst>
                          </p:cTn>
                        </p:par>
                        <p:par>
                          <p:cTn id="40" fill="hold" nodeType="afterGroup">
                            <p:stCondLst>
                              <p:cond delay="10500"/>
                            </p:stCondLst>
                            <p:childTnLst>
                              <p:par>
                                <p:cTn id="41" presetID="2" presetClass="exit" presetSubtype="8" fill="hold" grpId="1" nodeType="afterEffect">
                                  <p:stCondLst>
                                    <p:cond delay="0"/>
                                  </p:stCondLst>
                                  <p:childTnLst>
                                    <p:anim calcmode="lin" valueType="num">
                                      <p:cBhvr additive="base">
                                        <p:cTn id="42" dur="500"/>
                                        <p:tgtEl>
                                          <p:spTgt spid="137239"/>
                                        </p:tgtEl>
                                        <p:attrNameLst>
                                          <p:attrName>ppt_x</p:attrName>
                                        </p:attrNameLst>
                                      </p:cBhvr>
                                      <p:tavLst>
                                        <p:tav tm="0">
                                          <p:val>
                                            <p:strVal val="ppt_x"/>
                                          </p:val>
                                        </p:tav>
                                        <p:tav tm="100000">
                                          <p:val>
                                            <p:strVal val="0-ppt_w/2"/>
                                          </p:val>
                                        </p:tav>
                                      </p:tavLst>
                                    </p:anim>
                                    <p:anim calcmode="lin" valueType="num">
                                      <p:cBhvr additive="base">
                                        <p:cTn id="43" dur="500"/>
                                        <p:tgtEl>
                                          <p:spTgt spid="137239"/>
                                        </p:tgtEl>
                                        <p:attrNameLst>
                                          <p:attrName>ppt_y</p:attrName>
                                        </p:attrNameLst>
                                      </p:cBhvr>
                                      <p:tavLst>
                                        <p:tav tm="0">
                                          <p:val>
                                            <p:strVal val="ppt_y"/>
                                          </p:val>
                                        </p:tav>
                                        <p:tav tm="100000">
                                          <p:val>
                                            <p:strVal val="ppt_y"/>
                                          </p:val>
                                        </p:tav>
                                      </p:tavLst>
                                    </p:anim>
                                    <p:set>
                                      <p:cBhvr>
                                        <p:cTn id="44" dur="1" fill="hold">
                                          <p:stCondLst>
                                            <p:cond delay="499"/>
                                          </p:stCondLst>
                                        </p:cTn>
                                        <p:tgtEl>
                                          <p:spTgt spid="1372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animBg="1"/>
      <p:bldP spid="137224" grpId="0" animBg="1"/>
      <p:bldP spid="137224" grpId="1" animBg="1"/>
      <p:bldP spid="137224" grpId="2" animBg="1"/>
      <p:bldP spid="137224" grpId="3" animBg="1"/>
      <p:bldP spid="137226" grpId="0" animBg="1"/>
      <p:bldP spid="137237" grpId="0" animBg="1"/>
      <p:bldP spid="137237" grpId="1" animBg="1"/>
      <p:bldP spid="137239" grpId="0" animBg="1"/>
      <p:bldP spid="137239" grpId="1" animBg="1"/>
      <p:bldP spid="13724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Oval 2"/>
          <p:cNvSpPr>
            <a:spLocks noChangeArrowheads="1"/>
          </p:cNvSpPr>
          <p:nvPr/>
        </p:nvSpPr>
        <p:spPr bwMode="auto">
          <a:xfrm>
            <a:off x="22145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8243" name="Oval 3"/>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8244" name="Oval 4"/>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8245" name="Oval 5"/>
          <p:cNvSpPr>
            <a:spLocks noChangeArrowheads="1"/>
          </p:cNvSpPr>
          <p:nvPr/>
        </p:nvSpPr>
        <p:spPr bwMode="auto">
          <a:xfrm>
            <a:off x="55419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8246" name="Oval 6"/>
          <p:cNvSpPr>
            <a:spLocks noChangeArrowheads="1"/>
          </p:cNvSpPr>
          <p:nvPr/>
        </p:nvSpPr>
        <p:spPr bwMode="auto">
          <a:xfrm>
            <a:off x="664845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8247" name="Oval 7"/>
          <p:cNvSpPr>
            <a:spLocks noChangeArrowheads="1"/>
          </p:cNvSpPr>
          <p:nvPr/>
        </p:nvSpPr>
        <p:spPr bwMode="auto">
          <a:xfrm>
            <a:off x="77581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38248" name="Oval 8"/>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8249" name="Oval 9"/>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8250" name="AutoShape 10"/>
          <p:cNvSpPr>
            <a:spLocks noChangeArrowheads="1"/>
          </p:cNvSpPr>
          <p:nvPr/>
        </p:nvSpPr>
        <p:spPr bwMode="auto">
          <a:xfrm>
            <a:off x="5283200" y="2057400"/>
            <a:ext cx="1238250" cy="769938"/>
          </a:xfrm>
          <a:prstGeom prst="downArrowCallout">
            <a:avLst>
              <a:gd name="adj1" fmla="val 40206"/>
              <a:gd name="adj2" fmla="val 40206"/>
              <a:gd name="adj3" fmla="val 16667"/>
              <a:gd name="adj4" fmla="val 54620"/>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chemeClr val="bg1"/>
                </a:solidFill>
                <a:latin typeface="Times New Roman" pitchFamily="18" charset="0"/>
              </a:rPr>
              <a:t>pos</a:t>
            </a:r>
          </a:p>
        </p:txBody>
      </p:sp>
      <p:grpSp>
        <p:nvGrpSpPr>
          <p:cNvPr id="138251" name="Group 11"/>
          <p:cNvGrpSpPr>
            <a:grpSpLocks/>
          </p:cNvGrpSpPr>
          <p:nvPr/>
        </p:nvGrpSpPr>
        <p:grpSpPr bwMode="auto">
          <a:xfrm>
            <a:off x="1108075" y="3468688"/>
            <a:ext cx="8550275" cy="608012"/>
            <a:chOff x="644" y="1153"/>
            <a:chExt cx="4972" cy="383"/>
          </a:xfrm>
        </p:grpSpPr>
        <p:sp>
          <p:nvSpPr>
            <p:cNvPr id="138252"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8253"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8254"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38255"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8256"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8257"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8258"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38259"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38260" name="Rectangle 20"/>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 Insertion Sort</a:t>
            </a:r>
          </a:p>
        </p:txBody>
      </p:sp>
    </p:spTree>
    <p:extLst>
      <p:ext uri="{BB962C8B-B14F-4D97-AF65-F5344CB8AC3E}">
        <p14:creationId xmlns:p14="http://schemas.microsoft.com/office/powerpoint/2010/main" val="957815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strips(downRight)">
                                      <p:cBhvr>
                                        <p:cTn id="7" dur="2000"/>
                                        <p:tgtEl>
                                          <p:spTgt spid="13824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38243"/>
                                        </p:tgtEl>
                                        <p:attrNameLst>
                                          <p:attrName>style.visibility</p:attrName>
                                        </p:attrNameLst>
                                      </p:cBhvr>
                                      <p:to>
                                        <p:strVal val="visible"/>
                                      </p:to>
                                    </p:set>
                                    <p:animEffect transition="in" filter="strips(downRight)">
                                      <p:cBhvr>
                                        <p:cTn id="10" dur="2000"/>
                                        <p:tgtEl>
                                          <p:spTgt spid="138243"/>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38244"/>
                                        </p:tgtEl>
                                        <p:attrNameLst>
                                          <p:attrName>style.visibility</p:attrName>
                                        </p:attrNameLst>
                                      </p:cBhvr>
                                      <p:to>
                                        <p:strVal val="visible"/>
                                      </p:to>
                                    </p:set>
                                    <p:animEffect transition="in" filter="strips(downRight)">
                                      <p:cBhvr>
                                        <p:cTn id="13" dur="2000"/>
                                        <p:tgtEl>
                                          <p:spTgt spid="138244"/>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38245"/>
                                        </p:tgtEl>
                                        <p:attrNameLst>
                                          <p:attrName>style.visibility</p:attrName>
                                        </p:attrNameLst>
                                      </p:cBhvr>
                                      <p:to>
                                        <p:strVal val="visible"/>
                                      </p:to>
                                    </p:set>
                                    <p:animEffect transition="in" filter="strips(downRight)">
                                      <p:cBhvr>
                                        <p:cTn id="16" dur="2000"/>
                                        <p:tgtEl>
                                          <p:spTgt spid="138245"/>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38246"/>
                                        </p:tgtEl>
                                        <p:attrNameLst>
                                          <p:attrName>style.visibility</p:attrName>
                                        </p:attrNameLst>
                                      </p:cBhvr>
                                      <p:to>
                                        <p:strVal val="visible"/>
                                      </p:to>
                                    </p:set>
                                    <p:animEffect transition="in" filter="strips(downRight)">
                                      <p:cBhvr>
                                        <p:cTn id="19" dur="2000"/>
                                        <p:tgtEl>
                                          <p:spTgt spid="138246"/>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38247"/>
                                        </p:tgtEl>
                                        <p:attrNameLst>
                                          <p:attrName>style.visibility</p:attrName>
                                        </p:attrNameLst>
                                      </p:cBhvr>
                                      <p:to>
                                        <p:strVal val="visible"/>
                                      </p:to>
                                    </p:set>
                                    <p:animEffect transition="in" filter="strips(downRight)">
                                      <p:cBhvr>
                                        <p:cTn id="22" dur="2000"/>
                                        <p:tgtEl>
                                          <p:spTgt spid="138247"/>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38248"/>
                                        </p:tgtEl>
                                        <p:attrNameLst>
                                          <p:attrName>style.visibility</p:attrName>
                                        </p:attrNameLst>
                                      </p:cBhvr>
                                      <p:to>
                                        <p:strVal val="visible"/>
                                      </p:to>
                                    </p:set>
                                    <p:animEffect transition="in" filter="strips(downRight)">
                                      <p:cBhvr>
                                        <p:cTn id="25" dur="2000"/>
                                        <p:tgtEl>
                                          <p:spTgt spid="138248"/>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38249"/>
                                        </p:tgtEl>
                                        <p:attrNameLst>
                                          <p:attrName>style.visibility</p:attrName>
                                        </p:attrNameLst>
                                      </p:cBhvr>
                                      <p:to>
                                        <p:strVal val="visible"/>
                                      </p:to>
                                    </p:set>
                                    <p:animEffect transition="in" filter="strips(downRight)">
                                      <p:cBhvr>
                                        <p:cTn id="28" dur="2000"/>
                                        <p:tgtEl>
                                          <p:spTgt spid="138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nimBg="1"/>
      <p:bldP spid="138243" grpId="0" animBg="1"/>
      <p:bldP spid="138244" grpId="0" animBg="1"/>
      <p:bldP spid="138245" grpId="0" animBg="1"/>
      <p:bldP spid="138246" grpId="0" animBg="1"/>
      <p:bldP spid="138247" grpId="0" animBg="1"/>
      <p:bldP spid="138248" grpId="0" animBg="1"/>
      <p:bldP spid="13824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Độ Phức Tạp Của</a:t>
            </a:r>
            <a:r>
              <a:rPr lang="en-US"/>
              <a:t> </a:t>
            </a:r>
            <a:r>
              <a:rPr lang="en-US">
                <a:solidFill>
                  <a:srgbClr val="FFF3F3"/>
                </a:solidFill>
              </a:rPr>
              <a:t>Insertion Sort</a:t>
            </a:r>
          </a:p>
        </p:txBody>
      </p:sp>
      <p:pic>
        <p:nvPicPr>
          <p:cNvPr id="1198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492375"/>
            <a:ext cx="9201150" cy="306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0585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Thuật Toán Sắp Xếp</a:t>
            </a:r>
          </a:p>
        </p:txBody>
      </p:sp>
      <p:sp>
        <p:nvSpPr>
          <p:cNvPr id="270339" name="Rectangle 3"/>
          <p:cNvSpPr>
            <a:spLocks noGrp="1" noChangeArrowheads="1"/>
          </p:cNvSpPr>
          <p:nvPr>
            <p:ph type="body" idx="1"/>
          </p:nvPr>
        </p:nvSpPr>
        <p:spPr/>
        <p:txBody>
          <a:bodyPr/>
          <a:lstStyle/>
          <a:p>
            <a:pPr>
              <a:lnSpc>
                <a:spcPct val="90000"/>
              </a:lnSpc>
              <a:buNone/>
            </a:pPr>
            <a:r>
              <a:rPr lang="en-US" smtClean="0"/>
              <a:t>	1. Chọn trực tiếp – Selection Sort</a:t>
            </a:r>
          </a:p>
          <a:p>
            <a:pPr>
              <a:lnSpc>
                <a:spcPct val="90000"/>
              </a:lnSpc>
              <a:buNone/>
            </a:pPr>
            <a:r>
              <a:rPr lang="en-US" smtClean="0"/>
              <a:t>	2. Chèn trực tiếp – Insertion Sort</a:t>
            </a:r>
          </a:p>
          <a:p>
            <a:pPr>
              <a:lnSpc>
                <a:spcPct val="90000"/>
              </a:lnSpc>
              <a:buNone/>
            </a:pPr>
            <a:r>
              <a:rPr lang="en-US" b="1" smtClean="0"/>
              <a:t>	3. Chèn nhị phân</a:t>
            </a:r>
            <a:r>
              <a:rPr lang="en-US" smtClean="0"/>
              <a:t> </a:t>
            </a:r>
            <a:r>
              <a:rPr lang="en-US" b="1" smtClean="0"/>
              <a:t>– Binary Insertion Sort</a:t>
            </a:r>
          </a:p>
          <a:p>
            <a:pPr>
              <a:lnSpc>
                <a:spcPct val="90000"/>
              </a:lnSpc>
              <a:buNone/>
            </a:pPr>
            <a:r>
              <a:rPr lang="en-US" smtClean="0"/>
              <a:t>	4. Đổi chỗ trực tiếp – Interchange Sort</a:t>
            </a:r>
          </a:p>
          <a:p>
            <a:pPr>
              <a:lnSpc>
                <a:spcPct val="90000"/>
              </a:lnSpc>
              <a:buNone/>
            </a:pPr>
            <a:r>
              <a:rPr lang="en-US" smtClean="0"/>
              <a:t>	5. Nổi bọt – Bubble Sort</a:t>
            </a:r>
          </a:p>
          <a:p>
            <a:pPr>
              <a:lnSpc>
                <a:spcPct val="90000"/>
              </a:lnSpc>
              <a:buNone/>
            </a:pPr>
            <a:r>
              <a:rPr lang="en-US" smtClean="0"/>
              <a:t>	6. Shaker Sort</a:t>
            </a:r>
          </a:p>
          <a:p>
            <a:pPr>
              <a:lnSpc>
                <a:spcPct val="90000"/>
              </a:lnSpc>
              <a:buNone/>
            </a:pPr>
            <a:r>
              <a:rPr lang="en-US" smtClean="0"/>
              <a:t>	7. 	Shell Sort</a:t>
            </a:r>
          </a:p>
          <a:p>
            <a:pPr>
              <a:lnSpc>
                <a:spcPct val="90000"/>
              </a:lnSpc>
              <a:buNone/>
            </a:pPr>
            <a:r>
              <a:rPr lang="en-US" smtClean="0"/>
              <a:t>	8. Heap Sort</a:t>
            </a:r>
            <a:r>
              <a:rPr lang="en-US" b="1" smtClean="0"/>
              <a:t> </a:t>
            </a:r>
          </a:p>
          <a:p>
            <a:pPr>
              <a:lnSpc>
                <a:spcPct val="90000"/>
              </a:lnSpc>
              <a:buNone/>
            </a:pPr>
            <a:r>
              <a:rPr lang="en-US" smtClean="0"/>
              <a:t>	9. Quick Sort</a:t>
            </a:r>
          </a:p>
          <a:p>
            <a:pPr>
              <a:lnSpc>
                <a:spcPct val="90000"/>
              </a:lnSpc>
              <a:buNone/>
            </a:pPr>
            <a:r>
              <a:rPr lang="en-US" smtClean="0"/>
              <a:t>	10. Merge Sort</a:t>
            </a:r>
          </a:p>
          <a:p>
            <a:pPr>
              <a:lnSpc>
                <a:spcPct val="90000"/>
              </a:lnSpc>
              <a:buNone/>
            </a:pPr>
            <a:r>
              <a:rPr lang="en-US" smtClean="0"/>
              <a:t>	11. Radix Sort</a:t>
            </a:r>
          </a:p>
          <a:p>
            <a:pPr>
              <a:buFont typeface="Wingdings" pitchFamily="2" charset="2"/>
              <a:buNone/>
            </a:pPr>
            <a:endParaRPr lang="en-US"/>
          </a:p>
        </p:txBody>
      </p:sp>
    </p:spTree>
    <p:extLst>
      <p:ext uri="{BB962C8B-B14F-4D97-AF65-F5344CB8AC3E}">
        <p14:creationId xmlns:p14="http://schemas.microsoft.com/office/powerpoint/2010/main" val="37501249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Chèn Nhị Phân – Binary Insertion Sort</a:t>
            </a:r>
          </a:p>
        </p:txBody>
      </p:sp>
      <p:sp>
        <p:nvSpPr>
          <p:cNvPr id="73731" name="Rectangle 3"/>
          <p:cNvSpPr>
            <a:spLocks noGrp="1" noChangeArrowheads="1"/>
          </p:cNvSpPr>
          <p:nvPr>
            <p:ph type="body" idx="1"/>
          </p:nvPr>
        </p:nvSpPr>
        <p:spPr>
          <a:xfrm>
            <a:off x="1127125" y="1111250"/>
            <a:ext cx="8434388" cy="5413375"/>
          </a:xfrm>
        </p:spPr>
        <p:txBody>
          <a:bodyPr/>
          <a:lstStyle/>
          <a:p>
            <a:pPr>
              <a:lnSpc>
                <a:spcPct val="80000"/>
              </a:lnSpc>
              <a:buFont typeface="Wingdings" pitchFamily="2" charset="2"/>
              <a:buNone/>
            </a:pPr>
            <a:r>
              <a:rPr lang="en-US" sz="2400"/>
              <a:t>	</a:t>
            </a:r>
            <a:r>
              <a:rPr lang="en-US" sz="2000">
                <a:solidFill>
                  <a:srgbClr val="0000FF"/>
                </a:solidFill>
                <a:cs typeface="Courier New" pitchFamily="49" charset="0"/>
              </a:rPr>
              <a:t>void</a:t>
            </a:r>
            <a:r>
              <a:rPr lang="en-US" sz="2400"/>
              <a:t>	 BInsertionSort(int a[],int n )</a:t>
            </a:r>
            <a:br>
              <a:rPr lang="en-US" sz="2400"/>
            </a:br>
            <a:r>
              <a:rPr lang="en-US" sz="2400"/>
              <a:t>{	</a:t>
            </a:r>
          </a:p>
          <a:p>
            <a:pPr>
              <a:lnSpc>
                <a:spcPct val="80000"/>
              </a:lnSpc>
              <a:buFont typeface="Wingdings" pitchFamily="2" charset="2"/>
              <a:buNone/>
            </a:pPr>
            <a:r>
              <a:rPr lang="en-US" sz="2400"/>
              <a:t>		</a:t>
            </a:r>
            <a:r>
              <a:rPr lang="en-US" sz="2000">
                <a:solidFill>
                  <a:srgbClr val="0000FF"/>
                </a:solidFill>
                <a:cs typeface="Courier New" pitchFamily="49" charset="0"/>
              </a:rPr>
              <a:t>int</a:t>
            </a:r>
            <a:r>
              <a:rPr lang="en-US" sz="2400"/>
              <a:t> l,r,m,i;</a:t>
            </a:r>
            <a:br>
              <a:rPr lang="en-US" sz="2400"/>
            </a:br>
            <a:r>
              <a:rPr lang="en-US" sz="2400"/>
              <a:t>	</a:t>
            </a:r>
            <a:r>
              <a:rPr lang="en-US" sz="2000">
                <a:solidFill>
                  <a:srgbClr val="0000FF"/>
                </a:solidFill>
                <a:cs typeface="Courier New" pitchFamily="49" charset="0"/>
              </a:rPr>
              <a:t>int</a:t>
            </a:r>
            <a:r>
              <a:rPr lang="en-US" sz="2400"/>
              <a:t> x</a:t>
            </a:r>
            <a:r>
              <a:rPr lang="en-US" sz="1400" i="1"/>
              <a:t>;</a:t>
            </a:r>
            <a:r>
              <a:rPr lang="en-US" sz="1400"/>
              <a:t>//lưu giá trị a[i] tránh bị ghi đè khi dời chỗ các phần tử</a:t>
            </a:r>
            <a:r>
              <a:rPr lang="en-US" sz="1600"/>
              <a:t>.</a:t>
            </a:r>
            <a:r>
              <a:rPr lang="en-US" sz="1600" i="1"/>
              <a:t/>
            </a:r>
            <a:br>
              <a:rPr lang="en-US" sz="1600" i="1"/>
            </a:br>
            <a:r>
              <a:rPr lang="en-US" sz="2400"/>
              <a:t>	</a:t>
            </a:r>
            <a:r>
              <a:rPr lang="en-US" sz="2000">
                <a:solidFill>
                  <a:srgbClr val="0000FF"/>
                </a:solidFill>
                <a:cs typeface="Courier New" pitchFamily="49" charset="0"/>
              </a:rPr>
              <a:t>for</a:t>
            </a:r>
            <a:r>
              <a:rPr lang="en-US" sz="2400"/>
              <a:t>(int i=1 ; i&lt;n ; i++)</a:t>
            </a:r>
            <a:br>
              <a:rPr lang="en-US" sz="2400"/>
            </a:br>
            <a:r>
              <a:rPr lang="en-US" sz="2400"/>
              <a:t>	{	x = a[i]; l = 1; r = i-1;</a:t>
            </a:r>
            <a:br>
              <a:rPr lang="en-US" sz="2400"/>
            </a:br>
            <a:r>
              <a:rPr lang="en-US" sz="2400"/>
              <a:t>		</a:t>
            </a:r>
            <a:r>
              <a:rPr lang="en-US" sz="2000">
                <a:solidFill>
                  <a:srgbClr val="0000FF"/>
                </a:solidFill>
                <a:cs typeface="Courier New" pitchFamily="49" charset="0"/>
              </a:rPr>
              <a:t>while</a:t>
            </a:r>
            <a:r>
              <a:rPr lang="en-US" sz="2400"/>
              <a:t>(i&lt;=r)	</a:t>
            </a:r>
            <a:r>
              <a:rPr lang="en-US" sz="1400"/>
              <a:t>// tìm vị trí chèn x</a:t>
            </a:r>
            <a:r>
              <a:rPr lang="en-US" sz="2400"/>
              <a:t>	</a:t>
            </a:r>
          </a:p>
          <a:p>
            <a:pPr>
              <a:lnSpc>
                <a:spcPct val="80000"/>
              </a:lnSpc>
              <a:buFont typeface="Wingdings" pitchFamily="2" charset="2"/>
              <a:buNone/>
            </a:pPr>
            <a:r>
              <a:rPr lang="en-US" sz="2400"/>
              <a:t>			{	m = (l+r)/2;	</a:t>
            </a:r>
            <a:r>
              <a:rPr lang="en-US" sz="1400"/>
              <a:t>// tìm vị trí thích hợp m</a:t>
            </a:r>
            <a:r>
              <a:rPr lang="en-US" sz="2400"/>
              <a:t/>
            </a:r>
            <a:br>
              <a:rPr lang="en-US" sz="2400"/>
            </a:br>
            <a:r>
              <a:rPr lang="en-US" sz="2400"/>
              <a:t>			</a:t>
            </a:r>
            <a:r>
              <a:rPr lang="en-US" sz="2000">
                <a:solidFill>
                  <a:srgbClr val="0000FF"/>
                </a:solidFill>
                <a:cs typeface="Courier New" pitchFamily="49" charset="0"/>
              </a:rPr>
              <a:t>if</a:t>
            </a:r>
            <a:r>
              <a:rPr lang="en-US" sz="2400"/>
              <a:t>(x &lt; a[m]) r = m-1;</a:t>
            </a:r>
            <a:br>
              <a:rPr lang="en-US" sz="2400"/>
            </a:br>
            <a:r>
              <a:rPr lang="en-US" sz="2400"/>
              <a:t>			</a:t>
            </a:r>
            <a:r>
              <a:rPr lang="en-US" sz="2000">
                <a:solidFill>
                  <a:srgbClr val="0000FF"/>
                </a:solidFill>
                <a:cs typeface="Courier New" pitchFamily="49" charset="0"/>
              </a:rPr>
              <a:t>else</a:t>
            </a:r>
            <a:r>
              <a:rPr lang="en-US" sz="2400"/>
              <a:t>	l = m+1;</a:t>
            </a:r>
            <a:br>
              <a:rPr lang="en-US" sz="2400"/>
            </a:br>
            <a:r>
              <a:rPr lang="en-US" sz="2400"/>
              <a:t>		}</a:t>
            </a:r>
            <a:br>
              <a:rPr lang="en-US" sz="2400"/>
            </a:br>
            <a:r>
              <a:rPr lang="en-US" sz="2400"/>
              <a:t>		</a:t>
            </a:r>
            <a:r>
              <a:rPr lang="en-US" sz="2000">
                <a:solidFill>
                  <a:srgbClr val="0000FF"/>
                </a:solidFill>
                <a:cs typeface="Courier New" pitchFamily="49" charset="0"/>
              </a:rPr>
              <a:t>for</a:t>
            </a:r>
            <a:r>
              <a:rPr lang="en-US" sz="2400"/>
              <a:t>(int j = i-1 ; j &gt;=l ; j--)</a:t>
            </a:r>
            <a:br>
              <a:rPr lang="en-US" sz="2400"/>
            </a:br>
            <a:r>
              <a:rPr lang="en-US" sz="2400"/>
              <a:t>			a[j+1] = </a:t>
            </a:r>
            <a:r>
              <a:rPr lang="en-US" sz="2000"/>
              <a:t>a[j</a:t>
            </a:r>
            <a:r>
              <a:rPr lang="en-US" sz="2000" i="1"/>
              <a:t>]</a:t>
            </a:r>
            <a:r>
              <a:rPr lang="en-US" sz="1400" i="1"/>
              <a:t>;</a:t>
            </a:r>
            <a:r>
              <a:rPr lang="en-US" sz="1400"/>
              <a:t>// dời các phần tử sẽ đứng sau x</a:t>
            </a:r>
            <a:br>
              <a:rPr lang="en-US" sz="1400"/>
            </a:br>
            <a:r>
              <a:rPr lang="en-US" sz="2400"/>
              <a:t>		a[l] = x;		</a:t>
            </a:r>
            <a:r>
              <a:rPr lang="en-US" sz="1400"/>
              <a:t>// chèn x vào dãy</a:t>
            </a:r>
            <a:r>
              <a:rPr lang="en-US" sz="2400"/>
              <a:t/>
            </a:r>
            <a:br>
              <a:rPr lang="en-US" sz="2400"/>
            </a:br>
            <a:r>
              <a:rPr lang="en-US" sz="2400"/>
              <a:t>	}</a:t>
            </a:r>
          </a:p>
          <a:p>
            <a:pPr>
              <a:lnSpc>
                <a:spcPct val="80000"/>
              </a:lnSpc>
              <a:buFont typeface="Wingdings" pitchFamily="2" charset="2"/>
              <a:buNone/>
            </a:pPr>
            <a:r>
              <a:rPr lang="en-US" sz="2400"/>
              <a:t>}</a:t>
            </a:r>
          </a:p>
        </p:txBody>
      </p:sp>
    </p:spTree>
    <p:extLst>
      <p:ext uri="{BB962C8B-B14F-4D97-AF65-F5344CB8AC3E}">
        <p14:creationId xmlns:p14="http://schemas.microsoft.com/office/powerpoint/2010/main" val="32900463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smtClean="0">
                <a:solidFill>
                  <a:srgbClr val="FFF3F3"/>
                </a:solidFill>
              </a:rPr>
              <a:t>Câu Hỏi và Bài Tập</a:t>
            </a:r>
            <a:endParaRPr lang="en-US" sz="2800">
              <a:solidFill>
                <a:srgbClr val="FFF3F3"/>
              </a:solidFill>
            </a:endParaRPr>
          </a:p>
        </p:txBody>
      </p:sp>
      <p:sp>
        <p:nvSpPr>
          <p:cNvPr id="258051" name="Rectangle 3"/>
          <p:cNvSpPr>
            <a:spLocks noGrp="1" noChangeArrowheads="1"/>
          </p:cNvSpPr>
          <p:nvPr>
            <p:ph type="body" idx="1"/>
          </p:nvPr>
        </p:nvSpPr>
        <p:spPr/>
        <p:txBody>
          <a:bodyPr/>
          <a:lstStyle/>
          <a:p>
            <a:pPr marL="0" indent="0" algn="just">
              <a:spcBef>
                <a:spcPct val="30000"/>
              </a:spcBef>
              <a:buNone/>
            </a:pPr>
            <a:r>
              <a:rPr lang="en-US" smtClean="0"/>
              <a:t>1. </a:t>
            </a:r>
            <a:r>
              <a:rPr lang="vi-VN" smtClean="0"/>
              <a:t>Trình bày </a:t>
            </a:r>
            <a:r>
              <a:rPr lang="en-US"/>
              <a:t>ý</a:t>
            </a:r>
            <a:r>
              <a:rPr lang="vi-VN" smtClean="0"/>
              <a:t> tưởng của </a:t>
            </a:r>
            <a:r>
              <a:rPr lang="en-US" smtClean="0"/>
              <a:t>2 </a:t>
            </a:r>
            <a:r>
              <a:rPr lang="vi-VN" smtClean="0"/>
              <a:t>thuật toán sắp xếp</a:t>
            </a:r>
            <a:r>
              <a:rPr lang="en-US" smtClean="0"/>
              <a:t> </a:t>
            </a:r>
            <a:r>
              <a:rPr lang="en-US" smtClean="0">
                <a:solidFill>
                  <a:schemeClr val="tx1"/>
                </a:solidFill>
              </a:rPr>
              <a:t>chọn </a:t>
            </a:r>
            <a:r>
              <a:rPr lang="en-US">
                <a:solidFill>
                  <a:schemeClr val="tx1"/>
                </a:solidFill>
              </a:rPr>
              <a:t>trực </a:t>
            </a:r>
            <a:r>
              <a:rPr lang="en-US" smtClean="0">
                <a:solidFill>
                  <a:schemeClr val="tx1"/>
                </a:solidFill>
              </a:rPr>
              <a:t>tiếp và </a:t>
            </a:r>
            <a:r>
              <a:rPr lang="en-US">
                <a:solidFill>
                  <a:schemeClr val="tx1"/>
                </a:solidFill>
              </a:rPr>
              <a:t>chèn trực tiếp</a:t>
            </a:r>
            <a:r>
              <a:rPr lang="vi-VN" smtClean="0"/>
              <a:t>?</a:t>
            </a:r>
            <a:endParaRPr lang="en-US" smtClean="0"/>
          </a:p>
          <a:p>
            <a:pPr marL="0" indent="0" algn="just">
              <a:spcBef>
                <a:spcPct val="30000"/>
              </a:spcBef>
              <a:buNone/>
            </a:pPr>
            <a:r>
              <a:rPr lang="en-US" smtClean="0"/>
              <a:t>2. </a:t>
            </a:r>
            <a:r>
              <a:rPr lang="vi-VN" smtClean="0"/>
              <a:t>Hãy trình bày những ưu khuyết điểm của </a:t>
            </a:r>
            <a:r>
              <a:rPr lang="en-US" smtClean="0"/>
              <a:t>2 </a:t>
            </a:r>
            <a:r>
              <a:rPr lang="vi-VN" smtClean="0"/>
              <a:t>thuật toán sắp xếp</a:t>
            </a:r>
            <a:r>
              <a:rPr lang="en-US" smtClean="0"/>
              <a:t> </a:t>
            </a:r>
            <a:r>
              <a:rPr lang="en-US" smtClean="0">
                <a:solidFill>
                  <a:schemeClr val="tx1"/>
                </a:solidFill>
              </a:rPr>
              <a:t>chọn trực tiếp và chèn trực tiếp</a:t>
            </a:r>
            <a:r>
              <a:rPr lang="vi-VN" smtClean="0"/>
              <a:t>?</a:t>
            </a:r>
            <a:r>
              <a:rPr lang="en-US" smtClean="0"/>
              <a:t> </a:t>
            </a:r>
            <a:r>
              <a:rPr lang="vi-VN" smtClean="0"/>
              <a:t>Theo bạn cách khắc phục những nhược điểm này là như thế nào?</a:t>
            </a:r>
            <a:endParaRPr lang="en-US" smtClean="0"/>
          </a:p>
          <a:p>
            <a:pPr marL="0" indent="0" algn="just">
              <a:spcBef>
                <a:spcPct val="30000"/>
              </a:spcBef>
              <a:buNone/>
            </a:pPr>
            <a:r>
              <a:rPr lang="en-US" smtClean="0"/>
              <a:t>3. </a:t>
            </a:r>
            <a:r>
              <a:rPr lang="vi-VN" smtClean="0"/>
              <a:t>Sử  dụng  hàm  random  trong  C  để  tạo  ra  một  dãy  M  có  1.000  số  nguyên.  Vận  dụng </a:t>
            </a:r>
            <a:r>
              <a:rPr lang="en-US" smtClean="0"/>
              <a:t>2</a:t>
            </a:r>
            <a:r>
              <a:rPr lang="vi-VN" smtClean="0"/>
              <a:t> thuật toán sắp xếp</a:t>
            </a:r>
            <a:r>
              <a:rPr lang="en-US" smtClean="0"/>
              <a:t> </a:t>
            </a:r>
            <a:r>
              <a:rPr lang="en-US" smtClean="0">
                <a:solidFill>
                  <a:schemeClr val="tx1"/>
                </a:solidFill>
              </a:rPr>
              <a:t>chọn trực tiếp và chèn trực tiếp</a:t>
            </a:r>
            <a:r>
              <a:rPr lang="vi-VN" smtClean="0"/>
              <a:t> để sắp xếp các phần tử của mảng M theo thứ tự tăng dần về mặt  giá  trị.  Với  cùng  một  dữ  liệu  như  nhau,  cho  biết  thời  gian  thực  hiện  các  thuật toán?</a:t>
            </a:r>
            <a:endParaRPr lang="en-US" smtClean="0"/>
          </a:p>
        </p:txBody>
      </p:sp>
    </p:spTree>
    <p:extLst>
      <p:ext uri="{BB962C8B-B14F-4D97-AF65-F5344CB8AC3E}">
        <p14:creationId xmlns:p14="http://schemas.microsoft.com/office/powerpoint/2010/main" val="9795439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mtClean="0">
                <a:solidFill>
                  <a:srgbClr val="FFF3F3"/>
                </a:solidFill>
              </a:rPr>
              <a:t>Các Thuật Toán Sắp Xếp</a:t>
            </a:r>
            <a:endParaRPr lang="en-US">
              <a:solidFill>
                <a:srgbClr val="FFF3F3"/>
              </a:solidFill>
            </a:endParaRPr>
          </a:p>
        </p:txBody>
      </p:sp>
      <p:sp>
        <p:nvSpPr>
          <p:cNvPr id="73731" name="Rectangle 3"/>
          <p:cNvSpPr>
            <a:spLocks noGrp="1" noChangeArrowheads="1"/>
          </p:cNvSpPr>
          <p:nvPr>
            <p:ph type="body" idx="1"/>
          </p:nvPr>
        </p:nvSpPr>
        <p:spPr>
          <a:xfrm>
            <a:off x="1127125" y="1111250"/>
            <a:ext cx="8434388" cy="5413375"/>
          </a:xfrm>
        </p:spPr>
        <p:txBody>
          <a:bodyPr/>
          <a:lstStyle/>
          <a:p>
            <a:pPr>
              <a:lnSpc>
                <a:spcPct val="90000"/>
              </a:lnSpc>
              <a:buNone/>
            </a:pPr>
            <a:r>
              <a:rPr lang="en-US" smtClean="0"/>
              <a:t>	1. Chọn trực tiếp – Selection Sort</a:t>
            </a:r>
          </a:p>
          <a:p>
            <a:pPr>
              <a:lnSpc>
                <a:spcPct val="90000"/>
              </a:lnSpc>
              <a:buNone/>
            </a:pPr>
            <a:r>
              <a:rPr lang="en-US" smtClean="0"/>
              <a:t>	2. Chèn trực tiếp – Insertion Sort</a:t>
            </a:r>
          </a:p>
          <a:p>
            <a:pPr>
              <a:lnSpc>
                <a:spcPct val="90000"/>
              </a:lnSpc>
              <a:buNone/>
            </a:pPr>
            <a:r>
              <a:rPr lang="en-US" b="1" smtClean="0"/>
              <a:t>	</a:t>
            </a:r>
            <a:r>
              <a:rPr lang="en-US" smtClean="0"/>
              <a:t>3. Chèn nhị phân – Binary Insertion Sort</a:t>
            </a:r>
          </a:p>
          <a:p>
            <a:pPr>
              <a:lnSpc>
                <a:spcPct val="90000"/>
              </a:lnSpc>
              <a:buNone/>
            </a:pPr>
            <a:r>
              <a:rPr lang="en-US" smtClean="0"/>
              <a:t>	</a:t>
            </a:r>
            <a:r>
              <a:rPr lang="en-US" b="1" smtClean="0"/>
              <a:t>4. Đổi chỗ trực tiếp – Interchange Sort</a:t>
            </a:r>
          </a:p>
          <a:p>
            <a:pPr>
              <a:lnSpc>
                <a:spcPct val="90000"/>
              </a:lnSpc>
              <a:buNone/>
            </a:pPr>
            <a:r>
              <a:rPr lang="en-US" smtClean="0"/>
              <a:t>	5. Nổi bọt – Bubble Sort</a:t>
            </a:r>
          </a:p>
          <a:p>
            <a:pPr>
              <a:lnSpc>
                <a:spcPct val="90000"/>
              </a:lnSpc>
              <a:buNone/>
            </a:pPr>
            <a:r>
              <a:rPr lang="en-US" smtClean="0"/>
              <a:t>	6. Shaker Sort</a:t>
            </a:r>
          </a:p>
          <a:p>
            <a:pPr>
              <a:lnSpc>
                <a:spcPct val="90000"/>
              </a:lnSpc>
              <a:buNone/>
            </a:pPr>
            <a:r>
              <a:rPr lang="en-US" smtClean="0"/>
              <a:t>	7. 	Shell Sort</a:t>
            </a:r>
          </a:p>
          <a:p>
            <a:pPr>
              <a:lnSpc>
                <a:spcPct val="90000"/>
              </a:lnSpc>
              <a:buNone/>
            </a:pPr>
            <a:r>
              <a:rPr lang="en-US" smtClean="0"/>
              <a:t>	8. Heap Sort</a:t>
            </a:r>
            <a:r>
              <a:rPr lang="en-US" b="1" smtClean="0"/>
              <a:t> </a:t>
            </a:r>
          </a:p>
          <a:p>
            <a:pPr>
              <a:lnSpc>
                <a:spcPct val="90000"/>
              </a:lnSpc>
              <a:buNone/>
            </a:pPr>
            <a:r>
              <a:rPr lang="en-US" smtClean="0"/>
              <a:t>	9. Quick Sort</a:t>
            </a:r>
          </a:p>
          <a:p>
            <a:pPr>
              <a:lnSpc>
                <a:spcPct val="90000"/>
              </a:lnSpc>
              <a:buNone/>
            </a:pPr>
            <a:r>
              <a:rPr lang="en-US" smtClean="0"/>
              <a:t>	10. Merge Sort</a:t>
            </a:r>
          </a:p>
          <a:p>
            <a:pPr>
              <a:lnSpc>
                <a:spcPct val="90000"/>
              </a:lnSpc>
              <a:buNone/>
            </a:pPr>
            <a:r>
              <a:rPr lang="en-US" smtClean="0"/>
              <a:t>	11. Radix Sort</a:t>
            </a:r>
          </a:p>
        </p:txBody>
      </p:sp>
    </p:spTree>
    <p:extLst>
      <p:ext uri="{BB962C8B-B14F-4D97-AF65-F5344CB8AC3E}">
        <p14:creationId xmlns:p14="http://schemas.microsoft.com/office/powerpoint/2010/main" val="2931120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sp>
        <p:nvSpPr>
          <p:cNvPr id="63491" name="Rectangle 3"/>
          <p:cNvSpPr>
            <a:spLocks noGrp="1" noChangeArrowheads="1"/>
          </p:cNvSpPr>
          <p:nvPr>
            <p:ph type="body" idx="1"/>
          </p:nvPr>
        </p:nvSpPr>
        <p:spPr>
          <a:xfrm>
            <a:off x="1062038" y="1570038"/>
            <a:ext cx="7905750" cy="3930650"/>
          </a:xfrm>
        </p:spPr>
        <p:txBody>
          <a:bodyPr/>
          <a:lstStyle/>
          <a:p>
            <a:pPr>
              <a:lnSpc>
                <a:spcPct val="150000"/>
              </a:lnSpc>
              <a:spcBef>
                <a:spcPct val="60000"/>
              </a:spcBef>
            </a:pPr>
            <a:r>
              <a:rPr lang="en-US" b="1"/>
              <a:t>Ý tưởng</a:t>
            </a:r>
            <a:r>
              <a:rPr lang="en-US"/>
              <a:t>: Xuất phát từ đầu dãy, tìm tất các các nghịch thế chứa phần tử này, triệt tiêu chúng bằng cách đổi chỗ 2 phần tử trong cặp nghịch thế. Lặp lại xử lý trên với phần tử kế trong dãy.</a:t>
            </a:r>
          </a:p>
          <a:p>
            <a:pPr>
              <a:spcBef>
                <a:spcPct val="60000"/>
              </a:spcBef>
              <a:buFont typeface="Wingdings" pitchFamily="2" charset="2"/>
              <a:buNone/>
            </a:pPr>
            <a:endParaRPr lang="en-US"/>
          </a:p>
        </p:txBody>
      </p:sp>
    </p:spTree>
    <p:extLst>
      <p:ext uri="{BB962C8B-B14F-4D97-AF65-F5344CB8AC3E}">
        <p14:creationId xmlns:p14="http://schemas.microsoft.com/office/powerpoint/2010/main" val="19452080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Tìm Kiếm Tuyến Tính</a:t>
            </a:r>
          </a:p>
        </p:txBody>
      </p:sp>
      <p:sp>
        <p:nvSpPr>
          <p:cNvPr id="238595" name="Rectangle 3"/>
          <p:cNvSpPr>
            <a:spLocks noGrp="1" noChangeArrowheads="1"/>
          </p:cNvSpPr>
          <p:nvPr>
            <p:ph type="body" idx="1"/>
          </p:nvPr>
        </p:nvSpPr>
        <p:spPr>
          <a:xfrm>
            <a:off x="992188" y="1111250"/>
            <a:ext cx="8569325" cy="5176838"/>
          </a:xfrm>
        </p:spPr>
        <p:txBody>
          <a:bodyPr/>
          <a:lstStyle/>
          <a:p>
            <a:r>
              <a:rPr lang="en-US" b="1"/>
              <a:t>Ý tưởng</a:t>
            </a:r>
            <a:r>
              <a:rPr lang="en-US"/>
              <a:t> : So sánh X lần lượt với phần tử thứ 1, thứ 2,…của mảng a cho đến khi gặp được khóa cần tìm, hoặc tìm hết mảng mà không thấy.</a:t>
            </a:r>
          </a:p>
          <a:p>
            <a:r>
              <a:rPr lang="en-US" b="1"/>
              <a:t>Các bước tiến hành</a:t>
            </a:r>
          </a:p>
          <a:p>
            <a:pPr lvl="1">
              <a:buFontTx/>
              <a:buChar char="•"/>
            </a:pPr>
            <a:r>
              <a:rPr lang="en-US" sz="2400" u="sng"/>
              <a:t>Bước 1</a:t>
            </a:r>
            <a:r>
              <a:rPr lang="en-US" sz="2400"/>
              <a:t>: Khởi gán i=0;</a:t>
            </a:r>
          </a:p>
          <a:p>
            <a:pPr lvl="1">
              <a:buFontTx/>
              <a:buChar char="•"/>
            </a:pPr>
            <a:r>
              <a:rPr lang="en-US" sz="2400" u="sng"/>
              <a:t>Bước 2</a:t>
            </a:r>
            <a:r>
              <a:rPr lang="en-US" sz="2400"/>
              <a:t>: So sánh a[i] với giá trị x cần tìm, có 2 khả năng</a:t>
            </a:r>
          </a:p>
          <a:p>
            <a:pPr lvl="1">
              <a:buFont typeface="Wingdings" pitchFamily="2" charset="2"/>
              <a:buNone/>
            </a:pPr>
            <a:r>
              <a:rPr lang="en-US" sz="2400"/>
              <a:t>		+ a[i] == x tìm thấy x. Dừng;</a:t>
            </a:r>
          </a:p>
          <a:p>
            <a:pPr lvl="1">
              <a:buFont typeface="Wingdings" pitchFamily="2" charset="2"/>
              <a:buNone/>
            </a:pPr>
            <a:r>
              <a:rPr lang="en-US" sz="2400"/>
              <a:t>		+ a[i] != x sang bước 3;</a:t>
            </a:r>
          </a:p>
          <a:p>
            <a:pPr lvl="1">
              <a:buFontTx/>
              <a:buChar char="•"/>
            </a:pPr>
            <a:r>
              <a:rPr lang="en-US" sz="2400" u="sng"/>
              <a:t>Bước 3</a:t>
            </a:r>
            <a:r>
              <a:rPr lang="en-US" sz="2400"/>
              <a:t>: i=i+1 // Xét tiếp phần tử kế tiếp trong mảng</a:t>
            </a:r>
          </a:p>
          <a:p>
            <a:pPr lvl="1">
              <a:buFont typeface="Wingdings" pitchFamily="2" charset="2"/>
              <a:buNone/>
            </a:pPr>
            <a:r>
              <a:rPr lang="en-US" sz="2400"/>
              <a:t>	 	Nếu i==N: Hết mảng. Dừng;</a:t>
            </a:r>
          </a:p>
          <a:p>
            <a:pPr lvl="1">
              <a:buFont typeface="Wingdings" pitchFamily="2" charset="2"/>
              <a:buNone/>
            </a:pPr>
            <a:r>
              <a:rPr lang="en-US" sz="2400"/>
              <a:t>	 	Ngược lại: Lặp lại bước 2;</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Bước Tiến Hành</a:t>
            </a:r>
          </a:p>
        </p:txBody>
      </p:sp>
      <p:sp>
        <p:nvSpPr>
          <p:cNvPr id="75779" name="Rectangle 3"/>
          <p:cNvSpPr>
            <a:spLocks noGrp="1" noChangeArrowheads="1"/>
          </p:cNvSpPr>
          <p:nvPr>
            <p:ph type="body" idx="1"/>
          </p:nvPr>
        </p:nvSpPr>
        <p:spPr>
          <a:xfrm>
            <a:off x="1062038" y="1111250"/>
            <a:ext cx="8499475" cy="5176838"/>
          </a:xfrm>
        </p:spPr>
        <p:txBody>
          <a:bodyPr/>
          <a:lstStyle/>
          <a:p>
            <a:r>
              <a:rPr lang="en-US" u="sng"/>
              <a:t>Bước 1</a:t>
            </a:r>
            <a:r>
              <a:rPr lang="en-US"/>
              <a:t>: i = 0; 	</a:t>
            </a:r>
            <a:r>
              <a:rPr lang="en-US" sz="2000" i="1"/>
              <a:t>// bắt đầu từ đầu dãy </a:t>
            </a:r>
          </a:p>
          <a:p>
            <a:r>
              <a:rPr lang="en-US" u="sng"/>
              <a:t>Bước 2</a:t>
            </a:r>
            <a:r>
              <a:rPr lang="en-US"/>
              <a:t>: j = i+1; </a:t>
            </a:r>
            <a:r>
              <a:rPr lang="en-US" sz="2000" i="1"/>
              <a:t>//tìm các nghịch thế với a[i] </a:t>
            </a:r>
          </a:p>
          <a:p>
            <a:r>
              <a:rPr lang="en-US" u="sng"/>
              <a:t>Bước 3</a:t>
            </a:r>
            <a:r>
              <a:rPr lang="en-US"/>
              <a:t>: </a:t>
            </a:r>
          </a:p>
          <a:p>
            <a:pPr>
              <a:buFont typeface="Wingdings" pitchFamily="2" charset="2"/>
              <a:buNone/>
            </a:pPr>
            <a:r>
              <a:rPr lang="en-US"/>
              <a:t>			Trong khi j &lt; N thực hiện </a:t>
            </a:r>
          </a:p>
          <a:p>
            <a:pPr>
              <a:buFont typeface="Wingdings" pitchFamily="2" charset="2"/>
              <a:buNone/>
            </a:pPr>
            <a:r>
              <a:rPr lang="en-US"/>
              <a:t>				Nếu a[j]&lt;a[i] </a:t>
            </a:r>
            <a:r>
              <a:rPr lang="en-US" sz="2000" i="1"/>
              <a:t>//xét cặp a[i], a[j]</a:t>
            </a:r>
            <a:r>
              <a:rPr lang="en-US" sz="2000"/>
              <a:t> </a:t>
            </a:r>
          </a:p>
          <a:p>
            <a:pPr>
              <a:buFont typeface="Wingdings" pitchFamily="2" charset="2"/>
              <a:buNone/>
            </a:pPr>
            <a:r>
              <a:rPr lang="en-US"/>
              <a:t>					Swap(a[i]</a:t>
            </a:r>
            <a:r>
              <a:rPr lang="en-US">
                <a:sym typeface="Symbol" pitchFamily="18" charset="2"/>
              </a:rPr>
              <a:t>,</a:t>
            </a:r>
            <a:r>
              <a:rPr lang="en-US"/>
              <a:t>a[j]); </a:t>
            </a:r>
          </a:p>
          <a:p>
            <a:pPr>
              <a:buFont typeface="Wingdings" pitchFamily="2" charset="2"/>
              <a:buNone/>
            </a:pPr>
            <a:r>
              <a:rPr lang="en-US"/>
              <a:t>			j = j+1;		</a:t>
            </a:r>
          </a:p>
          <a:p>
            <a:r>
              <a:rPr lang="en-US" u="sng"/>
              <a:t>Bước 4</a:t>
            </a:r>
            <a:r>
              <a:rPr lang="en-US"/>
              <a:t>: i = i+1; </a:t>
            </a:r>
          </a:p>
          <a:p>
            <a:pPr>
              <a:buFont typeface="Wingdings" pitchFamily="2" charset="2"/>
              <a:buNone/>
            </a:pPr>
            <a:r>
              <a:rPr lang="en-US"/>
              <a:t>			Nếu  i &lt; N-1: Lặp lại Bước 2. </a:t>
            </a:r>
          </a:p>
          <a:p>
            <a:pPr>
              <a:buFont typeface="Wingdings" pitchFamily="2" charset="2"/>
              <a:buNone/>
            </a:pPr>
            <a:r>
              <a:rPr lang="en-US"/>
              <a:t>			Ngược lại:  Dừng. </a:t>
            </a:r>
          </a:p>
        </p:txBody>
      </p:sp>
    </p:spTree>
    <p:extLst>
      <p:ext uri="{BB962C8B-B14F-4D97-AF65-F5344CB8AC3E}">
        <p14:creationId xmlns:p14="http://schemas.microsoft.com/office/powerpoint/2010/main" val="41227988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sp>
        <p:nvSpPr>
          <p:cNvPr id="76803" name="Rectangle 3"/>
          <p:cNvSpPr>
            <a:spLocks noGrp="1" noChangeArrowheads="1"/>
          </p:cNvSpPr>
          <p:nvPr>
            <p:ph type="body" idx="1"/>
          </p:nvPr>
        </p:nvSpPr>
        <p:spPr>
          <a:xfrm>
            <a:off x="992188" y="981075"/>
            <a:ext cx="8569325" cy="1447800"/>
          </a:xfrm>
        </p:spPr>
        <p:txBody>
          <a:bodyPr/>
          <a:lstStyle/>
          <a:p>
            <a:r>
              <a:rPr lang="en-US"/>
              <a:t>Cho dãy số a:   </a:t>
            </a:r>
          </a:p>
          <a:p>
            <a:pPr>
              <a:buFont typeface="Wingdings" pitchFamily="2" charset="2"/>
              <a:buNone/>
            </a:pPr>
            <a:r>
              <a:rPr lang="en-US"/>
              <a:t>		12	  2	8	5	1	6	4	15 </a:t>
            </a:r>
          </a:p>
        </p:txBody>
      </p:sp>
      <p:grpSp>
        <p:nvGrpSpPr>
          <p:cNvPr id="76815" name="Group 15"/>
          <p:cNvGrpSpPr>
            <a:grpSpLocks/>
          </p:cNvGrpSpPr>
          <p:nvPr/>
        </p:nvGrpSpPr>
        <p:grpSpPr bwMode="auto">
          <a:xfrm>
            <a:off x="1423988" y="2205038"/>
            <a:ext cx="7993062" cy="1728787"/>
            <a:chOff x="897" y="1389"/>
            <a:chExt cx="4899" cy="998"/>
          </a:xfrm>
        </p:grpSpPr>
        <p:pic>
          <p:nvPicPr>
            <p:cNvPr id="7680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 y="1389"/>
              <a:ext cx="4899" cy="998"/>
            </a:xfrm>
            <a:prstGeom prst="rect">
              <a:avLst/>
            </a:prstGeom>
            <a:noFill/>
            <a:extLst>
              <a:ext uri="{909E8E84-426E-40DD-AFC4-6F175D3DCCD1}">
                <a14:hiddenFill xmlns:a14="http://schemas.microsoft.com/office/drawing/2010/main">
                  <a:solidFill>
                    <a:srgbClr val="FFFFFF"/>
                  </a:solidFill>
                </a14:hiddenFill>
              </a:ext>
            </a:extLst>
          </p:spPr>
        </p:pic>
        <p:sp>
          <p:nvSpPr>
            <p:cNvPr id="76808" name="Text Box 8"/>
            <p:cNvSpPr txBox="1">
              <a:spLocks noChangeArrowheads="1"/>
            </p:cNvSpPr>
            <p:nvPr/>
          </p:nvSpPr>
          <p:spPr bwMode="auto">
            <a:xfrm>
              <a:off x="1623" y="2115"/>
              <a:ext cx="3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j=1</a:t>
              </a:r>
            </a:p>
          </p:txBody>
        </p:sp>
        <p:sp>
          <p:nvSpPr>
            <p:cNvPr id="76810" name="Text Box 10"/>
            <p:cNvSpPr txBox="1">
              <a:spLocks noChangeArrowheads="1"/>
            </p:cNvSpPr>
            <p:nvPr/>
          </p:nvSpPr>
          <p:spPr bwMode="auto">
            <a:xfrm>
              <a:off x="1033" y="2115"/>
              <a:ext cx="36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grpSp>
      <p:grpSp>
        <p:nvGrpSpPr>
          <p:cNvPr id="76819" name="Group 19"/>
          <p:cNvGrpSpPr>
            <a:grpSpLocks/>
          </p:cNvGrpSpPr>
          <p:nvPr/>
        </p:nvGrpSpPr>
        <p:grpSpPr bwMode="auto">
          <a:xfrm>
            <a:off x="1281113" y="4292600"/>
            <a:ext cx="7848600" cy="1800225"/>
            <a:chOff x="807" y="2704"/>
            <a:chExt cx="4944" cy="1134"/>
          </a:xfrm>
        </p:grpSpPr>
        <p:pic>
          <p:nvPicPr>
            <p:cNvPr id="7681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 y="2704"/>
              <a:ext cx="4944" cy="1134"/>
            </a:xfrm>
            <a:prstGeom prst="rect">
              <a:avLst/>
            </a:prstGeom>
            <a:noFill/>
            <a:extLst>
              <a:ext uri="{909E8E84-426E-40DD-AFC4-6F175D3DCCD1}">
                <a14:hiddenFill xmlns:a14="http://schemas.microsoft.com/office/drawing/2010/main">
                  <a:solidFill>
                    <a:srgbClr val="FFFFFF"/>
                  </a:solidFill>
                </a14:hiddenFill>
              </a:ext>
            </a:extLst>
          </p:spPr>
        </p:pic>
        <p:sp>
          <p:nvSpPr>
            <p:cNvPr id="76817" name="Text Box 17"/>
            <p:cNvSpPr txBox="1">
              <a:spLocks noChangeArrowheads="1"/>
            </p:cNvSpPr>
            <p:nvPr/>
          </p:nvSpPr>
          <p:spPr bwMode="auto">
            <a:xfrm>
              <a:off x="955" y="353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76818" name="Text Box 18"/>
            <p:cNvSpPr txBox="1">
              <a:spLocks noChangeArrowheads="1"/>
            </p:cNvSpPr>
            <p:nvPr/>
          </p:nvSpPr>
          <p:spPr bwMode="auto">
            <a:xfrm>
              <a:off x="3404" y="3533"/>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spTree>
    <p:extLst>
      <p:ext uri="{BB962C8B-B14F-4D97-AF65-F5344CB8AC3E}">
        <p14:creationId xmlns:p14="http://schemas.microsoft.com/office/powerpoint/2010/main" val="1424408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15"/>
                                        </p:tgtEl>
                                        <p:attrNameLst>
                                          <p:attrName>style.visibility</p:attrName>
                                        </p:attrNameLst>
                                      </p:cBhvr>
                                      <p:to>
                                        <p:strVal val="visible"/>
                                      </p:to>
                                    </p:set>
                                    <p:animEffect transition="in" filter="blinds(horizontal)">
                                      <p:cBhvr>
                                        <p:cTn id="7" dur="500"/>
                                        <p:tgtEl>
                                          <p:spTgt spid="768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819"/>
                                        </p:tgtEl>
                                        <p:attrNameLst>
                                          <p:attrName>style.visibility</p:attrName>
                                        </p:attrNameLst>
                                      </p:cBhvr>
                                      <p:to>
                                        <p:strVal val="visible"/>
                                      </p:to>
                                    </p:set>
                                    <p:animEffect transition="in" filter="blinds(horizontal)">
                                      <p:cBhvr>
                                        <p:cTn id="12" dur="500"/>
                                        <p:tgtEl>
                                          <p:spTgt spid="76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grpSp>
        <p:nvGrpSpPr>
          <p:cNvPr id="77845" name="Group 21"/>
          <p:cNvGrpSpPr>
            <a:grpSpLocks/>
          </p:cNvGrpSpPr>
          <p:nvPr/>
        </p:nvGrpSpPr>
        <p:grpSpPr bwMode="auto">
          <a:xfrm>
            <a:off x="1208088" y="1052513"/>
            <a:ext cx="8208962" cy="1728787"/>
            <a:chOff x="761" y="663"/>
            <a:chExt cx="5171" cy="1089"/>
          </a:xfrm>
        </p:grpSpPr>
        <p:pic>
          <p:nvPicPr>
            <p:cNvPr id="778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 y="663"/>
              <a:ext cx="5171" cy="1089"/>
            </a:xfrm>
            <a:prstGeom prst="rect">
              <a:avLst/>
            </a:prstGeom>
            <a:noFill/>
            <a:extLst>
              <a:ext uri="{909E8E84-426E-40DD-AFC4-6F175D3DCCD1}">
                <a14:hiddenFill xmlns:a14="http://schemas.microsoft.com/office/drawing/2010/main">
                  <a:solidFill>
                    <a:srgbClr val="FFFFFF"/>
                  </a:solidFill>
                </a14:hiddenFill>
              </a:ext>
            </a:extLst>
          </p:spPr>
        </p:pic>
        <p:sp>
          <p:nvSpPr>
            <p:cNvPr id="77835" name="Text Box 11"/>
            <p:cNvSpPr txBox="1">
              <a:spLocks noChangeArrowheads="1"/>
            </p:cNvSpPr>
            <p:nvPr/>
          </p:nvSpPr>
          <p:spPr bwMode="auto">
            <a:xfrm>
              <a:off x="1487" y="1389"/>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77836" name="Text Box 12"/>
            <p:cNvSpPr txBox="1">
              <a:spLocks noChangeArrowheads="1"/>
            </p:cNvSpPr>
            <p:nvPr/>
          </p:nvSpPr>
          <p:spPr bwMode="auto">
            <a:xfrm>
              <a:off x="2122" y="143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j=2</a:t>
              </a:r>
            </a:p>
          </p:txBody>
        </p:sp>
      </p:grpSp>
      <p:grpSp>
        <p:nvGrpSpPr>
          <p:cNvPr id="77844" name="Group 20"/>
          <p:cNvGrpSpPr>
            <a:grpSpLocks/>
          </p:cNvGrpSpPr>
          <p:nvPr/>
        </p:nvGrpSpPr>
        <p:grpSpPr bwMode="auto">
          <a:xfrm>
            <a:off x="1208088" y="2838450"/>
            <a:ext cx="8208962" cy="1958975"/>
            <a:chOff x="761" y="1788"/>
            <a:chExt cx="5171" cy="1234"/>
          </a:xfrm>
        </p:grpSpPr>
        <p:pic>
          <p:nvPicPr>
            <p:cNvPr id="778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 y="1788"/>
              <a:ext cx="5171" cy="1234"/>
            </a:xfrm>
            <a:prstGeom prst="rect">
              <a:avLst/>
            </a:prstGeom>
            <a:noFill/>
            <a:extLst>
              <a:ext uri="{909E8E84-426E-40DD-AFC4-6F175D3DCCD1}">
                <a14:hiddenFill xmlns:a14="http://schemas.microsoft.com/office/drawing/2010/main">
                  <a:solidFill>
                    <a:srgbClr val="FFFFFF"/>
                  </a:solidFill>
                </a14:hiddenFill>
              </a:ext>
            </a:extLst>
          </p:spPr>
        </p:pic>
        <p:sp>
          <p:nvSpPr>
            <p:cNvPr id="77837" name="Text Box 13"/>
            <p:cNvSpPr txBox="1">
              <a:spLocks noChangeArrowheads="1"/>
            </p:cNvSpPr>
            <p:nvPr/>
          </p:nvSpPr>
          <p:spPr bwMode="auto">
            <a:xfrm>
              <a:off x="1532" y="256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77838" name="Text Box 14"/>
            <p:cNvSpPr txBox="1">
              <a:spLocks noChangeArrowheads="1"/>
            </p:cNvSpPr>
            <p:nvPr/>
          </p:nvSpPr>
          <p:spPr bwMode="auto">
            <a:xfrm>
              <a:off x="2848" y="261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j=3</a:t>
              </a:r>
            </a:p>
          </p:txBody>
        </p:sp>
      </p:grpSp>
      <p:grpSp>
        <p:nvGrpSpPr>
          <p:cNvPr id="77843" name="Group 19"/>
          <p:cNvGrpSpPr>
            <a:grpSpLocks/>
          </p:cNvGrpSpPr>
          <p:nvPr/>
        </p:nvGrpSpPr>
        <p:grpSpPr bwMode="auto">
          <a:xfrm>
            <a:off x="1281113" y="4868863"/>
            <a:ext cx="8208962" cy="1916112"/>
            <a:chOff x="807" y="3067"/>
            <a:chExt cx="5171" cy="1207"/>
          </a:xfrm>
        </p:grpSpPr>
        <p:pic>
          <p:nvPicPr>
            <p:cNvPr id="778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 y="3067"/>
              <a:ext cx="5171" cy="1207"/>
            </a:xfrm>
            <a:prstGeom prst="rect">
              <a:avLst/>
            </a:prstGeom>
            <a:noFill/>
            <a:extLst>
              <a:ext uri="{909E8E84-426E-40DD-AFC4-6F175D3DCCD1}">
                <a14:hiddenFill xmlns:a14="http://schemas.microsoft.com/office/drawing/2010/main">
                  <a:solidFill>
                    <a:srgbClr val="FFFFFF"/>
                  </a:solidFill>
                </a14:hiddenFill>
              </a:ext>
            </a:extLst>
          </p:spPr>
        </p:pic>
        <p:sp>
          <p:nvSpPr>
            <p:cNvPr id="77839" name="Text Box 15"/>
            <p:cNvSpPr txBox="1">
              <a:spLocks noChangeArrowheads="1"/>
            </p:cNvSpPr>
            <p:nvPr/>
          </p:nvSpPr>
          <p:spPr bwMode="auto">
            <a:xfrm>
              <a:off x="1532" y="3941"/>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77840" name="Text Box 16"/>
            <p:cNvSpPr txBox="1">
              <a:spLocks noChangeArrowheads="1"/>
            </p:cNvSpPr>
            <p:nvPr/>
          </p:nvSpPr>
          <p:spPr bwMode="auto">
            <a:xfrm>
              <a:off x="3483" y="3958"/>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spTree>
    <p:extLst>
      <p:ext uri="{BB962C8B-B14F-4D97-AF65-F5344CB8AC3E}">
        <p14:creationId xmlns:p14="http://schemas.microsoft.com/office/powerpoint/2010/main" val="42676519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45"/>
                                        </p:tgtEl>
                                        <p:attrNameLst>
                                          <p:attrName>style.visibility</p:attrName>
                                        </p:attrNameLst>
                                      </p:cBhvr>
                                      <p:to>
                                        <p:strVal val="visible"/>
                                      </p:to>
                                    </p:set>
                                    <p:animEffect transition="in" filter="blinds(horizontal)">
                                      <p:cBhvr>
                                        <p:cTn id="7" dur="500"/>
                                        <p:tgtEl>
                                          <p:spTgt spid="77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844"/>
                                        </p:tgtEl>
                                        <p:attrNameLst>
                                          <p:attrName>style.visibility</p:attrName>
                                        </p:attrNameLst>
                                      </p:cBhvr>
                                      <p:to>
                                        <p:strVal val="visible"/>
                                      </p:to>
                                    </p:set>
                                    <p:animEffect transition="in" filter="blinds(horizontal)">
                                      <p:cBhvr>
                                        <p:cTn id="12" dur="500"/>
                                        <p:tgtEl>
                                          <p:spTgt spid="778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843"/>
                                        </p:tgtEl>
                                        <p:attrNameLst>
                                          <p:attrName>style.visibility</p:attrName>
                                        </p:attrNameLst>
                                      </p:cBhvr>
                                      <p:to>
                                        <p:strVal val="visible"/>
                                      </p:to>
                                    </p:set>
                                    <p:animEffect transition="in" filter="blinds(horizontal)">
                                      <p:cBhvr>
                                        <p:cTn id="17" dur="500"/>
                                        <p:tgtEl>
                                          <p:spTgt spid="77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grpSp>
        <p:nvGrpSpPr>
          <p:cNvPr id="78873" name="Group 25"/>
          <p:cNvGrpSpPr>
            <a:grpSpLocks/>
          </p:cNvGrpSpPr>
          <p:nvPr/>
        </p:nvGrpSpPr>
        <p:grpSpPr bwMode="auto">
          <a:xfrm>
            <a:off x="1136650" y="5084763"/>
            <a:ext cx="8496300" cy="1773237"/>
            <a:chOff x="716" y="3203"/>
            <a:chExt cx="5352" cy="1117"/>
          </a:xfrm>
        </p:grpSpPr>
        <p:pic>
          <p:nvPicPr>
            <p:cNvPr id="788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 y="3203"/>
              <a:ext cx="5352" cy="1117"/>
            </a:xfrm>
            <a:prstGeom prst="rect">
              <a:avLst/>
            </a:prstGeom>
            <a:noFill/>
            <a:extLst>
              <a:ext uri="{909E8E84-426E-40DD-AFC4-6F175D3DCCD1}">
                <a14:hiddenFill xmlns:a14="http://schemas.microsoft.com/office/drawing/2010/main">
                  <a:solidFill>
                    <a:srgbClr val="FFFFFF"/>
                  </a:solidFill>
                </a14:hiddenFill>
              </a:ext>
            </a:extLst>
          </p:spPr>
        </p:pic>
        <p:sp>
          <p:nvSpPr>
            <p:cNvPr id="78865" name="Text Box 17"/>
            <p:cNvSpPr txBox="1">
              <a:spLocks noChangeArrowheads="1"/>
            </p:cNvSpPr>
            <p:nvPr/>
          </p:nvSpPr>
          <p:spPr bwMode="auto">
            <a:xfrm>
              <a:off x="2213" y="397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78866" name="Text Box 18"/>
            <p:cNvSpPr txBox="1">
              <a:spLocks noChangeArrowheads="1"/>
            </p:cNvSpPr>
            <p:nvPr/>
          </p:nvSpPr>
          <p:spPr bwMode="auto">
            <a:xfrm>
              <a:off x="4889" y="3974"/>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78872" name="Group 24"/>
          <p:cNvGrpSpPr>
            <a:grpSpLocks/>
          </p:cNvGrpSpPr>
          <p:nvPr/>
        </p:nvGrpSpPr>
        <p:grpSpPr bwMode="auto">
          <a:xfrm>
            <a:off x="1136650" y="2997200"/>
            <a:ext cx="8496300" cy="1944688"/>
            <a:chOff x="716" y="1888"/>
            <a:chExt cx="5352" cy="1225"/>
          </a:xfrm>
        </p:grpSpPr>
        <p:pic>
          <p:nvPicPr>
            <p:cNvPr id="788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 y="1888"/>
              <a:ext cx="5352" cy="1225"/>
            </a:xfrm>
            <a:prstGeom prst="rect">
              <a:avLst/>
            </a:prstGeom>
            <a:noFill/>
            <a:extLst>
              <a:ext uri="{909E8E84-426E-40DD-AFC4-6F175D3DCCD1}">
                <a14:hiddenFill xmlns:a14="http://schemas.microsoft.com/office/drawing/2010/main">
                  <a:solidFill>
                    <a:srgbClr val="FFFFFF"/>
                  </a:solidFill>
                </a14:hiddenFill>
              </a:ext>
            </a:extLst>
          </p:spPr>
        </p:pic>
        <p:grpSp>
          <p:nvGrpSpPr>
            <p:cNvPr id="78870" name="Group 22"/>
            <p:cNvGrpSpPr>
              <a:grpSpLocks/>
            </p:cNvGrpSpPr>
            <p:nvPr/>
          </p:nvGrpSpPr>
          <p:grpSpPr bwMode="auto">
            <a:xfrm>
              <a:off x="2213" y="2745"/>
              <a:ext cx="1769" cy="231"/>
              <a:chOff x="2213" y="2745"/>
              <a:chExt cx="1769" cy="231"/>
            </a:xfrm>
          </p:grpSpPr>
          <p:sp>
            <p:nvSpPr>
              <p:cNvPr id="78864" name="Text Box 16"/>
              <p:cNvSpPr txBox="1">
                <a:spLocks noChangeArrowheads="1"/>
              </p:cNvSpPr>
              <p:nvPr/>
            </p:nvSpPr>
            <p:spPr bwMode="auto">
              <a:xfrm>
                <a:off x="2213" y="2745"/>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78867" name="Text Box 19"/>
              <p:cNvSpPr txBox="1">
                <a:spLocks noChangeArrowheads="1"/>
              </p:cNvSpPr>
              <p:nvPr/>
            </p:nvSpPr>
            <p:spPr bwMode="auto">
              <a:xfrm>
                <a:off x="3574" y="2745"/>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grpSp>
      <p:grpSp>
        <p:nvGrpSpPr>
          <p:cNvPr id="78869" name="Group 21"/>
          <p:cNvGrpSpPr>
            <a:grpSpLocks/>
          </p:cNvGrpSpPr>
          <p:nvPr/>
        </p:nvGrpSpPr>
        <p:grpSpPr bwMode="auto">
          <a:xfrm>
            <a:off x="1136650" y="836613"/>
            <a:ext cx="8408988" cy="2016125"/>
            <a:chOff x="716" y="527"/>
            <a:chExt cx="5297" cy="1270"/>
          </a:xfrm>
        </p:grpSpPr>
        <p:pic>
          <p:nvPicPr>
            <p:cNvPr id="788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527"/>
              <a:ext cx="5297" cy="1270"/>
            </a:xfrm>
            <a:prstGeom prst="rect">
              <a:avLst/>
            </a:prstGeom>
            <a:noFill/>
            <a:extLst>
              <a:ext uri="{909E8E84-426E-40DD-AFC4-6F175D3DCCD1}">
                <a14:hiddenFill xmlns:a14="http://schemas.microsoft.com/office/drawing/2010/main">
                  <a:solidFill>
                    <a:srgbClr val="FFFFFF"/>
                  </a:solidFill>
                </a14:hiddenFill>
              </a:ext>
            </a:extLst>
          </p:spPr>
        </p:pic>
        <p:sp>
          <p:nvSpPr>
            <p:cNvPr id="78863" name="Text Box 15"/>
            <p:cNvSpPr txBox="1">
              <a:spLocks noChangeArrowheads="1"/>
            </p:cNvSpPr>
            <p:nvPr/>
          </p:nvSpPr>
          <p:spPr bwMode="auto">
            <a:xfrm>
              <a:off x="2146" y="1456"/>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78868" name="Text Box 20"/>
            <p:cNvSpPr txBox="1">
              <a:spLocks noChangeArrowheads="1"/>
            </p:cNvSpPr>
            <p:nvPr/>
          </p:nvSpPr>
          <p:spPr bwMode="auto">
            <a:xfrm>
              <a:off x="2848" y="1463"/>
              <a:ext cx="4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j=3</a:t>
              </a:r>
            </a:p>
          </p:txBody>
        </p:sp>
      </p:grpSp>
    </p:spTree>
    <p:extLst>
      <p:ext uri="{BB962C8B-B14F-4D97-AF65-F5344CB8AC3E}">
        <p14:creationId xmlns:p14="http://schemas.microsoft.com/office/powerpoint/2010/main" val="2366720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69"/>
                                        </p:tgtEl>
                                        <p:attrNameLst>
                                          <p:attrName>style.visibility</p:attrName>
                                        </p:attrNameLst>
                                      </p:cBhvr>
                                      <p:to>
                                        <p:strVal val="visible"/>
                                      </p:to>
                                    </p:set>
                                    <p:animEffect transition="in" filter="blinds(horizontal)">
                                      <p:cBhvr>
                                        <p:cTn id="7" dur="500"/>
                                        <p:tgtEl>
                                          <p:spTgt spid="788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72"/>
                                        </p:tgtEl>
                                        <p:attrNameLst>
                                          <p:attrName>style.visibility</p:attrName>
                                        </p:attrNameLst>
                                      </p:cBhvr>
                                      <p:to>
                                        <p:strVal val="visible"/>
                                      </p:to>
                                    </p:set>
                                    <p:animEffect transition="in" filter="blinds(horizontal)">
                                      <p:cBhvr>
                                        <p:cTn id="12" dur="500"/>
                                        <p:tgtEl>
                                          <p:spTgt spid="788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873"/>
                                        </p:tgtEl>
                                        <p:attrNameLst>
                                          <p:attrName>style.visibility</p:attrName>
                                        </p:attrNameLst>
                                      </p:cBhvr>
                                      <p:to>
                                        <p:strVal val="visible"/>
                                      </p:to>
                                    </p:set>
                                    <p:animEffect transition="in" filter="blinds(horizontal)">
                                      <p:cBhvr>
                                        <p:cTn id="17" dur="500"/>
                                        <p:tgtEl>
                                          <p:spTgt spid="78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grpSp>
        <p:nvGrpSpPr>
          <p:cNvPr id="79891" name="Group 19"/>
          <p:cNvGrpSpPr>
            <a:grpSpLocks/>
          </p:cNvGrpSpPr>
          <p:nvPr/>
        </p:nvGrpSpPr>
        <p:grpSpPr bwMode="auto">
          <a:xfrm>
            <a:off x="992188" y="836613"/>
            <a:ext cx="8769350" cy="1800225"/>
            <a:chOff x="625" y="527"/>
            <a:chExt cx="5524" cy="1134"/>
          </a:xfrm>
        </p:grpSpPr>
        <p:pic>
          <p:nvPicPr>
            <p:cNvPr id="798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 y="527"/>
              <a:ext cx="5524" cy="1134"/>
            </a:xfrm>
            <a:prstGeom prst="rect">
              <a:avLst/>
            </a:prstGeom>
            <a:noFill/>
            <a:extLst>
              <a:ext uri="{909E8E84-426E-40DD-AFC4-6F175D3DCCD1}">
                <a14:hiddenFill xmlns:a14="http://schemas.microsoft.com/office/drawing/2010/main">
                  <a:solidFill>
                    <a:srgbClr val="FFFFFF"/>
                  </a:solidFill>
                </a14:hiddenFill>
              </a:ext>
            </a:extLst>
          </p:spPr>
        </p:pic>
        <p:sp>
          <p:nvSpPr>
            <p:cNvPr id="79885" name="Text Box 13"/>
            <p:cNvSpPr txBox="1">
              <a:spLocks noChangeArrowheads="1"/>
            </p:cNvSpPr>
            <p:nvPr/>
          </p:nvSpPr>
          <p:spPr bwMode="auto">
            <a:xfrm>
              <a:off x="2848" y="1322"/>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79888" name="Text Box 16"/>
            <p:cNvSpPr txBox="1">
              <a:spLocks noChangeArrowheads="1"/>
            </p:cNvSpPr>
            <p:nvPr/>
          </p:nvSpPr>
          <p:spPr bwMode="auto">
            <a:xfrm>
              <a:off x="3555" y="132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grpSp>
        <p:nvGrpSpPr>
          <p:cNvPr id="79892" name="Group 20"/>
          <p:cNvGrpSpPr>
            <a:grpSpLocks/>
          </p:cNvGrpSpPr>
          <p:nvPr/>
        </p:nvGrpSpPr>
        <p:grpSpPr bwMode="auto">
          <a:xfrm>
            <a:off x="1136650" y="2708275"/>
            <a:ext cx="8769350" cy="1873250"/>
            <a:chOff x="716" y="1706"/>
            <a:chExt cx="5524" cy="1180"/>
          </a:xfrm>
        </p:grpSpPr>
        <p:pic>
          <p:nvPicPr>
            <p:cNvPr id="798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 y="1706"/>
              <a:ext cx="5524" cy="1180"/>
            </a:xfrm>
            <a:prstGeom prst="rect">
              <a:avLst/>
            </a:prstGeom>
            <a:noFill/>
            <a:extLst>
              <a:ext uri="{909E8E84-426E-40DD-AFC4-6F175D3DCCD1}">
                <a14:hiddenFill xmlns:a14="http://schemas.microsoft.com/office/drawing/2010/main">
                  <a:solidFill>
                    <a:srgbClr val="FFFFFF"/>
                  </a:solidFill>
                </a14:hiddenFill>
              </a:ext>
            </a:extLst>
          </p:spPr>
        </p:pic>
        <p:sp>
          <p:nvSpPr>
            <p:cNvPr id="79886" name="Text Box 14"/>
            <p:cNvSpPr txBox="1">
              <a:spLocks noChangeArrowheads="1"/>
            </p:cNvSpPr>
            <p:nvPr/>
          </p:nvSpPr>
          <p:spPr bwMode="auto">
            <a:xfrm>
              <a:off x="2939" y="256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79889" name="Text Box 17"/>
            <p:cNvSpPr txBox="1">
              <a:spLocks noChangeArrowheads="1"/>
            </p:cNvSpPr>
            <p:nvPr/>
          </p:nvSpPr>
          <p:spPr bwMode="auto">
            <a:xfrm>
              <a:off x="4390" y="256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grpSp>
        <p:nvGrpSpPr>
          <p:cNvPr id="79893" name="Group 21"/>
          <p:cNvGrpSpPr>
            <a:grpSpLocks/>
          </p:cNvGrpSpPr>
          <p:nvPr/>
        </p:nvGrpSpPr>
        <p:grpSpPr bwMode="auto">
          <a:xfrm>
            <a:off x="1208088" y="4724400"/>
            <a:ext cx="8624887" cy="2133600"/>
            <a:chOff x="761" y="2976"/>
            <a:chExt cx="5433" cy="1344"/>
          </a:xfrm>
        </p:grpSpPr>
        <p:pic>
          <p:nvPicPr>
            <p:cNvPr id="7988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 y="2976"/>
              <a:ext cx="5433" cy="1344"/>
            </a:xfrm>
            <a:prstGeom prst="rect">
              <a:avLst/>
            </a:prstGeom>
            <a:noFill/>
            <a:extLst>
              <a:ext uri="{909E8E84-426E-40DD-AFC4-6F175D3DCCD1}">
                <a14:hiddenFill xmlns:a14="http://schemas.microsoft.com/office/drawing/2010/main">
                  <a:solidFill>
                    <a:srgbClr val="FFFFFF"/>
                  </a:solidFill>
                </a14:hiddenFill>
              </a:ext>
            </a:extLst>
          </p:spPr>
        </p:pic>
        <p:sp>
          <p:nvSpPr>
            <p:cNvPr id="79887" name="Text Box 15"/>
            <p:cNvSpPr txBox="1">
              <a:spLocks noChangeArrowheads="1"/>
            </p:cNvSpPr>
            <p:nvPr/>
          </p:nvSpPr>
          <p:spPr bwMode="auto">
            <a:xfrm>
              <a:off x="2939" y="395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79890" name="Text Box 18"/>
            <p:cNvSpPr txBox="1">
              <a:spLocks noChangeArrowheads="1"/>
            </p:cNvSpPr>
            <p:nvPr/>
          </p:nvSpPr>
          <p:spPr bwMode="auto">
            <a:xfrm>
              <a:off x="5037" y="393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spTree>
    <p:extLst>
      <p:ext uri="{BB962C8B-B14F-4D97-AF65-F5344CB8AC3E}">
        <p14:creationId xmlns:p14="http://schemas.microsoft.com/office/powerpoint/2010/main" val="2275505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91"/>
                                        </p:tgtEl>
                                        <p:attrNameLst>
                                          <p:attrName>style.visibility</p:attrName>
                                        </p:attrNameLst>
                                      </p:cBhvr>
                                      <p:to>
                                        <p:strVal val="visible"/>
                                      </p:to>
                                    </p:set>
                                    <p:animEffect transition="in" filter="blinds(horizontal)">
                                      <p:cBhvr>
                                        <p:cTn id="7" dur="500"/>
                                        <p:tgtEl>
                                          <p:spTgt spid="79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892"/>
                                        </p:tgtEl>
                                        <p:attrNameLst>
                                          <p:attrName>style.visibility</p:attrName>
                                        </p:attrNameLst>
                                      </p:cBhvr>
                                      <p:to>
                                        <p:strVal val="visible"/>
                                      </p:to>
                                    </p:set>
                                    <p:animEffect transition="in" filter="blinds(horizontal)">
                                      <p:cBhvr>
                                        <p:cTn id="12" dur="500"/>
                                        <p:tgtEl>
                                          <p:spTgt spid="79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893"/>
                                        </p:tgtEl>
                                        <p:attrNameLst>
                                          <p:attrName>style.visibility</p:attrName>
                                        </p:attrNameLst>
                                      </p:cBhvr>
                                      <p:to>
                                        <p:strVal val="visible"/>
                                      </p:to>
                                    </p:set>
                                    <p:animEffect transition="in" filter="blinds(horizontal)">
                                      <p:cBhvr>
                                        <p:cTn id="17" dur="500"/>
                                        <p:tgtEl>
                                          <p:spTgt spid="79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grpSp>
        <p:nvGrpSpPr>
          <p:cNvPr id="80916" name="Group 20"/>
          <p:cNvGrpSpPr>
            <a:grpSpLocks/>
          </p:cNvGrpSpPr>
          <p:nvPr/>
        </p:nvGrpSpPr>
        <p:grpSpPr bwMode="auto">
          <a:xfrm>
            <a:off x="1136650" y="4797425"/>
            <a:ext cx="8353425" cy="1800225"/>
            <a:chOff x="716" y="3022"/>
            <a:chExt cx="5262" cy="1134"/>
          </a:xfrm>
        </p:grpSpPr>
        <p:pic>
          <p:nvPicPr>
            <p:cNvPr id="8090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 y="3022"/>
              <a:ext cx="5262" cy="1134"/>
            </a:xfrm>
            <a:prstGeom prst="rect">
              <a:avLst/>
            </a:prstGeom>
            <a:noFill/>
            <a:extLst>
              <a:ext uri="{909E8E84-426E-40DD-AFC4-6F175D3DCCD1}">
                <a14:hiddenFill xmlns:a14="http://schemas.microsoft.com/office/drawing/2010/main">
                  <a:solidFill>
                    <a:srgbClr val="FFFFFF"/>
                  </a:solidFill>
                </a14:hiddenFill>
              </a:ext>
            </a:extLst>
          </p:spPr>
        </p:pic>
        <p:sp>
          <p:nvSpPr>
            <p:cNvPr id="80910" name="Text Box 14"/>
            <p:cNvSpPr txBox="1">
              <a:spLocks noChangeArrowheads="1"/>
            </p:cNvSpPr>
            <p:nvPr/>
          </p:nvSpPr>
          <p:spPr bwMode="auto">
            <a:xfrm>
              <a:off x="4206" y="383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i=5</a:t>
              </a:r>
            </a:p>
          </p:txBody>
        </p:sp>
        <p:sp>
          <p:nvSpPr>
            <p:cNvPr id="80911" name="Text Box 15"/>
            <p:cNvSpPr txBox="1">
              <a:spLocks noChangeArrowheads="1"/>
            </p:cNvSpPr>
            <p:nvPr/>
          </p:nvSpPr>
          <p:spPr bwMode="auto">
            <a:xfrm>
              <a:off x="4844" y="383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80915" name="Group 19"/>
          <p:cNvGrpSpPr>
            <a:grpSpLocks/>
          </p:cNvGrpSpPr>
          <p:nvPr/>
        </p:nvGrpSpPr>
        <p:grpSpPr bwMode="auto">
          <a:xfrm>
            <a:off x="1030288" y="2924175"/>
            <a:ext cx="8353425" cy="1873250"/>
            <a:chOff x="649" y="1842"/>
            <a:chExt cx="5262" cy="1180"/>
          </a:xfrm>
        </p:grpSpPr>
        <p:pic>
          <p:nvPicPr>
            <p:cNvPr id="809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 y="1842"/>
              <a:ext cx="5262" cy="1180"/>
            </a:xfrm>
            <a:prstGeom prst="rect">
              <a:avLst/>
            </a:prstGeom>
            <a:noFill/>
            <a:extLst>
              <a:ext uri="{909E8E84-426E-40DD-AFC4-6F175D3DCCD1}">
                <a14:hiddenFill xmlns:a14="http://schemas.microsoft.com/office/drawing/2010/main">
                  <a:solidFill>
                    <a:srgbClr val="FFFFFF"/>
                  </a:solidFill>
                </a14:hiddenFill>
              </a:ext>
            </a:extLst>
          </p:spPr>
        </p:pic>
        <p:sp>
          <p:nvSpPr>
            <p:cNvPr id="80909" name="Text Box 13"/>
            <p:cNvSpPr txBox="1">
              <a:spLocks noChangeArrowheads="1"/>
            </p:cNvSpPr>
            <p:nvPr/>
          </p:nvSpPr>
          <p:spPr bwMode="auto">
            <a:xfrm>
              <a:off x="3471" y="271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sp>
          <p:nvSpPr>
            <p:cNvPr id="80912" name="Text Box 16"/>
            <p:cNvSpPr txBox="1">
              <a:spLocks noChangeArrowheads="1"/>
            </p:cNvSpPr>
            <p:nvPr/>
          </p:nvSpPr>
          <p:spPr bwMode="auto">
            <a:xfrm>
              <a:off x="4860" y="270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80914" name="Group 18"/>
          <p:cNvGrpSpPr>
            <a:grpSpLocks/>
          </p:cNvGrpSpPr>
          <p:nvPr/>
        </p:nvGrpSpPr>
        <p:grpSpPr bwMode="auto">
          <a:xfrm>
            <a:off x="992188" y="981075"/>
            <a:ext cx="8424862" cy="1800225"/>
            <a:chOff x="625" y="618"/>
            <a:chExt cx="5307" cy="1134"/>
          </a:xfrm>
        </p:grpSpPr>
        <p:pic>
          <p:nvPicPr>
            <p:cNvPr id="80905"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 y="618"/>
              <a:ext cx="5307" cy="1134"/>
            </a:xfrm>
            <a:prstGeom prst="rect">
              <a:avLst/>
            </a:prstGeom>
            <a:noFill/>
            <a:extLst>
              <a:ext uri="{909E8E84-426E-40DD-AFC4-6F175D3DCCD1}">
                <a14:hiddenFill xmlns:a14="http://schemas.microsoft.com/office/drawing/2010/main">
                  <a:solidFill>
                    <a:srgbClr val="FFFFFF"/>
                  </a:solidFill>
                </a14:hiddenFill>
              </a:ext>
            </a:extLst>
          </p:spPr>
        </p:pic>
        <p:sp>
          <p:nvSpPr>
            <p:cNvPr id="80908" name="Text Box 12"/>
            <p:cNvSpPr txBox="1">
              <a:spLocks noChangeArrowheads="1"/>
            </p:cNvSpPr>
            <p:nvPr/>
          </p:nvSpPr>
          <p:spPr bwMode="auto">
            <a:xfrm>
              <a:off x="3404" y="138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sp>
          <p:nvSpPr>
            <p:cNvPr id="80913" name="Text Box 17"/>
            <p:cNvSpPr txBox="1">
              <a:spLocks noChangeArrowheads="1"/>
            </p:cNvSpPr>
            <p:nvPr/>
          </p:nvSpPr>
          <p:spPr bwMode="auto">
            <a:xfrm>
              <a:off x="4146" y="1389"/>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spTree>
    <p:extLst>
      <p:ext uri="{BB962C8B-B14F-4D97-AF65-F5344CB8AC3E}">
        <p14:creationId xmlns:p14="http://schemas.microsoft.com/office/powerpoint/2010/main" val="2913428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14"/>
                                        </p:tgtEl>
                                        <p:attrNameLst>
                                          <p:attrName>style.visibility</p:attrName>
                                        </p:attrNameLst>
                                      </p:cBhvr>
                                      <p:to>
                                        <p:strVal val="visible"/>
                                      </p:to>
                                    </p:set>
                                    <p:animEffect transition="in" filter="blinds(horizontal)">
                                      <p:cBhvr>
                                        <p:cTn id="7" dur="500"/>
                                        <p:tgtEl>
                                          <p:spTgt spid="80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915"/>
                                        </p:tgtEl>
                                        <p:attrNameLst>
                                          <p:attrName>style.visibility</p:attrName>
                                        </p:attrNameLst>
                                      </p:cBhvr>
                                      <p:to>
                                        <p:strVal val="visible"/>
                                      </p:to>
                                    </p:set>
                                    <p:animEffect transition="in" filter="blinds(horizontal)">
                                      <p:cBhvr>
                                        <p:cTn id="12" dur="500"/>
                                        <p:tgtEl>
                                          <p:spTgt spid="80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916"/>
                                        </p:tgtEl>
                                        <p:attrNameLst>
                                          <p:attrName>style.visibility</p:attrName>
                                        </p:attrNameLst>
                                      </p:cBhvr>
                                      <p:to>
                                        <p:strVal val="visible"/>
                                      </p:to>
                                    </p:set>
                                    <p:animEffect transition="in" filter="blinds(horizontal)">
                                      <p:cBhvr>
                                        <p:cTn id="17" dur="500"/>
                                        <p:tgtEl>
                                          <p:spTgt spid="80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Đổi Chỗ Trực Tiếp – Interchange Sort</a:t>
            </a:r>
          </a:p>
        </p:txBody>
      </p:sp>
      <p:pic>
        <p:nvPicPr>
          <p:cNvPr id="1085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13" y="4149725"/>
            <a:ext cx="77771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8555" name="Group 11"/>
          <p:cNvGrpSpPr>
            <a:grpSpLocks/>
          </p:cNvGrpSpPr>
          <p:nvPr/>
        </p:nvGrpSpPr>
        <p:grpSpPr bwMode="auto">
          <a:xfrm>
            <a:off x="1036638" y="1412875"/>
            <a:ext cx="7732712" cy="1800225"/>
            <a:chOff x="653" y="890"/>
            <a:chExt cx="4854" cy="1134"/>
          </a:xfrm>
        </p:grpSpPr>
        <p:pic>
          <p:nvPicPr>
            <p:cNvPr id="1085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 y="890"/>
              <a:ext cx="4854" cy="1134"/>
            </a:xfrm>
            <a:prstGeom prst="rect">
              <a:avLst/>
            </a:prstGeom>
            <a:noFill/>
            <a:extLst>
              <a:ext uri="{909E8E84-426E-40DD-AFC4-6F175D3DCCD1}">
                <a14:hiddenFill xmlns:a14="http://schemas.microsoft.com/office/drawing/2010/main">
                  <a:solidFill>
                    <a:srgbClr val="FFFFFF"/>
                  </a:solidFill>
                </a14:hiddenFill>
              </a:ext>
            </a:extLst>
          </p:spPr>
        </p:pic>
        <p:sp>
          <p:nvSpPr>
            <p:cNvPr id="108552" name="Text Box 8"/>
            <p:cNvSpPr txBox="1">
              <a:spLocks noChangeArrowheads="1"/>
            </p:cNvSpPr>
            <p:nvPr/>
          </p:nvSpPr>
          <p:spPr bwMode="auto">
            <a:xfrm>
              <a:off x="4466" y="1692"/>
              <a:ext cx="31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i=6</a:t>
              </a:r>
            </a:p>
          </p:txBody>
        </p:sp>
        <p:sp>
          <p:nvSpPr>
            <p:cNvPr id="108553" name="Text Box 9"/>
            <p:cNvSpPr txBox="1">
              <a:spLocks noChangeArrowheads="1"/>
            </p:cNvSpPr>
            <p:nvPr/>
          </p:nvSpPr>
          <p:spPr bwMode="auto">
            <a:xfrm>
              <a:off x="5010" y="1661"/>
              <a:ext cx="423" cy="243"/>
            </a:xfrm>
            <a:prstGeom prst="rect">
              <a:avLst/>
            </a:prstGeom>
            <a:noFill/>
            <a:ln w="19050">
              <a:solidFill>
                <a:srgbClr val="8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j=7</a:t>
              </a:r>
            </a:p>
          </p:txBody>
        </p:sp>
        <p:sp>
          <p:nvSpPr>
            <p:cNvPr id="108554" name="Line 10"/>
            <p:cNvSpPr>
              <a:spLocks noChangeShapeType="1"/>
            </p:cNvSpPr>
            <p:nvPr/>
          </p:nvSpPr>
          <p:spPr bwMode="auto">
            <a:xfrm flipV="1">
              <a:off x="5207" y="1389"/>
              <a:ext cx="3" cy="272"/>
            </a:xfrm>
            <a:prstGeom prst="line">
              <a:avLst/>
            </a:prstGeom>
            <a:noFill/>
            <a:ln w="28575">
              <a:solidFill>
                <a:srgbClr val="8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62553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55"/>
                                        </p:tgtEl>
                                        <p:attrNameLst>
                                          <p:attrName>style.visibility</p:attrName>
                                        </p:attrNameLst>
                                      </p:cBhvr>
                                      <p:to>
                                        <p:strVal val="visible"/>
                                      </p:to>
                                    </p:set>
                                    <p:animEffect transition="in" filter="blinds(horizontal)">
                                      <p:cBhvr>
                                        <p:cTn id="7" dur="500"/>
                                        <p:tgtEl>
                                          <p:spTgt spid="108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8549"/>
                                        </p:tgtEl>
                                        <p:attrNameLst>
                                          <p:attrName>style.visibility</p:attrName>
                                        </p:attrNameLst>
                                      </p:cBhvr>
                                      <p:to>
                                        <p:strVal val="visible"/>
                                      </p:to>
                                    </p:set>
                                    <p:animEffect transition="in" filter="blinds(horizontal)">
                                      <p:cBhvr>
                                        <p:cTn id="12"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Cài Đặt Đổi Chỗ Trực Tiếp</a:t>
            </a:r>
          </a:p>
        </p:txBody>
      </p:sp>
      <p:sp>
        <p:nvSpPr>
          <p:cNvPr id="81923" name="Rectangle 3"/>
          <p:cNvSpPr>
            <a:spLocks noGrp="1" noChangeArrowheads="1"/>
          </p:cNvSpPr>
          <p:nvPr>
            <p:ph type="body" idx="1"/>
          </p:nvPr>
        </p:nvSpPr>
        <p:spPr/>
        <p:txBody>
          <a:bodyPr/>
          <a:lstStyle/>
          <a:p>
            <a:pPr>
              <a:buFont typeface="Wingdings" pitchFamily="2" charset="2"/>
              <a:buNone/>
            </a:pPr>
            <a:r>
              <a:rPr lang="en-US" sz="2400" b="1"/>
              <a:t>	</a:t>
            </a:r>
            <a:r>
              <a:rPr lang="en-US" sz="2400" b="1">
                <a:solidFill>
                  <a:srgbClr val="0000FF"/>
                </a:solidFill>
                <a:cs typeface="Courier New" pitchFamily="49" charset="0"/>
              </a:rPr>
              <a:t>void</a:t>
            </a:r>
            <a:r>
              <a:rPr lang="en-US" sz="2400" b="1"/>
              <a:t> InterchangeSort(</a:t>
            </a:r>
            <a:r>
              <a:rPr lang="en-US" sz="2400" b="1">
                <a:solidFill>
                  <a:srgbClr val="0000FF"/>
                </a:solidFill>
                <a:cs typeface="Courier New" pitchFamily="49" charset="0"/>
              </a:rPr>
              <a:t>int</a:t>
            </a:r>
            <a:r>
              <a:rPr lang="en-US" sz="2400" b="1"/>
              <a:t> a[], </a:t>
            </a:r>
            <a:r>
              <a:rPr lang="en-US" sz="2400" b="1">
                <a:solidFill>
                  <a:srgbClr val="0000FF"/>
                </a:solidFill>
                <a:cs typeface="Courier New" pitchFamily="49" charset="0"/>
              </a:rPr>
              <a:t>int</a:t>
            </a:r>
            <a:r>
              <a:rPr lang="en-US" sz="2400" b="1"/>
              <a:t> N )</a:t>
            </a:r>
            <a:br>
              <a:rPr lang="en-US" sz="2400" b="1"/>
            </a:br>
            <a:r>
              <a:rPr lang="en-US" sz="2400" b="1"/>
              <a:t>{	</a:t>
            </a:r>
          </a:p>
          <a:p>
            <a:pPr>
              <a:buFont typeface="Wingdings" pitchFamily="2" charset="2"/>
              <a:buNone/>
            </a:pPr>
            <a:r>
              <a:rPr lang="en-US" sz="2400" b="1"/>
              <a:t>		</a:t>
            </a:r>
            <a:r>
              <a:rPr lang="en-US" sz="2400" b="1">
                <a:solidFill>
                  <a:srgbClr val="0000FF"/>
                </a:solidFill>
                <a:cs typeface="Courier New" pitchFamily="49" charset="0"/>
              </a:rPr>
              <a:t>int</a:t>
            </a:r>
            <a:r>
              <a:rPr lang="en-US" sz="2400" b="1"/>
              <a:t>	i, j;</a:t>
            </a:r>
            <a:br>
              <a:rPr lang="en-US" sz="2400" b="1"/>
            </a:br>
            <a:r>
              <a:rPr lang="en-US" sz="2400" b="1"/>
              <a:t>	</a:t>
            </a:r>
            <a:r>
              <a:rPr lang="en-US" sz="2400" b="1">
                <a:solidFill>
                  <a:srgbClr val="0000FF"/>
                </a:solidFill>
                <a:cs typeface="Courier New" pitchFamily="49" charset="0"/>
              </a:rPr>
              <a:t>for</a:t>
            </a:r>
            <a:r>
              <a:rPr lang="en-US" sz="2400" b="1"/>
              <a:t> (i = 0 ; i&lt;N-1 ; i++)</a:t>
            </a:r>
            <a:br>
              <a:rPr lang="en-US" sz="2400" b="1"/>
            </a:br>
            <a:r>
              <a:rPr lang="en-US" sz="2400" b="1"/>
              <a:t>		</a:t>
            </a:r>
            <a:r>
              <a:rPr lang="en-US" sz="2400" b="1">
                <a:solidFill>
                  <a:srgbClr val="0000FF"/>
                </a:solidFill>
                <a:cs typeface="Courier New" pitchFamily="49" charset="0"/>
              </a:rPr>
              <a:t>for</a:t>
            </a:r>
            <a:r>
              <a:rPr lang="en-US" sz="2400" b="1"/>
              <a:t> (j =i+1; j &lt; N ; j++)</a:t>
            </a:r>
            <a:br>
              <a:rPr lang="en-US" sz="2400" b="1"/>
            </a:br>
            <a:r>
              <a:rPr lang="en-US" sz="2400" b="1"/>
              <a:t>			</a:t>
            </a:r>
            <a:r>
              <a:rPr lang="en-US" sz="2400" b="1">
                <a:solidFill>
                  <a:srgbClr val="0000FF"/>
                </a:solidFill>
                <a:cs typeface="Courier New" pitchFamily="49" charset="0"/>
              </a:rPr>
              <a:t>if</a:t>
            </a:r>
            <a:r>
              <a:rPr lang="en-US" sz="2400" b="1"/>
              <a:t>(a[j ]&lt; a[i])	</a:t>
            </a:r>
            <a:r>
              <a:rPr lang="en-US" sz="2400" b="1" i="1"/>
              <a:t>// Thỏa 1 cặp nghịch thế</a:t>
            </a:r>
            <a:r>
              <a:rPr lang="en-US" sz="2400" b="1"/>
              <a:t>					Swap(a[i], a[j]);</a:t>
            </a:r>
            <a:br>
              <a:rPr lang="en-US" sz="2400" b="1"/>
            </a:br>
            <a:r>
              <a:rPr lang="en-US" sz="2400" b="1"/>
              <a:t>}</a:t>
            </a:r>
          </a:p>
        </p:txBody>
      </p:sp>
    </p:spTree>
    <p:extLst>
      <p:ext uri="{BB962C8B-B14F-4D97-AF65-F5344CB8AC3E}">
        <p14:creationId xmlns:p14="http://schemas.microsoft.com/office/powerpoint/2010/main" val="7861149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39267" name="Oval 3"/>
          <p:cNvSpPr>
            <a:spLocks noChangeArrowheads="1"/>
          </p:cNvSpPr>
          <p:nvPr/>
        </p:nvSpPr>
        <p:spPr bwMode="auto">
          <a:xfrm>
            <a:off x="2198688" y="2871788"/>
            <a:ext cx="80962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39268"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39269"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39270"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9271"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39272"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39273"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39274"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139275" name="Group 11"/>
          <p:cNvGrpSpPr>
            <a:grpSpLocks/>
          </p:cNvGrpSpPr>
          <p:nvPr/>
        </p:nvGrpSpPr>
        <p:grpSpPr bwMode="auto">
          <a:xfrm>
            <a:off x="1108075" y="3425825"/>
            <a:ext cx="8550275" cy="608013"/>
            <a:chOff x="644" y="1153"/>
            <a:chExt cx="4972" cy="383"/>
          </a:xfrm>
        </p:grpSpPr>
        <p:sp>
          <p:nvSpPr>
            <p:cNvPr id="139276"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1</a:t>
              </a:r>
            </a:p>
          </p:txBody>
        </p:sp>
        <p:sp>
          <p:nvSpPr>
            <p:cNvPr id="139277"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2</a:t>
              </a:r>
            </a:p>
          </p:txBody>
        </p:sp>
        <p:sp>
          <p:nvSpPr>
            <p:cNvPr id="139278"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3</a:t>
              </a:r>
            </a:p>
          </p:txBody>
        </p:sp>
        <p:sp>
          <p:nvSpPr>
            <p:cNvPr id="139279"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4</a:t>
              </a:r>
            </a:p>
          </p:txBody>
        </p:sp>
        <p:sp>
          <p:nvSpPr>
            <p:cNvPr id="139280"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5</a:t>
              </a:r>
            </a:p>
          </p:txBody>
        </p:sp>
        <p:sp>
          <p:nvSpPr>
            <p:cNvPr id="139281"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6</a:t>
              </a:r>
            </a:p>
          </p:txBody>
        </p:sp>
        <p:sp>
          <p:nvSpPr>
            <p:cNvPr id="139282"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7</a:t>
              </a:r>
            </a:p>
          </p:txBody>
        </p:sp>
        <p:sp>
          <p:nvSpPr>
            <p:cNvPr id="139283"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400" b="1">
                  <a:latin typeface="VNI-Helve" pitchFamily="2" charset="0"/>
                </a:rPr>
                <a:t>0</a:t>
              </a:r>
            </a:p>
          </p:txBody>
        </p:sp>
      </p:grpSp>
      <p:sp>
        <p:nvSpPr>
          <p:cNvPr id="139286" name="Oval 22"/>
          <p:cNvSpPr>
            <a:spLocks noChangeArrowheads="1"/>
          </p:cNvSpPr>
          <p:nvPr/>
        </p:nvSpPr>
        <p:spPr bwMode="auto">
          <a:xfrm>
            <a:off x="1100138"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39287" name="AutoShape 23"/>
          <p:cNvSpPr>
            <a:spLocks noChangeArrowheads="1"/>
          </p:cNvSpPr>
          <p:nvPr/>
        </p:nvSpPr>
        <p:spPr bwMode="auto">
          <a:xfrm>
            <a:off x="1122363" y="355441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sz="400">
              <a:latin typeface="Times New Roman" pitchFamily="18" charset="0"/>
            </a:endParaRPr>
          </a:p>
          <a:p>
            <a:pPr algn="ctr" eaLnBrk="0" hangingPunct="0">
              <a:spcBef>
                <a:spcPct val="50000"/>
              </a:spcBef>
            </a:pPr>
            <a:r>
              <a:rPr lang="en-US" sz="2400">
                <a:latin typeface="Times New Roman" pitchFamily="18" charset="0"/>
              </a:rPr>
              <a:t>i</a:t>
            </a:r>
          </a:p>
        </p:txBody>
      </p:sp>
      <p:sp>
        <p:nvSpPr>
          <p:cNvPr id="139289" name="AutoShape 25"/>
          <p:cNvSpPr>
            <a:spLocks noChangeArrowheads="1"/>
          </p:cNvSpPr>
          <p:nvPr/>
        </p:nvSpPr>
        <p:spPr bwMode="auto">
          <a:xfrm>
            <a:off x="2289175" y="2133600"/>
            <a:ext cx="576263" cy="608013"/>
          </a:xfrm>
          <a:prstGeom prst="downArrow">
            <a:avLst>
              <a:gd name="adj1" fmla="val 50000"/>
              <a:gd name="adj2" fmla="val 26377"/>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j</a:t>
            </a:r>
          </a:p>
        </p:txBody>
      </p:sp>
    </p:spTree>
    <p:extLst>
      <p:ext uri="{BB962C8B-B14F-4D97-AF65-F5344CB8AC3E}">
        <p14:creationId xmlns:p14="http://schemas.microsoft.com/office/powerpoint/2010/main" val="3590837528"/>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87"/>
                                        </p:tgtEl>
                                        <p:attrNameLst>
                                          <p:attrName>style.visibility</p:attrName>
                                        </p:attrNameLst>
                                      </p:cBhvr>
                                      <p:to>
                                        <p:strVal val="visible"/>
                                      </p:to>
                                    </p:set>
                                    <p:animEffect transition="in" filter="blinds(horizontal)">
                                      <p:cBhvr>
                                        <p:cTn id="7" dur="500"/>
                                        <p:tgtEl>
                                          <p:spTgt spid="1392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5" nodeType="clickEffect">
                                  <p:stCondLst>
                                    <p:cond delay="0"/>
                                  </p:stCondLst>
                                  <p:childTnLst>
                                    <p:set>
                                      <p:cBhvr>
                                        <p:cTn id="11" dur="1" fill="hold">
                                          <p:stCondLst>
                                            <p:cond delay="0"/>
                                          </p:stCondLst>
                                        </p:cTn>
                                        <p:tgtEl>
                                          <p:spTgt spid="139289"/>
                                        </p:tgtEl>
                                        <p:attrNameLst>
                                          <p:attrName>style.visibility</p:attrName>
                                        </p:attrNameLst>
                                      </p:cBhvr>
                                      <p:to>
                                        <p:strVal val="visible"/>
                                      </p:to>
                                    </p:set>
                                    <p:animEffect transition="in" filter="blinds(horizontal)">
                                      <p:cBhvr>
                                        <p:cTn id="12" dur="500"/>
                                        <p:tgtEl>
                                          <p:spTgt spid="139289"/>
                                        </p:tgtEl>
                                      </p:cBhvr>
                                    </p:animEffect>
                                  </p:childTnLst>
                                </p:cTn>
                              </p:par>
                            </p:childTnLst>
                          </p:cTn>
                        </p:par>
                        <p:par>
                          <p:cTn id="13" fill="hold" nodeType="afterGroup">
                            <p:stCondLst>
                              <p:cond delay="500"/>
                            </p:stCondLst>
                            <p:childTnLst>
                              <p:par>
                                <p:cTn id="14" presetID="26" presetClass="emph" presetSubtype="0" fill="hold" grpId="0" nodeType="afterEffect">
                                  <p:stCondLst>
                                    <p:cond delay="0"/>
                                  </p:stCondLst>
                                  <p:childTnLst>
                                    <p:animEffect transition="out" filter="fade">
                                      <p:cBhvr>
                                        <p:cTn id="15" dur="2000" tmFilter="0, 0; .2, .5; .8, .5; 1, 0"/>
                                        <p:tgtEl>
                                          <p:spTgt spid="139267"/>
                                        </p:tgtEl>
                                      </p:cBhvr>
                                    </p:animEffect>
                                    <p:animScale>
                                      <p:cBhvr>
                                        <p:cTn id="16" dur="1000" autoRev="1" fill="hold"/>
                                        <p:tgtEl>
                                          <p:spTgt spid="139267"/>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139274"/>
                                        </p:tgtEl>
                                      </p:cBhvr>
                                    </p:animEffect>
                                    <p:animScale>
                                      <p:cBhvr>
                                        <p:cTn id="19" dur="1000" autoRev="1" fill="hold"/>
                                        <p:tgtEl>
                                          <p:spTgt spid="139274"/>
                                        </p:tgtEl>
                                      </p:cBhvr>
                                      <p:by x="105000" y="105000"/>
                                    </p:animScale>
                                  </p:childTnLst>
                                </p:cTn>
                              </p:par>
                            </p:childTnLst>
                          </p:cTn>
                        </p:par>
                        <p:par>
                          <p:cTn id="20" fill="hold" nodeType="afterGroup">
                            <p:stCondLst>
                              <p:cond delay="2500"/>
                            </p:stCondLst>
                            <p:childTnLst>
                              <p:par>
                                <p:cTn id="21" presetID="42" presetClass="path" presetSubtype="0" accel="50000" decel="50000" fill="hold" grpId="1" nodeType="afterEffect">
                                  <p:stCondLst>
                                    <p:cond delay="0"/>
                                  </p:stCondLst>
                                  <p:childTnLst>
                                    <p:animMotion origin="layout" path="M -0.00096 -1.38728E-6 L -0.05268 0.20879 " pathEditMode="relative" rAng="0" ptsTypes="AA">
                                      <p:cBhvr>
                                        <p:cTn id="22" dur="2000" fill="hold"/>
                                        <p:tgtEl>
                                          <p:spTgt spid="139267"/>
                                        </p:tgtEl>
                                        <p:attrNameLst>
                                          <p:attrName>ppt_x</p:attrName>
                                          <p:attrName>ppt_y</p:attrName>
                                        </p:attrNameLst>
                                      </p:cBhvr>
                                      <p:rCtr x="-2594" y="10428"/>
                                    </p:animMotion>
                                  </p:childTnLst>
                                </p:cTn>
                              </p:par>
                            </p:childTnLst>
                          </p:cTn>
                        </p:par>
                        <p:par>
                          <p:cTn id="23" fill="hold" nodeType="afterGroup">
                            <p:stCondLst>
                              <p:cond delay="4500"/>
                            </p:stCondLst>
                            <p:childTnLst>
                              <p:par>
                                <p:cTn id="24" presetID="63" presetClass="path" presetSubtype="0" accel="50000" decel="50000" fill="hold" grpId="1" nodeType="afterEffect">
                                  <p:stCondLst>
                                    <p:cond delay="0"/>
                                  </p:stCondLst>
                                  <p:childTnLst>
                                    <p:animMotion origin="layout" path="M 0.00096 -0.00023 L 0.11081 -0.00023 " pathEditMode="relative" rAng="0" ptsTypes="AA">
                                      <p:cBhvr>
                                        <p:cTn id="25" dur="2000" fill="hold"/>
                                        <p:tgtEl>
                                          <p:spTgt spid="139274"/>
                                        </p:tgtEl>
                                        <p:attrNameLst>
                                          <p:attrName>ppt_x</p:attrName>
                                          <p:attrName>ppt_y</p:attrName>
                                        </p:attrNameLst>
                                      </p:cBhvr>
                                      <p:rCtr x="5492" y="0"/>
                                    </p:animMotion>
                                  </p:childTnLst>
                                </p:cTn>
                              </p:par>
                            </p:childTnLst>
                          </p:cTn>
                        </p:par>
                        <p:par>
                          <p:cTn id="26" fill="hold" nodeType="afterGroup">
                            <p:stCondLst>
                              <p:cond delay="6500"/>
                            </p:stCondLst>
                            <p:childTnLst>
                              <p:par>
                                <p:cTn id="27" presetID="64" presetClass="path" presetSubtype="0" accel="50000" decel="50000" fill="hold" grpId="2" nodeType="afterEffect">
                                  <p:stCondLst>
                                    <p:cond delay="0"/>
                                  </p:stCondLst>
                                  <p:childTnLst>
                                    <p:animMotion origin="layout" path="M -0.05268 0.20879 L -0.11097 -0.00023 " pathEditMode="relative" rAng="0" ptsTypes="AA">
                                      <p:cBhvr>
                                        <p:cTn id="28" dur="2000" fill="hold"/>
                                        <p:tgtEl>
                                          <p:spTgt spid="139267"/>
                                        </p:tgtEl>
                                        <p:attrNameLst>
                                          <p:attrName>ppt_x</p:attrName>
                                          <p:attrName>ppt_y</p:attrName>
                                        </p:attrNameLst>
                                      </p:cBhvr>
                                      <p:rCtr x="-2914" y="-10451"/>
                                    </p:animMotion>
                                  </p:childTnLst>
                                </p:cTn>
                              </p:par>
                            </p:childTnLst>
                          </p:cTn>
                        </p:par>
                        <p:par>
                          <p:cTn id="29" fill="hold" nodeType="afterGroup">
                            <p:stCondLst>
                              <p:cond delay="8500"/>
                            </p:stCondLst>
                            <p:childTnLst>
                              <p:par>
                                <p:cTn id="30" presetID="63" presetClass="path" presetSubtype="0" accel="50000" decel="50000" fill="hold" grpId="0" nodeType="afterEffect">
                                  <p:stCondLst>
                                    <p:cond delay="0"/>
                                  </p:stCondLst>
                                  <p:childTnLst>
                                    <p:animMotion origin="layout" path="M -0.00272 0.00232 L 0.11081 0.00463 " pathEditMode="relative" rAng="0" ptsTypes="AA">
                                      <p:cBhvr>
                                        <p:cTn id="31" dur="2000" fill="hold"/>
                                        <p:tgtEl>
                                          <p:spTgt spid="139289"/>
                                        </p:tgtEl>
                                        <p:attrNameLst>
                                          <p:attrName>ppt_x</p:attrName>
                                          <p:attrName>ppt_y</p:attrName>
                                        </p:attrNameLst>
                                      </p:cBhvr>
                                      <p:rCtr x="5669" y="116"/>
                                    </p:animMotion>
                                  </p:childTnLst>
                                </p:cTn>
                              </p:par>
                            </p:childTnLst>
                          </p:cTn>
                        </p:par>
                        <p:par>
                          <p:cTn id="32" fill="hold" nodeType="afterGroup">
                            <p:stCondLst>
                              <p:cond delay="10500"/>
                            </p:stCondLst>
                            <p:childTnLst>
                              <p:par>
                                <p:cTn id="33" presetID="26" presetClass="emph" presetSubtype="0" fill="hold" grpId="0" nodeType="afterEffect">
                                  <p:stCondLst>
                                    <p:cond delay="0"/>
                                  </p:stCondLst>
                                  <p:childTnLst>
                                    <p:animEffect transition="out" filter="fade">
                                      <p:cBhvr>
                                        <p:cTn id="34" dur="2000" tmFilter="0, 0; .2, .5; .8, .5; 1, 0"/>
                                        <p:tgtEl>
                                          <p:spTgt spid="139268"/>
                                        </p:tgtEl>
                                      </p:cBhvr>
                                    </p:animEffect>
                                    <p:animScale>
                                      <p:cBhvr>
                                        <p:cTn id="35" dur="1000" autoRev="1" fill="hold"/>
                                        <p:tgtEl>
                                          <p:spTgt spid="139268"/>
                                        </p:tgtEl>
                                      </p:cBhvr>
                                      <p:by x="105000" y="105000"/>
                                    </p:animScale>
                                  </p:childTnLst>
                                </p:cTn>
                              </p:par>
                              <p:par>
                                <p:cTn id="36" presetID="26" presetClass="emph" presetSubtype="0" fill="hold" grpId="3" nodeType="withEffect">
                                  <p:stCondLst>
                                    <p:cond delay="0"/>
                                  </p:stCondLst>
                                  <p:childTnLst>
                                    <p:animEffect transition="out" filter="fade">
                                      <p:cBhvr>
                                        <p:cTn id="37" dur="2000" tmFilter="0, 0; .2, .5; .8, .5; 1, 0"/>
                                        <p:tgtEl>
                                          <p:spTgt spid="139267"/>
                                        </p:tgtEl>
                                      </p:cBhvr>
                                    </p:animEffect>
                                    <p:animScale>
                                      <p:cBhvr>
                                        <p:cTn id="38" dur="1000" autoRev="1" fill="hold"/>
                                        <p:tgtEl>
                                          <p:spTgt spid="139267"/>
                                        </p:tgtEl>
                                      </p:cBhvr>
                                      <p:by x="105000" y="105000"/>
                                    </p:animScale>
                                  </p:childTnLst>
                                </p:cTn>
                              </p:par>
                            </p:childTnLst>
                          </p:cTn>
                        </p:par>
                        <p:par>
                          <p:cTn id="39" fill="hold" nodeType="afterGroup">
                            <p:stCondLst>
                              <p:cond delay="12500"/>
                            </p:stCondLst>
                            <p:childTnLst>
                              <p:par>
                                <p:cTn id="40" presetID="63" presetClass="path" presetSubtype="0" accel="50000" decel="50000" fill="hold" grpId="1" nodeType="afterEffect">
                                  <p:stCondLst>
                                    <p:cond delay="0"/>
                                  </p:stCondLst>
                                  <p:childTnLst>
                                    <p:animMotion origin="layout" path="M 0.11081 0.00463 L 0.22242 0.00232 " pathEditMode="relative" rAng="0" ptsTypes="AA">
                                      <p:cBhvr>
                                        <p:cTn id="41" dur="2000" fill="hold"/>
                                        <p:tgtEl>
                                          <p:spTgt spid="139289"/>
                                        </p:tgtEl>
                                        <p:attrNameLst>
                                          <p:attrName>ppt_x</p:attrName>
                                          <p:attrName>ppt_y</p:attrName>
                                        </p:attrNameLst>
                                      </p:cBhvr>
                                      <p:rCtr x="5572" y="-116"/>
                                    </p:animMotion>
                                  </p:childTnLst>
                                </p:cTn>
                              </p:par>
                            </p:childTnLst>
                          </p:cTn>
                        </p:par>
                        <p:par>
                          <p:cTn id="42" fill="hold" nodeType="afterGroup">
                            <p:stCondLst>
                              <p:cond delay="14500"/>
                            </p:stCondLst>
                            <p:childTnLst>
                              <p:par>
                                <p:cTn id="43" presetID="26" presetClass="emph" presetSubtype="0" fill="hold" grpId="4" nodeType="afterEffect">
                                  <p:stCondLst>
                                    <p:cond delay="0"/>
                                  </p:stCondLst>
                                  <p:childTnLst>
                                    <p:animEffect transition="out" filter="fade">
                                      <p:cBhvr>
                                        <p:cTn id="44" dur="2000" tmFilter="0, 0; .2, .5; .8, .5; 1, 0"/>
                                        <p:tgtEl>
                                          <p:spTgt spid="139267"/>
                                        </p:tgtEl>
                                      </p:cBhvr>
                                    </p:animEffect>
                                    <p:animScale>
                                      <p:cBhvr>
                                        <p:cTn id="45" dur="1000" autoRev="1" fill="hold"/>
                                        <p:tgtEl>
                                          <p:spTgt spid="139267"/>
                                        </p:tgtEl>
                                      </p:cBhvr>
                                      <p:by x="105000" y="105000"/>
                                    </p:animScale>
                                  </p:childTnLst>
                                </p:cTn>
                              </p:par>
                              <p:par>
                                <p:cTn id="46" presetID="26" presetClass="emph" presetSubtype="0" fill="hold" grpId="0" nodeType="withEffect">
                                  <p:stCondLst>
                                    <p:cond delay="0"/>
                                  </p:stCondLst>
                                  <p:childTnLst>
                                    <p:animEffect transition="out" filter="fade">
                                      <p:cBhvr>
                                        <p:cTn id="47" dur="2000" tmFilter="0, 0; .2, .5; .8, .5; 1, 0"/>
                                        <p:tgtEl>
                                          <p:spTgt spid="139269"/>
                                        </p:tgtEl>
                                      </p:cBhvr>
                                    </p:animEffect>
                                    <p:animScale>
                                      <p:cBhvr>
                                        <p:cTn id="48" dur="1000" autoRev="1" fill="hold"/>
                                        <p:tgtEl>
                                          <p:spTgt spid="139269"/>
                                        </p:tgtEl>
                                      </p:cBhvr>
                                      <p:by x="105000" y="105000"/>
                                    </p:animScale>
                                  </p:childTnLst>
                                </p:cTn>
                              </p:par>
                            </p:childTnLst>
                          </p:cTn>
                        </p:par>
                        <p:par>
                          <p:cTn id="49" fill="hold" nodeType="afterGroup">
                            <p:stCondLst>
                              <p:cond delay="16500"/>
                            </p:stCondLst>
                            <p:childTnLst>
                              <p:par>
                                <p:cTn id="50" presetID="63" presetClass="path" presetSubtype="0" accel="50000" decel="50000" fill="hold" grpId="7" nodeType="afterEffect">
                                  <p:stCondLst>
                                    <p:cond delay="0"/>
                                  </p:stCondLst>
                                  <p:childTnLst>
                                    <p:animMotion origin="layout" path="M 0.22532 0.00811 L 0.33445 0.00811 " pathEditMode="relative" rAng="0" ptsTypes="AA">
                                      <p:cBhvr>
                                        <p:cTn id="51" dur="2000" fill="hold"/>
                                        <p:tgtEl>
                                          <p:spTgt spid="139289"/>
                                        </p:tgtEl>
                                        <p:attrNameLst>
                                          <p:attrName>ppt_x</p:attrName>
                                          <p:attrName>ppt_y</p:attrName>
                                        </p:attrNameLst>
                                      </p:cBhvr>
                                      <p:rCtr x="5449" y="0"/>
                                    </p:animMotion>
                                  </p:childTnLst>
                                </p:cTn>
                              </p:par>
                            </p:childTnLst>
                          </p:cTn>
                        </p:par>
                        <p:par>
                          <p:cTn id="52" fill="hold" nodeType="afterGroup">
                            <p:stCondLst>
                              <p:cond delay="18500"/>
                            </p:stCondLst>
                            <p:childTnLst>
                              <p:par>
                                <p:cTn id="53" presetID="26" presetClass="emph" presetSubtype="0" fill="hold" grpId="0" nodeType="afterEffect">
                                  <p:stCondLst>
                                    <p:cond delay="0"/>
                                  </p:stCondLst>
                                  <p:childTnLst>
                                    <p:animEffect transition="out" filter="fade">
                                      <p:cBhvr>
                                        <p:cTn id="54" dur="2000" tmFilter="0, 0; .2, .5; .8, .5; 1, 0"/>
                                        <p:tgtEl>
                                          <p:spTgt spid="139270"/>
                                        </p:tgtEl>
                                      </p:cBhvr>
                                    </p:animEffect>
                                    <p:animScale>
                                      <p:cBhvr>
                                        <p:cTn id="55" dur="1000" autoRev="1" fill="hold"/>
                                        <p:tgtEl>
                                          <p:spTgt spid="139270"/>
                                        </p:tgtEl>
                                      </p:cBhvr>
                                      <p:by x="105000" y="105000"/>
                                    </p:animScale>
                                  </p:childTnLst>
                                </p:cTn>
                              </p:par>
                              <p:par>
                                <p:cTn id="56" presetID="26" presetClass="emph" presetSubtype="0" fill="hold" grpId="5" nodeType="withEffect">
                                  <p:stCondLst>
                                    <p:cond delay="0"/>
                                  </p:stCondLst>
                                  <p:childTnLst>
                                    <p:animEffect transition="out" filter="fade">
                                      <p:cBhvr>
                                        <p:cTn id="57" dur="2000" tmFilter="0, 0; .2, .5; .8, .5; 1, 0"/>
                                        <p:tgtEl>
                                          <p:spTgt spid="139267"/>
                                        </p:tgtEl>
                                      </p:cBhvr>
                                    </p:animEffect>
                                    <p:animScale>
                                      <p:cBhvr>
                                        <p:cTn id="58" dur="1000" autoRev="1" fill="hold"/>
                                        <p:tgtEl>
                                          <p:spTgt spid="139267"/>
                                        </p:tgtEl>
                                      </p:cBhvr>
                                      <p:by x="105000" y="105000"/>
                                    </p:animScale>
                                  </p:childTnLst>
                                </p:cTn>
                              </p:par>
                            </p:childTnLst>
                          </p:cTn>
                        </p:par>
                        <p:par>
                          <p:cTn id="59" fill="hold" nodeType="afterGroup">
                            <p:stCondLst>
                              <p:cond delay="20500"/>
                            </p:stCondLst>
                            <p:childTnLst>
                              <p:par>
                                <p:cTn id="60" presetID="42" presetClass="path" presetSubtype="0" accel="50000" decel="50000" fill="hold" grpId="1" nodeType="afterEffect">
                                  <p:stCondLst>
                                    <p:cond delay="0"/>
                                  </p:stCondLst>
                                  <p:childTnLst>
                                    <p:animMotion origin="layout" path="M 0.00032 -1.38728E-6 L -0.22146 0.20879 " pathEditMode="relative" rAng="0" ptsTypes="AA">
                                      <p:cBhvr>
                                        <p:cTn id="61" dur="2000" fill="hold"/>
                                        <p:tgtEl>
                                          <p:spTgt spid="139270"/>
                                        </p:tgtEl>
                                        <p:attrNameLst>
                                          <p:attrName>ppt_x</p:attrName>
                                          <p:attrName>ppt_y</p:attrName>
                                        </p:attrNameLst>
                                      </p:cBhvr>
                                      <p:rCtr x="-11097" y="10428"/>
                                    </p:animMotion>
                                  </p:childTnLst>
                                </p:cTn>
                              </p:par>
                            </p:childTnLst>
                          </p:cTn>
                        </p:par>
                        <p:par>
                          <p:cTn id="62" fill="hold" nodeType="afterGroup">
                            <p:stCondLst>
                              <p:cond delay="22500"/>
                            </p:stCondLst>
                            <p:childTnLst>
                              <p:par>
                                <p:cTn id="63" presetID="63" presetClass="path" presetSubtype="0" accel="50000" decel="50000" fill="hold" grpId="6" nodeType="afterEffect">
                                  <p:stCondLst>
                                    <p:cond delay="0"/>
                                  </p:stCondLst>
                                  <p:childTnLst>
                                    <p:animMotion origin="layout" path="M -0.11097 -0.00023 L 0.33387 -1.38728E-6 " pathEditMode="relative" rAng="0" ptsTypes="AA">
                                      <p:cBhvr>
                                        <p:cTn id="64" dur="2000" fill="hold"/>
                                        <p:tgtEl>
                                          <p:spTgt spid="139267"/>
                                        </p:tgtEl>
                                        <p:attrNameLst>
                                          <p:attrName>ppt_x</p:attrName>
                                          <p:attrName>ppt_y</p:attrName>
                                        </p:attrNameLst>
                                      </p:cBhvr>
                                      <p:rCtr x="22242" y="0"/>
                                    </p:animMotion>
                                  </p:childTnLst>
                                </p:cTn>
                              </p:par>
                            </p:childTnLst>
                          </p:cTn>
                        </p:par>
                        <p:par>
                          <p:cTn id="65" fill="hold" nodeType="afterGroup">
                            <p:stCondLst>
                              <p:cond delay="24500"/>
                            </p:stCondLst>
                            <p:childTnLst>
                              <p:par>
                                <p:cTn id="66" presetID="64" presetClass="path" presetSubtype="0" accel="50000" decel="50000" fill="hold" grpId="2" nodeType="afterEffect">
                                  <p:stCondLst>
                                    <p:cond delay="0"/>
                                  </p:stCondLst>
                                  <p:childTnLst>
                                    <p:animMotion origin="layout" path="M -0.22146 0.20879 L -0.44644 -0.00023 " pathEditMode="relative" rAng="0" ptsTypes="AA">
                                      <p:cBhvr>
                                        <p:cTn id="67" dur="2000" fill="hold"/>
                                        <p:tgtEl>
                                          <p:spTgt spid="139270"/>
                                        </p:tgtEl>
                                        <p:attrNameLst>
                                          <p:attrName>ppt_x</p:attrName>
                                          <p:attrName>ppt_y</p:attrName>
                                        </p:attrNameLst>
                                      </p:cBhvr>
                                      <p:rCtr x="-11257" y="-10451"/>
                                    </p:animMotion>
                                  </p:childTnLst>
                                </p:cTn>
                              </p:par>
                            </p:childTnLst>
                          </p:cTn>
                        </p:par>
                        <p:par>
                          <p:cTn id="68" fill="hold" nodeType="afterGroup">
                            <p:stCondLst>
                              <p:cond delay="26500"/>
                            </p:stCondLst>
                            <p:childTnLst>
                              <p:par>
                                <p:cTn id="69" presetID="63" presetClass="path" presetSubtype="0" accel="50000" decel="50000" fill="hold" grpId="8" nodeType="afterEffect">
                                  <p:stCondLst>
                                    <p:cond delay="0"/>
                                  </p:stCondLst>
                                  <p:childTnLst>
                                    <p:animMotion origin="layout" path="M 0.33445 0.00811 L 0.44343 0.00811 " pathEditMode="relative" rAng="0" ptsTypes="AA">
                                      <p:cBhvr>
                                        <p:cTn id="70" dur="2000" fill="hold"/>
                                        <p:tgtEl>
                                          <p:spTgt spid="139289"/>
                                        </p:tgtEl>
                                        <p:attrNameLst>
                                          <p:attrName>ppt_x</p:attrName>
                                          <p:attrName>ppt_y</p:attrName>
                                        </p:attrNameLst>
                                      </p:cBhvr>
                                      <p:rCtr x="5449" y="0"/>
                                    </p:animMotion>
                                  </p:childTnLst>
                                </p:cTn>
                              </p:par>
                            </p:childTnLst>
                          </p:cTn>
                        </p:par>
                        <p:par>
                          <p:cTn id="71" fill="hold" nodeType="afterGroup">
                            <p:stCondLst>
                              <p:cond delay="28500"/>
                            </p:stCondLst>
                            <p:childTnLst>
                              <p:par>
                                <p:cTn id="72" presetID="26" presetClass="emph" presetSubtype="0" fill="hold" grpId="0" nodeType="afterEffect">
                                  <p:stCondLst>
                                    <p:cond delay="0"/>
                                  </p:stCondLst>
                                  <p:childTnLst>
                                    <p:animEffect transition="out" filter="fade">
                                      <p:cBhvr>
                                        <p:cTn id="73" dur="2000" tmFilter="0, 0; .2, .5; .8, .5; 1, 0"/>
                                        <p:tgtEl>
                                          <p:spTgt spid="139271"/>
                                        </p:tgtEl>
                                      </p:cBhvr>
                                    </p:animEffect>
                                    <p:animScale>
                                      <p:cBhvr>
                                        <p:cTn id="74" dur="1000" autoRev="1" fill="hold"/>
                                        <p:tgtEl>
                                          <p:spTgt spid="139271"/>
                                        </p:tgtEl>
                                      </p:cBhvr>
                                      <p:by x="105000" y="105000"/>
                                    </p:animScale>
                                  </p:childTnLst>
                                </p:cTn>
                              </p:par>
                              <p:par>
                                <p:cTn id="75" presetID="26" presetClass="emph" presetSubtype="0" fill="hold" grpId="3" nodeType="withEffect">
                                  <p:stCondLst>
                                    <p:cond delay="0"/>
                                  </p:stCondLst>
                                  <p:childTnLst>
                                    <p:animEffect transition="out" filter="fade">
                                      <p:cBhvr>
                                        <p:cTn id="76" dur="2000" tmFilter="0, 0; .2, .5; .8, .5; 1, 0"/>
                                        <p:tgtEl>
                                          <p:spTgt spid="139270"/>
                                        </p:tgtEl>
                                      </p:cBhvr>
                                    </p:animEffect>
                                    <p:animScale>
                                      <p:cBhvr>
                                        <p:cTn id="77" dur="1000" autoRev="1" fill="hold"/>
                                        <p:tgtEl>
                                          <p:spTgt spid="139270"/>
                                        </p:tgtEl>
                                      </p:cBhvr>
                                      <p:by x="105000" y="105000"/>
                                    </p:animScale>
                                  </p:childTnLst>
                                </p:cTn>
                              </p:par>
                            </p:childTnLst>
                          </p:cTn>
                        </p:par>
                      </p:childTnLst>
                    </p:cTn>
                  </p:par>
                  <p:par>
                    <p:cTn id="78" fill="hold" nodeType="clickPar">
                      <p:stCondLst>
                        <p:cond delay="indefinite"/>
                      </p:stCondLst>
                      <p:childTnLst>
                        <p:par>
                          <p:cTn id="79" fill="hold" nodeType="withGroup">
                            <p:stCondLst>
                              <p:cond delay="0"/>
                            </p:stCondLst>
                            <p:childTnLst>
                              <p:par>
                                <p:cTn id="80" presetID="63" presetClass="path" presetSubtype="0" accel="50000" decel="50000" fill="hold" grpId="2" nodeType="clickEffect">
                                  <p:stCondLst>
                                    <p:cond delay="0"/>
                                  </p:stCondLst>
                                  <p:childTnLst>
                                    <p:animMotion origin="layout" path="M 0.44759 0.00811 L 0.55657 0.00811 " pathEditMode="relative" rAng="0" ptsTypes="AA">
                                      <p:cBhvr>
                                        <p:cTn id="81" dur="2000" fill="hold"/>
                                        <p:tgtEl>
                                          <p:spTgt spid="139289"/>
                                        </p:tgtEl>
                                        <p:attrNameLst>
                                          <p:attrName>ppt_x</p:attrName>
                                          <p:attrName>ppt_y</p:attrName>
                                        </p:attrNameLst>
                                      </p:cBhvr>
                                      <p:rCtr x="5449" y="0"/>
                                    </p:animMotion>
                                  </p:childTnLst>
                                </p:cTn>
                              </p:par>
                            </p:childTnLst>
                          </p:cTn>
                        </p:par>
                        <p:par>
                          <p:cTn id="82" fill="hold" nodeType="afterGroup">
                            <p:stCondLst>
                              <p:cond delay="2000"/>
                            </p:stCondLst>
                            <p:childTnLst>
                              <p:par>
                                <p:cTn id="83" presetID="26" presetClass="emph" presetSubtype="0" fill="hold" grpId="0" nodeType="afterEffect">
                                  <p:stCondLst>
                                    <p:cond delay="0"/>
                                  </p:stCondLst>
                                  <p:childTnLst>
                                    <p:animEffect transition="out" filter="fade">
                                      <p:cBhvr>
                                        <p:cTn id="84" dur="2000" tmFilter="0, 0; .2, .5; .8, .5; 1, 0"/>
                                        <p:tgtEl>
                                          <p:spTgt spid="139272"/>
                                        </p:tgtEl>
                                      </p:cBhvr>
                                    </p:animEffect>
                                    <p:animScale>
                                      <p:cBhvr>
                                        <p:cTn id="85" dur="1000" autoRev="1" fill="hold"/>
                                        <p:tgtEl>
                                          <p:spTgt spid="139272"/>
                                        </p:tgtEl>
                                      </p:cBhvr>
                                      <p:by x="105000" y="105000"/>
                                    </p:animScale>
                                  </p:childTnLst>
                                </p:cTn>
                              </p:par>
                              <p:par>
                                <p:cTn id="86" presetID="26" presetClass="emph" presetSubtype="0" fill="hold" grpId="4" nodeType="withEffect">
                                  <p:stCondLst>
                                    <p:cond delay="0"/>
                                  </p:stCondLst>
                                  <p:childTnLst>
                                    <p:animEffect transition="out" filter="fade">
                                      <p:cBhvr>
                                        <p:cTn id="87" dur="2000" tmFilter="0, 0; .2, .5; .8, .5; 1, 0"/>
                                        <p:tgtEl>
                                          <p:spTgt spid="139270"/>
                                        </p:tgtEl>
                                      </p:cBhvr>
                                    </p:animEffect>
                                    <p:animScale>
                                      <p:cBhvr>
                                        <p:cTn id="88" dur="1000" autoRev="1" fill="hold"/>
                                        <p:tgtEl>
                                          <p:spTgt spid="139270"/>
                                        </p:tgtEl>
                                      </p:cBhvr>
                                      <p:by x="105000" y="105000"/>
                                    </p:animScale>
                                  </p:childTnLst>
                                </p:cTn>
                              </p:par>
                            </p:childTnLst>
                          </p:cTn>
                        </p:par>
                      </p:childTnLst>
                    </p:cTn>
                  </p:par>
                  <p:par>
                    <p:cTn id="89" fill="hold" nodeType="clickPar">
                      <p:stCondLst>
                        <p:cond delay="indefinite"/>
                      </p:stCondLst>
                      <p:childTnLst>
                        <p:par>
                          <p:cTn id="90" fill="hold" nodeType="withGroup">
                            <p:stCondLst>
                              <p:cond delay="0"/>
                            </p:stCondLst>
                            <p:childTnLst>
                              <p:par>
                                <p:cTn id="91" presetID="63" presetClass="path" presetSubtype="0" accel="50000" decel="50000" fill="hold" grpId="3" nodeType="clickEffect">
                                  <p:stCondLst>
                                    <p:cond delay="0"/>
                                  </p:stCondLst>
                                  <p:childTnLst>
                                    <p:animMotion origin="layout" path="M 0.55661 0.00232 L 0.68006 0.00232 " pathEditMode="relative" rAng="0" ptsTypes="AA">
                                      <p:cBhvr>
                                        <p:cTn id="92" dur="2000" fill="hold"/>
                                        <p:tgtEl>
                                          <p:spTgt spid="139289"/>
                                        </p:tgtEl>
                                        <p:attrNameLst>
                                          <p:attrName>ppt_x</p:attrName>
                                          <p:attrName>ppt_y</p:attrName>
                                        </p:attrNameLst>
                                      </p:cBhvr>
                                      <p:rCtr x="6165" y="0"/>
                                    </p:animMotion>
                                  </p:childTnLst>
                                </p:cTn>
                              </p:par>
                            </p:childTnLst>
                          </p:cTn>
                        </p:par>
                        <p:par>
                          <p:cTn id="93" fill="hold" nodeType="afterGroup">
                            <p:stCondLst>
                              <p:cond delay="2000"/>
                            </p:stCondLst>
                            <p:childTnLst>
                              <p:par>
                                <p:cTn id="94" presetID="26" presetClass="emph" presetSubtype="0" fill="hold" grpId="5" nodeType="afterEffect">
                                  <p:stCondLst>
                                    <p:cond delay="0"/>
                                  </p:stCondLst>
                                  <p:childTnLst>
                                    <p:animEffect transition="out" filter="fade">
                                      <p:cBhvr>
                                        <p:cTn id="95" dur="2000" tmFilter="0, 0; .2, .5; .8, .5; 1, 0"/>
                                        <p:tgtEl>
                                          <p:spTgt spid="139270"/>
                                        </p:tgtEl>
                                      </p:cBhvr>
                                    </p:animEffect>
                                    <p:animScale>
                                      <p:cBhvr>
                                        <p:cTn id="96" dur="1000" autoRev="1" fill="hold"/>
                                        <p:tgtEl>
                                          <p:spTgt spid="139270"/>
                                        </p:tgtEl>
                                      </p:cBhvr>
                                      <p:by x="105000" y="105000"/>
                                    </p:animScale>
                                  </p:childTnLst>
                                </p:cTn>
                              </p:par>
                              <p:par>
                                <p:cTn id="97" presetID="26" presetClass="emph" presetSubtype="0" fill="hold" grpId="0" nodeType="withEffect">
                                  <p:stCondLst>
                                    <p:cond delay="0"/>
                                  </p:stCondLst>
                                  <p:childTnLst>
                                    <p:animEffect transition="out" filter="fade">
                                      <p:cBhvr>
                                        <p:cTn id="98" dur="2000" tmFilter="0, 0; .2, .5; .8, .5; 1, 0"/>
                                        <p:tgtEl>
                                          <p:spTgt spid="139273"/>
                                        </p:tgtEl>
                                      </p:cBhvr>
                                    </p:animEffect>
                                    <p:animScale>
                                      <p:cBhvr>
                                        <p:cTn id="99" dur="1000" autoRev="1" fill="hold"/>
                                        <p:tgtEl>
                                          <p:spTgt spid="139273"/>
                                        </p:tgtEl>
                                      </p:cBhvr>
                                      <p:by x="105000" y="105000"/>
                                    </p:animScale>
                                  </p:childTnLst>
                                </p:cTn>
                              </p:par>
                            </p:childTnLst>
                          </p:cTn>
                        </p:par>
                        <p:par>
                          <p:cTn id="100" fill="hold" nodeType="afterGroup">
                            <p:stCondLst>
                              <p:cond delay="4000"/>
                            </p:stCondLst>
                            <p:childTnLst>
                              <p:par>
                                <p:cTn id="101" presetID="8" presetClass="exit" presetSubtype="16" fill="hold" grpId="6" nodeType="afterEffect">
                                  <p:stCondLst>
                                    <p:cond delay="0"/>
                                  </p:stCondLst>
                                  <p:childTnLst>
                                    <p:animEffect transition="out" filter="diamond(in)">
                                      <p:cBhvr>
                                        <p:cTn id="102" dur="1000"/>
                                        <p:tgtEl>
                                          <p:spTgt spid="139270"/>
                                        </p:tgtEl>
                                      </p:cBhvr>
                                    </p:animEffect>
                                    <p:set>
                                      <p:cBhvr>
                                        <p:cTn id="103" dur="1" fill="hold">
                                          <p:stCondLst>
                                            <p:cond delay="999"/>
                                          </p:stCondLst>
                                        </p:cTn>
                                        <p:tgtEl>
                                          <p:spTgt spid="139270"/>
                                        </p:tgtEl>
                                        <p:attrNameLst>
                                          <p:attrName>style.visibility</p:attrName>
                                        </p:attrNameLst>
                                      </p:cBhvr>
                                      <p:to>
                                        <p:strVal val="hidden"/>
                                      </p:to>
                                    </p:set>
                                  </p:childTnLst>
                                </p:cTn>
                              </p:par>
                              <p:par>
                                <p:cTn id="104" presetID="8" presetClass="entr" presetSubtype="16" fill="hold" grpId="0" nodeType="withEffect">
                                  <p:stCondLst>
                                    <p:cond delay="0"/>
                                  </p:stCondLst>
                                  <p:childTnLst>
                                    <p:set>
                                      <p:cBhvr>
                                        <p:cTn id="105" dur="1" fill="hold">
                                          <p:stCondLst>
                                            <p:cond delay="0"/>
                                          </p:stCondLst>
                                        </p:cTn>
                                        <p:tgtEl>
                                          <p:spTgt spid="139286"/>
                                        </p:tgtEl>
                                        <p:attrNameLst>
                                          <p:attrName>style.visibility</p:attrName>
                                        </p:attrNameLst>
                                      </p:cBhvr>
                                      <p:to>
                                        <p:strVal val="visible"/>
                                      </p:to>
                                    </p:set>
                                    <p:animEffect transition="in" filter="diamond(in)">
                                      <p:cBhvr>
                                        <p:cTn id="106" dur="1000"/>
                                        <p:tgtEl>
                                          <p:spTgt spid="13928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xit" presetSubtype="10" fill="hold" grpId="4" nodeType="clickEffect">
                                  <p:stCondLst>
                                    <p:cond delay="0"/>
                                  </p:stCondLst>
                                  <p:childTnLst>
                                    <p:animEffect transition="out" filter="blinds(horizontal)">
                                      <p:cBhvr>
                                        <p:cTn id="110" dur="500"/>
                                        <p:tgtEl>
                                          <p:spTgt spid="139289"/>
                                        </p:tgtEl>
                                      </p:cBhvr>
                                    </p:animEffect>
                                    <p:set>
                                      <p:cBhvr>
                                        <p:cTn id="111" dur="1" fill="hold">
                                          <p:stCondLst>
                                            <p:cond delay="499"/>
                                          </p:stCondLst>
                                        </p:cTn>
                                        <p:tgtEl>
                                          <p:spTgt spid="139289"/>
                                        </p:tgtEl>
                                        <p:attrNameLst>
                                          <p:attrName>style.visibility</p:attrName>
                                        </p:attrNameLst>
                                      </p:cBhvr>
                                      <p:to>
                                        <p:strVal val="hidden"/>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6" nodeType="clickEffect">
                                  <p:stCondLst>
                                    <p:cond delay="0"/>
                                  </p:stCondLst>
                                  <p:childTnLst>
                                    <p:set>
                                      <p:cBhvr>
                                        <p:cTn id="115" dur="1" fill="hold">
                                          <p:stCondLst>
                                            <p:cond delay="0"/>
                                          </p:stCondLst>
                                        </p:cTn>
                                        <p:tgtEl>
                                          <p:spTgt spid="139289"/>
                                        </p:tgtEl>
                                        <p:attrNameLst>
                                          <p:attrName>style.visibility</p:attrName>
                                        </p:attrNameLst>
                                      </p:cBhvr>
                                      <p:to>
                                        <p:strVal val="visible"/>
                                      </p:to>
                                    </p:set>
                                    <p:animEffect transition="in" filter="blinds(horizontal)">
                                      <p:cBhvr>
                                        <p:cTn id="116" dur="500"/>
                                        <p:tgtEl>
                                          <p:spTgt spid="13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nimBg="1"/>
      <p:bldP spid="139267" grpId="1" animBg="1"/>
      <p:bldP spid="139267" grpId="2" animBg="1"/>
      <p:bldP spid="139267" grpId="3" animBg="1"/>
      <p:bldP spid="139267" grpId="4" animBg="1"/>
      <p:bldP spid="139267" grpId="5" animBg="1"/>
      <p:bldP spid="139267" grpId="6" animBg="1"/>
      <p:bldP spid="139268" grpId="0" animBg="1"/>
      <p:bldP spid="139269" grpId="0" animBg="1"/>
      <p:bldP spid="139270" grpId="0" animBg="1"/>
      <p:bldP spid="139270" grpId="1" animBg="1"/>
      <p:bldP spid="139270" grpId="2" animBg="1"/>
      <p:bldP spid="139270" grpId="3" animBg="1"/>
      <p:bldP spid="139270" grpId="4" animBg="1"/>
      <p:bldP spid="139270" grpId="5" animBg="1"/>
      <p:bldP spid="139270" grpId="6" animBg="1"/>
      <p:bldP spid="139271" grpId="0" animBg="1"/>
      <p:bldP spid="139272" grpId="0" animBg="1"/>
      <p:bldP spid="139273" grpId="0" animBg="1"/>
      <p:bldP spid="139274" grpId="0" animBg="1"/>
      <p:bldP spid="139274" grpId="1" animBg="1"/>
      <p:bldP spid="139286" grpId="0" animBg="1"/>
      <p:bldP spid="139287" grpId="0" animBg="1"/>
      <p:bldP spid="139289" grpId="0" animBg="1"/>
      <p:bldP spid="139289" grpId="1" animBg="1"/>
      <p:bldP spid="139289" grpId="2" animBg="1"/>
      <p:bldP spid="139289" grpId="3" animBg="1"/>
      <p:bldP spid="139289" grpId="4" animBg="1"/>
      <p:bldP spid="139289" grpId="5" animBg="1"/>
      <p:bldP spid="139289" grpId="6" animBg="1"/>
      <p:bldP spid="139289" grpId="7" animBg="1"/>
      <p:bldP spid="139289" grpId="8"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40291"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0292" name="Oval 4"/>
          <p:cNvSpPr>
            <a:spLocks noChangeArrowheads="1"/>
          </p:cNvSpPr>
          <p:nvPr/>
        </p:nvSpPr>
        <p:spPr bwMode="auto">
          <a:xfrm>
            <a:off x="3324225" y="29559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0293"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0294"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0295"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0296"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0297"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0298"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0299" name="Group 11"/>
          <p:cNvGrpSpPr>
            <a:grpSpLocks/>
          </p:cNvGrpSpPr>
          <p:nvPr/>
        </p:nvGrpSpPr>
        <p:grpSpPr bwMode="auto">
          <a:xfrm>
            <a:off x="1108075" y="3468688"/>
            <a:ext cx="8550275" cy="608012"/>
            <a:chOff x="644" y="1153"/>
            <a:chExt cx="4972" cy="383"/>
          </a:xfrm>
        </p:grpSpPr>
        <p:sp>
          <p:nvSpPr>
            <p:cNvPr id="140300"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0301"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0302"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0303"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0304"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0305"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0306"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0307"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0310" name="Oval 22"/>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0311" name="AutoShape 23"/>
          <p:cNvSpPr>
            <a:spLocks noChangeArrowheads="1"/>
          </p:cNvSpPr>
          <p:nvPr/>
        </p:nvSpPr>
        <p:spPr bwMode="auto">
          <a:xfrm>
            <a:off x="1136650" y="3602038"/>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400" b="1">
                <a:solidFill>
                  <a:srgbClr val="0000F0"/>
                </a:solidFill>
                <a:latin typeface="Times New Roman" pitchFamily="18" charset="0"/>
              </a:rPr>
              <a:t>0</a:t>
            </a:r>
          </a:p>
          <a:p>
            <a:pPr algn="ctr" eaLnBrk="0" hangingPunct="0">
              <a:spcBef>
                <a:spcPct val="50000"/>
              </a:spcBef>
            </a:pPr>
            <a:r>
              <a:rPr lang="en-US" sz="2400" b="1">
                <a:solidFill>
                  <a:srgbClr val="0000F0"/>
                </a:solidFill>
                <a:latin typeface="Times New Roman" pitchFamily="18" charset="0"/>
              </a:rPr>
              <a:t>i</a:t>
            </a:r>
          </a:p>
        </p:txBody>
      </p:sp>
      <p:sp>
        <p:nvSpPr>
          <p:cNvPr id="140312" name="AutoShape 24"/>
          <p:cNvSpPr>
            <a:spLocks noChangeArrowheads="1"/>
          </p:cNvSpPr>
          <p:nvPr/>
        </p:nvSpPr>
        <p:spPr bwMode="auto">
          <a:xfrm>
            <a:off x="3368675" y="1989138"/>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j</a:t>
            </a:r>
          </a:p>
        </p:txBody>
      </p:sp>
    </p:spTree>
    <p:extLst>
      <p:ext uri="{BB962C8B-B14F-4D97-AF65-F5344CB8AC3E}">
        <p14:creationId xmlns:p14="http://schemas.microsoft.com/office/powerpoint/2010/main" val="168507683"/>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311"/>
                                        </p:tgtEl>
                                        <p:attrNameLst>
                                          <p:attrName>style.visibility</p:attrName>
                                        </p:attrNameLst>
                                      </p:cBhvr>
                                      <p:to>
                                        <p:strVal val="visible"/>
                                      </p:to>
                                    </p:set>
                                    <p:animEffect transition="in" filter="blinds(horizontal)">
                                      <p:cBhvr>
                                        <p:cTn id="7" dur="500"/>
                                        <p:tgtEl>
                                          <p:spTgt spid="140311"/>
                                        </p:tgtEl>
                                      </p:cBhvr>
                                    </p:animEffect>
                                  </p:childTnLst>
                                </p:cTn>
                              </p:par>
                            </p:childTnLst>
                          </p:cTn>
                        </p:par>
                        <p:par>
                          <p:cTn id="8" fill="hold" nodeType="afterGroup">
                            <p:stCondLst>
                              <p:cond delay="500"/>
                            </p:stCondLst>
                            <p:childTnLst>
                              <p:par>
                                <p:cTn id="9" presetID="63" presetClass="path" presetSubtype="0" accel="50000" decel="50000" fill="hold" grpId="2" nodeType="afterEffect">
                                  <p:stCondLst>
                                    <p:cond delay="0"/>
                                  </p:stCondLst>
                                  <p:childTnLst>
                                    <p:animMotion origin="layout" path="M -8.00641E-7 3.75723E-6 L 0.11625 -0.0007 " pathEditMode="relative" rAng="0" ptsTypes="AA">
                                      <p:cBhvr>
                                        <p:cTn id="10" dur="2000" fill="hold"/>
                                        <p:tgtEl>
                                          <p:spTgt spid="140311"/>
                                        </p:tgtEl>
                                        <p:attrNameLst>
                                          <p:attrName>ppt_x</p:attrName>
                                          <p:attrName>ppt_y</p:attrName>
                                        </p:attrNameLst>
                                      </p:cBhvr>
                                      <p:rCtr x="5813" y="-46"/>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40312"/>
                                        </p:tgtEl>
                                        <p:attrNameLst>
                                          <p:attrName>style.visibility</p:attrName>
                                        </p:attrNameLst>
                                      </p:cBhvr>
                                      <p:to>
                                        <p:strVal val="visible"/>
                                      </p:to>
                                    </p:set>
                                    <p:animEffect transition="in" filter="blinds(horizontal)">
                                      <p:cBhvr>
                                        <p:cTn id="15" dur="500"/>
                                        <p:tgtEl>
                                          <p:spTgt spid="140312"/>
                                        </p:tgtEl>
                                      </p:cBhvr>
                                    </p:animEffect>
                                  </p:childTnLst>
                                </p:cTn>
                              </p:par>
                            </p:childTnLst>
                          </p:cTn>
                        </p:par>
                        <p:par>
                          <p:cTn id="16" fill="hold" nodeType="afterGroup">
                            <p:stCondLst>
                              <p:cond delay="500"/>
                            </p:stCondLst>
                            <p:childTnLst>
                              <p:par>
                                <p:cTn id="17" presetID="3" presetClass="entr" presetSubtype="10" fill="hold" grpId="1" nodeType="afterEffect">
                                  <p:stCondLst>
                                    <p:cond delay="0"/>
                                  </p:stCondLst>
                                  <p:childTnLst>
                                    <p:set>
                                      <p:cBhvr>
                                        <p:cTn id="18" dur="1" fill="hold">
                                          <p:stCondLst>
                                            <p:cond delay="0"/>
                                          </p:stCondLst>
                                        </p:cTn>
                                        <p:tgtEl>
                                          <p:spTgt spid="140311"/>
                                        </p:tgtEl>
                                        <p:attrNameLst>
                                          <p:attrName>style.visibility</p:attrName>
                                        </p:attrNameLst>
                                      </p:cBhvr>
                                      <p:to>
                                        <p:strVal val="visible"/>
                                      </p:to>
                                    </p:set>
                                    <p:animEffect transition="in" filter="blinds(horizontal)">
                                      <p:cBhvr>
                                        <p:cTn id="19" dur="500"/>
                                        <p:tgtEl>
                                          <p:spTgt spid="140311"/>
                                        </p:tgtEl>
                                      </p:cBhvr>
                                    </p:animEffect>
                                  </p:childTnLst>
                                </p:cTn>
                              </p:par>
                            </p:childTnLst>
                          </p:cTn>
                        </p:par>
                        <p:par>
                          <p:cTn id="20" fill="hold" nodeType="afterGroup">
                            <p:stCondLst>
                              <p:cond delay="1000"/>
                            </p:stCondLst>
                            <p:childTnLst>
                              <p:par>
                                <p:cTn id="21" presetID="26" presetClass="emph" presetSubtype="0" fill="hold" grpId="0" nodeType="afterEffect">
                                  <p:stCondLst>
                                    <p:cond delay="0"/>
                                  </p:stCondLst>
                                  <p:childTnLst>
                                    <p:animEffect transition="out" filter="fade">
                                      <p:cBhvr>
                                        <p:cTn id="22" dur="2000" tmFilter="0, 0; .2, .5; .8, .5; 1, 0"/>
                                        <p:tgtEl>
                                          <p:spTgt spid="140292"/>
                                        </p:tgtEl>
                                      </p:cBhvr>
                                    </p:animEffect>
                                    <p:animScale>
                                      <p:cBhvr>
                                        <p:cTn id="23" dur="1000" autoRev="1" fill="hold"/>
                                        <p:tgtEl>
                                          <p:spTgt spid="14029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140291"/>
                                        </p:tgtEl>
                                      </p:cBhvr>
                                    </p:animEffect>
                                    <p:animScale>
                                      <p:cBhvr>
                                        <p:cTn id="26" dur="1000" autoRev="1" fill="hold"/>
                                        <p:tgtEl>
                                          <p:spTgt spid="140291"/>
                                        </p:tgtEl>
                                      </p:cBhvr>
                                      <p:by x="105000" y="105000"/>
                                    </p:animScale>
                                  </p:childTnLst>
                                </p:cTn>
                              </p:par>
                            </p:childTnLst>
                          </p:cTn>
                        </p:par>
                        <p:par>
                          <p:cTn id="27" fill="hold" nodeType="afterGroup">
                            <p:stCondLst>
                              <p:cond delay="3000"/>
                            </p:stCondLst>
                            <p:childTnLst>
                              <p:par>
                                <p:cTn id="28" presetID="42" presetClass="path" presetSubtype="0" accel="50000" decel="50000" fill="hold" grpId="1" nodeType="afterEffect">
                                  <p:stCondLst>
                                    <p:cond delay="0"/>
                                  </p:stCondLst>
                                  <p:childTnLst>
                                    <p:animMotion origin="layout" path="M -8.33333E-7 2.59259E-6 L -0.0566 0.21111 " pathEditMode="relative" rAng="0" ptsTypes="AA">
                                      <p:cBhvr>
                                        <p:cTn id="29" dur="2000" fill="hold"/>
                                        <p:tgtEl>
                                          <p:spTgt spid="140292"/>
                                        </p:tgtEl>
                                        <p:attrNameLst>
                                          <p:attrName>ppt_x</p:attrName>
                                          <p:attrName>ppt_y</p:attrName>
                                        </p:attrNameLst>
                                      </p:cBhvr>
                                      <p:rCtr x="-2830" y="10556"/>
                                    </p:animMotion>
                                  </p:childTnLst>
                                </p:cTn>
                              </p:par>
                            </p:childTnLst>
                          </p:cTn>
                        </p:par>
                        <p:par>
                          <p:cTn id="30" fill="hold" nodeType="afterGroup">
                            <p:stCondLst>
                              <p:cond delay="5000"/>
                            </p:stCondLst>
                            <p:childTnLst>
                              <p:par>
                                <p:cTn id="31" presetID="63" presetClass="path" presetSubtype="0" accel="50000" decel="50000" fill="hold" grpId="1" nodeType="afterEffect">
                                  <p:stCondLst>
                                    <p:cond delay="0"/>
                                  </p:stCondLst>
                                  <p:childTnLst>
                                    <p:animMotion origin="layout" path="M 0.00209 2.59259E-6 L 0.11372 2.59259E-6 " pathEditMode="relative" rAng="0" ptsTypes="AA">
                                      <p:cBhvr>
                                        <p:cTn id="32" dur="2000" fill="hold"/>
                                        <p:tgtEl>
                                          <p:spTgt spid="140291"/>
                                        </p:tgtEl>
                                        <p:attrNameLst>
                                          <p:attrName>ppt_x</p:attrName>
                                          <p:attrName>ppt_y</p:attrName>
                                        </p:attrNameLst>
                                      </p:cBhvr>
                                      <p:rCtr x="5573" y="0"/>
                                    </p:animMotion>
                                  </p:childTnLst>
                                </p:cTn>
                              </p:par>
                            </p:childTnLst>
                          </p:cTn>
                        </p:par>
                        <p:par>
                          <p:cTn id="33" fill="hold" nodeType="afterGroup">
                            <p:stCondLst>
                              <p:cond delay="7000"/>
                            </p:stCondLst>
                            <p:childTnLst>
                              <p:par>
                                <p:cTn id="34" presetID="64" presetClass="path" presetSubtype="0" accel="50000" decel="50000" fill="hold" grpId="2" nodeType="afterEffect">
                                  <p:stCondLst>
                                    <p:cond delay="0"/>
                                  </p:stCondLst>
                                  <p:childTnLst>
                                    <p:animMotion origin="layout" path="M -0.0566 0.21111 L -0.11319 -0.00023 " pathEditMode="relative" rAng="0" ptsTypes="AA">
                                      <p:cBhvr>
                                        <p:cTn id="35" dur="2000" fill="hold"/>
                                        <p:tgtEl>
                                          <p:spTgt spid="140292"/>
                                        </p:tgtEl>
                                        <p:attrNameLst>
                                          <p:attrName>ppt_x</p:attrName>
                                          <p:attrName>ppt_y</p:attrName>
                                        </p:attrNameLst>
                                      </p:cBhvr>
                                      <p:rCtr x="-2830" y="-10579"/>
                                    </p:animMotion>
                                  </p:childTnLst>
                                </p:cTn>
                              </p:par>
                            </p:childTnLst>
                          </p:cTn>
                        </p:par>
                        <p:par>
                          <p:cTn id="36" fill="hold" nodeType="afterGroup">
                            <p:stCondLst>
                              <p:cond delay="9000"/>
                            </p:stCondLst>
                            <p:childTnLst>
                              <p:par>
                                <p:cTn id="37" presetID="63" presetClass="path" presetSubtype="0" accel="50000" decel="50000" fill="hold" grpId="4" nodeType="afterEffect">
                                  <p:stCondLst>
                                    <p:cond delay="0"/>
                                  </p:stCondLst>
                                  <p:childTnLst>
                                    <p:animMotion origin="layout" path="M -2.30769E-6 -4.44444E-6 L 0.10898 -4.44444E-6 " pathEditMode="relative" rAng="0" ptsTypes="AA">
                                      <p:cBhvr>
                                        <p:cTn id="38" dur="2000" fill="hold"/>
                                        <p:tgtEl>
                                          <p:spTgt spid="140312"/>
                                        </p:tgtEl>
                                        <p:attrNameLst>
                                          <p:attrName>ppt_x</p:attrName>
                                          <p:attrName>ppt_y</p:attrName>
                                        </p:attrNameLst>
                                      </p:cBhvr>
                                      <p:rCtr x="5449" y="0"/>
                                    </p:animMotion>
                                  </p:childTnLst>
                                </p:cTn>
                              </p:par>
                            </p:childTnLst>
                          </p:cTn>
                        </p:par>
                        <p:par>
                          <p:cTn id="39" fill="hold" nodeType="afterGroup">
                            <p:stCondLst>
                              <p:cond delay="11000"/>
                            </p:stCondLst>
                            <p:childTnLst>
                              <p:par>
                                <p:cTn id="40" presetID="26" presetClass="emph" presetSubtype="0" fill="hold" grpId="0" nodeType="afterEffect">
                                  <p:stCondLst>
                                    <p:cond delay="0"/>
                                  </p:stCondLst>
                                  <p:childTnLst>
                                    <p:animEffect transition="out" filter="fade">
                                      <p:cBhvr>
                                        <p:cTn id="41" dur="2000" tmFilter="0, 0; .2, .5; .8, .5; 1, 0"/>
                                        <p:tgtEl>
                                          <p:spTgt spid="140293"/>
                                        </p:tgtEl>
                                      </p:cBhvr>
                                    </p:animEffect>
                                    <p:animScale>
                                      <p:cBhvr>
                                        <p:cTn id="42" dur="1000" autoRev="1" fill="hold"/>
                                        <p:tgtEl>
                                          <p:spTgt spid="140293"/>
                                        </p:tgtEl>
                                      </p:cBhvr>
                                      <p:by x="105000" y="105000"/>
                                    </p:animScale>
                                  </p:childTnLst>
                                </p:cTn>
                              </p:par>
                              <p:par>
                                <p:cTn id="43" presetID="26" presetClass="emph" presetSubtype="0" fill="hold" grpId="3" nodeType="withEffect">
                                  <p:stCondLst>
                                    <p:cond delay="0"/>
                                  </p:stCondLst>
                                  <p:childTnLst>
                                    <p:animEffect transition="out" filter="fade">
                                      <p:cBhvr>
                                        <p:cTn id="44" dur="2000" tmFilter="0, 0; .2, .5; .8, .5; 1, 0"/>
                                        <p:tgtEl>
                                          <p:spTgt spid="140292"/>
                                        </p:tgtEl>
                                      </p:cBhvr>
                                    </p:animEffect>
                                    <p:animScale>
                                      <p:cBhvr>
                                        <p:cTn id="45" dur="1000" autoRev="1" fill="hold"/>
                                        <p:tgtEl>
                                          <p:spTgt spid="140292"/>
                                        </p:tgtEl>
                                      </p:cBhvr>
                                      <p:by x="105000" y="105000"/>
                                    </p:animScale>
                                  </p:childTnLst>
                                </p:cTn>
                              </p:par>
                            </p:childTnLst>
                          </p:cTn>
                        </p:par>
                        <p:par>
                          <p:cTn id="46" fill="hold" nodeType="afterGroup">
                            <p:stCondLst>
                              <p:cond delay="13000"/>
                            </p:stCondLst>
                            <p:childTnLst>
                              <p:par>
                                <p:cTn id="47" presetID="42" presetClass="path" presetSubtype="0" accel="50000" decel="50000" fill="hold" grpId="1" nodeType="afterEffect">
                                  <p:stCondLst>
                                    <p:cond delay="0"/>
                                  </p:stCondLst>
                                  <p:childTnLst>
                                    <p:animMotion origin="layout" path="M 3.61111E-6 2.59259E-6 L -0.11007 0.21319 " pathEditMode="relative" rAng="0" ptsTypes="AA">
                                      <p:cBhvr>
                                        <p:cTn id="48" dur="2000" fill="hold"/>
                                        <p:tgtEl>
                                          <p:spTgt spid="140293"/>
                                        </p:tgtEl>
                                        <p:attrNameLst>
                                          <p:attrName>ppt_x</p:attrName>
                                          <p:attrName>ppt_y</p:attrName>
                                        </p:attrNameLst>
                                      </p:cBhvr>
                                      <p:rCtr x="-5503" y="10648"/>
                                    </p:animMotion>
                                  </p:childTnLst>
                                </p:cTn>
                              </p:par>
                            </p:childTnLst>
                          </p:cTn>
                        </p:par>
                        <p:par>
                          <p:cTn id="49" fill="hold" nodeType="afterGroup">
                            <p:stCondLst>
                              <p:cond delay="15000"/>
                            </p:stCondLst>
                            <p:childTnLst>
                              <p:par>
                                <p:cTn id="50" presetID="63" presetClass="path" presetSubtype="0" accel="50000" decel="50000" fill="hold" grpId="4" nodeType="afterEffect">
                                  <p:stCondLst>
                                    <p:cond delay="0"/>
                                  </p:stCondLst>
                                  <p:childTnLst>
                                    <p:animMotion origin="layout" path="M -0.11319 -0.00023 L 0.11181 -0.00023 " pathEditMode="relative" rAng="0" ptsTypes="AA">
                                      <p:cBhvr>
                                        <p:cTn id="51" dur="2000" fill="hold"/>
                                        <p:tgtEl>
                                          <p:spTgt spid="140292"/>
                                        </p:tgtEl>
                                        <p:attrNameLst>
                                          <p:attrName>ppt_x</p:attrName>
                                          <p:attrName>ppt_y</p:attrName>
                                        </p:attrNameLst>
                                      </p:cBhvr>
                                      <p:rCtr x="11250" y="0"/>
                                    </p:animMotion>
                                  </p:childTnLst>
                                </p:cTn>
                              </p:par>
                            </p:childTnLst>
                          </p:cTn>
                        </p:par>
                        <p:par>
                          <p:cTn id="52" fill="hold" nodeType="afterGroup">
                            <p:stCondLst>
                              <p:cond delay="17000"/>
                            </p:stCondLst>
                            <p:childTnLst>
                              <p:par>
                                <p:cTn id="53" presetID="64" presetClass="path" presetSubtype="0" accel="50000" decel="50000" fill="hold" grpId="2" nodeType="afterEffect">
                                  <p:stCondLst>
                                    <p:cond delay="0"/>
                                  </p:stCondLst>
                                  <p:childTnLst>
                                    <p:animMotion origin="layout" path="M -0.11007 0.21319 L -0.225 -0.00023 " pathEditMode="relative" rAng="0" ptsTypes="AA">
                                      <p:cBhvr>
                                        <p:cTn id="54" dur="2000" fill="hold"/>
                                        <p:tgtEl>
                                          <p:spTgt spid="140293"/>
                                        </p:tgtEl>
                                        <p:attrNameLst>
                                          <p:attrName>ppt_x</p:attrName>
                                          <p:attrName>ppt_y</p:attrName>
                                        </p:attrNameLst>
                                      </p:cBhvr>
                                      <p:rCtr x="-5747" y="-10671"/>
                                    </p:animMotion>
                                  </p:childTnLst>
                                </p:cTn>
                              </p:par>
                            </p:childTnLst>
                          </p:cTn>
                        </p:par>
                        <p:par>
                          <p:cTn id="55" fill="hold" nodeType="afterGroup">
                            <p:stCondLst>
                              <p:cond delay="19000"/>
                            </p:stCondLst>
                            <p:childTnLst>
                              <p:par>
                                <p:cTn id="56" presetID="26" presetClass="emph" presetSubtype="0" fill="hold" grpId="0" nodeType="afterEffect">
                                  <p:stCondLst>
                                    <p:cond delay="0"/>
                                  </p:stCondLst>
                                  <p:childTnLst>
                                    <p:animEffect transition="out" filter="fade">
                                      <p:cBhvr>
                                        <p:cTn id="57" dur="2000" tmFilter="0, 0; .2, .5; .8, .5; 1, 0"/>
                                        <p:tgtEl>
                                          <p:spTgt spid="140294"/>
                                        </p:tgtEl>
                                      </p:cBhvr>
                                    </p:animEffect>
                                    <p:animScale>
                                      <p:cBhvr>
                                        <p:cTn id="58" dur="1000" autoRev="1" fill="hold"/>
                                        <p:tgtEl>
                                          <p:spTgt spid="140294"/>
                                        </p:tgtEl>
                                      </p:cBhvr>
                                      <p:by x="105000" y="105000"/>
                                    </p:animScale>
                                  </p:childTnLst>
                                </p:cTn>
                              </p:par>
                              <p:par>
                                <p:cTn id="59" presetID="26" presetClass="emph" presetSubtype="0" fill="hold" grpId="3" nodeType="withEffect">
                                  <p:stCondLst>
                                    <p:cond delay="0"/>
                                  </p:stCondLst>
                                  <p:childTnLst>
                                    <p:animEffect transition="out" filter="fade">
                                      <p:cBhvr>
                                        <p:cTn id="60" dur="2000" tmFilter="0, 0; .2, .5; .8, .5; 1, 0"/>
                                        <p:tgtEl>
                                          <p:spTgt spid="140293"/>
                                        </p:tgtEl>
                                      </p:cBhvr>
                                    </p:animEffect>
                                    <p:animScale>
                                      <p:cBhvr>
                                        <p:cTn id="61" dur="1000" autoRev="1" fill="hold"/>
                                        <p:tgtEl>
                                          <p:spTgt spid="140293"/>
                                        </p:tgtEl>
                                      </p:cBhvr>
                                      <p:by x="105000" y="105000"/>
                                    </p:animScale>
                                  </p:childTnLst>
                                </p:cTn>
                              </p:par>
                            </p:childTnLst>
                          </p:cTn>
                        </p:par>
                        <p:par>
                          <p:cTn id="62" fill="hold" nodeType="afterGroup">
                            <p:stCondLst>
                              <p:cond delay="21000"/>
                            </p:stCondLst>
                            <p:childTnLst>
                              <p:par>
                                <p:cTn id="63" presetID="42" presetClass="path" presetSubtype="0" accel="50000" decel="50000" fill="hold" grpId="1" nodeType="afterEffect">
                                  <p:stCondLst>
                                    <p:cond delay="0"/>
                                  </p:stCondLst>
                                  <p:childTnLst>
                                    <p:animMotion origin="layout" path="M 5.55556E-7 2.59259E-6 L -0.16337 0.20879 " pathEditMode="relative" rAng="0" ptsTypes="AA">
                                      <p:cBhvr>
                                        <p:cTn id="64" dur="2000" fill="hold"/>
                                        <p:tgtEl>
                                          <p:spTgt spid="140294"/>
                                        </p:tgtEl>
                                        <p:attrNameLst>
                                          <p:attrName>ppt_x</p:attrName>
                                          <p:attrName>ppt_y</p:attrName>
                                        </p:attrNameLst>
                                      </p:cBhvr>
                                      <p:rCtr x="-8177" y="10440"/>
                                    </p:animMotion>
                                  </p:childTnLst>
                                </p:cTn>
                              </p:par>
                            </p:childTnLst>
                          </p:cTn>
                        </p:par>
                        <p:par>
                          <p:cTn id="65" fill="hold" nodeType="afterGroup">
                            <p:stCondLst>
                              <p:cond delay="23000"/>
                            </p:stCondLst>
                            <p:childTnLst>
                              <p:par>
                                <p:cTn id="66" presetID="63" presetClass="path" presetSubtype="0" accel="50000" decel="50000" fill="hold" grpId="4" nodeType="afterEffect">
                                  <p:stCondLst>
                                    <p:cond delay="0"/>
                                  </p:stCondLst>
                                  <p:childTnLst>
                                    <p:animMotion origin="layout" path="M -0.225 -0.00023 L 0.11163 -0.00023 " pathEditMode="relative" rAng="0" ptsTypes="AA">
                                      <p:cBhvr>
                                        <p:cTn id="67" dur="2000" fill="hold"/>
                                        <p:tgtEl>
                                          <p:spTgt spid="140293"/>
                                        </p:tgtEl>
                                        <p:attrNameLst>
                                          <p:attrName>ppt_x</p:attrName>
                                          <p:attrName>ppt_y</p:attrName>
                                        </p:attrNameLst>
                                      </p:cBhvr>
                                      <p:rCtr x="16823" y="0"/>
                                    </p:animMotion>
                                  </p:childTnLst>
                                </p:cTn>
                              </p:par>
                            </p:childTnLst>
                          </p:cTn>
                        </p:par>
                        <p:par>
                          <p:cTn id="68" fill="hold" nodeType="afterGroup">
                            <p:stCondLst>
                              <p:cond delay="25000"/>
                            </p:stCondLst>
                            <p:childTnLst>
                              <p:par>
                                <p:cTn id="69" presetID="64" presetClass="path" presetSubtype="0" accel="50000" decel="50000" fill="hold" grpId="2" nodeType="afterEffect">
                                  <p:stCondLst>
                                    <p:cond delay="0"/>
                                  </p:stCondLst>
                                  <p:childTnLst>
                                    <p:animMotion origin="layout" path="M -0.16337 0.20879 L -0.33524 -0.00023 " pathEditMode="relative" rAng="0" ptsTypes="AA">
                                      <p:cBhvr>
                                        <p:cTn id="70" dur="2000" fill="hold"/>
                                        <p:tgtEl>
                                          <p:spTgt spid="140294"/>
                                        </p:tgtEl>
                                        <p:attrNameLst>
                                          <p:attrName>ppt_x</p:attrName>
                                          <p:attrName>ppt_y</p:attrName>
                                        </p:attrNameLst>
                                      </p:cBhvr>
                                      <p:rCtr x="-8594" y="-10463"/>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63" presetClass="path" presetSubtype="0" accel="50000" decel="50000" fill="hold" grpId="1" nodeType="clickEffect">
                                  <p:stCondLst>
                                    <p:cond delay="0"/>
                                  </p:stCondLst>
                                  <p:childTnLst>
                                    <p:animMotion origin="layout" path="M 0.22162 -0.00231 L 0.33771 -0.00231 " pathEditMode="relative" rAng="0" ptsTypes="AA">
                                      <p:cBhvr>
                                        <p:cTn id="74" dur="2000" fill="hold"/>
                                        <p:tgtEl>
                                          <p:spTgt spid="140312"/>
                                        </p:tgtEl>
                                        <p:attrNameLst>
                                          <p:attrName>ppt_x</p:attrName>
                                          <p:attrName>ppt_y</p:attrName>
                                        </p:attrNameLst>
                                      </p:cBhvr>
                                      <p:rCtr x="5797" y="0"/>
                                    </p:animMotion>
                                  </p:childTnLst>
                                </p:cTn>
                              </p:par>
                            </p:childTnLst>
                          </p:cTn>
                        </p:par>
                        <p:par>
                          <p:cTn id="75" fill="hold" nodeType="afterGroup">
                            <p:stCondLst>
                              <p:cond delay="2000"/>
                            </p:stCondLst>
                            <p:childTnLst>
                              <p:par>
                                <p:cTn id="76" presetID="26" presetClass="emph" presetSubtype="0" fill="hold" grpId="0" nodeType="afterEffect">
                                  <p:stCondLst>
                                    <p:cond delay="0"/>
                                  </p:stCondLst>
                                  <p:childTnLst>
                                    <p:animEffect transition="out" filter="fade">
                                      <p:cBhvr>
                                        <p:cTn id="77" dur="2000" tmFilter="0, 0; .2, .5; .8, .5; 1, 0"/>
                                        <p:tgtEl>
                                          <p:spTgt spid="140295"/>
                                        </p:tgtEl>
                                      </p:cBhvr>
                                    </p:animEffect>
                                    <p:animScale>
                                      <p:cBhvr>
                                        <p:cTn id="78" dur="1000" autoRev="1" fill="hold"/>
                                        <p:tgtEl>
                                          <p:spTgt spid="140295"/>
                                        </p:tgtEl>
                                      </p:cBhvr>
                                      <p:by x="105000" y="105000"/>
                                    </p:animScale>
                                  </p:childTnLst>
                                </p:cTn>
                              </p:par>
                              <p:par>
                                <p:cTn id="79" presetID="26" presetClass="emph" presetSubtype="0" fill="hold" grpId="3" nodeType="withEffect">
                                  <p:stCondLst>
                                    <p:cond delay="0"/>
                                  </p:stCondLst>
                                  <p:childTnLst>
                                    <p:animEffect transition="out" filter="fade">
                                      <p:cBhvr>
                                        <p:cTn id="80" dur="2000" tmFilter="0, 0; .2, .5; .8, .5; 1, 0"/>
                                        <p:tgtEl>
                                          <p:spTgt spid="140294"/>
                                        </p:tgtEl>
                                      </p:cBhvr>
                                    </p:animEffect>
                                    <p:animScale>
                                      <p:cBhvr>
                                        <p:cTn id="81" dur="1000" autoRev="1" fill="hold"/>
                                        <p:tgtEl>
                                          <p:spTgt spid="140294"/>
                                        </p:tgtEl>
                                      </p:cBhvr>
                                      <p:by x="105000" y="105000"/>
                                    </p:animScale>
                                  </p:childTnLst>
                                </p:cTn>
                              </p:par>
                            </p:childTnLst>
                          </p:cTn>
                        </p:par>
                      </p:childTnLst>
                    </p:cTn>
                  </p:par>
                  <p:par>
                    <p:cTn id="82" fill="hold" nodeType="clickPar">
                      <p:stCondLst>
                        <p:cond delay="indefinite"/>
                      </p:stCondLst>
                      <p:childTnLst>
                        <p:par>
                          <p:cTn id="83" fill="hold" nodeType="withGroup">
                            <p:stCondLst>
                              <p:cond delay="0"/>
                            </p:stCondLst>
                            <p:childTnLst>
                              <p:par>
                                <p:cTn id="84" presetID="63" presetClass="path" presetSubtype="0" accel="50000" decel="50000" fill="hold" grpId="2" nodeType="clickEffect">
                                  <p:stCondLst>
                                    <p:cond delay="0"/>
                                  </p:stCondLst>
                                  <p:childTnLst>
                                    <p:animMotion origin="layout" path="M 0.33771 -0.00231 L 0.44676 -0.00231 " pathEditMode="relative" rAng="0" ptsTypes="AA">
                                      <p:cBhvr>
                                        <p:cTn id="85" dur="2000" fill="hold"/>
                                        <p:tgtEl>
                                          <p:spTgt spid="140312"/>
                                        </p:tgtEl>
                                        <p:attrNameLst>
                                          <p:attrName>ppt_x</p:attrName>
                                          <p:attrName>ppt_y</p:attrName>
                                        </p:attrNameLst>
                                      </p:cBhvr>
                                      <p:rCtr x="5444" y="0"/>
                                    </p:animMotion>
                                  </p:childTnLst>
                                </p:cTn>
                              </p:par>
                            </p:childTnLst>
                          </p:cTn>
                        </p:par>
                        <p:par>
                          <p:cTn id="86" fill="hold" nodeType="afterGroup">
                            <p:stCondLst>
                              <p:cond delay="2000"/>
                            </p:stCondLst>
                            <p:childTnLst>
                              <p:par>
                                <p:cTn id="87" presetID="26" presetClass="emph" presetSubtype="0" fill="hold" grpId="0" nodeType="afterEffect">
                                  <p:stCondLst>
                                    <p:cond delay="0"/>
                                  </p:stCondLst>
                                  <p:childTnLst>
                                    <p:animEffect transition="out" filter="fade">
                                      <p:cBhvr>
                                        <p:cTn id="88" dur="2000" tmFilter="0, 0; .2, .5; .8, .5; 1, 0"/>
                                        <p:tgtEl>
                                          <p:spTgt spid="140296"/>
                                        </p:tgtEl>
                                      </p:cBhvr>
                                    </p:animEffect>
                                    <p:animScale>
                                      <p:cBhvr>
                                        <p:cTn id="89" dur="1000" autoRev="1" fill="hold"/>
                                        <p:tgtEl>
                                          <p:spTgt spid="140296"/>
                                        </p:tgtEl>
                                      </p:cBhvr>
                                      <p:by x="105000" y="105000"/>
                                    </p:animScale>
                                  </p:childTnLst>
                                </p:cTn>
                              </p:par>
                              <p:par>
                                <p:cTn id="90" presetID="26" presetClass="emph" presetSubtype="0" fill="hold" nodeType="withEffect">
                                  <p:stCondLst>
                                    <p:cond delay="0"/>
                                  </p:stCondLst>
                                  <p:childTnLst>
                                    <p:animEffect transition="out" filter="fade">
                                      <p:cBhvr>
                                        <p:cTn id="91" dur="2000" tmFilter="0, 0; .2, .5; .8, .5; 1, 0"/>
                                        <p:tgtEl>
                                          <p:spTgt spid="140294"/>
                                        </p:tgtEl>
                                      </p:cBhvr>
                                    </p:animEffect>
                                    <p:animScale>
                                      <p:cBhvr>
                                        <p:cTn id="92" dur="1000" autoRev="1" fill="hold"/>
                                        <p:tgtEl>
                                          <p:spTgt spid="140294"/>
                                        </p:tgtEl>
                                      </p:cBhvr>
                                      <p:by x="105000" y="105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63" presetClass="path" presetSubtype="0" accel="50000" decel="50000" fill="hold" grpId="3" nodeType="clickEffect">
                                  <p:stCondLst>
                                    <p:cond delay="0"/>
                                  </p:stCondLst>
                                  <p:childTnLst>
                                    <p:animMotion origin="layout" path="M 0.44676 -0.00231 L 0.57021 -0.00231 " pathEditMode="relative" rAng="0" ptsTypes="AA">
                                      <p:cBhvr>
                                        <p:cTn id="96" dur="2000" fill="hold"/>
                                        <p:tgtEl>
                                          <p:spTgt spid="140312"/>
                                        </p:tgtEl>
                                        <p:attrNameLst>
                                          <p:attrName>ppt_x</p:attrName>
                                          <p:attrName>ppt_y</p:attrName>
                                        </p:attrNameLst>
                                      </p:cBhvr>
                                      <p:rCtr x="6165" y="0"/>
                                    </p:animMotion>
                                  </p:childTnLst>
                                </p:cTn>
                              </p:par>
                            </p:childTnLst>
                          </p:cTn>
                        </p:par>
                        <p:par>
                          <p:cTn id="97" fill="hold" nodeType="afterGroup">
                            <p:stCondLst>
                              <p:cond delay="2000"/>
                            </p:stCondLst>
                            <p:childTnLst>
                              <p:par>
                                <p:cTn id="98" presetID="26" presetClass="emph" presetSubtype="0" fill="hold" grpId="0" nodeType="afterEffect">
                                  <p:stCondLst>
                                    <p:cond delay="0"/>
                                  </p:stCondLst>
                                  <p:childTnLst>
                                    <p:animEffect transition="out" filter="fade">
                                      <p:cBhvr>
                                        <p:cTn id="99" dur="2000" tmFilter="0, 0; .2, .5; .8, .5; 1, 0"/>
                                        <p:tgtEl>
                                          <p:spTgt spid="140297"/>
                                        </p:tgtEl>
                                      </p:cBhvr>
                                    </p:animEffect>
                                    <p:animScale>
                                      <p:cBhvr>
                                        <p:cTn id="100" dur="1000" autoRev="1" fill="hold"/>
                                        <p:tgtEl>
                                          <p:spTgt spid="140297"/>
                                        </p:tgtEl>
                                      </p:cBhvr>
                                      <p:by x="105000" y="105000"/>
                                    </p:animScale>
                                  </p:childTnLst>
                                </p:cTn>
                              </p:par>
                              <p:par>
                                <p:cTn id="101" presetID="26" presetClass="emph" presetSubtype="0" fill="hold" nodeType="withEffect">
                                  <p:stCondLst>
                                    <p:cond delay="0"/>
                                  </p:stCondLst>
                                  <p:childTnLst>
                                    <p:animEffect transition="out" filter="fade">
                                      <p:cBhvr>
                                        <p:cTn id="102" dur="2000" tmFilter="0, 0; .2, .5; .8, .5; 1, 0"/>
                                        <p:tgtEl>
                                          <p:spTgt spid="140294"/>
                                        </p:tgtEl>
                                      </p:cBhvr>
                                    </p:animEffect>
                                    <p:animScale>
                                      <p:cBhvr>
                                        <p:cTn id="103" dur="1000" autoRev="1" fill="hold"/>
                                        <p:tgtEl>
                                          <p:spTgt spid="140294"/>
                                        </p:tgtEl>
                                      </p:cBhvr>
                                      <p:by x="105000" y="105000"/>
                                    </p:animScale>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140312"/>
                                        </p:tgtEl>
                                        <p:attrNameLst>
                                          <p:attrName>style.visibility</p:attrName>
                                        </p:attrNameLst>
                                      </p:cBhvr>
                                      <p:to>
                                        <p:strVal val="visible"/>
                                      </p:to>
                                    </p:set>
                                    <p:animEffect transition="in" filter="blinds(horizontal)">
                                      <p:cBhvr>
                                        <p:cTn id="108" dur="500"/>
                                        <p:tgtEl>
                                          <p:spTgt spid="140312"/>
                                        </p:tgtEl>
                                      </p:cBhvr>
                                    </p:animEffect>
                                  </p:childTnLst>
                                </p:cTn>
                              </p:par>
                            </p:childTnLst>
                          </p:cTn>
                        </p:par>
                        <p:par>
                          <p:cTn id="109" fill="hold" nodeType="afterGroup">
                            <p:stCondLst>
                              <p:cond delay="500"/>
                            </p:stCondLst>
                            <p:childTnLst>
                              <p:par>
                                <p:cTn id="110" presetID="8" presetClass="exit" presetSubtype="16" fill="hold" grpId="4" nodeType="afterEffect">
                                  <p:stCondLst>
                                    <p:cond delay="0"/>
                                  </p:stCondLst>
                                  <p:childTnLst>
                                    <p:animEffect transition="out" filter="diamond(in)">
                                      <p:cBhvr>
                                        <p:cTn id="111" dur="1000"/>
                                        <p:tgtEl>
                                          <p:spTgt spid="140294"/>
                                        </p:tgtEl>
                                      </p:cBhvr>
                                    </p:animEffect>
                                    <p:set>
                                      <p:cBhvr>
                                        <p:cTn id="112" dur="1" fill="hold">
                                          <p:stCondLst>
                                            <p:cond delay="999"/>
                                          </p:stCondLst>
                                        </p:cTn>
                                        <p:tgtEl>
                                          <p:spTgt spid="140294"/>
                                        </p:tgtEl>
                                        <p:attrNameLst>
                                          <p:attrName>style.visibility</p:attrName>
                                        </p:attrNameLst>
                                      </p:cBhvr>
                                      <p:to>
                                        <p:strVal val="hidden"/>
                                      </p:to>
                                    </p:set>
                                  </p:childTnLst>
                                </p:cTn>
                              </p:par>
                              <p:par>
                                <p:cTn id="113" presetID="8" presetClass="entr" presetSubtype="16" fill="hold" grpId="0" nodeType="withEffect">
                                  <p:stCondLst>
                                    <p:cond delay="0"/>
                                  </p:stCondLst>
                                  <p:childTnLst>
                                    <p:set>
                                      <p:cBhvr>
                                        <p:cTn id="114" dur="1" fill="hold">
                                          <p:stCondLst>
                                            <p:cond delay="0"/>
                                          </p:stCondLst>
                                        </p:cTn>
                                        <p:tgtEl>
                                          <p:spTgt spid="140310"/>
                                        </p:tgtEl>
                                        <p:attrNameLst>
                                          <p:attrName>style.visibility</p:attrName>
                                        </p:attrNameLst>
                                      </p:cBhvr>
                                      <p:to>
                                        <p:strVal val="visible"/>
                                      </p:to>
                                    </p:set>
                                    <p:animEffect transition="in" filter="diamond(in)">
                                      <p:cBhvr>
                                        <p:cTn id="115" dur="1000"/>
                                        <p:tgtEl>
                                          <p:spTgt spid="140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animBg="1"/>
      <p:bldP spid="140291" grpId="1" animBg="1"/>
      <p:bldP spid="140292" grpId="0" animBg="1"/>
      <p:bldP spid="140292" grpId="1" animBg="1"/>
      <p:bldP spid="140292" grpId="2" animBg="1"/>
      <p:bldP spid="140292" grpId="3" animBg="1"/>
      <p:bldP spid="140292" grpId="4" animBg="1"/>
      <p:bldP spid="140293" grpId="0" animBg="1"/>
      <p:bldP spid="140293" grpId="1" animBg="1"/>
      <p:bldP spid="140293" grpId="2" animBg="1"/>
      <p:bldP spid="140293" grpId="3" animBg="1"/>
      <p:bldP spid="140293" grpId="4" animBg="1"/>
      <p:bldP spid="140294" grpId="0" animBg="1"/>
      <p:bldP spid="140294" grpId="1" animBg="1"/>
      <p:bldP spid="140294" grpId="2" animBg="1"/>
      <p:bldP spid="140294" grpId="3" animBg="1"/>
      <p:bldP spid="140294" grpId="4" animBg="1"/>
      <p:bldP spid="140295" grpId="0" animBg="1"/>
      <p:bldP spid="140296" grpId="0" animBg="1"/>
      <p:bldP spid="140297" grpId="0" animBg="1"/>
      <p:bldP spid="140310" grpId="0" animBg="1"/>
      <p:bldP spid="140311" grpId="0" animBg="1"/>
      <p:bldP spid="140311" grpId="1" animBg="1"/>
      <p:bldP spid="140311" grpId="2" animBg="1"/>
      <p:bldP spid="140312" grpId="0" animBg="1"/>
      <p:bldP spid="140312" grpId="1" animBg="1"/>
      <p:bldP spid="140312" grpId="2" animBg="1"/>
      <p:bldP spid="140312" grpId="3" animBg="1"/>
      <p:bldP spid="140312" grpId="4"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Thuật Toán Tìm Kiếm Tuyến Tính</a:t>
            </a:r>
          </a:p>
        </p:txBody>
      </p:sp>
      <p:sp>
        <p:nvSpPr>
          <p:cNvPr id="242691" name="Rectangle 3"/>
          <p:cNvSpPr>
            <a:spLocks noGrp="1" noChangeArrowheads="1"/>
          </p:cNvSpPr>
          <p:nvPr>
            <p:ph type="body" idx="1"/>
          </p:nvPr>
        </p:nvSpPr>
        <p:spPr>
          <a:xfrm>
            <a:off x="1127125" y="1111250"/>
            <a:ext cx="8434388" cy="5111750"/>
          </a:xfrm>
        </p:spPr>
        <p:txBody>
          <a:bodyPr/>
          <a:lstStyle/>
          <a:p>
            <a:pPr>
              <a:lnSpc>
                <a:spcPct val="80000"/>
              </a:lnSpc>
            </a:pPr>
            <a:r>
              <a:rPr lang="en-US"/>
              <a:t> Hàm trả về 1 nếu tìm thấy, ngược lại trả về 0:</a:t>
            </a:r>
          </a:p>
          <a:p>
            <a:pPr lvl="1">
              <a:spcBef>
                <a:spcPct val="50000"/>
              </a:spcBef>
              <a:buFont typeface="Wingdings" pitchFamily="2" charset="2"/>
              <a:buNone/>
            </a:pPr>
            <a:r>
              <a:rPr lang="en-US">
                <a:solidFill>
                  <a:srgbClr val="0000FF"/>
                </a:solidFill>
              </a:rPr>
              <a:t>int</a:t>
            </a:r>
            <a:r>
              <a:rPr lang="en-US"/>
              <a:t> LinearSearch(</a:t>
            </a:r>
            <a:r>
              <a:rPr lang="en-US">
                <a:solidFill>
                  <a:srgbClr val="0000FF"/>
                </a:solidFill>
              </a:rPr>
              <a:t>int</a:t>
            </a:r>
            <a:r>
              <a:rPr lang="en-US"/>
              <a:t> a[],</a:t>
            </a:r>
            <a:r>
              <a:rPr lang="en-US">
                <a:solidFill>
                  <a:srgbClr val="0000FF"/>
                </a:solidFill>
              </a:rPr>
              <a:t>int</a:t>
            </a:r>
            <a:r>
              <a:rPr lang="en-US"/>
              <a:t> n, </a:t>
            </a:r>
            <a:r>
              <a:rPr lang="en-US">
                <a:solidFill>
                  <a:srgbClr val="0000FF"/>
                </a:solidFill>
              </a:rPr>
              <a:t>int</a:t>
            </a:r>
            <a:r>
              <a:rPr lang="en-US"/>
              <a:t> x)</a:t>
            </a:r>
          </a:p>
          <a:p>
            <a:pPr lvl="1">
              <a:lnSpc>
                <a:spcPct val="80000"/>
              </a:lnSpc>
              <a:buFont typeface="Wingdings" pitchFamily="2" charset="2"/>
              <a:buNone/>
            </a:pPr>
            <a:r>
              <a:rPr lang="en-US"/>
              <a:t>{		</a:t>
            </a:r>
          </a:p>
          <a:p>
            <a:pPr lvl="1">
              <a:lnSpc>
                <a:spcPct val="80000"/>
              </a:lnSpc>
              <a:buFont typeface="Wingdings" pitchFamily="2" charset="2"/>
              <a:buNone/>
            </a:pPr>
            <a:r>
              <a:rPr lang="en-US">
                <a:solidFill>
                  <a:srgbClr val="0000FF"/>
                </a:solidFill>
              </a:rPr>
              <a:t>		int</a:t>
            </a:r>
            <a:r>
              <a:rPr lang="en-US"/>
              <a:t> i=0;</a:t>
            </a:r>
          </a:p>
          <a:p>
            <a:pPr lvl="1">
              <a:lnSpc>
                <a:spcPct val="80000"/>
              </a:lnSpc>
              <a:buFont typeface="Wingdings" pitchFamily="2" charset="2"/>
              <a:buNone/>
            </a:pPr>
            <a:r>
              <a:rPr lang="en-US"/>
              <a:t>		</a:t>
            </a:r>
            <a:r>
              <a:rPr lang="en-US">
                <a:solidFill>
                  <a:srgbClr val="0000FF"/>
                </a:solidFill>
              </a:rPr>
              <a:t>while</a:t>
            </a:r>
            <a:r>
              <a:rPr lang="en-US"/>
              <a:t>((i&lt;n)&amp;&amp;(a[i]!=x)) 	</a:t>
            </a:r>
          </a:p>
          <a:p>
            <a:pPr lvl="1">
              <a:lnSpc>
                <a:spcPct val="80000"/>
              </a:lnSpc>
              <a:buFont typeface="Wingdings" pitchFamily="2" charset="2"/>
              <a:buNone/>
            </a:pPr>
            <a:r>
              <a:rPr lang="en-US"/>
              <a:t>			i++;</a:t>
            </a:r>
          </a:p>
          <a:p>
            <a:pPr lvl="1">
              <a:lnSpc>
                <a:spcPct val="80000"/>
              </a:lnSpc>
              <a:buFont typeface="Wingdings" pitchFamily="2" charset="2"/>
              <a:buNone/>
            </a:pPr>
            <a:r>
              <a:rPr lang="en-US"/>
              <a:t>		</a:t>
            </a:r>
            <a:r>
              <a:rPr lang="en-US">
                <a:solidFill>
                  <a:srgbClr val="0000FF"/>
                </a:solidFill>
              </a:rPr>
              <a:t>if</a:t>
            </a:r>
            <a:r>
              <a:rPr lang="en-US"/>
              <a:t>(i==n)</a:t>
            </a:r>
          </a:p>
          <a:p>
            <a:pPr lvl="1">
              <a:lnSpc>
                <a:spcPct val="80000"/>
              </a:lnSpc>
              <a:buFont typeface="Wingdings" pitchFamily="2" charset="2"/>
              <a:buNone/>
            </a:pPr>
            <a:r>
              <a:rPr lang="en-US"/>
              <a:t>			</a:t>
            </a:r>
            <a:r>
              <a:rPr lang="en-US">
                <a:solidFill>
                  <a:srgbClr val="0000FF"/>
                </a:solidFill>
              </a:rPr>
              <a:t>return</a:t>
            </a:r>
            <a:r>
              <a:rPr lang="en-US"/>
              <a:t> 0; </a:t>
            </a:r>
            <a:r>
              <a:rPr lang="en-US" sz="2600" i="1"/>
              <a:t>//Tìm không thấy x</a:t>
            </a:r>
          </a:p>
          <a:p>
            <a:pPr lvl="1">
              <a:lnSpc>
                <a:spcPct val="80000"/>
              </a:lnSpc>
              <a:buFont typeface="Wingdings" pitchFamily="2" charset="2"/>
              <a:buNone/>
            </a:pPr>
            <a:r>
              <a:rPr lang="en-US"/>
              <a:t>		</a:t>
            </a:r>
            <a:r>
              <a:rPr lang="en-US">
                <a:solidFill>
                  <a:srgbClr val="0000FF"/>
                </a:solidFill>
              </a:rPr>
              <a:t>else</a:t>
            </a:r>
            <a:r>
              <a:rPr lang="en-US"/>
              <a:t>	</a:t>
            </a:r>
          </a:p>
          <a:p>
            <a:pPr lvl="1">
              <a:lnSpc>
                <a:spcPct val="80000"/>
              </a:lnSpc>
              <a:buFont typeface="Wingdings" pitchFamily="2" charset="2"/>
              <a:buNone/>
            </a:pPr>
            <a:r>
              <a:rPr lang="en-US"/>
              <a:t>			</a:t>
            </a:r>
            <a:r>
              <a:rPr lang="en-US">
                <a:solidFill>
                  <a:srgbClr val="0000FF"/>
                </a:solidFill>
              </a:rPr>
              <a:t>return</a:t>
            </a:r>
            <a:r>
              <a:rPr lang="en-US"/>
              <a:t> 1; </a:t>
            </a:r>
            <a:r>
              <a:rPr lang="en-US" sz="2600" i="1"/>
              <a:t>//Tìm thấy</a:t>
            </a:r>
          </a:p>
          <a:p>
            <a:pPr lvl="1">
              <a:lnSpc>
                <a:spcPct val="80000"/>
              </a:lnSpc>
              <a:buFont typeface="Wingdings" pitchFamily="2" charset="2"/>
              <a:buNone/>
            </a:pPr>
            <a:r>
              <a:rPr lang="en-US"/>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41315"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1316"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1317"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1318"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1319"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1320"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1321"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1322"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1323" name="Group 11"/>
          <p:cNvGrpSpPr>
            <a:grpSpLocks/>
          </p:cNvGrpSpPr>
          <p:nvPr/>
        </p:nvGrpSpPr>
        <p:grpSpPr bwMode="auto">
          <a:xfrm>
            <a:off x="1108075" y="3468688"/>
            <a:ext cx="8550275" cy="608012"/>
            <a:chOff x="644" y="1153"/>
            <a:chExt cx="4972" cy="383"/>
          </a:xfrm>
        </p:grpSpPr>
        <p:sp>
          <p:nvSpPr>
            <p:cNvPr id="14132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132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132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132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132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132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133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133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1334" name="Oval 22"/>
          <p:cNvSpPr>
            <a:spLocks noChangeArrowheads="1"/>
          </p:cNvSpPr>
          <p:nvPr/>
        </p:nvSpPr>
        <p:spPr bwMode="auto">
          <a:xfrm>
            <a:off x="3333750" y="2870200"/>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1335" name="AutoShape 23"/>
          <p:cNvSpPr>
            <a:spLocks noChangeArrowheads="1"/>
          </p:cNvSpPr>
          <p:nvPr/>
        </p:nvSpPr>
        <p:spPr bwMode="auto">
          <a:xfrm>
            <a:off x="2216150" y="35734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400">
                <a:latin typeface="Times New Roman" pitchFamily="18" charset="0"/>
              </a:rPr>
              <a:t>0</a:t>
            </a:r>
          </a:p>
          <a:p>
            <a:pPr algn="ctr" eaLnBrk="0" hangingPunct="0">
              <a:spcBef>
                <a:spcPct val="50000"/>
              </a:spcBef>
            </a:pPr>
            <a:r>
              <a:rPr lang="en-US" sz="2400">
                <a:latin typeface="Times New Roman" pitchFamily="18" charset="0"/>
              </a:rPr>
              <a:t>i</a:t>
            </a:r>
          </a:p>
        </p:txBody>
      </p:sp>
      <p:sp>
        <p:nvSpPr>
          <p:cNvPr id="141336" name="AutoShape 24"/>
          <p:cNvSpPr>
            <a:spLocks noChangeArrowheads="1"/>
          </p:cNvSpPr>
          <p:nvPr/>
        </p:nvSpPr>
        <p:spPr bwMode="auto">
          <a:xfrm>
            <a:off x="4521200" y="2100263"/>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j</a:t>
            </a:r>
          </a:p>
        </p:txBody>
      </p:sp>
    </p:spTree>
    <p:extLst>
      <p:ext uri="{BB962C8B-B14F-4D97-AF65-F5344CB8AC3E}">
        <p14:creationId xmlns:p14="http://schemas.microsoft.com/office/powerpoint/2010/main" val="1810500903"/>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8.00641E-7 3.75723E-6 L 0.11625 -0.0007 " pathEditMode="relative" rAng="0" ptsTypes="AA">
                                      <p:cBhvr>
                                        <p:cTn id="6" dur="2000" fill="hold"/>
                                        <p:tgtEl>
                                          <p:spTgt spid="141335"/>
                                        </p:tgtEl>
                                        <p:attrNameLst>
                                          <p:attrName>ppt_x</p:attrName>
                                          <p:attrName>ppt_y</p:attrName>
                                        </p:attrNameLst>
                                      </p:cBhvr>
                                      <p:rCtr x="5813" y="-46"/>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3" nodeType="clickEffect">
                                  <p:stCondLst>
                                    <p:cond delay="0"/>
                                  </p:stCondLst>
                                  <p:childTnLst>
                                    <p:set>
                                      <p:cBhvr>
                                        <p:cTn id="10" dur="1" fill="hold">
                                          <p:stCondLst>
                                            <p:cond delay="0"/>
                                          </p:stCondLst>
                                        </p:cTn>
                                        <p:tgtEl>
                                          <p:spTgt spid="141336"/>
                                        </p:tgtEl>
                                        <p:attrNameLst>
                                          <p:attrName>style.visibility</p:attrName>
                                        </p:attrNameLst>
                                      </p:cBhvr>
                                      <p:to>
                                        <p:strVal val="visible"/>
                                      </p:to>
                                    </p:set>
                                    <p:animEffect transition="in" filter="blinds(horizontal)">
                                      <p:cBhvr>
                                        <p:cTn id="11" dur="500"/>
                                        <p:tgtEl>
                                          <p:spTgt spid="141336"/>
                                        </p:tgtEl>
                                      </p:cBhvr>
                                    </p:animEffect>
                                  </p:childTnLst>
                                </p:cTn>
                              </p:par>
                            </p:childTnLst>
                          </p:cTn>
                        </p:par>
                        <p:par>
                          <p:cTn id="12" fill="hold" nodeType="afterGroup">
                            <p:stCondLst>
                              <p:cond delay="500"/>
                            </p:stCondLst>
                            <p:childTnLst>
                              <p:par>
                                <p:cTn id="13" presetID="26" presetClass="emph" presetSubtype="0" fill="hold" grpId="0" nodeType="afterEffect">
                                  <p:stCondLst>
                                    <p:cond delay="0"/>
                                  </p:stCondLst>
                                  <p:childTnLst>
                                    <p:animEffect transition="out" filter="fade">
                                      <p:cBhvr>
                                        <p:cTn id="14" dur="2000" tmFilter="0, 0; .2, .5; .8, .5; 1, 0"/>
                                        <p:tgtEl>
                                          <p:spTgt spid="141317"/>
                                        </p:tgtEl>
                                      </p:cBhvr>
                                    </p:animEffect>
                                    <p:animScale>
                                      <p:cBhvr>
                                        <p:cTn id="15" dur="1000" autoRev="1" fill="hold"/>
                                        <p:tgtEl>
                                          <p:spTgt spid="141317"/>
                                        </p:tgtEl>
                                      </p:cBhvr>
                                      <p:by x="105000" y="105000"/>
                                    </p:animScale>
                                  </p:childTnLst>
                                </p:cTn>
                              </p:par>
                              <p:par>
                                <p:cTn id="16" presetID="26" presetClass="emph" presetSubtype="0" fill="hold" grpId="0" nodeType="withEffect">
                                  <p:stCondLst>
                                    <p:cond delay="0"/>
                                  </p:stCondLst>
                                  <p:childTnLst>
                                    <p:animEffect transition="out" filter="fade">
                                      <p:cBhvr>
                                        <p:cTn id="17" dur="2000" tmFilter="0, 0; .2, .5; .8, .5; 1, 0"/>
                                        <p:tgtEl>
                                          <p:spTgt spid="141316"/>
                                        </p:tgtEl>
                                      </p:cBhvr>
                                    </p:animEffect>
                                    <p:animScale>
                                      <p:cBhvr>
                                        <p:cTn id="18" dur="1000" autoRev="1" fill="hold"/>
                                        <p:tgtEl>
                                          <p:spTgt spid="141316"/>
                                        </p:tgtEl>
                                      </p:cBhvr>
                                      <p:by x="105000" y="105000"/>
                                    </p:animScale>
                                  </p:childTnLst>
                                </p:cTn>
                              </p:par>
                            </p:childTnLst>
                          </p:cTn>
                        </p:par>
                        <p:par>
                          <p:cTn id="19" fill="hold" nodeType="afterGroup">
                            <p:stCondLst>
                              <p:cond delay="2500"/>
                            </p:stCondLst>
                            <p:childTnLst>
                              <p:par>
                                <p:cTn id="20" presetID="42" presetClass="path" presetSubtype="0" accel="50000" decel="50000" fill="hold" grpId="1" nodeType="afterEffect">
                                  <p:stCondLst>
                                    <p:cond delay="0"/>
                                  </p:stCondLst>
                                  <p:childTnLst>
                                    <p:animMotion origin="layout" path="M 3.61111E-6 2.59259E-6 L -0.05348 0.21319 " pathEditMode="relative" rAng="0" ptsTypes="AA">
                                      <p:cBhvr>
                                        <p:cTn id="21" dur="2000" fill="hold"/>
                                        <p:tgtEl>
                                          <p:spTgt spid="141317"/>
                                        </p:tgtEl>
                                        <p:attrNameLst>
                                          <p:attrName>ppt_x</p:attrName>
                                          <p:attrName>ppt_y</p:attrName>
                                        </p:attrNameLst>
                                      </p:cBhvr>
                                      <p:rCtr x="-2674" y="10648"/>
                                    </p:animMotion>
                                  </p:childTnLst>
                                </p:cTn>
                              </p:par>
                            </p:childTnLst>
                          </p:cTn>
                        </p:par>
                        <p:par>
                          <p:cTn id="22" fill="hold" nodeType="afterGroup">
                            <p:stCondLst>
                              <p:cond delay="4500"/>
                            </p:stCondLst>
                            <p:childTnLst>
                              <p:par>
                                <p:cTn id="23" presetID="63" presetClass="path" presetSubtype="0" accel="50000" decel="50000" fill="hold" grpId="1" nodeType="afterEffect">
                                  <p:stCondLst>
                                    <p:cond delay="0"/>
                                  </p:stCondLst>
                                  <p:childTnLst>
                                    <p:animMotion origin="layout" path="M -0.00156 2.59259E-6 L 0.11181 2.59259E-6 " pathEditMode="relative" rAng="0" ptsTypes="AA">
                                      <p:cBhvr>
                                        <p:cTn id="24" dur="2000" fill="hold"/>
                                        <p:tgtEl>
                                          <p:spTgt spid="141316"/>
                                        </p:tgtEl>
                                        <p:attrNameLst>
                                          <p:attrName>ppt_x</p:attrName>
                                          <p:attrName>ppt_y</p:attrName>
                                        </p:attrNameLst>
                                      </p:cBhvr>
                                      <p:rCtr x="5660" y="0"/>
                                    </p:animMotion>
                                  </p:childTnLst>
                                </p:cTn>
                              </p:par>
                            </p:childTnLst>
                          </p:cTn>
                        </p:par>
                        <p:par>
                          <p:cTn id="25" fill="hold" nodeType="afterGroup">
                            <p:stCondLst>
                              <p:cond delay="6500"/>
                            </p:stCondLst>
                            <p:childTnLst>
                              <p:par>
                                <p:cTn id="26" presetID="64" presetClass="path" presetSubtype="0" accel="50000" decel="50000" fill="hold" grpId="2" nodeType="afterEffect">
                                  <p:stCondLst>
                                    <p:cond delay="0"/>
                                  </p:stCondLst>
                                  <p:childTnLst>
                                    <p:animMotion origin="layout" path="M -0.05348 0.21319 L -0.11181 0.00208 " pathEditMode="relative" rAng="0" ptsTypes="AA">
                                      <p:cBhvr>
                                        <p:cTn id="27" dur="2000" fill="hold"/>
                                        <p:tgtEl>
                                          <p:spTgt spid="141317"/>
                                        </p:tgtEl>
                                        <p:attrNameLst>
                                          <p:attrName>ppt_x</p:attrName>
                                          <p:attrName>ppt_y</p:attrName>
                                        </p:attrNameLst>
                                      </p:cBhvr>
                                      <p:rCtr x="-2917" y="-10556"/>
                                    </p:animMotion>
                                  </p:childTnLst>
                                </p:cTn>
                              </p:par>
                            </p:childTnLst>
                          </p:cTn>
                        </p:par>
                        <p:par>
                          <p:cTn id="28" fill="hold" nodeType="afterGroup">
                            <p:stCondLst>
                              <p:cond delay="8500"/>
                            </p:stCondLst>
                            <p:childTnLst>
                              <p:par>
                                <p:cTn id="29" presetID="63" presetClass="path" presetSubtype="0" accel="50000" decel="50000" fill="hold" nodeType="afterEffect">
                                  <p:stCondLst>
                                    <p:cond delay="0"/>
                                  </p:stCondLst>
                                  <p:childTnLst>
                                    <p:animMotion origin="layout" path="M 2.03363E-6 -2.83237E-6 L 0.11257 -0.00231 " pathEditMode="relative" rAng="0" ptsTypes="AA">
                                      <p:cBhvr>
                                        <p:cTn id="30" dur="2000" fill="hold"/>
                                        <p:tgtEl>
                                          <p:spTgt spid="141336"/>
                                        </p:tgtEl>
                                        <p:attrNameLst>
                                          <p:attrName>ppt_x</p:attrName>
                                          <p:attrName>ppt_y</p:attrName>
                                        </p:attrNameLst>
                                      </p:cBhvr>
                                      <p:rCtr x="5620" y="-116"/>
                                    </p:animMotion>
                                  </p:childTnLst>
                                </p:cTn>
                              </p:par>
                            </p:childTnLst>
                          </p:cTn>
                        </p:par>
                        <p:par>
                          <p:cTn id="31" fill="hold" nodeType="afterGroup">
                            <p:stCondLst>
                              <p:cond delay="10500"/>
                            </p:stCondLst>
                            <p:childTnLst>
                              <p:par>
                                <p:cTn id="32" presetID="26" presetClass="emph" presetSubtype="0" fill="hold" grpId="0" nodeType="afterEffect">
                                  <p:stCondLst>
                                    <p:cond delay="0"/>
                                  </p:stCondLst>
                                  <p:childTnLst>
                                    <p:animEffect transition="out" filter="fade">
                                      <p:cBhvr>
                                        <p:cTn id="33" dur="2000" tmFilter="0, 0; .2, .5; .8, .5; 1, 0"/>
                                        <p:tgtEl>
                                          <p:spTgt spid="141318"/>
                                        </p:tgtEl>
                                      </p:cBhvr>
                                    </p:animEffect>
                                    <p:animScale>
                                      <p:cBhvr>
                                        <p:cTn id="34" dur="1000" autoRev="1" fill="hold"/>
                                        <p:tgtEl>
                                          <p:spTgt spid="141318"/>
                                        </p:tgtEl>
                                      </p:cBhvr>
                                      <p:by x="105000" y="105000"/>
                                    </p:animScale>
                                  </p:childTnLst>
                                </p:cTn>
                              </p:par>
                              <p:par>
                                <p:cTn id="35" presetID="26" presetClass="emph" presetSubtype="0" fill="hold" grpId="3" nodeType="withEffect">
                                  <p:stCondLst>
                                    <p:cond delay="0"/>
                                  </p:stCondLst>
                                  <p:childTnLst>
                                    <p:animEffect transition="out" filter="fade">
                                      <p:cBhvr>
                                        <p:cTn id="36" dur="2000" tmFilter="0, 0; .2, .5; .8, .5; 1, 0"/>
                                        <p:tgtEl>
                                          <p:spTgt spid="141317"/>
                                        </p:tgtEl>
                                      </p:cBhvr>
                                    </p:animEffect>
                                    <p:animScale>
                                      <p:cBhvr>
                                        <p:cTn id="37" dur="1000" autoRev="1" fill="hold"/>
                                        <p:tgtEl>
                                          <p:spTgt spid="141317"/>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5.55556E-7 2.59259E-6 L -0.11163 0.21551 " pathEditMode="relative" rAng="0" ptsTypes="AA">
                                      <p:cBhvr>
                                        <p:cTn id="40" dur="2000" fill="hold"/>
                                        <p:tgtEl>
                                          <p:spTgt spid="141318"/>
                                        </p:tgtEl>
                                        <p:attrNameLst>
                                          <p:attrName>ppt_x</p:attrName>
                                          <p:attrName>ppt_y</p:attrName>
                                        </p:attrNameLst>
                                      </p:cBhvr>
                                      <p:rCtr x="-5590" y="10764"/>
                                    </p:animMotion>
                                  </p:childTnLst>
                                </p:cTn>
                              </p:par>
                            </p:childTnLst>
                          </p:cTn>
                        </p:par>
                        <p:par>
                          <p:cTn id="41" fill="hold" nodeType="afterGroup">
                            <p:stCondLst>
                              <p:cond delay="14500"/>
                            </p:stCondLst>
                            <p:childTnLst>
                              <p:par>
                                <p:cTn id="42" presetID="63" presetClass="path" presetSubtype="0" accel="50000" decel="50000" fill="hold" grpId="4" nodeType="afterEffect">
                                  <p:stCondLst>
                                    <p:cond delay="0"/>
                                  </p:stCondLst>
                                  <p:childTnLst>
                                    <p:animMotion origin="layout" path="M -0.1118 0.00209 L 0.1132 0.00209 " pathEditMode="relative" rAng="0" ptsTypes="AA">
                                      <p:cBhvr>
                                        <p:cTn id="43" dur="2000" fill="hold"/>
                                        <p:tgtEl>
                                          <p:spTgt spid="141317"/>
                                        </p:tgtEl>
                                        <p:attrNameLst>
                                          <p:attrName>ppt_x</p:attrName>
                                          <p:attrName>ppt_y</p:attrName>
                                        </p:attrNameLst>
                                      </p:cBhvr>
                                      <p:rCtr x="11250" y="0"/>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11163 0.21551 L -0.22483 0.00208 " pathEditMode="relative" rAng="0" ptsTypes="AA">
                                      <p:cBhvr>
                                        <p:cTn id="46" dur="2000" fill="hold"/>
                                        <p:tgtEl>
                                          <p:spTgt spid="141318"/>
                                        </p:tgtEl>
                                        <p:attrNameLst>
                                          <p:attrName>ppt_x</p:attrName>
                                          <p:attrName>ppt_y</p:attrName>
                                        </p:attrNameLst>
                                      </p:cBhvr>
                                      <p:rCtr x="-5660" y="-10671"/>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63" presetClass="path" presetSubtype="0" accel="50000" decel="50000" fill="hold" grpId="0" nodeType="clickEffect">
                                  <p:stCondLst>
                                    <p:cond delay="0"/>
                                  </p:stCondLst>
                                  <p:childTnLst>
                                    <p:animMotion origin="layout" path="M 0.11257 -0.00231 L 0.22162 -0.00231 " pathEditMode="relative" rAng="0" ptsTypes="AA">
                                      <p:cBhvr>
                                        <p:cTn id="50" dur="2000" fill="hold"/>
                                        <p:tgtEl>
                                          <p:spTgt spid="141336"/>
                                        </p:tgtEl>
                                        <p:attrNameLst>
                                          <p:attrName>ppt_x</p:attrName>
                                          <p:attrName>ppt_y</p:attrName>
                                        </p:attrNameLst>
                                      </p:cBhvr>
                                      <p:rCtr x="5444" y="0"/>
                                    </p:animMotion>
                                  </p:childTnLst>
                                </p:cTn>
                              </p:par>
                            </p:childTnLst>
                          </p:cTn>
                        </p:par>
                        <p:par>
                          <p:cTn id="51" fill="hold" nodeType="afterGroup">
                            <p:stCondLst>
                              <p:cond delay="2000"/>
                            </p:stCondLst>
                            <p:childTnLst>
                              <p:par>
                                <p:cTn id="52" presetID="26" presetClass="emph" presetSubtype="0" fill="hold" grpId="0" nodeType="afterEffect">
                                  <p:stCondLst>
                                    <p:cond delay="0"/>
                                  </p:stCondLst>
                                  <p:childTnLst>
                                    <p:animEffect transition="out" filter="fade">
                                      <p:cBhvr>
                                        <p:cTn id="53" dur="2000" tmFilter="0, 0; .2, .5; .8, .5; 1, 0"/>
                                        <p:tgtEl>
                                          <p:spTgt spid="141319"/>
                                        </p:tgtEl>
                                      </p:cBhvr>
                                    </p:animEffect>
                                    <p:animScale>
                                      <p:cBhvr>
                                        <p:cTn id="54" dur="1000" autoRev="1" fill="hold"/>
                                        <p:tgtEl>
                                          <p:spTgt spid="141319"/>
                                        </p:tgtEl>
                                      </p:cBhvr>
                                      <p:by x="105000" y="105000"/>
                                    </p:animScale>
                                  </p:childTnLst>
                                </p:cTn>
                              </p:par>
                              <p:par>
                                <p:cTn id="55" presetID="26" presetClass="emph" presetSubtype="0" fill="hold" grpId="3" nodeType="withEffect">
                                  <p:stCondLst>
                                    <p:cond delay="0"/>
                                  </p:stCondLst>
                                  <p:childTnLst>
                                    <p:animEffect transition="out" filter="fade">
                                      <p:cBhvr>
                                        <p:cTn id="56" dur="2000" tmFilter="0, 0; .2, .5; .8, .5; 1, 0"/>
                                        <p:tgtEl>
                                          <p:spTgt spid="141318"/>
                                        </p:tgtEl>
                                      </p:cBhvr>
                                    </p:animEffect>
                                    <p:animScale>
                                      <p:cBhvr>
                                        <p:cTn id="57" dur="1000" autoRev="1" fill="hold"/>
                                        <p:tgtEl>
                                          <p:spTgt spid="141318"/>
                                        </p:tgtEl>
                                      </p:cBhvr>
                                      <p:by x="105000" y="105000"/>
                                    </p:animScale>
                                  </p:childTnLst>
                                </p:cTn>
                              </p:par>
                            </p:childTnLst>
                          </p:cTn>
                        </p:par>
                      </p:childTnLst>
                    </p:cTn>
                  </p:par>
                  <p:par>
                    <p:cTn id="58" fill="hold" nodeType="clickPar">
                      <p:stCondLst>
                        <p:cond delay="indefinite"/>
                      </p:stCondLst>
                      <p:childTnLst>
                        <p:par>
                          <p:cTn id="59" fill="hold" nodeType="withGroup">
                            <p:stCondLst>
                              <p:cond delay="0"/>
                            </p:stCondLst>
                            <p:childTnLst>
                              <p:par>
                                <p:cTn id="60" presetID="63" presetClass="path" presetSubtype="0" accel="50000" decel="50000" fill="hold" grpId="1" nodeType="clickEffect">
                                  <p:stCondLst>
                                    <p:cond delay="0"/>
                                  </p:stCondLst>
                                  <p:childTnLst>
                                    <p:animMotion origin="layout" path="M 0.22162 -0.00231 L 0.33771 -0.00231 " pathEditMode="relative" rAng="0" ptsTypes="AA">
                                      <p:cBhvr>
                                        <p:cTn id="61" dur="2000" fill="hold"/>
                                        <p:tgtEl>
                                          <p:spTgt spid="141336"/>
                                        </p:tgtEl>
                                        <p:attrNameLst>
                                          <p:attrName>ppt_x</p:attrName>
                                          <p:attrName>ppt_y</p:attrName>
                                        </p:attrNameLst>
                                      </p:cBhvr>
                                      <p:rCtr x="5797" y="0"/>
                                    </p:animMotion>
                                  </p:childTnLst>
                                </p:cTn>
                              </p:par>
                            </p:childTnLst>
                          </p:cTn>
                        </p:par>
                        <p:par>
                          <p:cTn id="62" fill="hold" nodeType="afterGroup">
                            <p:stCondLst>
                              <p:cond delay="2000"/>
                            </p:stCondLst>
                            <p:childTnLst>
                              <p:par>
                                <p:cTn id="63" presetID="26" presetClass="emph" presetSubtype="0" fill="hold" grpId="0" nodeType="afterEffect">
                                  <p:stCondLst>
                                    <p:cond delay="0"/>
                                  </p:stCondLst>
                                  <p:childTnLst>
                                    <p:animEffect transition="out" filter="fade">
                                      <p:cBhvr>
                                        <p:cTn id="64" dur="2000" tmFilter="0, 0; .2, .5; .8, .5; 1, 0"/>
                                        <p:tgtEl>
                                          <p:spTgt spid="141320"/>
                                        </p:tgtEl>
                                      </p:cBhvr>
                                    </p:animEffect>
                                    <p:animScale>
                                      <p:cBhvr>
                                        <p:cTn id="65" dur="1000" autoRev="1" fill="hold"/>
                                        <p:tgtEl>
                                          <p:spTgt spid="141320"/>
                                        </p:tgtEl>
                                      </p:cBhvr>
                                      <p:by x="105000" y="105000"/>
                                    </p:animScale>
                                  </p:childTnLst>
                                </p:cTn>
                              </p:par>
                              <p:par>
                                <p:cTn id="66" presetID="26" presetClass="emph" presetSubtype="0" fill="hold" grpId="4" nodeType="withEffect">
                                  <p:stCondLst>
                                    <p:cond delay="0"/>
                                  </p:stCondLst>
                                  <p:childTnLst>
                                    <p:animEffect transition="out" filter="fade">
                                      <p:cBhvr>
                                        <p:cTn id="67" dur="2000" tmFilter="0, 0; .2, .5; .8, .5; 1, 0"/>
                                        <p:tgtEl>
                                          <p:spTgt spid="141318"/>
                                        </p:tgtEl>
                                      </p:cBhvr>
                                    </p:animEffect>
                                    <p:animScale>
                                      <p:cBhvr>
                                        <p:cTn id="68" dur="1000" autoRev="1" fill="hold"/>
                                        <p:tgtEl>
                                          <p:spTgt spid="141318"/>
                                        </p:tgtEl>
                                      </p:cBhvr>
                                      <p:by x="105000" y="105000"/>
                                    </p:animScale>
                                  </p:childTnLst>
                                </p:cTn>
                              </p:par>
                            </p:childTnLst>
                          </p:cTn>
                        </p:par>
                        <p:par>
                          <p:cTn id="69" fill="hold" nodeType="afterGroup">
                            <p:stCondLst>
                              <p:cond delay="4000"/>
                            </p:stCondLst>
                            <p:childTnLst>
                              <p:par>
                                <p:cTn id="70" presetID="42" presetClass="path" presetSubtype="0" accel="50000" decel="50000" fill="hold" grpId="1" nodeType="afterEffect">
                                  <p:stCondLst>
                                    <p:cond delay="0"/>
                                  </p:stCondLst>
                                  <p:childTnLst>
                                    <p:animMotion origin="layout" path="M -4.16667E-6 2.59259E-6 L -0.22013 0.21319 " pathEditMode="relative" rAng="0" ptsTypes="AA">
                                      <p:cBhvr>
                                        <p:cTn id="71" dur="2000" fill="hold"/>
                                        <p:tgtEl>
                                          <p:spTgt spid="141320"/>
                                        </p:tgtEl>
                                        <p:attrNameLst>
                                          <p:attrName>ppt_x</p:attrName>
                                          <p:attrName>ppt_y</p:attrName>
                                        </p:attrNameLst>
                                      </p:cBhvr>
                                      <p:rCtr x="-11007" y="10648"/>
                                    </p:animMotion>
                                  </p:childTnLst>
                                </p:cTn>
                              </p:par>
                            </p:childTnLst>
                          </p:cTn>
                        </p:par>
                        <p:par>
                          <p:cTn id="72" fill="hold" nodeType="afterGroup">
                            <p:stCondLst>
                              <p:cond delay="6000"/>
                            </p:stCondLst>
                            <p:childTnLst>
                              <p:par>
                                <p:cTn id="73" presetID="63" presetClass="path" presetSubtype="0" accel="50000" decel="50000" fill="hold" grpId="5" nodeType="afterEffect">
                                  <p:stCondLst>
                                    <p:cond delay="0"/>
                                  </p:stCondLst>
                                  <p:childTnLst>
                                    <p:animMotion origin="layout" path="M -0.22205 0.00208 L 0.22621 0.00208 " pathEditMode="relative" rAng="0" ptsTypes="AA">
                                      <p:cBhvr>
                                        <p:cTn id="74" dur="2000" fill="hold"/>
                                        <p:tgtEl>
                                          <p:spTgt spid="141318"/>
                                        </p:tgtEl>
                                        <p:attrNameLst>
                                          <p:attrName>ppt_x</p:attrName>
                                          <p:attrName>ppt_y</p:attrName>
                                        </p:attrNameLst>
                                      </p:cBhvr>
                                      <p:rCtr x="22413" y="0"/>
                                    </p:animMotion>
                                  </p:childTnLst>
                                </p:cTn>
                              </p:par>
                            </p:childTnLst>
                          </p:cTn>
                        </p:par>
                        <p:par>
                          <p:cTn id="75" fill="hold" nodeType="afterGroup">
                            <p:stCondLst>
                              <p:cond delay="8000"/>
                            </p:stCondLst>
                            <p:childTnLst>
                              <p:par>
                                <p:cTn id="76" presetID="64" presetClass="path" presetSubtype="0" accel="50000" decel="50000" fill="hold" grpId="2" nodeType="afterEffect">
                                  <p:stCondLst>
                                    <p:cond delay="0"/>
                                  </p:stCondLst>
                                  <p:childTnLst>
                                    <p:animMotion origin="layout" path="M -0.22013 0.21319 L -0.44704 -0.00023 " pathEditMode="relative" rAng="0" ptsTypes="AA">
                                      <p:cBhvr>
                                        <p:cTn id="77" dur="2000" fill="hold"/>
                                        <p:tgtEl>
                                          <p:spTgt spid="141320"/>
                                        </p:tgtEl>
                                        <p:attrNameLst>
                                          <p:attrName>ppt_x</p:attrName>
                                          <p:attrName>ppt_y</p:attrName>
                                        </p:attrNameLst>
                                      </p:cBhvr>
                                      <p:rCtr x="-11354" y="-10671"/>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63" presetClass="path" presetSubtype="0" accel="50000" decel="50000" fill="hold" grpId="2" nodeType="clickEffect">
                                  <p:stCondLst>
                                    <p:cond delay="0"/>
                                  </p:stCondLst>
                                  <p:childTnLst>
                                    <p:animMotion origin="layout" path="M 0.33771 -0.00231 L 0.44676 -0.00231 " pathEditMode="relative" rAng="0" ptsTypes="AA">
                                      <p:cBhvr>
                                        <p:cTn id="81" dur="2000" fill="hold"/>
                                        <p:tgtEl>
                                          <p:spTgt spid="141336"/>
                                        </p:tgtEl>
                                        <p:attrNameLst>
                                          <p:attrName>ppt_x</p:attrName>
                                          <p:attrName>ppt_y</p:attrName>
                                        </p:attrNameLst>
                                      </p:cBhvr>
                                      <p:rCtr x="5444" y="0"/>
                                    </p:animMotion>
                                  </p:childTnLst>
                                </p:cTn>
                              </p:par>
                            </p:childTnLst>
                          </p:cTn>
                        </p:par>
                        <p:par>
                          <p:cTn id="82" fill="hold" nodeType="afterGroup">
                            <p:stCondLst>
                              <p:cond delay="2000"/>
                            </p:stCondLst>
                            <p:childTnLst>
                              <p:par>
                                <p:cTn id="83" presetID="26" presetClass="emph" presetSubtype="0" fill="hold" grpId="0" nodeType="afterEffect">
                                  <p:stCondLst>
                                    <p:cond delay="0"/>
                                  </p:stCondLst>
                                  <p:childTnLst>
                                    <p:animEffect transition="out" filter="fade">
                                      <p:cBhvr>
                                        <p:cTn id="84" dur="2000" tmFilter="0, 0; .2, .5; .8, .5; 1, 0"/>
                                        <p:tgtEl>
                                          <p:spTgt spid="141321"/>
                                        </p:tgtEl>
                                      </p:cBhvr>
                                    </p:animEffect>
                                    <p:animScale>
                                      <p:cBhvr>
                                        <p:cTn id="85" dur="1000" autoRev="1" fill="hold"/>
                                        <p:tgtEl>
                                          <p:spTgt spid="141321"/>
                                        </p:tgtEl>
                                      </p:cBhvr>
                                      <p:by x="105000" y="105000"/>
                                    </p:animScale>
                                  </p:childTnLst>
                                </p:cTn>
                              </p:par>
                              <p:par>
                                <p:cTn id="86" presetID="26" presetClass="emph" presetSubtype="0" fill="hold" grpId="3" nodeType="withEffect">
                                  <p:stCondLst>
                                    <p:cond delay="0"/>
                                  </p:stCondLst>
                                  <p:childTnLst>
                                    <p:animEffect transition="out" filter="fade">
                                      <p:cBhvr>
                                        <p:cTn id="87" dur="2000" tmFilter="0, 0; .2, .5; .8, .5; 1, 0"/>
                                        <p:tgtEl>
                                          <p:spTgt spid="141320"/>
                                        </p:tgtEl>
                                      </p:cBhvr>
                                    </p:animEffect>
                                    <p:animScale>
                                      <p:cBhvr>
                                        <p:cTn id="88" dur="1000" autoRev="1" fill="hold"/>
                                        <p:tgtEl>
                                          <p:spTgt spid="141320"/>
                                        </p:tgtEl>
                                      </p:cBhvr>
                                      <p:by x="105000" y="105000"/>
                                    </p:animScale>
                                  </p:childTnLst>
                                </p:cTn>
                              </p:par>
                            </p:childTnLst>
                          </p:cTn>
                        </p:par>
                        <p:par>
                          <p:cTn id="89" fill="hold" nodeType="afterGroup">
                            <p:stCondLst>
                              <p:cond delay="4000"/>
                            </p:stCondLst>
                            <p:childTnLst>
                              <p:par>
                                <p:cTn id="90" presetID="8" presetClass="exit" presetSubtype="16" fill="hold" grpId="4" nodeType="afterEffect">
                                  <p:stCondLst>
                                    <p:cond delay="0"/>
                                  </p:stCondLst>
                                  <p:childTnLst>
                                    <p:animEffect transition="out" filter="diamond(in)">
                                      <p:cBhvr>
                                        <p:cTn id="91" dur="1000"/>
                                        <p:tgtEl>
                                          <p:spTgt spid="141320"/>
                                        </p:tgtEl>
                                      </p:cBhvr>
                                    </p:animEffect>
                                    <p:set>
                                      <p:cBhvr>
                                        <p:cTn id="92" dur="1" fill="hold">
                                          <p:stCondLst>
                                            <p:cond delay="999"/>
                                          </p:stCondLst>
                                        </p:cTn>
                                        <p:tgtEl>
                                          <p:spTgt spid="141320"/>
                                        </p:tgtEl>
                                        <p:attrNameLst>
                                          <p:attrName>style.visibility</p:attrName>
                                        </p:attrNameLst>
                                      </p:cBhvr>
                                      <p:to>
                                        <p:strVal val="hidden"/>
                                      </p:to>
                                    </p:set>
                                  </p:childTnLst>
                                </p:cTn>
                              </p:par>
                              <p:par>
                                <p:cTn id="93" presetID="8" presetClass="entr" presetSubtype="16" fill="hold" grpId="0" nodeType="withEffect">
                                  <p:stCondLst>
                                    <p:cond delay="0"/>
                                  </p:stCondLst>
                                  <p:childTnLst>
                                    <p:set>
                                      <p:cBhvr>
                                        <p:cTn id="94" dur="1" fill="hold">
                                          <p:stCondLst>
                                            <p:cond delay="0"/>
                                          </p:stCondLst>
                                        </p:cTn>
                                        <p:tgtEl>
                                          <p:spTgt spid="141334"/>
                                        </p:tgtEl>
                                        <p:attrNameLst>
                                          <p:attrName>style.visibility</p:attrName>
                                        </p:attrNameLst>
                                      </p:cBhvr>
                                      <p:to>
                                        <p:strVal val="visible"/>
                                      </p:to>
                                    </p:set>
                                    <p:animEffect transition="in" filter="diamond(in)">
                                      <p:cBhvr>
                                        <p:cTn id="95" dur="1000"/>
                                        <p:tgtEl>
                                          <p:spTgt spid="14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P spid="141316" grpId="1" animBg="1"/>
      <p:bldP spid="141317" grpId="0" animBg="1"/>
      <p:bldP spid="141317" grpId="1" animBg="1"/>
      <p:bldP spid="141317" grpId="2" animBg="1"/>
      <p:bldP spid="141317" grpId="3" animBg="1"/>
      <p:bldP spid="141317" grpId="4" animBg="1"/>
      <p:bldP spid="141318" grpId="0" animBg="1"/>
      <p:bldP spid="141318" grpId="1" animBg="1"/>
      <p:bldP spid="141318" grpId="2" animBg="1"/>
      <p:bldP spid="141318" grpId="3" animBg="1"/>
      <p:bldP spid="141318" grpId="4" animBg="1"/>
      <p:bldP spid="141318" grpId="5" animBg="1"/>
      <p:bldP spid="141319" grpId="0" animBg="1"/>
      <p:bldP spid="141320" grpId="0" animBg="1"/>
      <p:bldP spid="141320" grpId="1" animBg="1"/>
      <p:bldP spid="141320" grpId="2" animBg="1"/>
      <p:bldP spid="141320" grpId="3" animBg="1"/>
      <p:bldP spid="141320" grpId="4" animBg="1"/>
      <p:bldP spid="141321" grpId="0" animBg="1"/>
      <p:bldP spid="141334" grpId="0" animBg="1"/>
      <p:bldP spid="141335" grpId="0" animBg="1"/>
      <p:bldP spid="141336" grpId="0" animBg="1"/>
      <p:bldP spid="141336" grpId="1" animBg="1"/>
      <p:bldP spid="141336" grpId="2" animBg="1"/>
      <p:bldP spid="141336" grpId="3"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42339"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2340"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2341"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2342"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2343"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2344"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2345"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2346"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2347" name="Group 11"/>
          <p:cNvGrpSpPr>
            <a:grpSpLocks/>
          </p:cNvGrpSpPr>
          <p:nvPr/>
        </p:nvGrpSpPr>
        <p:grpSpPr bwMode="auto">
          <a:xfrm>
            <a:off x="1108075" y="3397250"/>
            <a:ext cx="8550275" cy="608013"/>
            <a:chOff x="644" y="1153"/>
            <a:chExt cx="4972" cy="383"/>
          </a:xfrm>
        </p:grpSpPr>
        <p:sp>
          <p:nvSpPr>
            <p:cNvPr id="142348"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2349"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2350"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2351"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2352"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2353"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2354"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2355"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2358" name="Oval 22"/>
          <p:cNvSpPr>
            <a:spLocks noChangeArrowheads="1"/>
          </p:cNvSpPr>
          <p:nvPr/>
        </p:nvSpPr>
        <p:spPr bwMode="auto">
          <a:xfrm>
            <a:off x="4430713"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2359" name="AutoShape 23"/>
          <p:cNvSpPr>
            <a:spLocks noChangeArrowheads="1"/>
          </p:cNvSpPr>
          <p:nvPr/>
        </p:nvSpPr>
        <p:spPr bwMode="auto">
          <a:xfrm>
            <a:off x="3368675" y="35353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400">
                <a:latin typeface="Times New Roman" pitchFamily="18" charset="0"/>
              </a:rPr>
              <a:t>0</a:t>
            </a:r>
          </a:p>
          <a:p>
            <a:pPr algn="ctr" eaLnBrk="0" hangingPunct="0">
              <a:spcBef>
                <a:spcPct val="50000"/>
              </a:spcBef>
            </a:pPr>
            <a:r>
              <a:rPr lang="en-US" sz="2400">
                <a:latin typeface="Times New Roman" pitchFamily="18" charset="0"/>
              </a:rPr>
              <a:t>i</a:t>
            </a:r>
          </a:p>
        </p:txBody>
      </p:sp>
      <p:sp>
        <p:nvSpPr>
          <p:cNvPr id="142360" name="AutoShape 24"/>
          <p:cNvSpPr>
            <a:spLocks noChangeArrowheads="1"/>
          </p:cNvSpPr>
          <p:nvPr/>
        </p:nvSpPr>
        <p:spPr bwMode="auto">
          <a:xfrm>
            <a:off x="5529263" y="2100263"/>
            <a:ext cx="64928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j</a:t>
            </a:r>
          </a:p>
        </p:txBody>
      </p:sp>
    </p:spTree>
    <p:extLst>
      <p:ext uri="{BB962C8B-B14F-4D97-AF65-F5344CB8AC3E}">
        <p14:creationId xmlns:p14="http://schemas.microsoft.com/office/powerpoint/2010/main" val="42080846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142359"/>
                                        </p:tgtEl>
                                        <p:attrNameLst>
                                          <p:attrName>style.visibility</p:attrName>
                                        </p:attrNameLst>
                                      </p:cBhvr>
                                      <p:to>
                                        <p:strVal val="visible"/>
                                      </p:to>
                                    </p:set>
                                    <p:animEffect transition="in" filter="blinds(horizontal)">
                                      <p:cBhvr>
                                        <p:cTn id="7" dur="500"/>
                                        <p:tgtEl>
                                          <p:spTgt spid="142359"/>
                                        </p:tgtEl>
                                      </p:cBhvr>
                                    </p:animEffect>
                                  </p:childTnLst>
                                </p:cTn>
                              </p:par>
                            </p:childTnLst>
                          </p:cTn>
                        </p:par>
                        <p:par>
                          <p:cTn id="8" fill="hold" nodeType="afterGroup">
                            <p:stCondLst>
                              <p:cond delay="500"/>
                            </p:stCondLst>
                            <p:childTnLst>
                              <p:par>
                                <p:cTn id="9" presetID="63" presetClass="path" presetSubtype="0" accel="50000" decel="50000" fill="hold" grpId="0" nodeType="afterEffect">
                                  <p:stCondLst>
                                    <p:cond delay="0"/>
                                  </p:stCondLst>
                                  <p:childTnLst>
                                    <p:animMotion origin="layout" path="M -8.00641E-7 3.75723E-6 L 0.11625 -0.0007 " pathEditMode="relative" rAng="0" ptsTypes="AA">
                                      <p:cBhvr>
                                        <p:cTn id="10" dur="2000" fill="hold"/>
                                        <p:tgtEl>
                                          <p:spTgt spid="142359"/>
                                        </p:tgtEl>
                                        <p:attrNameLst>
                                          <p:attrName>ppt_x</p:attrName>
                                          <p:attrName>ppt_y</p:attrName>
                                        </p:attrNameLst>
                                      </p:cBhvr>
                                      <p:rCtr x="5813" y="-46"/>
                                    </p:animMotion>
                                  </p:childTnLst>
                                </p:cTn>
                              </p:par>
                            </p:childTnLst>
                          </p:cTn>
                        </p:par>
                        <p:par>
                          <p:cTn id="11" fill="hold" nodeType="afterGroup">
                            <p:stCondLst>
                              <p:cond delay="2500"/>
                            </p:stCondLst>
                            <p:childTnLst>
                              <p:par>
                                <p:cTn id="12" presetID="3" presetClass="entr" presetSubtype="10" fill="hold" grpId="2" nodeType="afterEffect">
                                  <p:stCondLst>
                                    <p:cond delay="0"/>
                                  </p:stCondLst>
                                  <p:childTnLst>
                                    <p:set>
                                      <p:cBhvr>
                                        <p:cTn id="13" dur="1" fill="hold">
                                          <p:stCondLst>
                                            <p:cond delay="0"/>
                                          </p:stCondLst>
                                        </p:cTn>
                                        <p:tgtEl>
                                          <p:spTgt spid="142360"/>
                                        </p:tgtEl>
                                        <p:attrNameLst>
                                          <p:attrName>style.visibility</p:attrName>
                                        </p:attrNameLst>
                                      </p:cBhvr>
                                      <p:to>
                                        <p:strVal val="visible"/>
                                      </p:to>
                                    </p:set>
                                    <p:animEffect transition="in" filter="blinds(horizontal)">
                                      <p:cBhvr>
                                        <p:cTn id="14" dur="500"/>
                                        <p:tgtEl>
                                          <p:spTgt spid="142360"/>
                                        </p:tgtEl>
                                      </p:cBhvr>
                                    </p:animEffect>
                                  </p:childTnLst>
                                </p:cTn>
                              </p:par>
                            </p:childTnLst>
                          </p:cTn>
                        </p:par>
                        <p:par>
                          <p:cTn id="15" fill="hold" nodeType="afterGroup">
                            <p:stCondLst>
                              <p:cond delay="3000"/>
                            </p:stCondLst>
                            <p:childTnLst>
                              <p:par>
                                <p:cTn id="16" presetID="26" presetClass="emph" presetSubtype="0" fill="hold" grpId="0" nodeType="afterEffect">
                                  <p:stCondLst>
                                    <p:cond delay="0"/>
                                  </p:stCondLst>
                                  <p:childTnLst>
                                    <p:animEffect transition="out" filter="fade">
                                      <p:cBhvr>
                                        <p:cTn id="17" dur="2000" tmFilter="0, 0; .2, .5; .8, .5; 1, 0"/>
                                        <p:tgtEl>
                                          <p:spTgt spid="142342"/>
                                        </p:tgtEl>
                                      </p:cBhvr>
                                    </p:animEffect>
                                    <p:animScale>
                                      <p:cBhvr>
                                        <p:cTn id="18" dur="1000" autoRev="1" fill="hold"/>
                                        <p:tgtEl>
                                          <p:spTgt spid="142342"/>
                                        </p:tgtEl>
                                      </p:cBhvr>
                                      <p:by x="105000" y="105000"/>
                                    </p:animScale>
                                  </p:childTnLst>
                                </p:cTn>
                              </p:par>
                              <p:par>
                                <p:cTn id="19" presetID="26" presetClass="emph" presetSubtype="0" fill="hold" grpId="0" nodeType="withEffect">
                                  <p:stCondLst>
                                    <p:cond delay="0"/>
                                  </p:stCondLst>
                                  <p:childTnLst>
                                    <p:animEffect transition="out" filter="fade">
                                      <p:cBhvr>
                                        <p:cTn id="20" dur="2000" tmFilter="0, 0; .2, .5; .8, .5; 1, 0"/>
                                        <p:tgtEl>
                                          <p:spTgt spid="142341"/>
                                        </p:tgtEl>
                                      </p:cBhvr>
                                    </p:animEffect>
                                    <p:animScale>
                                      <p:cBhvr>
                                        <p:cTn id="21" dur="1000" autoRev="1" fill="hold"/>
                                        <p:tgtEl>
                                          <p:spTgt spid="142341"/>
                                        </p:tgtEl>
                                      </p:cBhvr>
                                      <p:by x="105000" y="105000"/>
                                    </p:animScale>
                                  </p:childTnLst>
                                </p:cTn>
                              </p:par>
                            </p:childTnLst>
                          </p:cTn>
                        </p:par>
                        <p:par>
                          <p:cTn id="22" fill="hold" nodeType="afterGroup">
                            <p:stCondLst>
                              <p:cond delay="5000"/>
                            </p:stCondLst>
                            <p:childTnLst>
                              <p:par>
                                <p:cTn id="23" presetID="42" presetClass="path" presetSubtype="0" accel="50000" decel="50000" fill="hold" grpId="1" nodeType="afterEffect">
                                  <p:stCondLst>
                                    <p:cond delay="0"/>
                                  </p:stCondLst>
                                  <p:childTnLst>
                                    <p:animMotion origin="layout" path="M 5.55556E-7 2.59259E-6 L -0.05833 0.21111 " pathEditMode="relative" rAng="0" ptsTypes="AA">
                                      <p:cBhvr>
                                        <p:cTn id="24" dur="2000" fill="hold"/>
                                        <p:tgtEl>
                                          <p:spTgt spid="142342"/>
                                        </p:tgtEl>
                                        <p:attrNameLst>
                                          <p:attrName>ppt_x</p:attrName>
                                          <p:attrName>ppt_y</p:attrName>
                                        </p:attrNameLst>
                                      </p:cBhvr>
                                      <p:rCtr x="-2917" y="10556"/>
                                    </p:animMotion>
                                  </p:childTnLst>
                                </p:cTn>
                              </p:par>
                            </p:childTnLst>
                          </p:cTn>
                        </p:par>
                        <p:par>
                          <p:cTn id="25" fill="hold" nodeType="afterGroup">
                            <p:stCondLst>
                              <p:cond delay="7000"/>
                            </p:stCondLst>
                            <p:childTnLst>
                              <p:par>
                                <p:cTn id="26" presetID="63" presetClass="path" presetSubtype="0" accel="50000" decel="50000" fill="hold" grpId="1" nodeType="afterEffect">
                                  <p:stCondLst>
                                    <p:cond delay="0"/>
                                  </p:stCondLst>
                                  <p:childTnLst>
                                    <p:animMotion origin="layout" path="M -0.00121 2.59259E-6 L 0.11024 2.59259E-6 " pathEditMode="relative" rAng="0" ptsTypes="AA">
                                      <p:cBhvr>
                                        <p:cTn id="27" dur="2000" fill="hold"/>
                                        <p:tgtEl>
                                          <p:spTgt spid="142341"/>
                                        </p:tgtEl>
                                        <p:attrNameLst>
                                          <p:attrName>ppt_x</p:attrName>
                                          <p:attrName>ppt_y</p:attrName>
                                        </p:attrNameLst>
                                      </p:cBhvr>
                                      <p:rCtr x="5573" y="0"/>
                                    </p:animMotion>
                                  </p:childTnLst>
                                </p:cTn>
                              </p:par>
                            </p:childTnLst>
                          </p:cTn>
                        </p:par>
                        <p:par>
                          <p:cTn id="28" fill="hold" nodeType="afterGroup">
                            <p:stCondLst>
                              <p:cond delay="9000"/>
                            </p:stCondLst>
                            <p:childTnLst>
                              <p:par>
                                <p:cTn id="29" presetID="64" presetClass="path" presetSubtype="0" accel="50000" decel="50000" fill="hold" grpId="2" nodeType="afterEffect">
                                  <p:stCondLst>
                                    <p:cond delay="0"/>
                                  </p:stCondLst>
                                  <p:childTnLst>
                                    <p:animMotion origin="layout" path="M -0.05833 0.21112 L -0.11163 0.00209 " pathEditMode="relative" rAng="0" ptsTypes="AA">
                                      <p:cBhvr>
                                        <p:cTn id="30" dur="2000" fill="hold"/>
                                        <p:tgtEl>
                                          <p:spTgt spid="142342"/>
                                        </p:tgtEl>
                                        <p:attrNameLst>
                                          <p:attrName>ppt_x</p:attrName>
                                          <p:attrName>ppt_y</p:attrName>
                                        </p:attrNameLst>
                                      </p:cBhvr>
                                      <p:rCtr x="-2674" y="-10463"/>
                                    </p:animMotion>
                                  </p:childTnLst>
                                </p:cTn>
                              </p:par>
                            </p:childTnLst>
                          </p:cTn>
                        </p:par>
                        <p:par>
                          <p:cTn id="31" fill="hold" nodeType="afterGroup">
                            <p:stCondLst>
                              <p:cond delay="11000"/>
                            </p:stCondLst>
                            <p:childTnLst>
                              <p:par>
                                <p:cTn id="32" presetID="63" presetClass="path" presetSubtype="0" accel="50000" decel="50000" fill="hold" nodeType="afterEffect">
                                  <p:stCondLst>
                                    <p:cond delay="0"/>
                                  </p:stCondLst>
                                  <p:childTnLst>
                                    <p:animMotion origin="layout" path="M 2.03363E-6 -2.83237E-6 L 0.11257 -0.00231 " pathEditMode="relative" rAng="0" ptsTypes="AA">
                                      <p:cBhvr>
                                        <p:cTn id="33" dur="2000" fill="hold"/>
                                        <p:tgtEl>
                                          <p:spTgt spid="142360"/>
                                        </p:tgtEl>
                                        <p:attrNameLst>
                                          <p:attrName>ppt_x</p:attrName>
                                          <p:attrName>ppt_y</p:attrName>
                                        </p:attrNameLst>
                                      </p:cBhvr>
                                      <p:rCtr x="5620" y="-116"/>
                                    </p:animMotion>
                                  </p:childTnLst>
                                </p:cTn>
                              </p:par>
                            </p:childTnLst>
                          </p:cTn>
                        </p:par>
                        <p:par>
                          <p:cTn id="34" fill="hold" nodeType="afterGroup">
                            <p:stCondLst>
                              <p:cond delay="13000"/>
                            </p:stCondLst>
                            <p:childTnLst>
                              <p:par>
                                <p:cTn id="35" presetID="26" presetClass="emph" presetSubtype="0" fill="hold" grpId="0" nodeType="afterEffect">
                                  <p:stCondLst>
                                    <p:cond delay="0"/>
                                  </p:stCondLst>
                                  <p:childTnLst>
                                    <p:animEffect transition="out" filter="fade">
                                      <p:cBhvr>
                                        <p:cTn id="36" dur="2000" tmFilter="0, 0; .2, .5; .8, .5; 1, 0"/>
                                        <p:tgtEl>
                                          <p:spTgt spid="142343"/>
                                        </p:tgtEl>
                                      </p:cBhvr>
                                    </p:animEffect>
                                    <p:animScale>
                                      <p:cBhvr>
                                        <p:cTn id="37" dur="1000" autoRev="1" fill="hold"/>
                                        <p:tgtEl>
                                          <p:spTgt spid="142343"/>
                                        </p:tgtEl>
                                      </p:cBhvr>
                                      <p:by x="105000" y="105000"/>
                                    </p:animScale>
                                  </p:childTnLst>
                                </p:cTn>
                              </p:par>
                              <p:par>
                                <p:cTn id="38" presetID="26" presetClass="emph" presetSubtype="0" fill="hold" grpId="3" nodeType="withEffect">
                                  <p:stCondLst>
                                    <p:cond delay="0"/>
                                  </p:stCondLst>
                                  <p:childTnLst>
                                    <p:animEffect transition="out" filter="fade">
                                      <p:cBhvr>
                                        <p:cTn id="39" dur="2000" tmFilter="0, 0; .2, .5; .8, .5; 1, 0"/>
                                        <p:tgtEl>
                                          <p:spTgt spid="142342"/>
                                        </p:tgtEl>
                                      </p:cBhvr>
                                    </p:animEffect>
                                    <p:animScale>
                                      <p:cBhvr>
                                        <p:cTn id="40" dur="1000" autoRev="1" fill="hold"/>
                                        <p:tgtEl>
                                          <p:spTgt spid="142342"/>
                                        </p:tgtEl>
                                      </p:cBhvr>
                                      <p:by x="105000" y="105000"/>
                                    </p:animScale>
                                  </p:childTnLst>
                                </p:cTn>
                              </p:par>
                            </p:childTnLst>
                          </p:cTn>
                        </p:par>
                        <p:par>
                          <p:cTn id="41" fill="hold" nodeType="afterGroup">
                            <p:stCondLst>
                              <p:cond delay="15000"/>
                            </p:stCondLst>
                            <p:childTnLst>
                              <p:par>
                                <p:cTn id="42" presetID="42" presetClass="path" presetSubtype="0" accel="50000" decel="50000" fill="hold" grpId="1" nodeType="afterEffect">
                                  <p:stCondLst>
                                    <p:cond delay="0"/>
                                  </p:stCondLst>
                                  <p:childTnLst>
                                    <p:animMotion origin="layout" path="M 5E-6 2.59259E-6 L -0.11337 0.21111 " pathEditMode="relative" rAng="0" ptsTypes="AA">
                                      <p:cBhvr>
                                        <p:cTn id="43" dur="2000" fill="hold"/>
                                        <p:tgtEl>
                                          <p:spTgt spid="142343"/>
                                        </p:tgtEl>
                                        <p:attrNameLst>
                                          <p:attrName>ppt_x</p:attrName>
                                          <p:attrName>ppt_y</p:attrName>
                                        </p:attrNameLst>
                                      </p:cBhvr>
                                      <p:rCtr x="-5677" y="10556"/>
                                    </p:animMotion>
                                  </p:childTnLst>
                                </p:cTn>
                              </p:par>
                            </p:childTnLst>
                          </p:cTn>
                        </p:par>
                        <p:par>
                          <p:cTn id="44" fill="hold" nodeType="afterGroup">
                            <p:stCondLst>
                              <p:cond delay="17000"/>
                            </p:stCondLst>
                            <p:childTnLst>
                              <p:par>
                                <p:cTn id="45" presetID="63" presetClass="path" presetSubtype="0" accel="50000" decel="50000" fill="hold" grpId="4" nodeType="afterEffect">
                                  <p:stCondLst>
                                    <p:cond delay="0"/>
                                  </p:stCondLst>
                                  <p:childTnLst>
                                    <p:animMotion origin="layout" path="M -0.11163 0.00208 L 0.11354 0.00208 " pathEditMode="relative" rAng="0" ptsTypes="AA">
                                      <p:cBhvr>
                                        <p:cTn id="46" dur="2000" fill="hold"/>
                                        <p:tgtEl>
                                          <p:spTgt spid="142342"/>
                                        </p:tgtEl>
                                        <p:attrNameLst>
                                          <p:attrName>ppt_x</p:attrName>
                                          <p:attrName>ppt_y</p:attrName>
                                        </p:attrNameLst>
                                      </p:cBhvr>
                                      <p:rCtr x="11250" y="0"/>
                                    </p:animMotion>
                                  </p:childTnLst>
                                </p:cTn>
                              </p:par>
                            </p:childTnLst>
                          </p:cTn>
                        </p:par>
                        <p:par>
                          <p:cTn id="47" fill="hold" nodeType="afterGroup">
                            <p:stCondLst>
                              <p:cond delay="19000"/>
                            </p:stCondLst>
                            <p:childTnLst>
                              <p:par>
                                <p:cTn id="48" presetID="64" presetClass="path" presetSubtype="0" accel="50000" decel="50000" fill="hold" grpId="2" nodeType="afterEffect">
                                  <p:stCondLst>
                                    <p:cond delay="0"/>
                                  </p:stCondLst>
                                  <p:childTnLst>
                                    <p:animMotion origin="layout" path="M -0.11337 0.21111 L -0.2231 2.59259E-6 " pathEditMode="relative" rAng="0" ptsTypes="AA">
                                      <p:cBhvr>
                                        <p:cTn id="49" dur="2000" fill="hold"/>
                                        <p:tgtEl>
                                          <p:spTgt spid="142343"/>
                                        </p:tgtEl>
                                        <p:attrNameLst>
                                          <p:attrName>ppt_x</p:attrName>
                                          <p:attrName>ppt_y</p:attrName>
                                        </p:attrNameLst>
                                      </p:cBhvr>
                                      <p:rCtr x="-5486" y="-10556"/>
                                    </p:animMotion>
                                  </p:childTnLst>
                                </p:cTn>
                              </p:par>
                            </p:childTnLst>
                          </p:cTn>
                        </p:par>
                        <p:par>
                          <p:cTn id="50" fill="hold" nodeType="afterGroup">
                            <p:stCondLst>
                              <p:cond delay="21000"/>
                            </p:stCondLst>
                            <p:childTnLst>
                              <p:par>
                                <p:cTn id="51" presetID="63" presetClass="path" presetSubtype="0" accel="50000" decel="50000" fill="hold" grpId="0" nodeType="afterEffect">
                                  <p:stCondLst>
                                    <p:cond delay="0"/>
                                  </p:stCondLst>
                                  <p:childTnLst>
                                    <p:animMotion origin="layout" path="M 0.11257 -0.00231 L 0.22162 -0.00231 " pathEditMode="relative" rAng="0" ptsTypes="AA">
                                      <p:cBhvr>
                                        <p:cTn id="52" dur="2000" fill="hold"/>
                                        <p:tgtEl>
                                          <p:spTgt spid="142360"/>
                                        </p:tgtEl>
                                        <p:attrNameLst>
                                          <p:attrName>ppt_x</p:attrName>
                                          <p:attrName>ppt_y</p:attrName>
                                        </p:attrNameLst>
                                      </p:cBhvr>
                                      <p:rCtr x="5444" y="0"/>
                                    </p:animMotion>
                                  </p:childTnLst>
                                </p:cTn>
                              </p:par>
                            </p:childTnLst>
                          </p:cTn>
                        </p:par>
                        <p:par>
                          <p:cTn id="53" fill="hold" nodeType="afterGroup">
                            <p:stCondLst>
                              <p:cond delay="23000"/>
                            </p:stCondLst>
                            <p:childTnLst>
                              <p:par>
                                <p:cTn id="54" presetID="26" presetClass="emph" presetSubtype="0" fill="hold" grpId="0" nodeType="afterEffect">
                                  <p:stCondLst>
                                    <p:cond delay="0"/>
                                  </p:stCondLst>
                                  <p:childTnLst>
                                    <p:animEffect transition="out" filter="fade">
                                      <p:cBhvr>
                                        <p:cTn id="55" dur="2000" tmFilter="0, 0; .2, .5; .8, .5; 1, 0"/>
                                        <p:tgtEl>
                                          <p:spTgt spid="142344"/>
                                        </p:tgtEl>
                                      </p:cBhvr>
                                    </p:animEffect>
                                    <p:animScale>
                                      <p:cBhvr>
                                        <p:cTn id="56" dur="1000" autoRev="1" fill="hold"/>
                                        <p:tgtEl>
                                          <p:spTgt spid="142344"/>
                                        </p:tgtEl>
                                      </p:cBhvr>
                                      <p:by x="105000" y="105000"/>
                                    </p:animScale>
                                  </p:childTnLst>
                                </p:cTn>
                              </p:par>
                              <p:par>
                                <p:cTn id="57" presetID="26" presetClass="emph" presetSubtype="0" fill="hold" grpId="3" nodeType="withEffect">
                                  <p:stCondLst>
                                    <p:cond delay="0"/>
                                  </p:stCondLst>
                                  <p:childTnLst>
                                    <p:animEffect transition="out" filter="fade">
                                      <p:cBhvr>
                                        <p:cTn id="58" dur="2000" tmFilter="0, 0; .2, .5; .8, .5; 1, 0"/>
                                        <p:tgtEl>
                                          <p:spTgt spid="142343"/>
                                        </p:tgtEl>
                                      </p:cBhvr>
                                    </p:animEffect>
                                    <p:animScale>
                                      <p:cBhvr>
                                        <p:cTn id="59" dur="1000" autoRev="1" fill="hold"/>
                                        <p:tgtEl>
                                          <p:spTgt spid="142343"/>
                                        </p:tgtEl>
                                      </p:cBhvr>
                                      <p:by x="105000" y="105000"/>
                                    </p:animScale>
                                  </p:childTnLst>
                                </p:cTn>
                              </p:par>
                            </p:childTnLst>
                          </p:cTn>
                        </p:par>
                        <p:par>
                          <p:cTn id="60" fill="hold" nodeType="afterGroup">
                            <p:stCondLst>
                              <p:cond delay="25000"/>
                            </p:stCondLst>
                            <p:childTnLst>
                              <p:par>
                                <p:cTn id="61" presetID="42" presetClass="path" presetSubtype="0" accel="50000" decel="50000" fill="hold" grpId="1" nodeType="afterEffect">
                                  <p:stCondLst>
                                    <p:cond delay="0"/>
                                  </p:stCondLst>
                                  <p:childTnLst>
                                    <p:animMotion origin="layout" path="M -4.16667E-6 2.59259E-6 L -0.16666 0.21319 " pathEditMode="relative" rAng="0" ptsTypes="AA">
                                      <p:cBhvr>
                                        <p:cTn id="62" dur="2000" fill="hold"/>
                                        <p:tgtEl>
                                          <p:spTgt spid="142344"/>
                                        </p:tgtEl>
                                        <p:attrNameLst>
                                          <p:attrName>ppt_x</p:attrName>
                                          <p:attrName>ppt_y</p:attrName>
                                        </p:attrNameLst>
                                      </p:cBhvr>
                                      <p:rCtr x="-8333" y="10648"/>
                                    </p:animMotion>
                                  </p:childTnLst>
                                </p:cTn>
                              </p:par>
                            </p:childTnLst>
                          </p:cTn>
                        </p:par>
                        <p:par>
                          <p:cTn id="63" fill="hold" nodeType="afterGroup">
                            <p:stCondLst>
                              <p:cond delay="27000"/>
                            </p:stCondLst>
                            <p:childTnLst>
                              <p:par>
                                <p:cTn id="64" presetID="63" presetClass="path" presetSubtype="0" accel="50000" decel="50000" fill="hold" grpId="4" nodeType="afterEffect">
                                  <p:stCondLst>
                                    <p:cond delay="0"/>
                                  </p:stCondLst>
                                  <p:childTnLst>
                                    <p:animMotion origin="layout" path="M -0.22344 0.00208 L 0.11164 -0.00023 " pathEditMode="relative" rAng="0" ptsTypes="AA">
                                      <p:cBhvr>
                                        <p:cTn id="65" dur="2000" fill="hold"/>
                                        <p:tgtEl>
                                          <p:spTgt spid="142343"/>
                                        </p:tgtEl>
                                        <p:attrNameLst>
                                          <p:attrName>ppt_x</p:attrName>
                                          <p:attrName>ppt_y</p:attrName>
                                        </p:attrNameLst>
                                      </p:cBhvr>
                                      <p:rCtr x="16753" y="-116"/>
                                    </p:animMotion>
                                  </p:childTnLst>
                                </p:cTn>
                              </p:par>
                            </p:childTnLst>
                          </p:cTn>
                        </p:par>
                        <p:par>
                          <p:cTn id="66" fill="hold" nodeType="afterGroup">
                            <p:stCondLst>
                              <p:cond delay="29000"/>
                            </p:stCondLst>
                            <p:childTnLst>
                              <p:par>
                                <p:cTn id="67" presetID="64" presetClass="path" presetSubtype="0" accel="50000" decel="50000" fill="hold" grpId="2" nodeType="afterEffect">
                                  <p:stCondLst>
                                    <p:cond delay="0"/>
                                  </p:stCondLst>
                                  <p:childTnLst>
                                    <p:animMotion origin="layout" path="M -0.16667 0.21319 L -0.33507 -0.00023 " pathEditMode="relative" rAng="0" ptsTypes="AA">
                                      <p:cBhvr>
                                        <p:cTn id="68" dur="2000" fill="hold"/>
                                        <p:tgtEl>
                                          <p:spTgt spid="142344"/>
                                        </p:tgtEl>
                                        <p:attrNameLst>
                                          <p:attrName>ppt_x</p:attrName>
                                          <p:attrName>ppt_y</p:attrName>
                                        </p:attrNameLst>
                                      </p:cBhvr>
                                      <p:rCtr x="-8420" y="-10671"/>
                                    </p:animMotion>
                                  </p:childTnLst>
                                </p:cTn>
                              </p:par>
                            </p:childTnLst>
                          </p:cTn>
                        </p:par>
                        <p:par>
                          <p:cTn id="69" fill="hold" nodeType="afterGroup">
                            <p:stCondLst>
                              <p:cond delay="31000"/>
                            </p:stCondLst>
                            <p:childTnLst>
                              <p:par>
                                <p:cTn id="70" presetID="63" presetClass="path" presetSubtype="0" accel="50000" decel="50000" fill="hold" grpId="1" nodeType="afterEffect">
                                  <p:stCondLst>
                                    <p:cond delay="0"/>
                                  </p:stCondLst>
                                  <p:childTnLst>
                                    <p:animMotion origin="layout" path="M 0.22162 -0.00231 L 0.33771 -0.00231 " pathEditMode="relative" rAng="0" ptsTypes="AA">
                                      <p:cBhvr>
                                        <p:cTn id="71" dur="2000" fill="hold"/>
                                        <p:tgtEl>
                                          <p:spTgt spid="142360"/>
                                        </p:tgtEl>
                                        <p:attrNameLst>
                                          <p:attrName>ppt_x</p:attrName>
                                          <p:attrName>ppt_y</p:attrName>
                                        </p:attrNameLst>
                                      </p:cBhvr>
                                      <p:rCtr x="5797" y="0"/>
                                    </p:animMotion>
                                  </p:childTnLst>
                                </p:cTn>
                              </p:par>
                            </p:childTnLst>
                          </p:cTn>
                        </p:par>
                        <p:par>
                          <p:cTn id="72" fill="hold" nodeType="afterGroup">
                            <p:stCondLst>
                              <p:cond delay="33000"/>
                            </p:stCondLst>
                            <p:childTnLst>
                              <p:par>
                                <p:cTn id="73" presetID="26" presetClass="emph" presetSubtype="0" fill="hold" grpId="0" nodeType="afterEffect">
                                  <p:stCondLst>
                                    <p:cond delay="0"/>
                                  </p:stCondLst>
                                  <p:childTnLst>
                                    <p:animEffect transition="out" filter="fade">
                                      <p:cBhvr>
                                        <p:cTn id="74" dur="2000" tmFilter="0, 0; .2, .5; .8, .5; 1, 0"/>
                                        <p:tgtEl>
                                          <p:spTgt spid="142345"/>
                                        </p:tgtEl>
                                      </p:cBhvr>
                                    </p:animEffect>
                                    <p:animScale>
                                      <p:cBhvr>
                                        <p:cTn id="75" dur="1000" autoRev="1" fill="hold"/>
                                        <p:tgtEl>
                                          <p:spTgt spid="142345"/>
                                        </p:tgtEl>
                                      </p:cBhvr>
                                      <p:by x="105000" y="105000"/>
                                    </p:animScale>
                                  </p:childTnLst>
                                </p:cTn>
                              </p:par>
                              <p:par>
                                <p:cTn id="76" presetID="26" presetClass="emph" presetSubtype="0" fill="hold" grpId="3" nodeType="withEffect">
                                  <p:stCondLst>
                                    <p:cond delay="0"/>
                                  </p:stCondLst>
                                  <p:childTnLst>
                                    <p:animEffect transition="out" filter="fade">
                                      <p:cBhvr>
                                        <p:cTn id="77" dur="2000" tmFilter="0, 0; .2, .5; .8, .5; 1, 0"/>
                                        <p:tgtEl>
                                          <p:spTgt spid="142344"/>
                                        </p:tgtEl>
                                      </p:cBhvr>
                                    </p:animEffect>
                                    <p:animScale>
                                      <p:cBhvr>
                                        <p:cTn id="78" dur="1000" autoRev="1" fill="hold"/>
                                        <p:tgtEl>
                                          <p:spTgt spid="142344"/>
                                        </p:tgtEl>
                                      </p:cBhvr>
                                      <p:by x="105000" y="105000"/>
                                    </p:animScale>
                                  </p:childTnLst>
                                </p:cTn>
                              </p:par>
                            </p:childTnLst>
                          </p:cTn>
                        </p:par>
                        <p:par>
                          <p:cTn id="79" fill="hold" nodeType="afterGroup">
                            <p:stCondLst>
                              <p:cond delay="35000"/>
                            </p:stCondLst>
                            <p:childTnLst>
                              <p:par>
                                <p:cTn id="80" presetID="8" presetClass="exit" presetSubtype="16" fill="hold" grpId="4" nodeType="afterEffect">
                                  <p:stCondLst>
                                    <p:cond delay="0"/>
                                  </p:stCondLst>
                                  <p:childTnLst>
                                    <p:animEffect transition="out" filter="diamond(in)">
                                      <p:cBhvr>
                                        <p:cTn id="81" dur="1000"/>
                                        <p:tgtEl>
                                          <p:spTgt spid="142344"/>
                                        </p:tgtEl>
                                      </p:cBhvr>
                                    </p:animEffect>
                                    <p:set>
                                      <p:cBhvr>
                                        <p:cTn id="82" dur="1" fill="hold">
                                          <p:stCondLst>
                                            <p:cond delay="999"/>
                                          </p:stCondLst>
                                        </p:cTn>
                                        <p:tgtEl>
                                          <p:spTgt spid="142344"/>
                                        </p:tgtEl>
                                        <p:attrNameLst>
                                          <p:attrName>style.visibility</p:attrName>
                                        </p:attrNameLst>
                                      </p:cBhvr>
                                      <p:to>
                                        <p:strVal val="hidden"/>
                                      </p:to>
                                    </p:set>
                                  </p:childTnLst>
                                </p:cTn>
                              </p:par>
                              <p:par>
                                <p:cTn id="83" presetID="8" presetClass="entr" presetSubtype="16" fill="hold" grpId="0" nodeType="withEffect">
                                  <p:stCondLst>
                                    <p:cond delay="0"/>
                                  </p:stCondLst>
                                  <p:childTnLst>
                                    <p:set>
                                      <p:cBhvr>
                                        <p:cTn id="84" dur="1" fill="hold">
                                          <p:stCondLst>
                                            <p:cond delay="0"/>
                                          </p:stCondLst>
                                        </p:cTn>
                                        <p:tgtEl>
                                          <p:spTgt spid="142358"/>
                                        </p:tgtEl>
                                        <p:attrNameLst>
                                          <p:attrName>style.visibility</p:attrName>
                                        </p:attrNameLst>
                                      </p:cBhvr>
                                      <p:to>
                                        <p:strVal val="visible"/>
                                      </p:to>
                                    </p:set>
                                    <p:animEffect transition="in" filter="diamond(in)">
                                      <p:cBhvr>
                                        <p:cTn id="85" dur="1000"/>
                                        <p:tgtEl>
                                          <p:spTgt spid="142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animBg="1"/>
      <p:bldP spid="142341" grpId="1" animBg="1"/>
      <p:bldP spid="142342" grpId="0" animBg="1"/>
      <p:bldP spid="142342" grpId="1" animBg="1"/>
      <p:bldP spid="142342" grpId="2" animBg="1"/>
      <p:bldP spid="142342" grpId="3" animBg="1"/>
      <p:bldP spid="142342" grpId="4" animBg="1"/>
      <p:bldP spid="142343" grpId="0" animBg="1"/>
      <p:bldP spid="142343" grpId="1" animBg="1"/>
      <p:bldP spid="142343" grpId="2" animBg="1"/>
      <p:bldP spid="142343" grpId="3" animBg="1"/>
      <p:bldP spid="142343" grpId="4" animBg="1"/>
      <p:bldP spid="142344" grpId="0" animBg="1"/>
      <p:bldP spid="142344" grpId="1" animBg="1"/>
      <p:bldP spid="142344" grpId="2" animBg="1"/>
      <p:bldP spid="142344" grpId="3" animBg="1"/>
      <p:bldP spid="142344" grpId="4" animBg="1"/>
      <p:bldP spid="142345" grpId="0" animBg="1"/>
      <p:bldP spid="142358" grpId="0" animBg="1"/>
      <p:bldP spid="142359" grpId="0" animBg="1"/>
      <p:bldP spid="142359" grpId="1" animBg="1"/>
      <p:bldP spid="142360" grpId="0" animBg="1"/>
      <p:bldP spid="142360" grpId="1" animBg="1"/>
      <p:bldP spid="142360" grpId="2"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a:t>
            </a:r>
          </a:p>
        </p:txBody>
      </p:sp>
      <p:sp>
        <p:nvSpPr>
          <p:cNvPr id="143363"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3364"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3365"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3366"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3367"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3368"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3369"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3370"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3371" name="Group 11"/>
          <p:cNvGrpSpPr>
            <a:grpSpLocks/>
          </p:cNvGrpSpPr>
          <p:nvPr/>
        </p:nvGrpSpPr>
        <p:grpSpPr bwMode="auto">
          <a:xfrm>
            <a:off x="1108075" y="2287588"/>
            <a:ext cx="8550275" cy="608012"/>
            <a:chOff x="644" y="1153"/>
            <a:chExt cx="4972" cy="383"/>
          </a:xfrm>
        </p:grpSpPr>
        <p:sp>
          <p:nvSpPr>
            <p:cNvPr id="143372"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3373"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3374"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3375"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3376"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3377"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3378"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3379"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Tree>
    <p:extLst>
      <p:ext uri="{BB962C8B-B14F-4D97-AF65-F5344CB8AC3E}">
        <p14:creationId xmlns:p14="http://schemas.microsoft.com/office/powerpoint/2010/main" val="2122009896"/>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strips(downRight)">
                                      <p:cBhvr>
                                        <p:cTn id="7" dur="1000"/>
                                        <p:tgtEl>
                                          <p:spTgt spid="143363"/>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43364"/>
                                        </p:tgtEl>
                                        <p:attrNameLst>
                                          <p:attrName>style.visibility</p:attrName>
                                        </p:attrNameLst>
                                      </p:cBhvr>
                                      <p:to>
                                        <p:strVal val="visible"/>
                                      </p:to>
                                    </p:set>
                                    <p:animEffect transition="in" filter="strips(downRight)">
                                      <p:cBhvr>
                                        <p:cTn id="10" dur="1000"/>
                                        <p:tgtEl>
                                          <p:spTgt spid="14336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43365"/>
                                        </p:tgtEl>
                                        <p:attrNameLst>
                                          <p:attrName>style.visibility</p:attrName>
                                        </p:attrNameLst>
                                      </p:cBhvr>
                                      <p:to>
                                        <p:strVal val="visible"/>
                                      </p:to>
                                    </p:set>
                                    <p:animEffect transition="in" filter="strips(downRight)">
                                      <p:cBhvr>
                                        <p:cTn id="13" dur="1000"/>
                                        <p:tgtEl>
                                          <p:spTgt spid="143365"/>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43366"/>
                                        </p:tgtEl>
                                        <p:attrNameLst>
                                          <p:attrName>style.visibility</p:attrName>
                                        </p:attrNameLst>
                                      </p:cBhvr>
                                      <p:to>
                                        <p:strVal val="visible"/>
                                      </p:to>
                                    </p:set>
                                    <p:animEffect transition="in" filter="strips(downRight)">
                                      <p:cBhvr>
                                        <p:cTn id="16" dur="1000"/>
                                        <p:tgtEl>
                                          <p:spTgt spid="143366"/>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43367"/>
                                        </p:tgtEl>
                                        <p:attrNameLst>
                                          <p:attrName>style.visibility</p:attrName>
                                        </p:attrNameLst>
                                      </p:cBhvr>
                                      <p:to>
                                        <p:strVal val="visible"/>
                                      </p:to>
                                    </p:set>
                                    <p:animEffect transition="in" filter="strips(downRight)">
                                      <p:cBhvr>
                                        <p:cTn id="19" dur="1000"/>
                                        <p:tgtEl>
                                          <p:spTgt spid="143367"/>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43368"/>
                                        </p:tgtEl>
                                        <p:attrNameLst>
                                          <p:attrName>style.visibility</p:attrName>
                                        </p:attrNameLst>
                                      </p:cBhvr>
                                      <p:to>
                                        <p:strVal val="visible"/>
                                      </p:to>
                                    </p:set>
                                    <p:animEffect transition="in" filter="strips(downRight)">
                                      <p:cBhvr>
                                        <p:cTn id="22" dur="1000"/>
                                        <p:tgtEl>
                                          <p:spTgt spid="143368"/>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143369"/>
                                        </p:tgtEl>
                                        <p:attrNameLst>
                                          <p:attrName>style.visibility</p:attrName>
                                        </p:attrNameLst>
                                      </p:cBhvr>
                                      <p:to>
                                        <p:strVal val="visible"/>
                                      </p:to>
                                    </p:set>
                                    <p:animEffect transition="in" filter="strips(downRight)">
                                      <p:cBhvr>
                                        <p:cTn id="25" dur="1000"/>
                                        <p:tgtEl>
                                          <p:spTgt spid="143369"/>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43370"/>
                                        </p:tgtEl>
                                        <p:attrNameLst>
                                          <p:attrName>style.visibility</p:attrName>
                                        </p:attrNameLst>
                                      </p:cBhvr>
                                      <p:to>
                                        <p:strVal val="visible"/>
                                      </p:to>
                                    </p:set>
                                    <p:animEffect transition="in" filter="strips(downRight)">
                                      <p:cBhvr>
                                        <p:cTn id="28" dur="1000"/>
                                        <p:tgtEl>
                                          <p:spTgt spid="143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nimBg="1"/>
      <p:bldP spid="143364" grpId="0" animBg="1"/>
      <p:bldP spid="143365" grpId="0" animBg="1"/>
      <p:bldP spid="143366" grpId="0" animBg="1"/>
      <p:bldP spid="143367" grpId="0" animBg="1"/>
      <p:bldP spid="143368" grpId="0" animBg="1"/>
      <p:bldP spid="143369" grpId="0" animBg="1"/>
      <p:bldP spid="14337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Độ Phức Tạp Của Thuật Toán</a:t>
            </a:r>
          </a:p>
        </p:txBody>
      </p:sp>
      <p:pic>
        <p:nvPicPr>
          <p:cNvPr id="117763"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39875" y="1309688"/>
            <a:ext cx="7539038" cy="4116387"/>
          </a:xfrm>
        </p:spPr>
      </p:pic>
    </p:spTree>
    <p:extLst>
      <p:ext uri="{BB962C8B-B14F-4D97-AF65-F5344CB8AC3E}">
        <p14:creationId xmlns:p14="http://schemas.microsoft.com/office/powerpoint/2010/main" val="7154500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Thuật Toán Sắp Xếp</a:t>
            </a:r>
          </a:p>
        </p:txBody>
      </p:sp>
      <p:sp>
        <p:nvSpPr>
          <p:cNvPr id="269315" name="Rectangle 3"/>
          <p:cNvSpPr>
            <a:spLocks noGrp="1" noChangeArrowheads="1"/>
          </p:cNvSpPr>
          <p:nvPr>
            <p:ph type="body" idx="1"/>
          </p:nvPr>
        </p:nvSpPr>
        <p:spPr/>
        <p:txBody>
          <a:bodyPr/>
          <a:lstStyle/>
          <a:p>
            <a:pPr>
              <a:lnSpc>
                <a:spcPct val="90000"/>
              </a:lnSpc>
              <a:buNone/>
            </a:pPr>
            <a:r>
              <a:rPr lang="en-US" smtClean="0"/>
              <a:t>	1. Chọn trực tiếp – Selection Sort</a:t>
            </a:r>
          </a:p>
          <a:p>
            <a:pPr>
              <a:lnSpc>
                <a:spcPct val="90000"/>
              </a:lnSpc>
              <a:buNone/>
            </a:pPr>
            <a:r>
              <a:rPr lang="en-US" smtClean="0"/>
              <a:t>	2. Chèn trực tiếp – Insertion Sort</a:t>
            </a:r>
          </a:p>
          <a:p>
            <a:pPr>
              <a:lnSpc>
                <a:spcPct val="90000"/>
              </a:lnSpc>
              <a:buNone/>
            </a:pPr>
            <a:r>
              <a:rPr lang="en-US" b="1" smtClean="0"/>
              <a:t>	</a:t>
            </a:r>
            <a:r>
              <a:rPr lang="en-US" smtClean="0"/>
              <a:t>3. Chèn nhị phân – Binary Insertion Sort</a:t>
            </a:r>
          </a:p>
          <a:p>
            <a:pPr>
              <a:lnSpc>
                <a:spcPct val="90000"/>
              </a:lnSpc>
              <a:buNone/>
            </a:pPr>
            <a:r>
              <a:rPr lang="en-US" smtClean="0"/>
              <a:t>	4. Đổi chỗ trực tiếp – Interchange Sort</a:t>
            </a:r>
          </a:p>
          <a:p>
            <a:pPr>
              <a:lnSpc>
                <a:spcPct val="90000"/>
              </a:lnSpc>
              <a:buNone/>
            </a:pPr>
            <a:r>
              <a:rPr lang="en-US" smtClean="0"/>
              <a:t>	</a:t>
            </a:r>
            <a:r>
              <a:rPr lang="en-US" b="1" smtClean="0"/>
              <a:t>5. Nổi bọt – Bubble Sort</a:t>
            </a:r>
          </a:p>
          <a:p>
            <a:pPr>
              <a:lnSpc>
                <a:spcPct val="90000"/>
              </a:lnSpc>
              <a:buNone/>
            </a:pPr>
            <a:r>
              <a:rPr lang="en-US" smtClean="0"/>
              <a:t>	6. Shaker Sort</a:t>
            </a:r>
          </a:p>
          <a:p>
            <a:pPr>
              <a:lnSpc>
                <a:spcPct val="90000"/>
              </a:lnSpc>
              <a:buNone/>
            </a:pPr>
            <a:r>
              <a:rPr lang="en-US" smtClean="0"/>
              <a:t>	7. 	Shell Sort</a:t>
            </a:r>
          </a:p>
          <a:p>
            <a:pPr>
              <a:lnSpc>
                <a:spcPct val="90000"/>
              </a:lnSpc>
              <a:buNone/>
            </a:pPr>
            <a:r>
              <a:rPr lang="en-US" smtClean="0"/>
              <a:t>	8. Heap Sort</a:t>
            </a:r>
            <a:r>
              <a:rPr lang="en-US" b="1" smtClean="0"/>
              <a:t> </a:t>
            </a:r>
          </a:p>
          <a:p>
            <a:pPr>
              <a:lnSpc>
                <a:spcPct val="90000"/>
              </a:lnSpc>
              <a:buNone/>
            </a:pPr>
            <a:r>
              <a:rPr lang="en-US" smtClean="0"/>
              <a:t>	9. Quick Sort</a:t>
            </a:r>
          </a:p>
          <a:p>
            <a:pPr>
              <a:lnSpc>
                <a:spcPct val="90000"/>
              </a:lnSpc>
              <a:buNone/>
            </a:pPr>
            <a:r>
              <a:rPr lang="en-US" smtClean="0"/>
              <a:t>	10. Merge Sort</a:t>
            </a:r>
          </a:p>
          <a:p>
            <a:pPr>
              <a:lnSpc>
                <a:spcPct val="90000"/>
              </a:lnSpc>
              <a:buNone/>
            </a:pPr>
            <a:r>
              <a:rPr lang="en-US" smtClean="0"/>
              <a:t>	11. Radix Sort</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sp>
        <p:nvSpPr>
          <p:cNvPr id="82947" name="Rectangle 3"/>
          <p:cNvSpPr>
            <a:spLocks noGrp="1" noChangeArrowheads="1"/>
          </p:cNvSpPr>
          <p:nvPr>
            <p:ph type="body" idx="1"/>
          </p:nvPr>
        </p:nvSpPr>
        <p:spPr>
          <a:xfrm>
            <a:off x="1062038" y="1243013"/>
            <a:ext cx="8499475" cy="4979987"/>
          </a:xfrm>
        </p:spPr>
        <p:txBody>
          <a:bodyPr/>
          <a:lstStyle/>
          <a:p>
            <a:pPr>
              <a:lnSpc>
                <a:spcPct val="120000"/>
              </a:lnSpc>
              <a:spcBef>
                <a:spcPct val="60000"/>
              </a:spcBef>
            </a:pPr>
            <a:r>
              <a:rPr lang="en-US" b="1"/>
              <a:t>Ý tưởng</a:t>
            </a:r>
            <a:r>
              <a:rPr lang="en-US"/>
              <a:t>:</a:t>
            </a:r>
          </a:p>
          <a:p>
            <a:pPr lvl="1">
              <a:lnSpc>
                <a:spcPct val="120000"/>
              </a:lnSpc>
              <a:spcBef>
                <a:spcPct val="60000"/>
              </a:spcBef>
              <a:buFont typeface="Wingdings" pitchFamily="2" charset="2"/>
              <a:buChar char="§"/>
            </a:pPr>
            <a:r>
              <a:rPr lang="en-US"/>
              <a:t>Xuất phát từ cuối dãy, đổi chỗ các cặp phần tử kế cận để đưa phần tử nhỏ hơn trong cặp phần tử đó về vị trí đúng đầu dãy hiện hành, sau đó sẽ không xét đến nó ở bước tiếp theo, do vậy ở lần xử lý thứ i sẽ có vị trí đầu dãy là i. </a:t>
            </a:r>
          </a:p>
          <a:p>
            <a:pPr lvl="1">
              <a:lnSpc>
                <a:spcPct val="120000"/>
              </a:lnSpc>
              <a:spcBef>
                <a:spcPct val="60000"/>
              </a:spcBef>
              <a:buFont typeface="Wingdings" pitchFamily="2" charset="2"/>
              <a:buChar char="§"/>
            </a:pPr>
            <a:r>
              <a:rPr lang="en-US"/>
              <a:t>Lặp lại xử lý trên cho đến khi không còn cặp phần tử nào để xét.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sp>
        <p:nvSpPr>
          <p:cNvPr id="83971" name="Rectangle 3"/>
          <p:cNvSpPr>
            <a:spLocks noGrp="1" noChangeArrowheads="1"/>
          </p:cNvSpPr>
          <p:nvPr>
            <p:ph type="body" idx="1"/>
          </p:nvPr>
        </p:nvSpPr>
        <p:spPr>
          <a:xfrm>
            <a:off x="1062038" y="1111250"/>
            <a:ext cx="8499475" cy="4749800"/>
          </a:xfrm>
        </p:spPr>
        <p:txBody>
          <a:bodyPr/>
          <a:lstStyle/>
          <a:p>
            <a:r>
              <a:rPr lang="en-US" sz="2400" u="sng"/>
              <a:t>Bước 1</a:t>
            </a:r>
            <a:r>
              <a:rPr lang="en-US" sz="2400"/>
              <a:t> : i = 0;	</a:t>
            </a:r>
            <a:r>
              <a:rPr lang="en-US" sz="2000"/>
              <a:t>// lần xử lý đầu tiên  </a:t>
            </a:r>
          </a:p>
          <a:p>
            <a:r>
              <a:rPr lang="en-US" sz="2400" u="sng"/>
              <a:t>Bước 2</a:t>
            </a:r>
            <a:r>
              <a:rPr lang="en-US" sz="2400"/>
              <a:t> : j = N-1;</a:t>
            </a:r>
            <a:r>
              <a:rPr lang="en-US" sz="2000"/>
              <a:t>//Duyệt từ cuối dãy ngược về vị trí i </a:t>
            </a:r>
          </a:p>
          <a:p>
            <a:pPr>
              <a:buFont typeface="Wingdings" pitchFamily="2" charset="2"/>
              <a:buNone/>
            </a:pPr>
            <a:r>
              <a:rPr lang="en-US" sz="2400"/>
              <a:t>			Trong khi (j &gt; i) thực hiện: </a:t>
            </a:r>
          </a:p>
          <a:p>
            <a:pPr>
              <a:buFont typeface="Wingdings" pitchFamily="2" charset="2"/>
              <a:buNone/>
            </a:pPr>
            <a:r>
              <a:rPr lang="en-US" sz="2400"/>
              <a:t>				Nếu a[j]&lt;a[j-1] </a:t>
            </a:r>
          </a:p>
          <a:p>
            <a:pPr>
              <a:buFont typeface="Wingdings" pitchFamily="2" charset="2"/>
              <a:buNone/>
            </a:pPr>
            <a:r>
              <a:rPr lang="en-US" sz="2400"/>
              <a:t>					Doicho(a[j],a[j-1])</a:t>
            </a:r>
            <a:r>
              <a:rPr lang="en-US" sz="2400" i="1"/>
              <a:t>;</a:t>
            </a:r>
            <a:endParaRPr lang="en-US" sz="2400"/>
          </a:p>
          <a:p>
            <a:pPr>
              <a:buFont typeface="Wingdings" pitchFamily="2" charset="2"/>
              <a:buNone/>
            </a:pPr>
            <a:r>
              <a:rPr lang="en-US" sz="2400"/>
              <a:t>				j = j-1;		</a:t>
            </a:r>
          </a:p>
          <a:p>
            <a:r>
              <a:rPr lang="en-US" sz="2400" u="sng"/>
              <a:t>Bước 3</a:t>
            </a:r>
            <a:r>
              <a:rPr lang="en-US" sz="2400"/>
              <a:t> : i = i+1;	</a:t>
            </a:r>
            <a:r>
              <a:rPr lang="en-US" sz="2000"/>
              <a:t>// lần xử lý kế tiếp</a:t>
            </a:r>
            <a:r>
              <a:rPr lang="en-US" sz="2400"/>
              <a:t> </a:t>
            </a:r>
          </a:p>
          <a:p>
            <a:pPr>
              <a:buFont typeface="Wingdings" pitchFamily="2" charset="2"/>
              <a:buNone/>
            </a:pPr>
            <a:r>
              <a:rPr lang="en-US" sz="2400"/>
              <a:t>			Nếu  i &gt;=N-1: Hết dãy. Dừng	</a:t>
            </a:r>
          </a:p>
          <a:p>
            <a:pPr>
              <a:buFont typeface="Wingdings" pitchFamily="2" charset="2"/>
              <a:buNone/>
            </a:pPr>
            <a:r>
              <a:rPr lang="en-US" sz="2400"/>
              <a:t>			Ngược lại	: Lặp lại Bước 2.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sp>
        <p:nvSpPr>
          <p:cNvPr id="84995" name="Rectangle 3"/>
          <p:cNvSpPr>
            <a:spLocks noGrp="1" noChangeArrowheads="1"/>
          </p:cNvSpPr>
          <p:nvPr>
            <p:ph type="body" idx="1"/>
          </p:nvPr>
        </p:nvSpPr>
        <p:spPr>
          <a:xfrm>
            <a:off x="717550" y="1125538"/>
            <a:ext cx="8915400" cy="1323975"/>
          </a:xfrm>
        </p:spPr>
        <p:txBody>
          <a:bodyPr/>
          <a:lstStyle/>
          <a:p>
            <a:r>
              <a:rPr lang="en-US"/>
              <a:t>Cho dãy số a: </a:t>
            </a:r>
          </a:p>
          <a:p>
            <a:pPr>
              <a:buFont typeface="Wingdings" pitchFamily="2" charset="2"/>
              <a:buNone/>
            </a:pPr>
            <a:r>
              <a:rPr lang="en-US"/>
              <a:t>		2	 12	8	5	1	6	4	15 </a:t>
            </a:r>
          </a:p>
        </p:txBody>
      </p:sp>
      <p:grpSp>
        <p:nvGrpSpPr>
          <p:cNvPr id="85008" name="Group 16"/>
          <p:cNvGrpSpPr>
            <a:grpSpLocks/>
          </p:cNvGrpSpPr>
          <p:nvPr/>
        </p:nvGrpSpPr>
        <p:grpSpPr bwMode="auto">
          <a:xfrm>
            <a:off x="776288" y="2636838"/>
            <a:ext cx="8288337" cy="2068512"/>
            <a:chOff x="489" y="1661"/>
            <a:chExt cx="5221" cy="1303"/>
          </a:xfrm>
        </p:grpSpPr>
        <p:pic>
          <p:nvPicPr>
            <p:cNvPr id="850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 y="1661"/>
              <a:ext cx="5221" cy="1303"/>
            </a:xfrm>
            <a:prstGeom prst="rect">
              <a:avLst/>
            </a:prstGeom>
            <a:noFill/>
            <a:extLst>
              <a:ext uri="{909E8E84-426E-40DD-AFC4-6F175D3DCCD1}">
                <a14:hiddenFill xmlns:a14="http://schemas.microsoft.com/office/drawing/2010/main">
                  <a:solidFill>
                    <a:srgbClr val="FFFFFF"/>
                  </a:solidFill>
                </a14:hiddenFill>
              </a:ext>
            </a:extLst>
          </p:spPr>
        </p:pic>
        <p:sp>
          <p:nvSpPr>
            <p:cNvPr id="85004" name="Text Box 12"/>
            <p:cNvSpPr txBox="1">
              <a:spLocks noChangeArrowheads="1"/>
            </p:cNvSpPr>
            <p:nvPr/>
          </p:nvSpPr>
          <p:spPr bwMode="auto">
            <a:xfrm>
              <a:off x="807" y="2523"/>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5006" name="Text Box 14"/>
            <p:cNvSpPr txBox="1">
              <a:spLocks noChangeArrowheads="1"/>
            </p:cNvSpPr>
            <p:nvPr/>
          </p:nvSpPr>
          <p:spPr bwMode="auto">
            <a:xfrm>
              <a:off x="4708" y="2523"/>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85009" name="Group 17"/>
          <p:cNvGrpSpPr>
            <a:grpSpLocks/>
          </p:cNvGrpSpPr>
          <p:nvPr/>
        </p:nvGrpSpPr>
        <p:grpSpPr bwMode="auto">
          <a:xfrm>
            <a:off x="992188" y="4841875"/>
            <a:ext cx="7920037" cy="2016125"/>
            <a:chOff x="625" y="3050"/>
            <a:chExt cx="4989" cy="1270"/>
          </a:xfrm>
        </p:grpSpPr>
        <p:pic>
          <p:nvPicPr>
            <p:cNvPr id="8500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 y="3050"/>
              <a:ext cx="4989" cy="1270"/>
            </a:xfrm>
            <a:prstGeom prst="rect">
              <a:avLst/>
            </a:prstGeom>
            <a:noFill/>
            <a:extLst>
              <a:ext uri="{909E8E84-426E-40DD-AFC4-6F175D3DCCD1}">
                <a14:hiddenFill xmlns:a14="http://schemas.microsoft.com/office/drawing/2010/main">
                  <a:solidFill>
                    <a:srgbClr val="FFFFFF"/>
                  </a:solidFill>
                </a14:hiddenFill>
              </a:ext>
            </a:extLst>
          </p:spPr>
        </p:pic>
        <p:sp>
          <p:nvSpPr>
            <p:cNvPr id="85005" name="Text Box 13"/>
            <p:cNvSpPr txBox="1">
              <a:spLocks noChangeArrowheads="1"/>
            </p:cNvSpPr>
            <p:nvPr/>
          </p:nvSpPr>
          <p:spPr bwMode="auto">
            <a:xfrm>
              <a:off x="795" y="3831"/>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5007" name="Text Box 15"/>
            <p:cNvSpPr txBox="1">
              <a:spLocks noChangeArrowheads="1"/>
            </p:cNvSpPr>
            <p:nvPr/>
          </p:nvSpPr>
          <p:spPr bwMode="auto">
            <a:xfrm>
              <a:off x="3302" y="3834"/>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008"/>
                                        </p:tgtEl>
                                        <p:attrNameLst>
                                          <p:attrName>style.visibility</p:attrName>
                                        </p:attrNameLst>
                                      </p:cBhvr>
                                      <p:to>
                                        <p:strVal val="visible"/>
                                      </p:to>
                                    </p:set>
                                    <p:animEffect transition="in" filter="blinds(horizontal)">
                                      <p:cBhvr>
                                        <p:cTn id="7" dur="500"/>
                                        <p:tgtEl>
                                          <p:spTgt spid="850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5009"/>
                                        </p:tgtEl>
                                        <p:attrNameLst>
                                          <p:attrName>style.visibility</p:attrName>
                                        </p:attrNameLst>
                                      </p:cBhvr>
                                      <p:to>
                                        <p:strVal val="visible"/>
                                      </p:to>
                                    </p:set>
                                    <p:animEffect transition="in" filter="blinds(horizontal)">
                                      <p:cBhvr>
                                        <p:cTn id="12" dur="500"/>
                                        <p:tgtEl>
                                          <p:spTgt spid="85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grpSp>
        <p:nvGrpSpPr>
          <p:cNvPr id="86034" name="Group 18"/>
          <p:cNvGrpSpPr>
            <a:grpSpLocks/>
          </p:cNvGrpSpPr>
          <p:nvPr/>
        </p:nvGrpSpPr>
        <p:grpSpPr bwMode="auto">
          <a:xfrm>
            <a:off x="1065213" y="4868863"/>
            <a:ext cx="8697912" cy="1989137"/>
            <a:chOff x="671" y="3067"/>
            <a:chExt cx="5479" cy="1253"/>
          </a:xfrm>
        </p:grpSpPr>
        <p:pic>
          <p:nvPicPr>
            <p:cNvPr id="8602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 y="3067"/>
              <a:ext cx="5479" cy="1253"/>
            </a:xfrm>
            <a:prstGeom prst="rect">
              <a:avLst/>
            </a:prstGeom>
            <a:noFill/>
            <a:extLst>
              <a:ext uri="{909E8E84-426E-40DD-AFC4-6F175D3DCCD1}">
                <a14:hiddenFill xmlns:a14="http://schemas.microsoft.com/office/drawing/2010/main">
                  <a:solidFill>
                    <a:srgbClr val="FFFFFF"/>
                  </a:solidFill>
                </a14:hiddenFill>
              </a:ext>
            </a:extLst>
          </p:spPr>
        </p:pic>
        <p:sp>
          <p:nvSpPr>
            <p:cNvPr id="86028" name="Text Box 12"/>
            <p:cNvSpPr txBox="1">
              <a:spLocks noChangeArrowheads="1"/>
            </p:cNvSpPr>
            <p:nvPr/>
          </p:nvSpPr>
          <p:spPr bwMode="auto">
            <a:xfrm>
              <a:off x="819" y="392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6029" name="Text Box 13"/>
            <p:cNvSpPr txBox="1">
              <a:spLocks noChangeArrowheads="1"/>
            </p:cNvSpPr>
            <p:nvPr/>
          </p:nvSpPr>
          <p:spPr bwMode="auto">
            <a:xfrm>
              <a:off x="1532" y="392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j=1</a:t>
              </a:r>
            </a:p>
          </p:txBody>
        </p:sp>
      </p:grpSp>
      <p:grpSp>
        <p:nvGrpSpPr>
          <p:cNvPr id="86033" name="Group 17"/>
          <p:cNvGrpSpPr>
            <a:grpSpLocks/>
          </p:cNvGrpSpPr>
          <p:nvPr/>
        </p:nvGrpSpPr>
        <p:grpSpPr bwMode="auto">
          <a:xfrm>
            <a:off x="1185863" y="2867025"/>
            <a:ext cx="8720137" cy="1800225"/>
            <a:chOff x="747" y="1806"/>
            <a:chExt cx="5493" cy="1134"/>
          </a:xfrm>
        </p:grpSpPr>
        <p:pic>
          <p:nvPicPr>
            <p:cNvPr id="860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 y="1806"/>
              <a:ext cx="5493" cy="1134"/>
            </a:xfrm>
            <a:prstGeom prst="rect">
              <a:avLst/>
            </a:prstGeom>
            <a:noFill/>
            <a:extLst>
              <a:ext uri="{909E8E84-426E-40DD-AFC4-6F175D3DCCD1}">
                <a14:hiddenFill xmlns:a14="http://schemas.microsoft.com/office/drawing/2010/main">
                  <a:solidFill>
                    <a:srgbClr val="FFFFFF"/>
                  </a:solidFill>
                </a14:hiddenFill>
              </a:ext>
            </a:extLst>
          </p:spPr>
        </p:pic>
        <p:sp>
          <p:nvSpPr>
            <p:cNvPr id="86027" name="Text Box 11"/>
            <p:cNvSpPr txBox="1">
              <a:spLocks noChangeArrowheads="1"/>
            </p:cNvSpPr>
            <p:nvPr/>
          </p:nvSpPr>
          <p:spPr bwMode="auto">
            <a:xfrm>
              <a:off x="923" y="258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6030" name="Text Box 14"/>
            <p:cNvSpPr txBox="1">
              <a:spLocks noChangeArrowheads="1"/>
            </p:cNvSpPr>
            <p:nvPr/>
          </p:nvSpPr>
          <p:spPr bwMode="auto">
            <a:xfrm>
              <a:off x="2303" y="256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j=2</a:t>
              </a:r>
            </a:p>
          </p:txBody>
        </p:sp>
      </p:grpSp>
      <p:grpSp>
        <p:nvGrpSpPr>
          <p:cNvPr id="86032" name="Group 16"/>
          <p:cNvGrpSpPr>
            <a:grpSpLocks/>
          </p:cNvGrpSpPr>
          <p:nvPr/>
        </p:nvGrpSpPr>
        <p:grpSpPr bwMode="auto">
          <a:xfrm>
            <a:off x="1136650" y="836613"/>
            <a:ext cx="8569325" cy="1800225"/>
            <a:chOff x="716" y="527"/>
            <a:chExt cx="5398" cy="1134"/>
          </a:xfrm>
        </p:grpSpPr>
        <p:pic>
          <p:nvPicPr>
            <p:cNvPr id="860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527"/>
              <a:ext cx="5398" cy="1134"/>
            </a:xfrm>
            <a:prstGeom prst="rect">
              <a:avLst/>
            </a:prstGeom>
            <a:noFill/>
            <a:extLst>
              <a:ext uri="{909E8E84-426E-40DD-AFC4-6F175D3DCCD1}">
                <a14:hiddenFill xmlns:a14="http://schemas.microsoft.com/office/drawing/2010/main">
                  <a:solidFill>
                    <a:srgbClr val="FFFFFF"/>
                  </a:solidFill>
                </a14:hiddenFill>
              </a:ext>
            </a:extLst>
          </p:spPr>
        </p:pic>
        <p:sp>
          <p:nvSpPr>
            <p:cNvPr id="86026" name="Text Box 10"/>
            <p:cNvSpPr txBox="1">
              <a:spLocks noChangeArrowheads="1"/>
            </p:cNvSpPr>
            <p:nvPr/>
          </p:nvSpPr>
          <p:spPr bwMode="auto">
            <a:xfrm>
              <a:off x="943" y="131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i=0</a:t>
              </a:r>
            </a:p>
          </p:txBody>
        </p:sp>
        <p:sp>
          <p:nvSpPr>
            <p:cNvPr id="86031" name="Text Box 15"/>
            <p:cNvSpPr txBox="1">
              <a:spLocks noChangeArrowheads="1"/>
            </p:cNvSpPr>
            <p:nvPr/>
          </p:nvSpPr>
          <p:spPr bwMode="auto">
            <a:xfrm>
              <a:off x="2893" y="1339"/>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032"/>
                                        </p:tgtEl>
                                        <p:attrNameLst>
                                          <p:attrName>style.visibility</p:attrName>
                                        </p:attrNameLst>
                                      </p:cBhvr>
                                      <p:to>
                                        <p:strVal val="visible"/>
                                      </p:to>
                                    </p:set>
                                    <p:animEffect transition="in" filter="blinds(horizontal)">
                                      <p:cBhvr>
                                        <p:cTn id="7" dur="500"/>
                                        <p:tgtEl>
                                          <p:spTgt spid="860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033"/>
                                        </p:tgtEl>
                                        <p:attrNameLst>
                                          <p:attrName>style.visibility</p:attrName>
                                        </p:attrNameLst>
                                      </p:cBhvr>
                                      <p:to>
                                        <p:strVal val="visible"/>
                                      </p:to>
                                    </p:set>
                                    <p:animEffect transition="in" filter="blinds(horizontal)">
                                      <p:cBhvr>
                                        <p:cTn id="12" dur="500"/>
                                        <p:tgtEl>
                                          <p:spTgt spid="860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6034"/>
                                        </p:tgtEl>
                                        <p:attrNameLst>
                                          <p:attrName>style.visibility</p:attrName>
                                        </p:attrNameLst>
                                      </p:cBhvr>
                                      <p:to>
                                        <p:strVal val="visible"/>
                                      </p:to>
                                    </p:set>
                                    <p:animEffect transition="in" filter="blinds(horizontal)">
                                      <p:cBhvr>
                                        <p:cTn id="17" dur="500"/>
                                        <p:tgtEl>
                                          <p:spTgt spid="86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grpSp>
        <p:nvGrpSpPr>
          <p:cNvPr id="87058" name="Group 18"/>
          <p:cNvGrpSpPr>
            <a:grpSpLocks/>
          </p:cNvGrpSpPr>
          <p:nvPr/>
        </p:nvGrpSpPr>
        <p:grpSpPr bwMode="auto">
          <a:xfrm>
            <a:off x="1065213" y="4652963"/>
            <a:ext cx="8567737" cy="1728787"/>
            <a:chOff x="671" y="2931"/>
            <a:chExt cx="5397" cy="1089"/>
          </a:xfrm>
        </p:grpSpPr>
        <p:pic>
          <p:nvPicPr>
            <p:cNvPr id="870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 y="2931"/>
              <a:ext cx="5397" cy="1089"/>
            </a:xfrm>
            <a:prstGeom prst="rect">
              <a:avLst/>
            </a:prstGeom>
            <a:noFill/>
            <a:extLst>
              <a:ext uri="{909E8E84-426E-40DD-AFC4-6F175D3DCCD1}">
                <a14:hiddenFill xmlns:a14="http://schemas.microsoft.com/office/drawing/2010/main">
                  <a:solidFill>
                    <a:srgbClr val="FFFFFF"/>
                  </a:solidFill>
                </a14:hiddenFill>
              </a:ext>
            </a:extLst>
          </p:spPr>
        </p:pic>
        <p:sp>
          <p:nvSpPr>
            <p:cNvPr id="87052" name="Text Box 12"/>
            <p:cNvSpPr txBox="1">
              <a:spLocks noChangeArrowheads="1"/>
            </p:cNvSpPr>
            <p:nvPr/>
          </p:nvSpPr>
          <p:spPr bwMode="auto">
            <a:xfrm>
              <a:off x="1391" y="369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87053" name="Text Box 13"/>
            <p:cNvSpPr txBox="1">
              <a:spLocks noChangeArrowheads="1"/>
            </p:cNvSpPr>
            <p:nvPr/>
          </p:nvSpPr>
          <p:spPr bwMode="auto">
            <a:xfrm>
              <a:off x="2712" y="3698"/>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j=3</a:t>
              </a:r>
            </a:p>
          </p:txBody>
        </p:sp>
      </p:grpSp>
      <p:grpSp>
        <p:nvGrpSpPr>
          <p:cNvPr id="87057" name="Group 17"/>
          <p:cNvGrpSpPr>
            <a:grpSpLocks/>
          </p:cNvGrpSpPr>
          <p:nvPr/>
        </p:nvGrpSpPr>
        <p:grpSpPr bwMode="auto">
          <a:xfrm>
            <a:off x="1065213" y="2565400"/>
            <a:ext cx="8567737" cy="1871663"/>
            <a:chOff x="671" y="1616"/>
            <a:chExt cx="5397" cy="1179"/>
          </a:xfrm>
        </p:grpSpPr>
        <p:pic>
          <p:nvPicPr>
            <p:cNvPr id="8704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 y="1616"/>
              <a:ext cx="5397" cy="1179"/>
            </a:xfrm>
            <a:prstGeom prst="rect">
              <a:avLst/>
            </a:prstGeom>
            <a:noFill/>
            <a:extLst>
              <a:ext uri="{909E8E84-426E-40DD-AFC4-6F175D3DCCD1}">
                <a14:hiddenFill xmlns:a14="http://schemas.microsoft.com/office/drawing/2010/main">
                  <a:solidFill>
                    <a:srgbClr val="FFFFFF"/>
                  </a:solidFill>
                </a14:hiddenFill>
              </a:ext>
            </a:extLst>
          </p:spPr>
        </p:pic>
        <p:sp>
          <p:nvSpPr>
            <p:cNvPr id="87051" name="Text Box 11"/>
            <p:cNvSpPr txBox="1">
              <a:spLocks noChangeArrowheads="1"/>
            </p:cNvSpPr>
            <p:nvPr/>
          </p:nvSpPr>
          <p:spPr bwMode="auto">
            <a:xfrm>
              <a:off x="1427" y="249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87054" name="Text Box 14"/>
            <p:cNvSpPr txBox="1">
              <a:spLocks noChangeArrowheads="1"/>
            </p:cNvSpPr>
            <p:nvPr/>
          </p:nvSpPr>
          <p:spPr bwMode="auto">
            <a:xfrm>
              <a:off x="3483" y="2502"/>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grpSp>
        <p:nvGrpSpPr>
          <p:cNvPr id="87056" name="Group 16"/>
          <p:cNvGrpSpPr>
            <a:grpSpLocks/>
          </p:cNvGrpSpPr>
          <p:nvPr/>
        </p:nvGrpSpPr>
        <p:grpSpPr bwMode="auto">
          <a:xfrm>
            <a:off x="1136650" y="836613"/>
            <a:ext cx="8424863" cy="1871662"/>
            <a:chOff x="716" y="527"/>
            <a:chExt cx="5307" cy="1179"/>
          </a:xfrm>
        </p:grpSpPr>
        <p:pic>
          <p:nvPicPr>
            <p:cNvPr id="870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 y="527"/>
              <a:ext cx="5307" cy="1179"/>
            </a:xfrm>
            <a:prstGeom prst="rect">
              <a:avLst/>
            </a:prstGeom>
            <a:noFill/>
            <a:extLst>
              <a:ext uri="{909E8E84-426E-40DD-AFC4-6F175D3DCCD1}">
                <a14:hiddenFill xmlns:a14="http://schemas.microsoft.com/office/drawing/2010/main">
                  <a:solidFill>
                    <a:srgbClr val="FFFFFF"/>
                  </a:solidFill>
                </a14:hiddenFill>
              </a:ext>
            </a:extLst>
          </p:spPr>
        </p:pic>
        <p:sp>
          <p:nvSpPr>
            <p:cNvPr id="87050" name="Text Box 10"/>
            <p:cNvSpPr txBox="1">
              <a:spLocks noChangeArrowheads="1"/>
            </p:cNvSpPr>
            <p:nvPr/>
          </p:nvSpPr>
          <p:spPr bwMode="auto">
            <a:xfrm>
              <a:off x="1399" y="127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i=1</a:t>
              </a:r>
            </a:p>
          </p:txBody>
        </p:sp>
        <p:sp>
          <p:nvSpPr>
            <p:cNvPr id="87055" name="Text Box 15"/>
            <p:cNvSpPr txBox="1">
              <a:spLocks noChangeArrowheads="1"/>
            </p:cNvSpPr>
            <p:nvPr/>
          </p:nvSpPr>
          <p:spPr bwMode="auto">
            <a:xfrm>
              <a:off x="4275" y="1277"/>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56"/>
                                        </p:tgtEl>
                                        <p:attrNameLst>
                                          <p:attrName>style.visibility</p:attrName>
                                        </p:attrNameLst>
                                      </p:cBhvr>
                                      <p:to>
                                        <p:strVal val="visible"/>
                                      </p:to>
                                    </p:set>
                                    <p:animEffect transition="in" filter="blinds(horizontal)">
                                      <p:cBhvr>
                                        <p:cTn id="7" dur="500"/>
                                        <p:tgtEl>
                                          <p:spTgt spid="87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057"/>
                                        </p:tgtEl>
                                        <p:attrNameLst>
                                          <p:attrName>style.visibility</p:attrName>
                                        </p:attrNameLst>
                                      </p:cBhvr>
                                      <p:to>
                                        <p:strVal val="visible"/>
                                      </p:to>
                                    </p:set>
                                    <p:animEffect transition="in" filter="blinds(horizontal)">
                                      <p:cBhvr>
                                        <p:cTn id="12" dur="500"/>
                                        <p:tgtEl>
                                          <p:spTgt spid="870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58"/>
                                        </p:tgtEl>
                                        <p:attrNameLst>
                                          <p:attrName>style.visibility</p:attrName>
                                        </p:attrNameLst>
                                      </p:cBhvr>
                                      <p:to>
                                        <p:strVal val="visible"/>
                                      </p:to>
                                    </p:set>
                                    <p:animEffect transition="in" filter="blinds(horizontal)">
                                      <p:cBhvr>
                                        <p:cTn id="17" dur="500"/>
                                        <p:tgtEl>
                                          <p:spTgt spid="8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 Tìm Kiếm Tuyến Tính</a:t>
            </a:r>
          </a:p>
        </p:txBody>
      </p:sp>
      <p:grpSp>
        <p:nvGrpSpPr>
          <p:cNvPr id="240664" name="Group 24"/>
          <p:cNvGrpSpPr>
            <a:grpSpLocks/>
          </p:cNvGrpSpPr>
          <p:nvPr/>
        </p:nvGrpSpPr>
        <p:grpSpPr bwMode="auto">
          <a:xfrm>
            <a:off x="1516063" y="4476750"/>
            <a:ext cx="7440612" cy="608013"/>
            <a:chOff x="955" y="2820"/>
            <a:chExt cx="4687" cy="383"/>
          </a:xfrm>
        </p:grpSpPr>
        <p:sp>
          <p:nvSpPr>
            <p:cNvPr id="240645" name="Oval 5"/>
            <p:cNvSpPr>
              <a:spLocks noChangeArrowheads="1"/>
            </p:cNvSpPr>
            <p:nvPr/>
          </p:nvSpPr>
          <p:spPr bwMode="auto">
            <a:xfrm>
              <a:off x="1653"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40646" name="Oval 6"/>
            <p:cNvSpPr>
              <a:spLocks noChangeArrowheads="1"/>
            </p:cNvSpPr>
            <p:nvPr/>
          </p:nvSpPr>
          <p:spPr bwMode="auto">
            <a:xfrm>
              <a:off x="2351"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40647" name="Oval 7"/>
            <p:cNvSpPr>
              <a:spLocks noChangeArrowheads="1"/>
            </p:cNvSpPr>
            <p:nvPr/>
          </p:nvSpPr>
          <p:spPr bwMode="auto">
            <a:xfrm>
              <a:off x="3049"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40648" name="Oval 8"/>
            <p:cNvSpPr>
              <a:spLocks noChangeArrowheads="1"/>
            </p:cNvSpPr>
            <p:nvPr/>
          </p:nvSpPr>
          <p:spPr bwMode="auto">
            <a:xfrm>
              <a:off x="3748"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40649" name="Oval 9"/>
            <p:cNvSpPr>
              <a:spLocks noChangeArrowheads="1"/>
            </p:cNvSpPr>
            <p:nvPr/>
          </p:nvSpPr>
          <p:spPr bwMode="auto">
            <a:xfrm>
              <a:off x="4445"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40650" name="Oval 10"/>
            <p:cNvSpPr>
              <a:spLocks noChangeArrowheads="1"/>
            </p:cNvSpPr>
            <p:nvPr/>
          </p:nvSpPr>
          <p:spPr bwMode="auto">
            <a:xfrm>
              <a:off x="5144"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40651" name="Oval 11"/>
            <p:cNvSpPr>
              <a:spLocks noChangeArrowheads="1"/>
            </p:cNvSpPr>
            <p:nvPr/>
          </p:nvSpPr>
          <p:spPr bwMode="auto">
            <a:xfrm>
              <a:off x="955"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40653" name="Oval 13"/>
          <p:cNvSpPr>
            <a:spLocks noChangeArrowheads="1"/>
          </p:cNvSpPr>
          <p:nvPr/>
        </p:nvSpPr>
        <p:spPr bwMode="auto">
          <a:xfrm>
            <a:off x="1497013" y="3819525"/>
            <a:ext cx="80962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40654" name="Oval 14"/>
          <p:cNvSpPr>
            <a:spLocks noChangeArrowheads="1"/>
          </p:cNvSpPr>
          <p:nvPr/>
        </p:nvSpPr>
        <p:spPr bwMode="auto">
          <a:xfrm>
            <a:off x="2622550"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40655" name="Oval 15"/>
          <p:cNvSpPr>
            <a:spLocks noChangeArrowheads="1"/>
          </p:cNvSpPr>
          <p:nvPr/>
        </p:nvSpPr>
        <p:spPr bwMode="auto">
          <a:xfrm>
            <a:off x="3730625"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40656" name="Oval 16"/>
          <p:cNvSpPr>
            <a:spLocks noChangeArrowheads="1"/>
          </p:cNvSpPr>
          <p:nvPr/>
        </p:nvSpPr>
        <p:spPr bwMode="auto">
          <a:xfrm>
            <a:off x="4822825"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40657" name="Oval 17"/>
          <p:cNvSpPr>
            <a:spLocks noChangeArrowheads="1"/>
          </p:cNvSpPr>
          <p:nvPr/>
        </p:nvSpPr>
        <p:spPr bwMode="auto">
          <a:xfrm>
            <a:off x="5929313" y="381952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40658" name="Oval 18"/>
          <p:cNvSpPr>
            <a:spLocks noChangeArrowheads="1"/>
          </p:cNvSpPr>
          <p:nvPr/>
        </p:nvSpPr>
        <p:spPr bwMode="auto">
          <a:xfrm>
            <a:off x="7038975"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40659" name="Oval 19"/>
          <p:cNvSpPr>
            <a:spLocks noChangeArrowheads="1"/>
          </p:cNvSpPr>
          <p:nvPr/>
        </p:nvSpPr>
        <p:spPr bwMode="auto">
          <a:xfrm>
            <a:off x="8166100" y="38195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grpSp>
        <p:nvGrpSpPr>
          <p:cNvPr id="240666" name="Group 26"/>
          <p:cNvGrpSpPr>
            <a:grpSpLocks/>
          </p:cNvGrpSpPr>
          <p:nvPr/>
        </p:nvGrpSpPr>
        <p:grpSpPr bwMode="auto">
          <a:xfrm>
            <a:off x="1477963" y="2584450"/>
            <a:ext cx="792162" cy="1130300"/>
            <a:chOff x="931" y="1604"/>
            <a:chExt cx="499" cy="712"/>
          </a:xfrm>
        </p:grpSpPr>
        <p:sp>
          <p:nvSpPr>
            <p:cNvPr id="240660" name="Rectangle 20"/>
            <p:cNvSpPr>
              <a:spLocks noChangeArrowheads="1"/>
            </p:cNvSpPr>
            <p:nvPr/>
          </p:nvSpPr>
          <p:spPr bwMode="auto">
            <a:xfrm>
              <a:off x="931" y="1604"/>
              <a:ext cx="499" cy="317"/>
            </a:xfrm>
            <a:prstGeom prst="rect">
              <a:avLst/>
            </a:prstGeom>
            <a:gradFill rotWithShape="1">
              <a:gsLst>
                <a:gs pos="0">
                  <a:srgbClr val="FFFF99"/>
                </a:gs>
                <a:gs pos="100000">
                  <a:srgbClr val="FFFF99">
                    <a:gamma/>
                    <a:shade val="46275"/>
                    <a:invGamma/>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X=6</a:t>
              </a:r>
            </a:p>
          </p:txBody>
        </p:sp>
        <p:sp>
          <p:nvSpPr>
            <p:cNvPr id="240665" name="AutoShape 25"/>
            <p:cNvSpPr>
              <a:spLocks noChangeArrowheads="1"/>
            </p:cNvSpPr>
            <p:nvPr/>
          </p:nvSpPr>
          <p:spPr bwMode="auto">
            <a:xfrm>
              <a:off x="988" y="1933"/>
              <a:ext cx="363" cy="383"/>
            </a:xfrm>
            <a:prstGeom prst="downArrow">
              <a:avLst>
                <a:gd name="adj1" fmla="val 50000"/>
                <a:gd name="adj2" fmla="val 26377"/>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i</a:t>
              </a:r>
            </a:p>
          </p:txBody>
        </p:sp>
      </p:grpSp>
      <p:sp>
        <p:nvSpPr>
          <p:cNvPr id="240667" name="Oval 27"/>
          <p:cNvSpPr>
            <a:spLocks noChangeArrowheads="1"/>
          </p:cNvSpPr>
          <p:nvPr/>
        </p:nvSpPr>
        <p:spPr bwMode="auto">
          <a:xfrm>
            <a:off x="5926138" y="380682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40668" name="Text Box 28"/>
          <p:cNvSpPr txBox="1">
            <a:spLocks noChangeArrowheads="1"/>
          </p:cNvSpPr>
          <p:nvPr/>
        </p:nvSpPr>
        <p:spPr bwMode="auto">
          <a:xfrm>
            <a:off x="6681788" y="2670175"/>
            <a:ext cx="3186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chemeClr val="accent2"/>
                </a:solidFill>
              </a:rPr>
              <a:t>Tìm thấy 6 tại vị trí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40666"/>
                                        </p:tgtEl>
                                        <p:attrNameLst>
                                          <p:attrName>style.visibility</p:attrName>
                                        </p:attrNameLst>
                                      </p:cBhvr>
                                      <p:to>
                                        <p:strVal val="visible"/>
                                      </p:to>
                                    </p:set>
                                    <p:animEffect transition="in" filter="blinds(horizontal)">
                                      <p:cBhvr>
                                        <p:cTn id="7" dur="500"/>
                                        <p:tgtEl>
                                          <p:spTgt spid="240666"/>
                                        </p:tgtEl>
                                      </p:cBhvr>
                                    </p:animEffect>
                                  </p:childTnLst>
                                </p:cTn>
                              </p:par>
                            </p:childTnLst>
                          </p:cTn>
                        </p:par>
                        <p:par>
                          <p:cTn id="8" fill="hold" nodeType="afterGroup">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240666"/>
                                        </p:tgtEl>
                                      </p:cBhvr>
                                    </p:animEffect>
                                    <p:animScale>
                                      <p:cBhvr>
                                        <p:cTn id="11" dur="250" autoRev="1" fill="hold"/>
                                        <p:tgtEl>
                                          <p:spTgt spid="240666"/>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240653"/>
                                        </p:tgtEl>
                                      </p:cBhvr>
                                    </p:animEffect>
                                    <p:animScale>
                                      <p:cBhvr>
                                        <p:cTn id="14" dur="250" autoRev="1" fill="hold"/>
                                        <p:tgtEl>
                                          <p:spTgt spid="240653"/>
                                        </p:tgtEl>
                                      </p:cBhvr>
                                      <p:by x="105000" y="105000"/>
                                    </p:animScale>
                                  </p:childTnLst>
                                </p:cTn>
                              </p:par>
                            </p:childTnLst>
                          </p:cTn>
                        </p:par>
                        <p:par>
                          <p:cTn id="15" fill="hold" nodeType="afterGroup">
                            <p:stCondLst>
                              <p:cond delay="1000"/>
                            </p:stCondLst>
                            <p:childTnLst>
                              <p:par>
                                <p:cTn id="16" presetID="63" presetClass="path" presetSubtype="0" accel="50000" decel="50000" fill="hold" nodeType="afterEffect">
                                  <p:stCondLst>
                                    <p:cond delay="0"/>
                                  </p:stCondLst>
                                  <p:childTnLst>
                                    <p:animMotion origin="layout" path="M -2.5641E-6 -3.7037E-6 L 0.11459 -0.00625 " pathEditMode="relative" rAng="0" ptsTypes="AA">
                                      <p:cBhvr>
                                        <p:cTn id="17" dur="2000" fill="hold"/>
                                        <p:tgtEl>
                                          <p:spTgt spid="240666"/>
                                        </p:tgtEl>
                                        <p:attrNameLst>
                                          <p:attrName>ppt_x</p:attrName>
                                          <p:attrName>ppt_y</p:attrName>
                                        </p:attrNameLst>
                                      </p:cBhvr>
                                      <p:rCtr x="5721" y="-324"/>
                                    </p:animMotion>
                                  </p:childTnLst>
                                </p:cTn>
                              </p:par>
                            </p:childTnLst>
                          </p:cTn>
                        </p:par>
                        <p:par>
                          <p:cTn id="18" fill="hold" nodeType="afterGroup">
                            <p:stCondLst>
                              <p:cond delay="3000"/>
                            </p:stCondLst>
                            <p:childTnLst>
                              <p:par>
                                <p:cTn id="19" presetID="26" presetClass="emph" presetSubtype="0" fill="hold" nodeType="afterEffect">
                                  <p:stCondLst>
                                    <p:cond delay="0"/>
                                  </p:stCondLst>
                                  <p:childTnLst>
                                    <p:animEffect transition="out" filter="fade">
                                      <p:cBhvr>
                                        <p:cTn id="20" dur="2000" tmFilter="0, 0; .2, .5; .8, .5; 1, 0"/>
                                        <p:tgtEl>
                                          <p:spTgt spid="240666"/>
                                        </p:tgtEl>
                                      </p:cBhvr>
                                    </p:animEffect>
                                    <p:animScale>
                                      <p:cBhvr>
                                        <p:cTn id="21" dur="1000" autoRev="1" fill="hold"/>
                                        <p:tgtEl>
                                          <p:spTgt spid="240666"/>
                                        </p:tgtEl>
                                      </p:cBhvr>
                                      <p:by x="105000" y="105000"/>
                                    </p:animScale>
                                  </p:childTnLst>
                                </p:cTn>
                              </p:par>
                              <p:par>
                                <p:cTn id="22" presetID="26" presetClass="emph" presetSubtype="0" fill="hold" grpId="0" nodeType="withEffect">
                                  <p:stCondLst>
                                    <p:cond delay="0"/>
                                  </p:stCondLst>
                                  <p:childTnLst>
                                    <p:animEffect transition="out" filter="fade">
                                      <p:cBhvr>
                                        <p:cTn id="23" dur="2000" tmFilter="0, 0; .2, .5; .8, .5; 1, 0"/>
                                        <p:tgtEl>
                                          <p:spTgt spid="240654"/>
                                        </p:tgtEl>
                                      </p:cBhvr>
                                    </p:animEffect>
                                    <p:animScale>
                                      <p:cBhvr>
                                        <p:cTn id="24" dur="1000" autoRev="1" fill="hold"/>
                                        <p:tgtEl>
                                          <p:spTgt spid="240654"/>
                                        </p:tgtEl>
                                      </p:cBhvr>
                                      <p:by x="105000" y="105000"/>
                                    </p:animScale>
                                  </p:childTnLst>
                                </p:cTn>
                              </p:par>
                            </p:childTnLst>
                          </p:cTn>
                        </p:par>
                        <p:par>
                          <p:cTn id="25" fill="hold" nodeType="afterGroup">
                            <p:stCondLst>
                              <p:cond delay="5000"/>
                            </p:stCondLst>
                            <p:childTnLst>
                              <p:par>
                                <p:cTn id="26" presetID="63" presetClass="path" presetSubtype="0" accel="50000" decel="50000" fill="hold" nodeType="afterEffect">
                                  <p:stCondLst>
                                    <p:cond delay="0"/>
                                  </p:stCondLst>
                                  <p:childTnLst>
                                    <p:animMotion origin="layout" path="M 0.11459 -0.00625 L 0.22372 -0.00625 " pathEditMode="relative" rAng="0" ptsTypes="AA">
                                      <p:cBhvr>
                                        <p:cTn id="27" dur="2000" fill="hold"/>
                                        <p:tgtEl>
                                          <p:spTgt spid="240666"/>
                                        </p:tgtEl>
                                        <p:attrNameLst>
                                          <p:attrName>ppt_x</p:attrName>
                                          <p:attrName>ppt_y</p:attrName>
                                        </p:attrNameLst>
                                      </p:cBhvr>
                                      <p:rCtr x="5449" y="0"/>
                                    </p:animMotion>
                                  </p:childTnLst>
                                </p:cTn>
                              </p:par>
                            </p:childTnLst>
                          </p:cTn>
                        </p:par>
                        <p:par>
                          <p:cTn id="28" fill="hold" nodeType="afterGroup">
                            <p:stCondLst>
                              <p:cond delay="7000"/>
                            </p:stCondLst>
                            <p:childTnLst>
                              <p:par>
                                <p:cTn id="29" presetID="26" presetClass="emph" presetSubtype="0" fill="hold" nodeType="afterEffect">
                                  <p:stCondLst>
                                    <p:cond delay="0"/>
                                  </p:stCondLst>
                                  <p:childTnLst>
                                    <p:animEffect transition="out" filter="fade">
                                      <p:cBhvr>
                                        <p:cTn id="30" dur="500" tmFilter="0, 0; .2, .5; .8, .5; 1, 0"/>
                                        <p:tgtEl>
                                          <p:spTgt spid="240666"/>
                                        </p:tgtEl>
                                      </p:cBhvr>
                                    </p:animEffect>
                                    <p:animScale>
                                      <p:cBhvr>
                                        <p:cTn id="31" dur="250" autoRev="1" fill="hold"/>
                                        <p:tgtEl>
                                          <p:spTgt spid="240666"/>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240655"/>
                                        </p:tgtEl>
                                      </p:cBhvr>
                                    </p:animEffect>
                                    <p:animScale>
                                      <p:cBhvr>
                                        <p:cTn id="34" dur="250" autoRev="1" fill="hold"/>
                                        <p:tgtEl>
                                          <p:spTgt spid="240655"/>
                                        </p:tgtEl>
                                      </p:cBhvr>
                                      <p:by x="105000" y="105000"/>
                                    </p:animScale>
                                  </p:childTnLst>
                                </p:cTn>
                              </p:par>
                            </p:childTnLst>
                          </p:cTn>
                        </p:par>
                        <p:par>
                          <p:cTn id="35" fill="hold" nodeType="afterGroup">
                            <p:stCondLst>
                              <p:cond delay="7500"/>
                            </p:stCondLst>
                            <p:childTnLst>
                              <p:par>
                                <p:cTn id="36" presetID="63" presetClass="path" presetSubtype="0" accel="50000" decel="50000" fill="hold" nodeType="afterEffect">
                                  <p:stCondLst>
                                    <p:cond delay="0"/>
                                  </p:stCondLst>
                                  <p:childTnLst>
                                    <p:animMotion origin="layout" path="M 0.22372 -0.00625 L 0.33991 -0.00625 " pathEditMode="relative" rAng="0" ptsTypes="AA">
                                      <p:cBhvr>
                                        <p:cTn id="37" dur="2000" fill="hold"/>
                                        <p:tgtEl>
                                          <p:spTgt spid="240666"/>
                                        </p:tgtEl>
                                        <p:attrNameLst>
                                          <p:attrName>ppt_x</p:attrName>
                                          <p:attrName>ppt_y</p:attrName>
                                        </p:attrNameLst>
                                      </p:cBhvr>
                                      <p:rCtr x="5801" y="0"/>
                                    </p:animMotion>
                                  </p:childTnLst>
                                </p:cTn>
                              </p:par>
                            </p:childTnLst>
                          </p:cTn>
                        </p:par>
                        <p:par>
                          <p:cTn id="38" fill="hold" nodeType="afterGroup">
                            <p:stCondLst>
                              <p:cond delay="9500"/>
                            </p:stCondLst>
                            <p:childTnLst>
                              <p:par>
                                <p:cTn id="39" presetID="26" presetClass="emph" presetSubtype="0" fill="hold" nodeType="afterEffect">
                                  <p:stCondLst>
                                    <p:cond delay="0"/>
                                  </p:stCondLst>
                                  <p:childTnLst>
                                    <p:animEffect transition="out" filter="fade">
                                      <p:cBhvr>
                                        <p:cTn id="40" dur="2000" tmFilter="0, 0; .2, .5; .8, .5; 1, 0"/>
                                        <p:tgtEl>
                                          <p:spTgt spid="240666"/>
                                        </p:tgtEl>
                                      </p:cBhvr>
                                    </p:animEffect>
                                    <p:animScale>
                                      <p:cBhvr>
                                        <p:cTn id="41" dur="1000" autoRev="1" fill="hold"/>
                                        <p:tgtEl>
                                          <p:spTgt spid="240666"/>
                                        </p:tgtEl>
                                      </p:cBhvr>
                                      <p:by x="105000" y="105000"/>
                                    </p:animScale>
                                  </p:childTnLst>
                                </p:cTn>
                              </p:par>
                              <p:par>
                                <p:cTn id="42" presetID="26" presetClass="emph" presetSubtype="0" fill="hold" grpId="0" nodeType="withEffect">
                                  <p:stCondLst>
                                    <p:cond delay="0"/>
                                  </p:stCondLst>
                                  <p:childTnLst>
                                    <p:animEffect transition="out" filter="fade">
                                      <p:cBhvr>
                                        <p:cTn id="43" dur="2000" tmFilter="0, 0; .2, .5; .8, .5; 1, 0"/>
                                        <p:tgtEl>
                                          <p:spTgt spid="240656"/>
                                        </p:tgtEl>
                                      </p:cBhvr>
                                    </p:animEffect>
                                    <p:animScale>
                                      <p:cBhvr>
                                        <p:cTn id="44" dur="1000" autoRev="1" fill="hold"/>
                                        <p:tgtEl>
                                          <p:spTgt spid="240656"/>
                                        </p:tgtEl>
                                      </p:cBhvr>
                                      <p:by x="105000" y="105000"/>
                                    </p:animScale>
                                  </p:childTnLst>
                                </p:cTn>
                              </p:par>
                            </p:childTnLst>
                          </p:cTn>
                        </p:par>
                        <p:par>
                          <p:cTn id="45" fill="hold" nodeType="afterGroup">
                            <p:stCondLst>
                              <p:cond delay="11500"/>
                            </p:stCondLst>
                            <p:childTnLst>
                              <p:par>
                                <p:cTn id="46" presetID="63" presetClass="path" presetSubtype="0" accel="50000" decel="50000" fill="hold" nodeType="afterEffect">
                                  <p:stCondLst>
                                    <p:cond delay="0"/>
                                  </p:stCondLst>
                                  <p:childTnLst>
                                    <p:animMotion origin="layout" path="M 0.33991 -0.00625 L 0.44167 -0.00625 " pathEditMode="relative" rAng="0" ptsTypes="AA">
                                      <p:cBhvr>
                                        <p:cTn id="47" dur="2000" fill="hold"/>
                                        <p:tgtEl>
                                          <p:spTgt spid="240666"/>
                                        </p:tgtEl>
                                        <p:attrNameLst>
                                          <p:attrName>ppt_x</p:attrName>
                                          <p:attrName>ppt_y</p:attrName>
                                        </p:attrNameLst>
                                      </p:cBhvr>
                                      <p:rCtr x="5080" y="0"/>
                                    </p:animMotion>
                                  </p:childTnLst>
                                </p:cTn>
                              </p:par>
                            </p:childTnLst>
                          </p:cTn>
                        </p:par>
                        <p:par>
                          <p:cTn id="48" fill="hold" nodeType="afterGroup">
                            <p:stCondLst>
                              <p:cond delay="13500"/>
                            </p:stCondLst>
                            <p:childTnLst>
                              <p:par>
                                <p:cTn id="49" presetID="26" presetClass="emph" presetSubtype="0" fill="hold" nodeType="afterEffect">
                                  <p:stCondLst>
                                    <p:cond delay="0"/>
                                  </p:stCondLst>
                                  <p:childTnLst>
                                    <p:animEffect transition="out" filter="fade">
                                      <p:cBhvr>
                                        <p:cTn id="50" dur="500" tmFilter="0, 0; .2, .5; .8, .5; 1, 0"/>
                                        <p:tgtEl>
                                          <p:spTgt spid="240666"/>
                                        </p:tgtEl>
                                      </p:cBhvr>
                                    </p:animEffect>
                                    <p:animScale>
                                      <p:cBhvr>
                                        <p:cTn id="51" dur="250" autoRev="1" fill="hold"/>
                                        <p:tgtEl>
                                          <p:spTgt spid="240666"/>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240657"/>
                                        </p:tgtEl>
                                      </p:cBhvr>
                                    </p:animEffect>
                                    <p:animScale>
                                      <p:cBhvr>
                                        <p:cTn id="54" dur="1000" autoRev="1" fill="hold"/>
                                        <p:tgtEl>
                                          <p:spTgt spid="240657"/>
                                        </p:tgtEl>
                                      </p:cBhvr>
                                      <p:by x="105000" y="105000"/>
                                    </p:animScale>
                                  </p:childTnLst>
                                </p:cTn>
                              </p:par>
                              <p:par>
                                <p:cTn id="55" presetID="8" presetClass="entr" presetSubtype="16" fill="hold" grpId="0" nodeType="withEffect">
                                  <p:stCondLst>
                                    <p:cond delay="0"/>
                                  </p:stCondLst>
                                  <p:childTnLst>
                                    <p:set>
                                      <p:cBhvr>
                                        <p:cTn id="56" dur="1" fill="hold">
                                          <p:stCondLst>
                                            <p:cond delay="0"/>
                                          </p:stCondLst>
                                        </p:cTn>
                                        <p:tgtEl>
                                          <p:spTgt spid="240667"/>
                                        </p:tgtEl>
                                        <p:attrNameLst>
                                          <p:attrName>style.visibility</p:attrName>
                                        </p:attrNameLst>
                                      </p:cBhvr>
                                      <p:to>
                                        <p:strVal val="visible"/>
                                      </p:to>
                                    </p:set>
                                    <p:animEffect transition="in" filter="diamond(in)">
                                      <p:cBhvr>
                                        <p:cTn id="57" dur="1000"/>
                                        <p:tgtEl>
                                          <p:spTgt spid="240667"/>
                                        </p:tgtEl>
                                      </p:cBhvr>
                                    </p:animEffect>
                                  </p:childTnLst>
                                </p:cTn>
                              </p:par>
                            </p:childTnLst>
                          </p:cTn>
                        </p:par>
                        <p:par>
                          <p:cTn id="58" fill="hold" nodeType="afterGroup">
                            <p:stCondLst>
                              <p:cond delay="15500"/>
                            </p:stCondLst>
                            <p:childTnLst>
                              <p:par>
                                <p:cTn id="59" presetID="1" presetClass="entr" presetSubtype="0" fill="hold" grpId="1" nodeType="afterEffect">
                                  <p:stCondLst>
                                    <p:cond delay="0"/>
                                  </p:stCondLst>
                                  <p:childTnLst>
                                    <p:set>
                                      <p:cBhvr>
                                        <p:cTn id="60" dur="1" fill="hold">
                                          <p:stCondLst>
                                            <p:cond delay="0"/>
                                          </p:stCondLst>
                                        </p:cTn>
                                        <p:tgtEl>
                                          <p:spTgt spid="240667"/>
                                        </p:tgtEl>
                                        <p:attrNameLst>
                                          <p:attrName>style.visibility</p:attrName>
                                        </p:attrNameLst>
                                      </p:cBhvr>
                                      <p:to>
                                        <p:strVal val="visible"/>
                                      </p:to>
                                    </p:set>
                                  </p:childTnLst>
                                </p:cTn>
                              </p:par>
                            </p:childTnLst>
                          </p:cTn>
                        </p:par>
                        <p:par>
                          <p:cTn id="61" fill="hold" nodeType="afterGroup">
                            <p:stCondLst>
                              <p:cond delay="15500"/>
                            </p:stCondLst>
                            <p:childTnLst>
                              <p:par>
                                <p:cTn id="62" presetID="1" presetClass="entr" presetSubtype="0" fill="hold" grpId="0" nodeType="afterEffect">
                                  <p:stCondLst>
                                    <p:cond delay="0"/>
                                  </p:stCondLst>
                                  <p:childTnLst>
                                    <p:set>
                                      <p:cBhvr>
                                        <p:cTn id="63" dur="1" fill="hold">
                                          <p:stCondLst>
                                            <p:cond delay="0"/>
                                          </p:stCondLst>
                                        </p:cTn>
                                        <p:tgtEl>
                                          <p:spTgt spid="240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3" grpId="0" animBg="1"/>
      <p:bldP spid="240654" grpId="0" animBg="1"/>
      <p:bldP spid="240655" grpId="0" animBg="1"/>
      <p:bldP spid="240656" grpId="0" animBg="1"/>
      <p:bldP spid="240657" grpId="0" animBg="1"/>
      <p:bldP spid="240667" grpId="0" animBg="1"/>
      <p:bldP spid="240667" grpId="1" animBg="1"/>
      <p:bldP spid="24066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grpSp>
        <p:nvGrpSpPr>
          <p:cNvPr id="88083" name="Group 19"/>
          <p:cNvGrpSpPr>
            <a:grpSpLocks/>
          </p:cNvGrpSpPr>
          <p:nvPr/>
        </p:nvGrpSpPr>
        <p:grpSpPr bwMode="auto">
          <a:xfrm>
            <a:off x="849313" y="981075"/>
            <a:ext cx="8783637" cy="2016125"/>
            <a:chOff x="535" y="618"/>
            <a:chExt cx="5533" cy="1270"/>
          </a:xfrm>
        </p:grpSpPr>
        <p:pic>
          <p:nvPicPr>
            <p:cNvPr id="880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 y="618"/>
              <a:ext cx="5533" cy="1270"/>
            </a:xfrm>
            <a:prstGeom prst="rect">
              <a:avLst/>
            </a:prstGeom>
            <a:noFill/>
            <a:extLst>
              <a:ext uri="{909E8E84-426E-40DD-AFC4-6F175D3DCCD1}">
                <a14:hiddenFill xmlns:a14="http://schemas.microsoft.com/office/drawing/2010/main">
                  <a:solidFill>
                    <a:srgbClr val="FFFFFF"/>
                  </a:solidFill>
                </a14:hiddenFill>
              </a:ext>
            </a:extLst>
          </p:spPr>
        </p:pic>
        <p:sp>
          <p:nvSpPr>
            <p:cNvPr id="88075" name="Text Box 11"/>
            <p:cNvSpPr txBox="1">
              <a:spLocks noChangeArrowheads="1"/>
            </p:cNvSpPr>
            <p:nvPr/>
          </p:nvSpPr>
          <p:spPr bwMode="auto">
            <a:xfrm>
              <a:off x="2077" y="134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88078" name="Text Box 14"/>
            <p:cNvSpPr txBox="1">
              <a:spLocks noChangeArrowheads="1"/>
            </p:cNvSpPr>
            <p:nvPr/>
          </p:nvSpPr>
          <p:spPr bwMode="auto">
            <a:xfrm>
              <a:off x="4163" y="1344"/>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grpSp>
        <p:nvGrpSpPr>
          <p:cNvPr id="88084" name="Group 20"/>
          <p:cNvGrpSpPr>
            <a:grpSpLocks/>
          </p:cNvGrpSpPr>
          <p:nvPr/>
        </p:nvGrpSpPr>
        <p:grpSpPr bwMode="auto">
          <a:xfrm>
            <a:off x="849313" y="3125788"/>
            <a:ext cx="8769350" cy="1743075"/>
            <a:chOff x="535" y="1969"/>
            <a:chExt cx="5524" cy="1098"/>
          </a:xfrm>
        </p:grpSpPr>
        <p:pic>
          <p:nvPicPr>
            <p:cNvPr id="880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 y="1969"/>
              <a:ext cx="5524" cy="1098"/>
            </a:xfrm>
            <a:prstGeom prst="rect">
              <a:avLst/>
            </a:prstGeom>
            <a:noFill/>
            <a:extLst>
              <a:ext uri="{909E8E84-426E-40DD-AFC4-6F175D3DCCD1}">
                <a14:hiddenFill xmlns:a14="http://schemas.microsoft.com/office/drawing/2010/main">
                  <a:solidFill>
                    <a:srgbClr val="FFFFFF"/>
                  </a:solidFill>
                </a14:hiddenFill>
              </a:ext>
            </a:extLst>
          </p:spPr>
        </p:pic>
        <p:sp>
          <p:nvSpPr>
            <p:cNvPr id="88076" name="Text Box 12"/>
            <p:cNvSpPr txBox="1">
              <a:spLocks noChangeArrowheads="1"/>
            </p:cNvSpPr>
            <p:nvPr/>
          </p:nvSpPr>
          <p:spPr bwMode="auto">
            <a:xfrm>
              <a:off x="2077" y="275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i=2</a:t>
              </a:r>
            </a:p>
          </p:txBody>
        </p:sp>
        <p:sp>
          <p:nvSpPr>
            <p:cNvPr id="88081" name="Text Box 17"/>
            <p:cNvSpPr txBox="1">
              <a:spLocks noChangeArrowheads="1"/>
            </p:cNvSpPr>
            <p:nvPr/>
          </p:nvSpPr>
          <p:spPr bwMode="auto">
            <a:xfrm>
              <a:off x="3528" y="2745"/>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j=4</a:t>
              </a:r>
            </a:p>
          </p:txBody>
        </p:sp>
      </p:grpSp>
      <p:grpSp>
        <p:nvGrpSpPr>
          <p:cNvPr id="88085" name="Group 21"/>
          <p:cNvGrpSpPr>
            <a:grpSpLocks/>
          </p:cNvGrpSpPr>
          <p:nvPr/>
        </p:nvGrpSpPr>
        <p:grpSpPr bwMode="auto">
          <a:xfrm>
            <a:off x="992188" y="5300663"/>
            <a:ext cx="8640762" cy="1557337"/>
            <a:chOff x="625" y="3339"/>
            <a:chExt cx="5443" cy="981"/>
          </a:xfrm>
        </p:grpSpPr>
        <p:pic>
          <p:nvPicPr>
            <p:cNvPr id="8807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 y="3339"/>
              <a:ext cx="5443" cy="981"/>
            </a:xfrm>
            <a:prstGeom prst="rect">
              <a:avLst/>
            </a:prstGeom>
            <a:noFill/>
            <a:extLst>
              <a:ext uri="{909E8E84-426E-40DD-AFC4-6F175D3DCCD1}">
                <a14:hiddenFill xmlns:a14="http://schemas.microsoft.com/office/drawing/2010/main">
                  <a:solidFill>
                    <a:srgbClr val="FFFFFF"/>
                  </a:solidFill>
                </a14:hiddenFill>
              </a:ext>
            </a:extLst>
          </p:spPr>
        </p:pic>
        <p:sp>
          <p:nvSpPr>
            <p:cNvPr id="88077" name="Text Box 13"/>
            <p:cNvSpPr txBox="1">
              <a:spLocks noChangeArrowheads="1"/>
            </p:cNvSpPr>
            <p:nvPr/>
          </p:nvSpPr>
          <p:spPr bwMode="auto">
            <a:xfrm>
              <a:off x="2757" y="401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88082" name="Text Box 18"/>
            <p:cNvSpPr txBox="1">
              <a:spLocks noChangeArrowheads="1"/>
            </p:cNvSpPr>
            <p:nvPr/>
          </p:nvSpPr>
          <p:spPr bwMode="auto">
            <a:xfrm>
              <a:off x="4934" y="4020"/>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83"/>
                                        </p:tgtEl>
                                        <p:attrNameLst>
                                          <p:attrName>style.visibility</p:attrName>
                                        </p:attrNameLst>
                                      </p:cBhvr>
                                      <p:to>
                                        <p:strVal val="visible"/>
                                      </p:to>
                                    </p:set>
                                    <p:animEffect transition="in" filter="blinds(horizontal)">
                                      <p:cBhvr>
                                        <p:cTn id="7" dur="500"/>
                                        <p:tgtEl>
                                          <p:spTgt spid="88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84"/>
                                        </p:tgtEl>
                                        <p:attrNameLst>
                                          <p:attrName>style.visibility</p:attrName>
                                        </p:attrNameLst>
                                      </p:cBhvr>
                                      <p:to>
                                        <p:strVal val="visible"/>
                                      </p:to>
                                    </p:set>
                                    <p:animEffect transition="in" filter="blinds(horizontal)">
                                      <p:cBhvr>
                                        <p:cTn id="12" dur="500"/>
                                        <p:tgtEl>
                                          <p:spTgt spid="880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8085"/>
                                        </p:tgtEl>
                                        <p:attrNameLst>
                                          <p:attrName>style.visibility</p:attrName>
                                        </p:attrNameLst>
                                      </p:cBhvr>
                                      <p:to>
                                        <p:strVal val="visible"/>
                                      </p:to>
                                    </p:set>
                                    <p:animEffect transition="in" filter="blinds(horizontal)">
                                      <p:cBhvr>
                                        <p:cTn id="17" dur="500"/>
                                        <p:tgtEl>
                                          <p:spTgt spid="88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5734050"/>
            <a:ext cx="8640763"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Nổi Bọt – Bubble Sort</a:t>
            </a:r>
          </a:p>
        </p:txBody>
      </p:sp>
      <p:grpSp>
        <p:nvGrpSpPr>
          <p:cNvPr id="89107" name="Group 19"/>
          <p:cNvGrpSpPr>
            <a:grpSpLocks/>
          </p:cNvGrpSpPr>
          <p:nvPr/>
        </p:nvGrpSpPr>
        <p:grpSpPr bwMode="auto">
          <a:xfrm>
            <a:off x="1065213" y="4437063"/>
            <a:ext cx="8697912" cy="1368425"/>
            <a:chOff x="671" y="2795"/>
            <a:chExt cx="5479" cy="862"/>
          </a:xfrm>
        </p:grpSpPr>
        <p:pic>
          <p:nvPicPr>
            <p:cNvPr id="8909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 y="2795"/>
              <a:ext cx="5479" cy="862"/>
            </a:xfrm>
            <a:prstGeom prst="rect">
              <a:avLst/>
            </a:prstGeom>
            <a:noFill/>
            <a:extLst>
              <a:ext uri="{909E8E84-426E-40DD-AFC4-6F175D3DCCD1}">
                <a14:hiddenFill xmlns:a14="http://schemas.microsoft.com/office/drawing/2010/main">
                  <a:solidFill>
                    <a:srgbClr val="FFFFFF"/>
                  </a:solidFill>
                </a14:hiddenFill>
              </a:ext>
            </a:extLst>
          </p:spPr>
        </p:pic>
        <p:sp>
          <p:nvSpPr>
            <p:cNvPr id="89102" name="Text Box 14"/>
            <p:cNvSpPr txBox="1">
              <a:spLocks noChangeArrowheads="1"/>
            </p:cNvSpPr>
            <p:nvPr/>
          </p:nvSpPr>
          <p:spPr bwMode="auto">
            <a:xfrm>
              <a:off x="4282" y="3385"/>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i=5</a:t>
              </a:r>
            </a:p>
          </p:txBody>
        </p:sp>
      </p:grpSp>
      <p:grpSp>
        <p:nvGrpSpPr>
          <p:cNvPr id="89106" name="Group 18"/>
          <p:cNvGrpSpPr>
            <a:grpSpLocks/>
          </p:cNvGrpSpPr>
          <p:nvPr/>
        </p:nvGrpSpPr>
        <p:grpSpPr bwMode="auto">
          <a:xfrm>
            <a:off x="1098550" y="2565400"/>
            <a:ext cx="8769350" cy="1727200"/>
            <a:chOff x="692" y="1616"/>
            <a:chExt cx="5524" cy="1088"/>
          </a:xfrm>
        </p:grpSpPr>
        <p:pic>
          <p:nvPicPr>
            <p:cNvPr id="8909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 y="1616"/>
              <a:ext cx="5524" cy="1088"/>
            </a:xfrm>
            <a:prstGeom prst="rect">
              <a:avLst/>
            </a:prstGeom>
            <a:noFill/>
            <a:extLst>
              <a:ext uri="{909E8E84-426E-40DD-AFC4-6F175D3DCCD1}">
                <a14:hiddenFill xmlns:a14="http://schemas.microsoft.com/office/drawing/2010/main">
                  <a:solidFill>
                    <a:srgbClr val="FFFFFF"/>
                  </a:solidFill>
                </a14:hiddenFill>
              </a:ext>
            </a:extLst>
          </p:spPr>
        </p:pic>
        <p:sp>
          <p:nvSpPr>
            <p:cNvPr id="89101" name="Text Box 13"/>
            <p:cNvSpPr txBox="1">
              <a:spLocks noChangeArrowheads="1"/>
            </p:cNvSpPr>
            <p:nvPr/>
          </p:nvSpPr>
          <p:spPr bwMode="auto">
            <a:xfrm>
              <a:off x="3632" y="2399"/>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i=4</a:t>
              </a:r>
            </a:p>
          </p:txBody>
        </p:sp>
        <p:sp>
          <p:nvSpPr>
            <p:cNvPr id="89103" name="Text Box 15"/>
            <p:cNvSpPr txBox="1">
              <a:spLocks noChangeArrowheads="1"/>
            </p:cNvSpPr>
            <p:nvPr/>
          </p:nvSpPr>
          <p:spPr bwMode="auto">
            <a:xfrm>
              <a:off x="5083" y="2399"/>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j=6</a:t>
              </a:r>
            </a:p>
          </p:txBody>
        </p:sp>
      </p:grpSp>
      <p:grpSp>
        <p:nvGrpSpPr>
          <p:cNvPr id="89105" name="Group 17"/>
          <p:cNvGrpSpPr>
            <a:grpSpLocks/>
          </p:cNvGrpSpPr>
          <p:nvPr/>
        </p:nvGrpSpPr>
        <p:grpSpPr bwMode="auto">
          <a:xfrm>
            <a:off x="989013" y="908050"/>
            <a:ext cx="8840787" cy="1584325"/>
            <a:chOff x="623" y="572"/>
            <a:chExt cx="5569" cy="998"/>
          </a:xfrm>
        </p:grpSpPr>
        <p:pic>
          <p:nvPicPr>
            <p:cNvPr id="8909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 y="572"/>
              <a:ext cx="5569" cy="998"/>
            </a:xfrm>
            <a:prstGeom prst="rect">
              <a:avLst/>
            </a:prstGeom>
            <a:noFill/>
            <a:extLst>
              <a:ext uri="{909E8E84-426E-40DD-AFC4-6F175D3DCCD1}">
                <a14:hiddenFill xmlns:a14="http://schemas.microsoft.com/office/drawing/2010/main">
                  <a:solidFill>
                    <a:srgbClr val="FFFFFF"/>
                  </a:solidFill>
                </a14:hiddenFill>
              </a:ext>
            </a:extLst>
          </p:spPr>
        </p:pic>
        <p:sp>
          <p:nvSpPr>
            <p:cNvPr id="89100" name="Text Box 12"/>
            <p:cNvSpPr txBox="1">
              <a:spLocks noChangeArrowheads="1"/>
            </p:cNvSpPr>
            <p:nvPr/>
          </p:nvSpPr>
          <p:spPr bwMode="auto">
            <a:xfrm>
              <a:off x="2939" y="1253"/>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i=3</a:t>
              </a:r>
            </a:p>
          </p:txBody>
        </p:sp>
        <p:sp>
          <p:nvSpPr>
            <p:cNvPr id="89104" name="Text Box 16"/>
            <p:cNvSpPr txBox="1">
              <a:spLocks noChangeArrowheads="1"/>
            </p:cNvSpPr>
            <p:nvPr/>
          </p:nvSpPr>
          <p:spPr bwMode="auto">
            <a:xfrm>
              <a:off x="4346" y="1253"/>
              <a:ext cx="3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j=5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89105"/>
                                        </p:tgtEl>
                                        <p:attrNameLst>
                                          <p:attrName>style.visibility</p:attrName>
                                        </p:attrNameLst>
                                      </p:cBhvr>
                                      <p:to>
                                        <p:strVal val="visible"/>
                                      </p:to>
                                    </p:set>
                                    <p:animEffect transition="in" filter="blinds(horizontal)">
                                      <p:cBhvr>
                                        <p:cTn id="11" dur="500"/>
                                        <p:tgtEl>
                                          <p:spTgt spid="891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9106"/>
                                        </p:tgtEl>
                                        <p:attrNameLst>
                                          <p:attrName>style.visibility</p:attrName>
                                        </p:attrNameLst>
                                      </p:cBhvr>
                                      <p:to>
                                        <p:strVal val="visible"/>
                                      </p:to>
                                    </p:set>
                                    <p:animEffect transition="in" filter="blinds(horizontal)">
                                      <p:cBhvr>
                                        <p:cTn id="16" dur="500"/>
                                        <p:tgtEl>
                                          <p:spTgt spid="891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89107"/>
                                        </p:tgtEl>
                                        <p:attrNameLst>
                                          <p:attrName>style.visibility</p:attrName>
                                        </p:attrNameLst>
                                      </p:cBhvr>
                                      <p:to>
                                        <p:strVal val="visible"/>
                                      </p:to>
                                    </p:set>
                                    <p:animEffect transition="in" filter="blinds(horizontal)">
                                      <p:cBhvr>
                                        <p:cTn id="21" dur="500"/>
                                        <p:tgtEl>
                                          <p:spTgt spid="8910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89096"/>
                                        </p:tgtEl>
                                        <p:attrNameLst>
                                          <p:attrName>style.visibility</p:attrName>
                                        </p:attrNameLst>
                                      </p:cBhvr>
                                      <p:to>
                                        <p:strVal val="visible"/>
                                      </p:to>
                                    </p:set>
                                    <p:animEffect transition="in" filter="blinds(horizontal)">
                                      <p:cBhvr>
                                        <p:cTn id="26"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Cài Đặt Thuật Toán Nổi Bọt</a:t>
            </a:r>
          </a:p>
        </p:txBody>
      </p:sp>
      <p:sp>
        <p:nvSpPr>
          <p:cNvPr id="90115" name="Rectangle 3"/>
          <p:cNvSpPr>
            <a:spLocks noGrp="1" noChangeArrowheads="1"/>
          </p:cNvSpPr>
          <p:nvPr>
            <p:ph type="body" idx="1"/>
          </p:nvPr>
        </p:nvSpPr>
        <p:spPr>
          <a:xfrm>
            <a:off x="1062038" y="1374775"/>
            <a:ext cx="8499475" cy="4192588"/>
          </a:xfrm>
        </p:spPr>
        <p:txBody>
          <a:bodyPr/>
          <a:lstStyle/>
          <a:p>
            <a:pPr>
              <a:lnSpc>
                <a:spcPct val="120000"/>
              </a:lnSpc>
              <a:buFont typeface="Wingdings" pitchFamily="2" charset="2"/>
              <a:buNone/>
            </a:pPr>
            <a:r>
              <a:rPr lang="en-US" sz="2400" b="1">
                <a:solidFill>
                  <a:srgbClr val="0000FF"/>
                </a:solidFill>
                <a:cs typeface="Courier New" pitchFamily="49" charset="0"/>
              </a:rPr>
              <a:t>	void</a:t>
            </a:r>
            <a:r>
              <a:rPr lang="en-US" sz="2400" b="1"/>
              <a:t> BubbleSort(</a:t>
            </a:r>
            <a:r>
              <a:rPr lang="en-US" sz="2400" b="1">
                <a:solidFill>
                  <a:srgbClr val="0000FF"/>
                </a:solidFill>
                <a:cs typeface="Courier New" pitchFamily="49" charset="0"/>
              </a:rPr>
              <a:t>int</a:t>
            </a:r>
            <a:r>
              <a:rPr lang="en-US" sz="2400" b="1"/>
              <a:t> a[],</a:t>
            </a:r>
            <a:r>
              <a:rPr lang="en-US" sz="2400" b="1">
                <a:solidFill>
                  <a:srgbClr val="0000FF"/>
                </a:solidFill>
                <a:cs typeface="Courier New" pitchFamily="49" charset="0"/>
              </a:rPr>
              <a:t>int</a:t>
            </a:r>
            <a:r>
              <a:rPr lang="en-US" sz="2400" b="1"/>
              <a:t> n)</a:t>
            </a:r>
            <a:br>
              <a:rPr lang="en-US" sz="2400" b="1"/>
            </a:br>
            <a:r>
              <a:rPr lang="en-US" sz="2400" b="1"/>
              <a:t>{	</a:t>
            </a:r>
          </a:p>
          <a:p>
            <a:pPr>
              <a:lnSpc>
                <a:spcPct val="120000"/>
              </a:lnSpc>
              <a:buFont typeface="Wingdings" pitchFamily="2" charset="2"/>
              <a:buNone/>
            </a:pPr>
            <a:r>
              <a:rPr lang="en-US" sz="2400" b="1"/>
              <a:t>		int	i, j;</a:t>
            </a:r>
            <a:br>
              <a:rPr lang="en-US" sz="2400" b="1"/>
            </a:br>
            <a:r>
              <a:rPr lang="en-US" sz="2400" b="1"/>
              <a:t>	</a:t>
            </a:r>
            <a:r>
              <a:rPr lang="en-US" sz="2400" b="1">
                <a:solidFill>
                  <a:srgbClr val="0000FF"/>
                </a:solidFill>
                <a:cs typeface="Courier New" pitchFamily="49" charset="0"/>
              </a:rPr>
              <a:t>for </a:t>
            </a:r>
            <a:r>
              <a:rPr lang="en-US" sz="2400" b="1"/>
              <a:t>(i = 0 ; i&lt;n-1 ; i++)</a:t>
            </a:r>
            <a:br>
              <a:rPr lang="en-US" sz="2400" b="1"/>
            </a:br>
            <a:r>
              <a:rPr lang="en-US" sz="2400" b="1"/>
              <a:t>		</a:t>
            </a:r>
            <a:r>
              <a:rPr lang="en-US" sz="2400" b="1">
                <a:solidFill>
                  <a:srgbClr val="0000FF"/>
                </a:solidFill>
                <a:cs typeface="Courier New" pitchFamily="49" charset="0"/>
              </a:rPr>
              <a:t>for</a:t>
            </a:r>
            <a:r>
              <a:rPr lang="en-US" sz="2400" b="1"/>
              <a:t> (j =n-1; j &gt;i ; j --)</a:t>
            </a:r>
            <a:br>
              <a:rPr lang="en-US" sz="2400" b="1"/>
            </a:br>
            <a:r>
              <a:rPr lang="en-US" sz="2400" b="1"/>
              <a:t>			</a:t>
            </a:r>
            <a:r>
              <a:rPr lang="en-US" sz="2400" b="1">
                <a:solidFill>
                  <a:srgbClr val="0000FF"/>
                </a:solidFill>
                <a:cs typeface="Courier New" pitchFamily="49" charset="0"/>
              </a:rPr>
              <a:t>if</a:t>
            </a:r>
            <a:r>
              <a:rPr lang="en-US" sz="2400" b="1"/>
              <a:t>(a[j]&lt; a[j-1])</a:t>
            </a:r>
            <a:r>
              <a:rPr lang="en-US" sz="1800" b="1"/>
              <a:t>// nếu sai vị trí thì đổi chỗ</a:t>
            </a:r>
            <a:r>
              <a:rPr lang="en-US" sz="2400" b="1"/>
              <a:t/>
            </a:r>
            <a:br>
              <a:rPr lang="en-US" sz="2400" b="1"/>
            </a:br>
            <a:r>
              <a:rPr lang="en-US" sz="2400" b="1"/>
              <a:t>				Swap(a[j], a[j-1]);</a:t>
            </a:r>
            <a:br>
              <a:rPr lang="en-US" sz="2400" b="1"/>
            </a:br>
            <a:r>
              <a:rPr lang="en-US" sz="2400" b="1"/>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5411"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5412"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5413"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5414"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5415"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5416"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5417"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5418"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grpSp>
        <p:nvGrpSpPr>
          <p:cNvPr id="145419" name="Group 11"/>
          <p:cNvGrpSpPr>
            <a:grpSpLocks/>
          </p:cNvGrpSpPr>
          <p:nvPr/>
        </p:nvGrpSpPr>
        <p:grpSpPr bwMode="auto">
          <a:xfrm>
            <a:off x="1108075" y="3500438"/>
            <a:ext cx="8550275" cy="608012"/>
            <a:chOff x="644" y="1153"/>
            <a:chExt cx="4972" cy="383"/>
          </a:xfrm>
        </p:grpSpPr>
        <p:sp>
          <p:nvSpPr>
            <p:cNvPr id="145420"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5421"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5422"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5423"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5424"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5425"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5426"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5427"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5428" name="AutoShape 20"/>
          <p:cNvSpPr>
            <a:spLocks noChangeArrowheads="1"/>
          </p:cNvSpPr>
          <p:nvPr/>
        </p:nvSpPr>
        <p:spPr bwMode="auto">
          <a:xfrm>
            <a:off x="101600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5429"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5430" name="Oval 22"/>
          <p:cNvSpPr>
            <a:spLocks noChangeArrowheads="1"/>
          </p:cNvSpPr>
          <p:nvPr/>
        </p:nvSpPr>
        <p:spPr bwMode="auto">
          <a:xfrm>
            <a:off x="1117600" y="28829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28"/>
                                        </p:tgtEl>
                                        <p:attrNameLst>
                                          <p:attrName>style.visibility</p:attrName>
                                        </p:attrNameLst>
                                      </p:cBhvr>
                                      <p:to>
                                        <p:strVal val="visible"/>
                                      </p:to>
                                    </p:set>
                                    <p:animEffect transition="in" filter="blinds(horizontal)">
                                      <p:cBhvr>
                                        <p:cTn id="7" dur="500"/>
                                        <p:tgtEl>
                                          <p:spTgt spid="1454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145429"/>
                                        </p:tgtEl>
                                        <p:attrNameLst>
                                          <p:attrName>style.visibility</p:attrName>
                                        </p:attrNameLst>
                                      </p:cBhvr>
                                      <p:to>
                                        <p:strVal val="visible"/>
                                      </p:to>
                                    </p:set>
                                    <p:animEffect transition="in" filter="blinds(horizontal)">
                                      <p:cBhvr>
                                        <p:cTn id="12" dur="500"/>
                                        <p:tgtEl>
                                          <p:spTgt spid="145429"/>
                                        </p:tgtEl>
                                      </p:cBhvr>
                                    </p:animEffect>
                                  </p:childTnLst>
                                </p:cTn>
                              </p:par>
                            </p:childTnLst>
                          </p:cTn>
                        </p:par>
                        <p:par>
                          <p:cTn id="13" fill="hold" nodeType="afterGroup">
                            <p:stCondLst>
                              <p:cond delay="500"/>
                            </p:stCondLst>
                            <p:childTnLst>
                              <p:par>
                                <p:cTn id="14" presetID="26" presetClass="emph" presetSubtype="0" fill="hold" grpId="0" nodeType="afterEffect">
                                  <p:stCondLst>
                                    <p:cond delay="0"/>
                                  </p:stCondLst>
                                  <p:childTnLst>
                                    <p:animEffect transition="out" filter="fade">
                                      <p:cBhvr>
                                        <p:cTn id="15" dur="2000" tmFilter="0, 0; .2, .5; .8, .5; 1, 0"/>
                                        <p:tgtEl>
                                          <p:spTgt spid="145417"/>
                                        </p:tgtEl>
                                      </p:cBhvr>
                                    </p:animEffect>
                                    <p:animScale>
                                      <p:cBhvr>
                                        <p:cTn id="16" dur="1000" autoRev="1" fill="hold"/>
                                        <p:tgtEl>
                                          <p:spTgt spid="145417"/>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145416"/>
                                        </p:tgtEl>
                                      </p:cBhvr>
                                    </p:animEffect>
                                    <p:animScale>
                                      <p:cBhvr>
                                        <p:cTn id="19" dur="1000" autoRev="1" fill="hold"/>
                                        <p:tgtEl>
                                          <p:spTgt spid="145416"/>
                                        </p:tgtEl>
                                      </p:cBhvr>
                                      <p:by x="105000" y="105000"/>
                                    </p:animScale>
                                  </p:childTnLst>
                                </p:cTn>
                              </p:par>
                            </p:childTnLst>
                          </p:cTn>
                        </p:par>
                        <p:par>
                          <p:cTn id="20" fill="hold" nodeType="afterGroup">
                            <p:stCondLst>
                              <p:cond delay="2500"/>
                            </p:stCondLst>
                            <p:childTnLst>
                              <p:par>
                                <p:cTn id="21"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2" dur="2000" fill="hold"/>
                                        <p:tgtEl>
                                          <p:spTgt spid="145429"/>
                                        </p:tgtEl>
                                        <p:attrNameLst>
                                          <p:attrName>ppt_x</p:attrName>
                                          <p:attrName>ppt_y</p:attrName>
                                        </p:attrNameLst>
                                      </p:cBhvr>
                                      <p:rCtr x="-5503" y="0"/>
                                    </p:animMotion>
                                  </p:childTnLst>
                                </p:cTn>
                              </p:par>
                            </p:childTnLst>
                          </p:cTn>
                        </p:par>
                        <p:par>
                          <p:cTn id="23" fill="hold" nodeType="afterGroup">
                            <p:stCondLst>
                              <p:cond delay="4500"/>
                            </p:stCondLst>
                            <p:childTnLst>
                              <p:par>
                                <p:cTn id="24" presetID="26" presetClass="emph" presetSubtype="0" fill="hold" grpId="1" nodeType="afterEffect">
                                  <p:stCondLst>
                                    <p:cond delay="0"/>
                                  </p:stCondLst>
                                  <p:childTnLst>
                                    <p:animEffect transition="out" filter="fade">
                                      <p:cBhvr>
                                        <p:cTn id="25" dur="2000" tmFilter="0, 0; .2, .5; .8, .5; 1, 0"/>
                                        <p:tgtEl>
                                          <p:spTgt spid="145416"/>
                                        </p:tgtEl>
                                      </p:cBhvr>
                                    </p:animEffect>
                                    <p:animScale>
                                      <p:cBhvr>
                                        <p:cTn id="26" dur="1000" autoRev="1" fill="hold"/>
                                        <p:tgtEl>
                                          <p:spTgt spid="145416"/>
                                        </p:tgtEl>
                                      </p:cBhvr>
                                      <p:by x="105000" y="105000"/>
                                    </p:animScale>
                                  </p:childTnLst>
                                </p:cTn>
                              </p:par>
                              <p:par>
                                <p:cTn id="27" presetID="26" presetClass="emph" presetSubtype="0" fill="hold" grpId="0" nodeType="withEffect">
                                  <p:stCondLst>
                                    <p:cond delay="0"/>
                                  </p:stCondLst>
                                  <p:childTnLst>
                                    <p:animEffect transition="out" filter="fade">
                                      <p:cBhvr>
                                        <p:cTn id="28" dur="2000" tmFilter="0, 0; .2, .5; .8, .5; 1, 0"/>
                                        <p:tgtEl>
                                          <p:spTgt spid="145415"/>
                                        </p:tgtEl>
                                      </p:cBhvr>
                                    </p:animEffect>
                                    <p:animScale>
                                      <p:cBhvr>
                                        <p:cTn id="29" dur="1000" autoRev="1" fill="hold"/>
                                        <p:tgtEl>
                                          <p:spTgt spid="145415"/>
                                        </p:tgtEl>
                                      </p:cBhvr>
                                      <p:by x="105000" y="105000"/>
                                    </p:animScale>
                                  </p:childTnLst>
                                </p:cTn>
                              </p:par>
                            </p:childTnLst>
                          </p:cTn>
                        </p:par>
                        <p:par>
                          <p:cTn id="30" fill="hold" nodeType="afterGroup">
                            <p:stCondLst>
                              <p:cond delay="6500"/>
                            </p:stCondLst>
                            <p:childTnLst>
                              <p:par>
                                <p:cTn id="31" presetID="42" presetClass="path" presetSubtype="0" accel="50000" decel="50000" fill="hold" grpId="1" nodeType="afterEffect">
                                  <p:stCondLst>
                                    <p:cond delay="0"/>
                                  </p:stCondLst>
                                  <p:childTnLst>
                                    <p:animMotion origin="layout" path="M 0.00174 2.59259E-6 L 0.00174 0.32685 " pathEditMode="relative" rAng="0" ptsTypes="AA">
                                      <p:cBhvr>
                                        <p:cTn id="32" dur="2000" fill="hold"/>
                                        <p:tgtEl>
                                          <p:spTgt spid="145415"/>
                                        </p:tgtEl>
                                        <p:attrNameLst>
                                          <p:attrName>ppt_x</p:attrName>
                                          <p:attrName>ppt_y</p:attrName>
                                        </p:attrNameLst>
                                      </p:cBhvr>
                                      <p:rCtr x="0" y="16343"/>
                                    </p:animMotion>
                                  </p:childTnLst>
                                </p:cTn>
                              </p:par>
                            </p:childTnLst>
                          </p:cTn>
                        </p:par>
                        <p:par>
                          <p:cTn id="33" fill="hold" nodeType="afterGroup">
                            <p:stCondLst>
                              <p:cond delay="8500"/>
                            </p:stCondLst>
                            <p:childTnLst>
                              <p:par>
                                <p:cTn id="34" presetID="35" presetClass="path" presetSubtype="0" accel="50000" decel="50000" fill="hold" grpId="2" nodeType="afterEffect">
                                  <p:stCondLst>
                                    <p:cond delay="0"/>
                                  </p:stCondLst>
                                  <p:childTnLst>
                                    <p:animMotion origin="layout" path="M -0.00034 2.59259E-6 L -0.11024 2.59259E-6 " pathEditMode="relative" rAng="0" ptsTypes="AA">
                                      <p:cBhvr>
                                        <p:cTn id="35" dur="2000" fill="hold"/>
                                        <p:tgtEl>
                                          <p:spTgt spid="145416"/>
                                        </p:tgtEl>
                                        <p:attrNameLst>
                                          <p:attrName>ppt_x</p:attrName>
                                          <p:attrName>ppt_y</p:attrName>
                                        </p:attrNameLst>
                                      </p:cBhvr>
                                      <p:rCtr x="-5503" y="0"/>
                                    </p:animMotion>
                                  </p:childTnLst>
                                </p:cTn>
                              </p:par>
                            </p:childTnLst>
                          </p:cTn>
                        </p:par>
                        <p:par>
                          <p:cTn id="36" fill="hold" nodeType="afterGroup">
                            <p:stCondLst>
                              <p:cond delay="10500"/>
                            </p:stCondLst>
                            <p:childTnLst>
                              <p:par>
                                <p:cTn id="37" presetID="64" presetClass="path" presetSubtype="0" accel="50000" decel="50000" fill="hold" grpId="2" nodeType="afterEffect">
                                  <p:stCondLst>
                                    <p:cond delay="0"/>
                                  </p:stCondLst>
                                  <p:childTnLst>
                                    <p:animMotion origin="layout" path="M 0.00174 0.32685 L 0.11164 0.00231 " pathEditMode="relative" rAng="0" ptsTypes="AA">
                                      <p:cBhvr>
                                        <p:cTn id="38" dur="2000" fill="hold"/>
                                        <p:tgtEl>
                                          <p:spTgt spid="145415"/>
                                        </p:tgtEl>
                                        <p:attrNameLst>
                                          <p:attrName>ppt_x</p:attrName>
                                          <p:attrName>ppt_y</p:attrName>
                                        </p:attrNameLst>
                                      </p:cBhvr>
                                      <p:rCtr x="5486" y="-16227"/>
                                    </p:animMotion>
                                  </p:childTnLst>
                                </p:cTn>
                              </p:par>
                            </p:childTnLst>
                          </p:cTn>
                        </p:par>
                        <p:par>
                          <p:cTn id="39" fill="hold" nodeType="afterGroup">
                            <p:stCondLst>
                              <p:cond delay="12500"/>
                            </p:stCondLst>
                            <p:childTnLst>
                              <p:par>
                                <p:cTn id="40"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41" dur="2000" fill="hold"/>
                                        <p:tgtEl>
                                          <p:spTgt spid="145429"/>
                                        </p:tgtEl>
                                        <p:attrNameLst>
                                          <p:attrName>ppt_x</p:attrName>
                                          <p:attrName>ppt_y</p:attrName>
                                        </p:attrNameLst>
                                      </p:cBhvr>
                                      <p:rCtr x="-5747" y="0"/>
                                    </p:animMotion>
                                  </p:childTnLst>
                                </p:cTn>
                              </p:par>
                            </p:childTnLst>
                          </p:cTn>
                        </p:par>
                        <p:par>
                          <p:cTn id="42" fill="hold" nodeType="afterGroup">
                            <p:stCondLst>
                              <p:cond delay="14500"/>
                            </p:stCondLst>
                            <p:childTnLst>
                              <p:par>
                                <p:cTn id="43" presetID="26" presetClass="emph" presetSubtype="0" fill="hold" grpId="3" nodeType="afterEffect">
                                  <p:stCondLst>
                                    <p:cond delay="0"/>
                                  </p:stCondLst>
                                  <p:childTnLst>
                                    <p:animEffect transition="out" filter="fade">
                                      <p:cBhvr>
                                        <p:cTn id="44" dur="2000" tmFilter="0, 0; .2, .5; .8, .5; 1, 0"/>
                                        <p:tgtEl>
                                          <p:spTgt spid="145416"/>
                                        </p:tgtEl>
                                      </p:cBhvr>
                                    </p:animEffect>
                                    <p:animScale>
                                      <p:cBhvr>
                                        <p:cTn id="45" dur="1000" autoRev="1" fill="hold"/>
                                        <p:tgtEl>
                                          <p:spTgt spid="145416"/>
                                        </p:tgtEl>
                                      </p:cBhvr>
                                      <p:by x="105000" y="105000"/>
                                    </p:animScale>
                                  </p:childTnLst>
                                </p:cTn>
                              </p:par>
                              <p:par>
                                <p:cTn id="46" presetID="26" presetClass="emph" presetSubtype="0" fill="hold" grpId="0" nodeType="withEffect">
                                  <p:stCondLst>
                                    <p:cond delay="0"/>
                                  </p:stCondLst>
                                  <p:childTnLst>
                                    <p:animEffect transition="out" filter="fade">
                                      <p:cBhvr>
                                        <p:cTn id="47" dur="2000" tmFilter="0, 0; .2, .5; .8, .5; 1, 0"/>
                                        <p:tgtEl>
                                          <p:spTgt spid="145414"/>
                                        </p:tgtEl>
                                      </p:cBhvr>
                                    </p:animEffect>
                                    <p:animScale>
                                      <p:cBhvr>
                                        <p:cTn id="48" dur="1000" autoRev="1" fill="hold"/>
                                        <p:tgtEl>
                                          <p:spTgt spid="145414"/>
                                        </p:tgtEl>
                                      </p:cBhvr>
                                      <p:by x="105000" y="105000"/>
                                    </p:animScale>
                                  </p:childTnLst>
                                </p:cTn>
                              </p:par>
                            </p:childTnLst>
                          </p:cTn>
                        </p:par>
                        <p:par>
                          <p:cTn id="49" fill="hold" nodeType="afterGroup">
                            <p:stCondLst>
                              <p:cond delay="16500"/>
                            </p:stCondLst>
                            <p:childTnLst>
                              <p:par>
                                <p:cTn id="50"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51" dur="2000" fill="hold"/>
                                        <p:tgtEl>
                                          <p:spTgt spid="145429"/>
                                        </p:tgtEl>
                                        <p:attrNameLst>
                                          <p:attrName>ppt_x</p:attrName>
                                          <p:attrName>ppt_y</p:attrName>
                                        </p:attrNameLst>
                                      </p:cBhvr>
                                      <p:rCtr x="-5590" y="0"/>
                                    </p:animMotion>
                                  </p:childTnLst>
                                </p:cTn>
                              </p:par>
                            </p:childTnLst>
                          </p:cTn>
                        </p:par>
                        <p:par>
                          <p:cTn id="52" fill="hold" nodeType="afterGroup">
                            <p:stCondLst>
                              <p:cond delay="18500"/>
                            </p:stCondLst>
                            <p:childTnLst>
                              <p:par>
                                <p:cTn id="53" presetID="26" presetClass="emph" presetSubtype="0" fill="hold" grpId="1" nodeType="afterEffect">
                                  <p:stCondLst>
                                    <p:cond delay="0"/>
                                  </p:stCondLst>
                                  <p:childTnLst>
                                    <p:animEffect transition="out" filter="fade">
                                      <p:cBhvr>
                                        <p:cTn id="54" dur="2000" tmFilter="0, 0; .2, .5; .8, .5; 1, 0"/>
                                        <p:tgtEl>
                                          <p:spTgt spid="145414"/>
                                        </p:tgtEl>
                                      </p:cBhvr>
                                    </p:animEffect>
                                    <p:animScale>
                                      <p:cBhvr>
                                        <p:cTn id="55" dur="1000" autoRev="1" fill="hold"/>
                                        <p:tgtEl>
                                          <p:spTgt spid="145414"/>
                                        </p:tgtEl>
                                      </p:cBhvr>
                                      <p:by x="105000" y="105000"/>
                                    </p:animScale>
                                  </p:childTnLst>
                                </p:cTn>
                              </p:par>
                              <p:par>
                                <p:cTn id="56" presetID="26" presetClass="emph" presetSubtype="0" fill="hold" grpId="0" nodeType="withEffect">
                                  <p:stCondLst>
                                    <p:cond delay="0"/>
                                  </p:stCondLst>
                                  <p:childTnLst>
                                    <p:animEffect transition="out" filter="fade">
                                      <p:cBhvr>
                                        <p:cTn id="57" dur="2000" tmFilter="0, 0; .2, .5; .8, .5; 1, 0"/>
                                        <p:tgtEl>
                                          <p:spTgt spid="145413"/>
                                        </p:tgtEl>
                                      </p:cBhvr>
                                    </p:animEffect>
                                    <p:animScale>
                                      <p:cBhvr>
                                        <p:cTn id="58" dur="1000" autoRev="1" fill="hold"/>
                                        <p:tgtEl>
                                          <p:spTgt spid="145413"/>
                                        </p:tgtEl>
                                      </p:cBhvr>
                                      <p:by x="105000" y="105000"/>
                                    </p:animScale>
                                  </p:childTnLst>
                                </p:cTn>
                              </p:par>
                            </p:childTnLst>
                          </p:cTn>
                        </p:par>
                        <p:par>
                          <p:cTn id="59" fill="hold" nodeType="afterGroup">
                            <p:stCondLst>
                              <p:cond delay="20500"/>
                            </p:stCondLst>
                            <p:childTnLst>
                              <p:par>
                                <p:cTn id="60" presetID="42" presetClass="path" presetSubtype="0" accel="50000" decel="50000" fill="hold" grpId="1" nodeType="afterEffect">
                                  <p:stCondLst>
                                    <p:cond delay="0"/>
                                  </p:stCondLst>
                                  <p:childTnLst>
                                    <p:animMotion origin="layout" path="M 3.61111E-6 2.59259E-6 L 3.61111E-6 0.32453 " pathEditMode="relative" rAng="0" ptsTypes="AA">
                                      <p:cBhvr>
                                        <p:cTn id="61" dur="2000" fill="hold"/>
                                        <p:tgtEl>
                                          <p:spTgt spid="145413"/>
                                        </p:tgtEl>
                                        <p:attrNameLst>
                                          <p:attrName>ppt_x</p:attrName>
                                          <p:attrName>ppt_y</p:attrName>
                                        </p:attrNameLst>
                                      </p:cBhvr>
                                      <p:rCtr x="0" y="16227"/>
                                    </p:animMotion>
                                  </p:childTnLst>
                                </p:cTn>
                              </p:par>
                            </p:childTnLst>
                          </p:cTn>
                        </p:par>
                        <p:par>
                          <p:cTn id="62" fill="hold" nodeType="afterGroup">
                            <p:stCondLst>
                              <p:cond delay="22500"/>
                            </p:stCondLst>
                            <p:childTnLst>
                              <p:par>
                                <p:cTn id="63" presetID="35" presetClass="path" presetSubtype="0" accel="50000" decel="50000" fill="hold" grpId="2" nodeType="afterEffect">
                                  <p:stCondLst>
                                    <p:cond delay="0"/>
                                  </p:stCondLst>
                                  <p:childTnLst>
                                    <p:animMotion origin="layout" path="M -0.00017 2.59259E-6 L -0.11024 2.59259E-6 " pathEditMode="relative" rAng="0" ptsTypes="AA">
                                      <p:cBhvr>
                                        <p:cTn id="64" dur="2000" fill="hold"/>
                                        <p:tgtEl>
                                          <p:spTgt spid="145414"/>
                                        </p:tgtEl>
                                        <p:attrNameLst>
                                          <p:attrName>ppt_x</p:attrName>
                                          <p:attrName>ppt_y</p:attrName>
                                        </p:attrNameLst>
                                      </p:cBhvr>
                                      <p:rCtr x="-5503" y="0"/>
                                    </p:animMotion>
                                  </p:childTnLst>
                                </p:cTn>
                              </p:par>
                            </p:childTnLst>
                          </p:cTn>
                        </p:par>
                        <p:par>
                          <p:cTn id="65" fill="hold" nodeType="afterGroup">
                            <p:stCondLst>
                              <p:cond delay="24500"/>
                            </p:stCondLst>
                            <p:childTnLst>
                              <p:par>
                                <p:cTn id="66" presetID="64" presetClass="path" presetSubtype="0" accel="50000" decel="50000" fill="hold" grpId="2" nodeType="afterEffect">
                                  <p:stCondLst>
                                    <p:cond delay="0"/>
                                  </p:stCondLst>
                                  <p:childTnLst>
                                    <p:animMotion origin="layout" path="M 3.61111E-6 0.32453 L 0.11007 0.00208 " pathEditMode="relative" rAng="0" ptsTypes="AA">
                                      <p:cBhvr>
                                        <p:cTn id="67" dur="2000" fill="hold"/>
                                        <p:tgtEl>
                                          <p:spTgt spid="145413"/>
                                        </p:tgtEl>
                                        <p:attrNameLst>
                                          <p:attrName>ppt_x</p:attrName>
                                          <p:attrName>ppt_y</p:attrName>
                                        </p:attrNameLst>
                                      </p:cBhvr>
                                      <p:rCtr x="5503" y="-16134"/>
                                    </p:animMotion>
                                  </p:childTnLst>
                                </p:cTn>
                              </p:par>
                            </p:childTnLst>
                          </p:cTn>
                        </p:par>
                        <p:par>
                          <p:cTn id="68" fill="hold" nodeType="afterGroup">
                            <p:stCondLst>
                              <p:cond delay="26500"/>
                            </p:stCondLst>
                            <p:childTnLst>
                              <p:par>
                                <p:cTn id="69" presetID="35" presetClass="path" presetSubtype="0" accel="50000" decel="50000" fill="hold" grpId="5" nodeType="afterEffect">
                                  <p:stCondLst>
                                    <p:cond delay="0"/>
                                  </p:stCondLst>
                                  <p:iterate type="lt">
                                    <p:tmPct val="0"/>
                                  </p:iterate>
                                  <p:childTnLst>
                                    <p:animMotion origin="layout" path="M -0.33646 -3.7037E-6 L -0.44809 -3.7037E-6 " pathEditMode="relative" rAng="0" ptsTypes="AA">
                                      <p:cBhvr>
                                        <p:cTn id="70" dur="2000" fill="hold"/>
                                        <p:tgtEl>
                                          <p:spTgt spid="145429"/>
                                        </p:tgtEl>
                                        <p:attrNameLst>
                                          <p:attrName>ppt_x</p:attrName>
                                          <p:attrName>ppt_y</p:attrName>
                                        </p:attrNameLst>
                                      </p:cBhvr>
                                      <p:rCtr x="-5590" y="0"/>
                                    </p:animMotion>
                                  </p:childTnLst>
                                </p:cTn>
                              </p:par>
                            </p:childTnLst>
                          </p:cTn>
                        </p:par>
                        <p:par>
                          <p:cTn id="71" fill="hold" nodeType="afterGroup">
                            <p:stCondLst>
                              <p:cond delay="28500"/>
                            </p:stCondLst>
                            <p:childTnLst>
                              <p:par>
                                <p:cTn id="72" presetID="26" presetClass="emph" presetSubtype="0" fill="hold" grpId="3" nodeType="afterEffect">
                                  <p:stCondLst>
                                    <p:cond delay="0"/>
                                  </p:stCondLst>
                                  <p:childTnLst>
                                    <p:animEffect transition="out" filter="fade">
                                      <p:cBhvr>
                                        <p:cTn id="73" dur="2000" tmFilter="0, 0; .2, .5; .8, .5; 1, 0"/>
                                        <p:tgtEl>
                                          <p:spTgt spid="145414"/>
                                        </p:tgtEl>
                                      </p:cBhvr>
                                    </p:animEffect>
                                    <p:animScale>
                                      <p:cBhvr>
                                        <p:cTn id="74" dur="1000" autoRev="1" fill="hold"/>
                                        <p:tgtEl>
                                          <p:spTgt spid="145414"/>
                                        </p:tgtEl>
                                      </p:cBhvr>
                                      <p:by x="105000" y="105000"/>
                                    </p:animScale>
                                  </p:childTnLst>
                                </p:cTn>
                              </p:par>
                              <p:par>
                                <p:cTn id="75" presetID="26" presetClass="emph" presetSubtype="0" fill="hold" grpId="0" nodeType="withEffect">
                                  <p:stCondLst>
                                    <p:cond delay="0"/>
                                  </p:stCondLst>
                                  <p:childTnLst>
                                    <p:animEffect transition="out" filter="fade">
                                      <p:cBhvr>
                                        <p:cTn id="76" dur="2000" tmFilter="0, 0; .2, .5; .8, .5; 1, 0"/>
                                        <p:tgtEl>
                                          <p:spTgt spid="145412"/>
                                        </p:tgtEl>
                                      </p:cBhvr>
                                    </p:animEffect>
                                    <p:animScale>
                                      <p:cBhvr>
                                        <p:cTn id="77" dur="1000" autoRev="1" fill="hold"/>
                                        <p:tgtEl>
                                          <p:spTgt spid="145412"/>
                                        </p:tgtEl>
                                      </p:cBhvr>
                                      <p:by x="105000" y="105000"/>
                                    </p:animScale>
                                  </p:childTnLst>
                                </p:cTn>
                              </p:par>
                            </p:childTnLst>
                          </p:cTn>
                        </p:par>
                        <p:par>
                          <p:cTn id="78" fill="hold" nodeType="afterGroup">
                            <p:stCondLst>
                              <p:cond delay="30500"/>
                            </p:stCondLst>
                            <p:childTnLst>
                              <p:par>
                                <p:cTn id="79" presetID="42" presetClass="path" presetSubtype="0" accel="50000" decel="50000" fill="hold" grpId="1" nodeType="afterEffect">
                                  <p:stCondLst>
                                    <p:cond delay="0"/>
                                  </p:stCondLst>
                                  <p:childTnLst>
                                    <p:animMotion origin="layout" path="M -8.33333E-7 2.59259E-6 L -8.33333E-7 0.32685 " pathEditMode="relative" rAng="0" ptsTypes="AA">
                                      <p:cBhvr>
                                        <p:cTn id="80" dur="2000" fill="hold"/>
                                        <p:tgtEl>
                                          <p:spTgt spid="145412"/>
                                        </p:tgtEl>
                                        <p:attrNameLst>
                                          <p:attrName>ppt_x</p:attrName>
                                          <p:attrName>ppt_y</p:attrName>
                                        </p:attrNameLst>
                                      </p:cBhvr>
                                      <p:rCtr x="0" y="16343"/>
                                    </p:animMotion>
                                  </p:childTnLst>
                                </p:cTn>
                              </p:par>
                            </p:childTnLst>
                          </p:cTn>
                        </p:par>
                        <p:par>
                          <p:cTn id="81" fill="hold" nodeType="afterGroup">
                            <p:stCondLst>
                              <p:cond delay="32500"/>
                            </p:stCondLst>
                            <p:childTnLst>
                              <p:par>
                                <p:cTn id="82" presetID="35" presetClass="path" presetSubtype="0" accel="50000" decel="50000" fill="hold" grpId="4" nodeType="afterEffect">
                                  <p:stCondLst>
                                    <p:cond delay="0"/>
                                  </p:stCondLst>
                                  <p:childTnLst>
                                    <p:animMotion origin="layout" path="M -0.11024 2.59259E-6 L -0.22361 2.59259E-6 " pathEditMode="relative" rAng="0" ptsTypes="AA">
                                      <p:cBhvr>
                                        <p:cTn id="83" dur="2000" fill="hold"/>
                                        <p:tgtEl>
                                          <p:spTgt spid="145414"/>
                                        </p:tgtEl>
                                        <p:attrNameLst>
                                          <p:attrName>ppt_x</p:attrName>
                                          <p:attrName>ppt_y</p:attrName>
                                        </p:attrNameLst>
                                      </p:cBhvr>
                                      <p:rCtr x="-5677" y="0"/>
                                    </p:animMotion>
                                  </p:childTnLst>
                                </p:cTn>
                              </p:par>
                            </p:childTnLst>
                          </p:cTn>
                        </p:par>
                        <p:par>
                          <p:cTn id="84" fill="hold" nodeType="afterGroup">
                            <p:stCondLst>
                              <p:cond delay="34500"/>
                            </p:stCondLst>
                            <p:childTnLst>
                              <p:par>
                                <p:cTn id="85" presetID="64" presetClass="path" presetSubtype="0" accel="50000" decel="50000" fill="hold" grpId="2" nodeType="afterEffect">
                                  <p:stCondLst>
                                    <p:cond delay="0"/>
                                  </p:stCondLst>
                                  <p:childTnLst>
                                    <p:animMotion origin="layout" path="M -8.33333E-7 0.32685 L 0.11337 -0.00232 " pathEditMode="relative" rAng="0" ptsTypes="AA">
                                      <p:cBhvr>
                                        <p:cTn id="86" dur="2000" fill="hold"/>
                                        <p:tgtEl>
                                          <p:spTgt spid="145412"/>
                                        </p:tgtEl>
                                        <p:attrNameLst>
                                          <p:attrName>ppt_x</p:attrName>
                                          <p:attrName>ppt_y</p:attrName>
                                        </p:attrNameLst>
                                      </p:cBhvr>
                                      <p:rCtr x="5660" y="-16458"/>
                                    </p:animMotion>
                                  </p:childTnLst>
                                </p:cTn>
                              </p:par>
                            </p:childTnLst>
                          </p:cTn>
                        </p:par>
                        <p:par>
                          <p:cTn id="87" fill="hold" nodeType="afterGroup">
                            <p:stCondLst>
                              <p:cond delay="36500"/>
                            </p:stCondLst>
                            <p:childTnLst>
                              <p:par>
                                <p:cTn id="88" presetID="35" presetClass="path" presetSubtype="0" accel="50000" decel="50000" fill="hold" grpId="6" nodeType="afterEffect">
                                  <p:stCondLst>
                                    <p:cond delay="0"/>
                                  </p:stCondLst>
                                  <p:iterate type="lt">
                                    <p:tmPct val="0"/>
                                  </p:iterate>
                                  <p:childTnLst>
                                    <p:animMotion origin="layout" path="M -0.44809 -3.7037E-6 L -0.55972 -3.7037E-6 " pathEditMode="relative" rAng="0" ptsTypes="AA">
                                      <p:cBhvr>
                                        <p:cTn id="89" dur="2000" fill="hold"/>
                                        <p:tgtEl>
                                          <p:spTgt spid="145429"/>
                                        </p:tgtEl>
                                        <p:attrNameLst>
                                          <p:attrName>ppt_x</p:attrName>
                                          <p:attrName>ppt_y</p:attrName>
                                        </p:attrNameLst>
                                      </p:cBhvr>
                                      <p:rCtr x="-5590" y="0"/>
                                    </p:animMotion>
                                  </p:childTnLst>
                                </p:cTn>
                              </p:par>
                            </p:childTnLst>
                          </p:cTn>
                        </p:par>
                        <p:par>
                          <p:cTn id="90" fill="hold" nodeType="afterGroup">
                            <p:stCondLst>
                              <p:cond delay="38500"/>
                            </p:stCondLst>
                            <p:childTnLst>
                              <p:par>
                                <p:cTn id="91" presetID="26" presetClass="emph" presetSubtype="0" fill="hold" grpId="5" nodeType="afterEffect">
                                  <p:stCondLst>
                                    <p:cond delay="0"/>
                                  </p:stCondLst>
                                  <p:childTnLst>
                                    <p:animEffect transition="out" filter="fade">
                                      <p:cBhvr>
                                        <p:cTn id="92" dur="2000" tmFilter="0, 0; .2, .5; .8, .5; 1, 0"/>
                                        <p:tgtEl>
                                          <p:spTgt spid="145414"/>
                                        </p:tgtEl>
                                      </p:cBhvr>
                                    </p:animEffect>
                                    <p:animScale>
                                      <p:cBhvr>
                                        <p:cTn id="93" dur="1000" autoRev="1" fill="hold"/>
                                        <p:tgtEl>
                                          <p:spTgt spid="145414"/>
                                        </p:tgtEl>
                                      </p:cBhvr>
                                      <p:by x="105000" y="105000"/>
                                    </p:animScale>
                                  </p:childTnLst>
                                </p:cTn>
                              </p:par>
                              <p:par>
                                <p:cTn id="94" presetID="26" presetClass="emph" presetSubtype="0" fill="hold" grpId="0" nodeType="withEffect">
                                  <p:stCondLst>
                                    <p:cond delay="0"/>
                                  </p:stCondLst>
                                  <p:childTnLst>
                                    <p:animEffect transition="out" filter="fade">
                                      <p:cBhvr>
                                        <p:cTn id="95" dur="2000" tmFilter="0, 0; .2, .5; .8, .5; 1, 0"/>
                                        <p:tgtEl>
                                          <p:spTgt spid="145411"/>
                                        </p:tgtEl>
                                      </p:cBhvr>
                                    </p:animEffect>
                                    <p:animScale>
                                      <p:cBhvr>
                                        <p:cTn id="96" dur="1000" autoRev="1" fill="hold"/>
                                        <p:tgtEl>
                                          <p:spTgt spid="145411"/>
                                        </p:tgtEl>
                                      </p:cBhvr>
                                      <p:by x="105000" y="105000"/>
                                    </p:animScale>
                                  </p:childTnLst>
                                </p:cTn>
                              </p:par>
                            </p:childTnLst>
                          </p:cTn>
                        </p:par>
                        <p:par>
                          <p:cTn id="97" fill="hold" nodeType="afterGroup">
                            <p:stCondLst>
                              <p:cond delay="40500"/>
                            </p:stCondLst>
                            <p:childTnLst>
                              <p:par>
                                <p:cTn id="98" presetID="42" presetClass="path" presetSubtype="0" accel="50000" decel="50000" fill="hold" grpId="1" nodeType="afterEffect">
                                  <p:stCondLst>
                                    <p:cond delay="0"/>
                                  </p:stCondLst>
                                  <p:childTnLst>
                                    <p:animMotion origin="layout" path="M 4.44444E-6 2.59259E-6 L 4.44444E-6 0.32222 " pathEditMode="relative" rAng="0" ptsTypes="AA">
                                      <p:cBhvr>
                                        <p:cTn id="99" dur="2000" fill="hold"/>
                                        <p:tgtEl>
                                          <p:spTgt spid="145411"/>
                                        </p:tgtEl>
                                        <p:attrNameLst>
                                          <p:attrName>ppt_x</p:attrName>
                                          <p:attrName>ppt_y</p:attrName>
                                        </p:attrNameLst>
                                      </p:cBhvr>
                                      <p:rCtr x="0" y="16111"/>
                                    </p:animMotion>
                                  </p:childTnLst>
                                </p:cTn>
                              </p:par>
                            </p:childTnLst>
                          </p:cTn>
                        </p:par>
                        <p:par>
                          <p:cTn id="100" fill="hold" nodeType="afterGroup">
                            <p:stCondLst>
                              <p:cond delay="42500"/>
                            </p:stCondLst>
                            <p:childTnLst>
                              <p:par>
                                <p:cTn id="101" presetID="35" presetClass="path" presetSubtype="0" accel="50000" decel="50000" fill="hold" grpId="6" nodeType="afterEffect">
                                  <p:stCondLst>
                                    <p:cond delay="0"/>
                                  </p:stCondLst>
                                  <p:childTnLst>
                                    <p:animMotion origin="layout" path="M -0.22361 2.59259E-6 L -0.33698 2.59259E-6 " pathEditMode="relative" rAng="0" ptsTypes="AA">
                                      <p:cBhvr>
                                        <p:cTn id="102" dur="2000" fill="hold"/>
                                        <p:tgtEl>
                                          <p:spTgt spid="145414"/>
                                        </p:tgtEl>
                                        <p:attrNameLst>
                                          <p:attrName>ppt_x</p:attrName>
                                          <p:attrName>ppt_y</p:attrName>
                                        </p:attrNameLst>
                                      </p:cBhvr>
                                      <p:rCtr x="-5677" y="0"/>
                                    </p:animMotion>
                                  </p:childTnLst>
                                </p:cTn>
                              </p:par>
                            </p:childTnLst>
                          </p:cTn>
                        </p:par>
                        <p:par>
                          <p:cTn id="103" fill="hold" nodeType="afterGroup">
                            <p:stCondLst>
                              <p:cond delay="44500"/>
                            </p:stCondLst>
                            <p:childTnLst>
                              <p:par>
                                <p:cTn id="104" presetID="64" presetClass="path" presetSubtype="0" accel="50000" decel="50000" fill="hold" grpId="2" nodeType="afterEffect">
                                  <p:stCondLst>
                                    <p:cond delay="0"/>
                                  </p:stCondLst>
                                  <p:childTnLst>
                                    <p:animMotion origin="layout" path="M 4.44444E-6 0.32222 L 0.11319 2.59259E-6 " pathEditMode="relative" rAng="0" ptsTypes="AA">
                                      <p:cBhvr>
                                        <p:cTn id="105" dur="2000" fill="hold"/>
                                        <p:tgtEl>
                                          <p:spTgt spid="145411"/>
                                        </p:tgtEl>
                                        <p:attrNameLst>
                                          <p:attrName>ppt_x</p:attrName>
                                          <p:attrName>ppt_y</p:attrName>
                                        </p:attrNameLst>
                                      </p:cBhvr>
                                      <p:rCtr x="5660" y="-16111"/>
                                    </p:animMotion>
                                  </p:childTnLst>
                                </p:cTn>
                              </p:par>
                            </p:childTnLst>
                          </p:cTn>
                        </p:par>
                        <p:par>
                          <p:cTn id="106" fill="hold" nodeType="afterGroup">
                            <p:stCondLst>
                              <p:cond delay="46500"/>
                            </p:stCondLst>
                            <p:childTnLst>
                              <p:par>
                                <p:cTn id="107" presetID="35" presetClass="path" presetSubtype="0" accel="50000" decel="50000" fill="hold" grpId="7" nodeType="afterEffect">
                                  <p:stCondLst>
                                    <p:cond delay="0"/>
                                  </p:stCondLst>
                                  <p:iterate type="lt">
                                    <p:tmPct val="0"/>
                                  </p:iterate>
                                  <p:childTnLst>
                                    <p:animMotion origin="layout" path="M -0.55972 -3.7037E-6 L -0.67309 -3.7037E-6 " pathEditMode="relative" rAng="0" ptsTypes="AA">
                                      <p:cBhvr>
                                        <p:cTn id="108" dur="2000" fill="hold"/>
                                        <p:tgtEl>
                                          <p:spTgt spid="145429"/>
                                        </p:tgtEl>
                                        <p:attrNameLst>
                                          <p:attrName>ppt_x</p:attrName>
                                          <p:attrName>ppt_y</p:attrName>
                                        </p:attrNameLst>
                                      </p:cBhvr>
                                      <p:rCtr x="-5677" y="0"/>
                                    </p:animMotion>
                                  </p:childTnLst>
                                </p:cTn>
                              </p:par>
                            </p:childTnLst>
                          </p:cTn>
                        </p:par>
                        <p:par>
                          <p:cTn id="109" fill="hold" nodeType="afterGroup">
                            <p:stCondLst>
                              <p:cond delay="48500"/>
                            </p:stCondLst>
                            <p:childTnLst>
                              <p:par>
                                <p:cTn id="110" presetID="26" presetClass="emph" presetSubtype="0" fill="hold" grpId="7" nodeType="afterEffect">
                                  <p:stCondLst>
                                    <p:cond delay="0"/>
                                  </p:stCondLst>
                                  <p:childTnLst>
                                    <p:animEffect transition="out" filter="fade">
                                      <p:cBhvr>
                                        <p:cTn id="111" dur="2000" tmFilter="0, 0; .2, .5; .8, .5; 1, 0"/>
                                        <p:tgtEl>
                                          <p:spTgt spid="145414"/>
                                        </p:tgtEl>
                                      </p:cBhvr>
                                    </p:animEffect>
                                    <p:animScale>
                                      <p:cBhvr>
                                        <p:cTn id="112" dur="1000" autoRev="1" fill="hold"/>
                                        <p:tgtEl>
                                          <p:spTgt spid="145414"/>
                                        </p:tgtEl>
                                      </p:cBhvr>
                                      <p:by x="105000" y="105000"/>
                                    </p:animScale>
                                  </p:childTnLst>
                                </p:cTn>
                              </p:par>
                              <p:par>
                                <p:cTn id="113" presetID="26" presetClass="emph" presetSubtype="0" fill="hold" grpId="0" nodeType="withEffect">
                                  <p:stCondLst>
                                    <p:cond delay="0"/>
                                  </p:stCondLst>
                                  <p:childTnLst>
                                    <p:animEffect transition="out" filter="fade">
                                      <p:cBhvr>
                                        <p:cTn id="114" dur="2000" tmFilter="0, 0; .2, .5; .8, .5; 1, 0"/>
                                        <p:tgtEl>
                                          <p:spTgt spid="145418"/>
                                        </p:tgtEl>
                                      </p:cBhvr>
                                    </p:animEffect>
                                    <p:animScale>
                                      <p:cBhvr>
                                        <p:cTn id="115" dur="1000" autoRev="1" fill="hold"/>
                                        <p:tgtEl>
                                          <p:spTgt spid="145418"/>
                                        </p:tgtEl>
                                      </p:cBhvr>
                                      <p:by x="105000" y="105000"/>
                                    </p:animScale>
                                  </p:childTnLst>
                                </p:cTn>
                              </p:par>
                            </p:childTnLst>
                          </p:cTn>
                        </p:par>
                        <p:par>
                          <p:cTn id="116" fill="hold" nodeType="afterGroup">
                            <p:stCondLst>
                              <p:cond delay="50500"/>
                            </p:stCondLst>
                            <p:childTnLst>
                              <p:par>
                                <p:cTn id="117" presetID="42" presetClass="path" presetSubtype="0" accel="50000" decel="50000" fill="hold" grpId="1" nodeType="afterEffect">
                                  <p:stCondLst>
                                    <p:cond delay="0"/>
                                  </p:stCondLst>
                                  <p:childTnLst>
                                    <p:animMotion origin="layout" path="M 3.88889E-6 2.59259E-6 L 3.88889E-6 0.32662 " pathEditMode="relative" rAng="0" ptsTypes="AA">
                                      <p:cBhvr>
                                        <p:cTn id="118" dur="2000" fill="hold"/>
                                        <p:tgtEl>
                                          <p:spTgt spid="145418"/>
                                        </p:tgtEl>
                                        <p:attrNameLst>
                                          <p:attrName>ppt_x</p:attrName>
                                          <p:attrName>ppt_y</p:attrName>
                                        </p:attrNameLst>
                                      </p:cBhvr>
                                      <p:rCtr x="0" y="16319"/>
                                    </p:animMotion>
                                  </p:childTnLst>
                                </p:cTn>
                              </p:par>
                            </p:childTnLst>
                          </p:cTn>
                        </p:par>
                        <p:par>
                          <p:cTn id="119" fill="hold" nodeType="afterGroup">
                            <p:stCondLst>
                              <p:cond delay="52500"/>
                            </p:stCondLst>
                            <p:childTnLst>
                              <p:par>
                                <p:cTn id="120" presetID="35" presetClass="path" presetSubtype="0" accel="50000" decel="50000" fill="hold" grpId="8" nodeType="afterEffect">
                                  <p:stCondLst>
                                    <p:cond delay="0"/>
                                  </p:stCondLst>
                                  <p:childTnLst>
                                    <p:animMotion origin="layout" path="M -0.33698 2.59259E-6 L -0.44688 0.00208 " pathEditMode="relative" rAng="0" ptsTypes="AA">
                                      <p:cBhvr>
                                        <p:cTn id="121" dur="2000" fill="hold"/>
                                        <p:tgtEl>
                                          <p:spTgt spid="145414"/>
                                        </p:tgtEl>
                                        <p:attrNameLst>
                                          <p:attrName>ppt_x</p:attrName>
                                          <p:attrName>ppt_y</p:attrName>
                                        </p:attrNameLst>
                                      </p:cBhvr>
                                      <p:rCtr x="-5503" y="93"/>
                                    </p:animMotion>
                                  </p:childTnLst>
                                </p:cTn>
                              </p:par>
                            </p:childTnLst>
                          </p:cTn>
                        </p:par>
                        <p:par>
                          <p:cTn id="122" fill="hold" nodeType="afterGroup">
                            <p:stCondLst>
                              <p:cond delay="54500"/>
                            </p:stCondLst>
                            <p:childTnLst>
                              <p:par>
                                <p:cTn id="123" presetID="64" presetClass="path" presetSubtype="0" accel="50000" decel="50000" fill="hold" grpId="2" nodeType="afterEffect">
                                  <p:stCondLst>
                                    <p:cond delay="0"/>
                                  </p:stCondLst>
                                  <p:childTnLst>
                                    <p:animMotion origin="layout" path="M 3.88889E-6 0.32662 L 0.10989 0.00208 " pathEditMode="relative" rAng="0" ptsTypes="AA">
                                      <p:cBhvr>
                                        <p:cTn id="124" dur="2000" fill="hold"/>
                                        <p:tgtEl>
                                          <p:spTgt spid="145418"/>
                                        </p:tgtEl>
                                        <p:attrNameLst>
                                          <p:attrName>ppt_x</p:attrName>
                                          <p:attrName>ppt_y</p:attrName>
                                        </p:attrNameLst>
                                      </p:cBhvr>
                                      <p:rCtr x="5486" y="-16227"/>
                                    </p:animMotion>
                                  </p:childTnLst>
                                </p:cTn>
                              </p:par>
                            </p:childTnLst>
                          </p:cTn>
                        </p:par>
                        <p:par>
                          <p:cTn id="125" fill="hold" nodeType="afterGroup">
                            <p:stCondLst>
                              <p:cond delay="56500"/>
                            </p:stCondLst>
                            <p:childTnLst>
                              <p:par>
                                <p:cTn id="126" presetID="36" presetClass="emph" presetSubtype="0" fill="hold" grpId="8" nodeType="afterEffect">
                                  <p:stCondLst>
                                    <p:cond delay="0"/>
                                  </p:stCondLst>
                                  <p:iterate type="lt">
                                    <p:tmPct val="10000"/>
                                  </p:iterate>
                                  <p:childTnLst>
                                    <p:animScale>
                                      <p:cBhvr>
                                        <p:cTn id="127" dur="250" autoRev="1" fill="hold">
                                          <p:stCondLst>
                                            <p:cond delay="0"/>
                                          </p:stCondLst>
                                        </p:cTn>
                                        <p:tgtEl>
                                          <p:spTgt spid="145429"/>
                                        </p:tgtEl>
                                      </p:cBhvr>
                                      <p:to x="80000" y="100000"/>
                                    </p:animScale>
                                    <p:anim by="(#ppt_w*0.10)" calcmode="lin" valueType="num">
                                      <p:cBhvr>
                                        <p:cTn id="128" dur="250" autoRev="1" fill="hold">
                                          <p:stCondLst>
                                            <p:cond delay="0"/>
                                          </p:stCondLst>
                                        </p:cTn>
                                        <p:tgtEl>
                                          <p:spTgt spid="145429"/>
                                        </p:tgtEl>
                                        <p:attrNameLst>
                                          <p:attrName>ppt_x</p:attrName>
                                        </p:attrNameLst>
                                      </p:cBhvr>
                                    </p:anim>
                                    <p:anim by="(-#ppt_w*0.10)" calcmode="lin" valueType="num">
                                      <p:cBhvr>
                                        <p:cTn id="129" dur="250" autoRev="1" fill="hold">
                                          <p:stCondLst>
                                            <p:cond delay="0"/>
                                          </p:stCondLst>
                                        </p:cTn>
                                        <p:tgtEl>
                                          <p:spTgt spid="145429"/>
                                        </p:tgtEl>
                                        <p:attrNameLst>
                                          <p:attrName>ppt_y</p:attrName>
                                        </p:attrNameLst>
                                      </p:cBhvr>
                                    </p:anim>
                                    <p:animRot by="-480000">
                                      <p:cBhvr>
                                        <p:cTn id="130" dur="250" autoRev="1" fill="hold">
                                          <p:stCondLst>
                                            <p:cond delay="0"/>
                                          </p:stCondLst>
                                        </p:cTn>
                                        <p:tgtEl>
                                          <p:spTgt spid="145429"/>
                                        </p:tgtEl>
                                        <p:attrNameLst>
                                          <p:attrName>r</p:attrName>
                                        </p:attrNameLst>
                                      </p:cBhvr>
                                    </p:animRot>
                                  </p:childTnLst>
                                </p:cTn>
                              </p:par>
                            </p:childTnLst>
                          </p:cTn>
                        </p:par>
                        <p:par>
                          <p:cTn id="131" fill="hold" nodeType="afterGroup">
                            <p:stCondLst>
                              <p:cond delay="57000"/>
                            </p:stCondLst>
                            <p:childTnLst>
                              <p:par>
                                <p:cTn id="132" presetID="3" presetClass="exit" presetSubtype="10" fill="hold" grpId="1" nodeType="afterEffect">
                                  <p:stCondLst>
                                    <p:cond delay="0"/>
                                  </p:stCondLst>
                                  <p:iterate type="lt">
                                    <p:tmPct val="0"/>
                                  </p:iterate>
                                  <p:childTnLst>
                                    <p:animEffect transition="out" filter="blinds(horizontal)">
                                      <p:cBhvr>
                                        <p:cTn id="133" dur="500"/>
                                        <p:tgtEl>
                                          <p:spTgt spid="145429"/>
                                        </p:tgtEl>
                                      </p:cBhvr>
                                    </p:animEffect>
                                    <p:set>
                                      <p:cBhvr>
                                        <p:cTn id="134" dur="1" fill="hold">
                                          <p:stCondLst>
                                            <p:cond delay="499"/>
                                          </p:stCondLst>
                                        </p:cTn>
                                        <p:tgtEl>
                                          <p:spTgt spid="145429"/>
                                        </p:tgtEl>
                                        <p:attrNameLst>
                                          <p:attrName>style.visibility</p:attrName>
                                        </p:attrNameLst>
                                      </p:cBhvr>
                                      <p:to>
                                        <p:strVal val="hidden"/>
                                      </p:to>
                                    </p:set>
                                  </p:childTnLst>
                                </p:cTn>
                              </p:par>
                            </p:childTnLst>
                          </p:cTn>
                        </p:par>
                        <p:par>
                          <p:cTn id="135" fill="hold" nodeType="afterGroup">
                            <p:stCondLst>
                              <p:cond delay="57500"/>
                            </p:stCondLst>
                            <p:childTnLst>
                              <p:par>
                                <p:cTn id="136" presetID="8" presetClass="exit" presetSubtype="16" fill="hold" grpId="9" nodeType="afterEffect">
                                  <p:stCondLst>
                                    <p:cond delay="0"/>
                                  </p:stCondLst>
                                  <p:childTnLst>
                                    <p:animEffect transition="out" filter="diamond(in)">
                                      <p:cBhvr>
                                        <p:cTn id="137" dur="1000"/>
                                        <p:tgtEl>
                                          <p:spTgt spid="145414"/>
                                        </p:tgtEl>
                                      </p:cBhvr>
                                    </p:animEffect>
                                    <p:set>
                                      <p:cBhvr>
                                        <p:cTn id="138" dur="1" fill="hold">
                                          <p:stCondLst>
                                            <p:cond delay="999"/>
                                          </p:stCondLst>
                                        </p:cTn>
                                        <p:tgtEl>
                                          <p:spTgt spid="145414"/>
                                        </p:tgtEl>
                                        <p:attrNameLst>
                                          <p:attrName>style.visibility</p:attrName>
                                        </p:attrNameLst>
                                      </p:cBhvr>
                                      <p:to>
                                        <p:strVal val="hidden"/>
                                      </p:to>
                                    </p:set>
                                  </p:childTnLst>
                                </p:cTn>
                              </p:par>
                              <p:par>
                                <p:cTn id="139" presetID="8" presetClass="entr" presetSubtype="16" fill="hold" grpId="0" nodeType="withEffect">
                                  <p:stCondLst>
                                    <p:cond delay="0"/>
                                  </p:stCondLst>
                                  <p:childTnLst>
                                    <p:set>
                                      <p:cBhvr>
                                        <p:cTn id="140" dur="1" fill="hold">
                                          <p:stCondLst>
                                            <p:cond delay="0"/>
                                          </p:stCondLst>
                                        </p:cTn>
                                        <p:tgtEl>
                                          <p:spTgt spid="145430"/>
                                        </p:tgtEl>
                                        <p:attrNameLst>
                                          <p:attrName>style.visibility</p:attrName>
                                        </p:attrNameLst>
                                      </p:cBhvr>
                                      <p:to>
                                        <p:strVal val="visible"/>
                                      </p:to>
                                    </p:set>
                                    <p:animEffect transition="in" filter="diamond(in)">
                                      <p:cBhvr>
                                        <p:cTn id="141" dur="1000"/>
                                        <p:tgtEl>
                                          <p:spTgt spid="145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nimBg="1"/>
      <p:bldP spid="145411" grpId="1" animBg="1"/>
      <p:bldP spid="145411" grpId="2" animBg="1"/>
      <p:bldP spid="145412" grpId="0" animBg="1"/>
      <p:bldP spid="145412" grpId="1" animBg="1"/>
      <p:bldP spid="145412" grpId="2" animBg="1"/>
      <p:bldP spid="145413" grpId="0" animBg="1"/>
      <p:bldP spid="145413" grpId="1" animBg="1"/>
      <p:bldP spid="145413" grpId="2" animBg="1"/>
      <p:bldP spid="145414" grpId="0" animBg="1"/>
      <p:bldP spid="145414" grpId="1" animBg="1"/>
      <p:bldP spid="145414" grpId="2" animBg="1"/>
      <p:bldP spid="145414" grpId="3" animBg="1"/>
      <p:bldP spid="145414" grpId="4" animBg="1"/>
      <p:bldP spid="145414" grpId="5" animBg="1"/>
      <p:bldP spid="145414" grpId="6" animBg="1"/>
      <p:bldP spid="145414" grpId="7" animBg="1"/>
      <p:bldP spid="145414" grpId="8" animBg="1"/>
      <p:bldP spid="145414" grpId="9" animBg="1"/>
      <p:bldP spid="145415" grpId="0" animBg="1"/>
      <p:bldP spid="145415" grpId="1" animBg="1"/>
      <p:bldP spid="145415" grpId="2" animBg="1"/>
      <p:bldP spid="145416" grpId="0" animBg="1"/>
      <p:bldP spid="145416" grpId="1" animBg="1"/>
      <p:bldP spid="145416" grpId="2" animBg="1"/>
      <p:bldP spid="145416" grpId="3" animBg="1"/>
      <p:bldP spid="145417" grpId="0" animBg="1"/>
      <p:bldP spid="145418" grpId="0" animBg="1"/>
      <p:bldP spid="145418" grpId="1" animBg="1"/>
      <p:bldP spid="145418" grpId="2" animBg="1"/>
      <p:bldP spid="145428" grpId="0" animBg="1"/>
      <p:bldP spid="145429" grpId="0" animBg="1"/>
      <p:bldP spid="145429" grpId="1" animBg="1"/>
      <p:bldP spid="145429" grpId="2" animBg="1"/>
      <p:bldP spid="145429" grpId="3" animBg="1"/>
      <p:bldP spid="145429" grpId="4" animBg="1"/>
      <p:bldP spid="145429" grpId="5" animBg="1"/>
      <p:bldP spid="145429" grpId="6" animBg="1"/>
      <p:bldP spid="145429" grpId="7" animBg="1"/>
      <p:bldP spid="145429" grpId="8" animBg="1"/>
      <p:bldP spid="14543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6435"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6436"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6437"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6438"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6439"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6440"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6441"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6442"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6443" name="Group 11"/>
          <p:cNvGrpSpPr>
            <a:grpSpLocks/>
          </p:cNvGrpSpPr>
          <p:nvPr/>
        </p:nvGrpSpPr>
        <p:grpSpPr bwMode="auto">
          <a:xfrm>
            <a:off x="1108075" y="3429000"/>
            <a:ext cx="8550275" cy="608013"/>
            <a:chOff x="644" y="1153"/>
            <a:chExt cx="4972" cy="383"/>
          </a:xfrm>
        </p:grpSpPr>
        <p:sp>
          <p:nvSpPr>
            <p:cNvPr id="14644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644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644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644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644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644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645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645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6452" name="AutoShape 20"/>
          <p:cNvSpPr>
            <a:spLocks noChangeArrowheads="1"/>
          </p:cNvSpPr>
          <p:nvPr/>
        </p:nvSpPr>
        <p:spPr bwMode="auto">
          <a:xfrm>
            <a:off x="101600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6453"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6454" name="Oval 22"/>
          <p:cNvSpPr>
            <a:spLocks noChangeArrowheads="1"/>
          </p:cNvSpPr>
          <p:nvPr/>
        </p:nvSpPr>
        <p:spPr bwMode="auto">
          <a:xfrm>
            <a:off x="2214563"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16667E-6 0.00232 L 0.10834 0.00232 " pathEditMode="relative" rAng="0" ptsTypes="AA">
                                      <p:cBhvr>
                                        <p:cTn id="6" dur="2000" fill="hold"/>
                                        <p:tgtEl>
                                          <p:spTgt spid="146452"/>
                                        </p:tgtEl>
                                        <p:attrNameLst>
                                          <p:attrName>ppt_x</p:attrName>
                                          <p:attrName>ppt_y</p:attrName>
                                        </p:attrNameLst>
                                      </p:cBhvr>
                                      <p:rCtr x="5417"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46453"/>
                                        </p:tgtEl>
                                        <p:attrNameLst>
                                          <p:attrName>style.visibility</p:attrName>
                                        </p:attrNameLst>
                                      </p:cBhvr>
                                      <p:to>
                                        <p:strVal val="visible"/>
                                      </p:to>
                                    </p:set>
                                    <p:animEffect transition="in" filter="blinds(horizontal)">
                                      <p:cBhvr>
                                        <p:cTn id="10" dur="500"/>
                                        <p:tgtEl>
                                          <p:spTgt spid="146453"/>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46441"/>
                                        </p:tgtEl>
                                      </p:cBhvr>
                                    </p:animEffect>
                                    <p:animScale>
                                      <p:cBhvr>
                                        <p:cTn id="14" dur="1000" autoRev="1" fill="hold"/>
                                        <p:tgtEl>
                                          <p:spTgt spid="14644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46440"/>
                                        </p:tgtEl>
                                      </p:cBhvr>
                                    </p:animEffect>
                                    <p:animScale>
                                      <p:cBhvr>
                                        <p:cTn id="17" dur="1000" autoRev="1" fill="hold"/>
                                        <p:tgtEl>
                                          <p:spTgt spid="146440"/>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146453"/>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46440"/>
                                        </p:tgtEl>
                                      </p:cBhvr>
                                    </p:animEffect>
                                    <p:animScale>
                                      <p:cBhvr>
                                        <p:cTn id="24" dur="1000" autoRev="1" fill="hold"/>
                                        <p:tgtEl>
                                          <p:spTgt spid="146440"/>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46439"/>
                                        </p:tgtEl>
                                      </p:cBhvr>
                                    </p:animEffect>
                                    <p:animScale>
                                      <p:cBhvr>
                                        <p:cTn id="27" dur="1000" autoRev="1" fill="hold"/>
                                        <p:tgtEl>
                                          <p:spTgt spid="146439"/>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0" dur="2000" fill="hold"/>
                                        <p:tgtEl>
                                          <p:spTgt spid="146453"/>
                                        </p:tgtEl>
                                        <p:attrNameLst>
                                          <p:attrName>ppt_x</p:attrName>
                                          <p:attrName>ppt_y</p:attrName>
                                        </p:attrNameLst>
                                      </p:cBhvr>
                                      <p:rCtr x="-574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146439"/>
                                        </p:tgtEl>
                                      </p:cBhvr>
                                    </p:animEffect>
                                    <p:animScale>
                                      <p:cBhvr>
                                        <p:cTn id="34" dur="1000" autoRev="1" fill="hold"/>
                                        <p:tgtEl>
                                          <p:spTgt spid="146439"/>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146438"/>
                                        </p:tgtEl>
                                      </p:cBhvr>
                                    </p:animEffect>
                                    <p:animScale>
                                      <p:cBhvr>
                                        <p:cTn id="37" dur="1000" autoRev="1" fill="hold"/>
                                        <p:tgtEl>
                                          <p:spTgt spid="146438"/>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453 " pathEditMode="relative" rAng="0" ptsTypes="AA">
                                      <p:cBhvr>
                                        <p:cTn id="40" dur="2000" fill="hold"/>
                                        <p:tgtEl>
                                          <p:spTgt spid="146438"/>
                                        </p:tgtEl>
                                        <p:attrNameLst>
                                          <p:attrName>ppt_x</p:attrName>
                                          <p:attrName>ppt_y</p:attrName>
                                        </p:attrNameLst>
                                      </p:cBhvr>
                                      <p:rCtr x="0" y="16227"/>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04 0.00047 L -0.11007 -4.44444E-6 " pathEditMode="relative" rAng="0" ptsTypes="AA">
                                      <p:cBhvr>
                                        <p:cTn id="43" dur="2000" fill="hold"/>
                                        <p:tgtEl>
                                          <p:spTgt spid="146439"/>
                                        </p:tgtEl>
                                        <p:attrNameLst>
                                          <p:attrName>ppt_x</p:attrName>
                                          <p:attrName>ppt_y</p:attrName>
                                        </p:attrNameLst>
                                      </p:cBhvr>
                                      <p:rCtr x="-5451" y="-23"/>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73 0.32454 L 0.11354 0.00463 " pathEditMode="relative" rAng="0" ptsTypes="AA">
                                      <p:cBhvr>
                                        <p:cTn id="46" dur="2000" fill="hold"/>
                                        <p:tgtEl>
                                          <p:spTgt spid="146438"/>
                                        </p:tgtEl>
                                        <p:attrNameLst>
                                          <p:attrName>ppt_x</p:attrName>
                                          <p:attrName>ppt_y</p:attrName>
                                        </p:attrNameLst>
                                      </p:cBhvr>
                                      <p:rCtr x="5590" y="-15995"/>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49" dur="2000" fill="hold"/>
                                        <p:tgtEl>
                                          <p:spTgt spid="146453"/>
                                        </p:tgtEl>
                                        <p:attrNameLst>
                                          <p:attrName>ppt_x</p:attrName>
                                          <p:attrName>ppt_y</p:attrName>
                                        </p:attrNameLst>
                                      </p:cBhvr>
                                      <p:rCtr x="-5590"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146439"/>
                                        </p:tgtEl>
                                      </p:cBhvr>
                                    </p:animEffect>
                                    <p:animScale>
                                      <p:cBhvr>
                                        <p:cTn id="53" dur="1000" autoRev="1" fill="hold"/>
                                        <p:tgtEl>
                                          <p:spTgt spid="146439"/>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146437"/>
                                        </p:tgtEl>
                                      </p:cBhvr>
                                    </p:animEffect>
                                    <p:animScale>
                                      <p:cBhvr>
                                        <p:cTn id="56" dur="1000" autoRev="1" fill="hold"/>
                                        <p:tgtEl>
                                          <p:spTgt spid="146437"/>
                                        </p:tgtEl>
                                      </p:cBhvr>
                                      <p:by x="105000" y="105000"/>
                                    </p:animScale>
                                  </p:childTnLst>
                                </p:cTn>
                              </p:par>
                            </p:childTnLst>
                          </p:cTn>
                        </p:par>
                        <p:par>
                          <p:cTn id="57" fill="hold" nodeType="afterGroup">
                            <p:stCondLst>
                              <p:cond delay="22500"/>
                            </p:stCondLst>
                            <p:childTnLst>
                              <p:par>
                                <p:cTn id="58" presetID="42" presetClass="path" presetSubtype="0" accel="50000" decel="50000" fill="hold" grpId="1" nodeType="afterEffect">
                                  <p:stCondLst>
                                    <p:cond delay="0"/>
                                  </p:stCondLst>
                                  <p:childTnLst>
                                    <p:animMotion origin="layout" path="M 3.61111E-6 2.59259E-6 L 3.61111E-6 0.32662 " pathEditMode="relative" rAng="0" ptsTypes="AA">
                                      <p:cBhvr>
                                        <p:cTn id="59" dur="2000" fill="hold"/>
                                        <p:tgtEl>
                                          <p:spTgt spid="146437"/>
                                        </p:tgtEl>
                                        <p:attrNameLst>
                                          <p:attrName>ppt_x</p:attrName>
                                          <p:attrName>ppt_y</p:attrName>
                                        </p:attrNameLst>
                                      </p:cBhvr>
                                      <p:rCtr x="0" y="16319"/>
                                    </p:animMotion>
                                  </p:childTnLst>
                                </p:cTn>
                              </p:par>
                            </p:childTnLst>
                          </p:cTn>
                        </p:par>
                        <p:par>
                          <p:cTn id="60" fill="hold" nodeType="afterGroup">
                            <p:stCondLst>
                              <p:cond delay="24500"/>
                            </p:stCondLst>
                            <p:childTnLst>
                              <p:par>
                                <p:cTn id="61" presetID="35" presetClass="path" presetSubtype="0" accel="50000" decel="50000" fill="hold" grpId="4" nodeType="afterEffect">
                                  <p:stCondLst>
                                    <p:cond delay="0"/>
                                  </p:stCondLst>
                                  <p:childTnLst>
                                    <p:animMotion origin="layout" path="M -0.11007 2.59259E-6 L -0.22344 0.00208 " pathEditMode="relative" rAng="0" ptsTypes="AA">
                                      <p:cBhvr>
                                        <p:cTn id="62" dur="2000" fill="hold"/>
                                        <p:tgtEl>
                                          <p:spTgt spid="146439"/>
                                        </p:tgtEl>
                                        <p:attrNameLst>
                                          <p:attrName>ppt_x</p:attrName>
                                          <p:attrName>ppt_y</p:attrName>
                                        </p:attrNameLst>
                                      </p:cBhvr>
                                      <p:rCtr x="-5677" y="93"/>
                                    </p:animMotion>
                                  </p:childTnLst>
                                </p:cTn>
                              </p:par>
                            </p:childTnLst>
                          </p:cTn>
                        </p:par>
                        <p:par>
                          <p:cTn id="63" fill="hold" nodeType="afterGroup">
                            <p:stCondLst>
                              <p:cond delay="26500"/>
                            </p:stCondLst>
                            <p:childTnLst>
                              <p:par>
                                <p:cTn id="64" presetID="64" presetClass="path" presetSubtype="0" accel="50000" decel="50000" fill="hold" grpId="2" nodeType="afterEffect">
                                  <p:stCondLst>
                                    <p:cond delay="0"/>
                                  </p:stCondLst>
                                  <p:childTnLst>
                                    <p:animMotion origin="layout" path="M 3.61111E-6 0.32662 L 0.11145 -0.00255 " pathEditMode="relative" rAng="0" ptsTypes="AA">
                                      <p:cBhvr>
                                        <p:cTn id="65" dur="2000" fill="hold"/>
                                        <p:tgtEl>
                                          <p:spTgt spid="146437"/>
                                        </p:tgtEl>
                                        <p:attrNameLst>
                                          <p:attrName>ppt_x</p:attrName>
                                          <p:attrName>ppt_y</p:attrName>
                                        </p:attrNameLst>
                                      </p:cBhvr>
                                      <p:rCtr x="5573" y="-16458"/>
                                    </p:animMotion>
                                  </p:childTnLst>
                                </p:cTn>
                              </p:par>
                            </p:childTnLst>
                          </p:cTn>
                        </p:par>
                        <p:par>
                          <p:cTn id="66" fill="hold" nodeType="afterGroup">
                            <p:stCondLst>
                              <p:cond delay="28500"/>
                            </p:stCondLst>
                            <p:childTnLst>
                              <p:par>
                                <p:cTn id="67" presetID="35" presetClass="path" presetSubtype="0" accel="50000" decel="50000" fill="hold" grpId="5" nodeType="afterEffect">
                                  <p:stCondLst>
                                    <p:cond delay="0"/>
                                  </p:stCondLst>
                                  <p:iterate type="lt">
                                    <p:tmPct val="0"/>
                                  </p:iterate>
                                  <p:childTnLst>
                                    <p:animMotion origin="layout" path="M -0.33646 -3.7037E-6 L -0.44809 -3.7037E-6 " pathEditMode="relative" rAng="0" ptsTypes="AA">
                                      <p:cBhvr>
                                        <p:cTn id="68" dur="2000" fill="hold"/>
                                        <p:tgtEl>
                                          <p:spTgt spid="146453"/>
                                        </p:tgtEl>
                                        <p:attrNameLst>
                                          <p:attrName>ppt_x</p:attrName>
                                          <p:attrName>ppt_y</p:attrName>
                                        </p:attrNameLst>
                                      </p:cBhvr>
                                      <p:rCtr x="-5590" y="0"/>
                                    </p:animMotion>
                                  </p:childTnLst>
                                </p:cTn>
                              </p:par>
                            </p:childTnLst>
                          </p:cTn>
                        </p:par>
                        <p:par>
                          <p:cTn id="69" fill="hold" nodeType="afterGroup">
                            <p:stCondLst>
                              <p:cond delay="30500"/>
                            </p:stCondLst>
                            <p:childTnLst>
                              <p:par>
                                <p:cTn id="70" presetID="26" presetClass="emph" presetSubtype="0" fill="hold" grpId="5" nodeType="afterEffect">
                                  <p:stCondLst>
                                    <p:cond delay="0"/>
                                  </p:stCondLst>
                                  <p:childTnLst>
                                    <p:animEffect transition="out" filter="fade">
                                      <p:cBhvr>
                                        <p:cTn id="71" dur="2000" tmFilter="0, 0; .2, .5; .8, .5; 1, 0"/>
                                        <p:tgtEl>
                                          <p:spTgt spid="146439"/>
                                        </p:tgtEl>
                                      </p:cBhvr>
                                    </p:animEffect>
                                    <p:animScale>
                                      <p:cBhvr>
                                        <p:cTn id="72" dur="1000" autoRev="1" fill="hold"/>
                                        <p:tgtEl>
                                          <p:spTgt spid="146439"/>
                                        </p:tgtEl>
                                      </p:cBhvr>
                                      <p:by x="105000" y="105000"/>
                                    </p:animScale>
                                  </p:childTnLst>
                                </p:cTn>
                              </p:par>
                              <p:par>
                                <p:cTn id="73" presetID="26" presetClass="emph" presetSubtype="0" fill="hold" grpId="0" nodeType="withEffect">
                                  <p:stCondLst>
                                    <p:cond delay="0"/>
                                  </p:stCondLst>
                                  <p:childTnLst>
                                    <p:animEffect transition="out" filter="fade">
                                      <p:cBhvr>
                                        <p:cTn id="74" dur="2000" tmFilter="0, 0; .2, .5; .8, .5; 1, 0"/>
                                        <p:tgtEl>
                                          <p:spTgt spid="146436"/>
                                        </p:tgtEl>
                                      </p:cBhvr>
                                    </p:animEffect>
                                    <p:animScale>
                                      <p:cBhvr>
                                        <p:cTn id="75" dur="1000" autoRev="1" fill="hold"/>
                                        <p:tgtEl>
                                          <p:spTgt spid="146436"/>
                                        </p:tgtEl>
                                      </p:cBhvr>
                                      <p:by x="105000" y="105000"/>
                                    </p:animScale>
                                  </p:childTnLst>
                                </p:cTn>
                              </p:par>
                            </p:childTnLst>
                          </p:cTn>
                        </p:par>
                        <p:par>
                          <p:cTn id="76" fill="hold" nodeType="afterGroup">
                            <p:stCondLst>
                              <p:cond delay="32500"/>
                            </p:stCondLst>
                            <p:childTnLst>
                              <p:par>
                                <p:cTn id="77" presetID="35" presetClass="path" presetSubtype="0" accel="50000" decel="50000" fill="hold" grpId="6" nodeType="afterEffect">
                                  <p:stCondLst>
                                    <p:cond delay="0"/>
                                  </p:stCondLst>
                                  <p:iterate type="lt">
                                    <p:tmPct val="0"/>
                                  </p:iterate>
                                  <p:childTnLst>
                                    <p:animMotion origin="layout" path="M -0.44809 -3.7037E-6 L -0.55972 -3.7037E-6 " pathEditMode="relative" rAng="0" ptsTypes="AA">
                                      <p:cBhvr>
                                        <p:cTn id="78" dur="2000" fill="hold"/>
                                        <p:tgtEl>
                                          <p:spTgt spid="146453"/>
                                        </p:tgtEl>
                                        <p:attrNameLst>
                                          <p:attrName>ppt_x</p:attrName>
                                          <p:attrName>ppt_y</p:attrName>
                                        </p:attrNameLst>
                                      </p:cBhvr>
                                      <p:rCtr x="-5590" y="0"/>
                                    </p:animMotion>
                                  </p:childTnLst>
                                </p:cTn>
                              </p:par>
                            </p:childTnLst>
                          </p:cTn>
                        </p:par>
                        <p:par>
                          <p:cTn id="79" fill="hold" nodeType="afterGroup">
                            <p:stCondLst>
                              <p:cond delay="34500"/>
                            </p:stCondLst>
                            <p:childTnLst>
                              <p:par>
                                <p:cTn id="80" presetID="26" presetClass="emph" presetSubtype="0" fill="hold" grpId="1" nodeType="afterEffect">
                                  <p:stCondLst>
                                    <p:cond delay="0"/>
                                  </p:stCondLst>
                                  <p:childTnLst>
                                    <p:animEffect transition="out" filter="fade">
                                      <p:cBhvr>
                                        <p:cTn id="81" dur="2000" tmFilter="0, 0; .2, .5; .8, .5; 1, 0"/>
                                        <p:tgtEl>
                                          <p:spTgt spid="146436"/>
                                        </p:tgtEl>
                                      </p:cBhvr>
                                    </p:animEffect>
                                    <p:animScale>
                                      <p:cBhvr>
                                        <p:cTn id="82" dur="1000" autoRev="1" fill="hold"/>
                                        <p:tgtEl>
                                          <p:spTgt spid="146436"/>
                                        </p:tgtEl>
                                      </p:cBhvr>
                                      <p:by x="105000" y="105000"/>
                                    </p:animScale>
                                  </p:childTnLst>
                                </p:cTn>
                              </p:par>
                              <p:par>
                                <p:cTn id="83" presetID="26" presetClass="emph" presetSubtype="0" fill="hold" grpId="0" nodeType="withEffect">
                                  <p:stCondLst>
                                    <p:cond delay="0"/>
                                  </p:stCondLst>
                                  <p:childTnLst>
                                    <p:animEffect transition="out" filter="fade">
                                      <p:cBhvr>
                                        <p:cTn id="84" dur="2000" tmFilter="0, 0; .2, .5; .8, .5; 1, 0"/>
                                        <p:tgtEl>
                                          <p:spTgt spid="146435"/>
                                        </p:tgtEl>
                                      </p:cBhvr>
                                    </p:animEffect>
                                    <p:animScale>
                                      <p:cBhvr>
                                        <p:cTn id="85" dur="1000" autoRev="1" fill="hold"/>
                                        <p:tgtEl>
                                          <p:spTgt spid="146435"/>
                                        </p:tgtEl>
                                      </p:cBhvr>
                                      <p:by x="105000" y="105000"/>
                                    </p:animScale>
                                  </p:childTnLst>
                                </p:cTn>
                              </p:par>
                            </p:childTnLst>
                          </p:cTn>
                        </p:par>
                        <p:par>
                          <p:cTn id="86" fill="hold" nodeType="afterGroup">
                            <p:stCondLst>
                              <p:cond delay="36500"/>
                            </p:stCondLst>
                            <p:childTnLst>
                              <p:par>
                                <p:cTn id="87" presetID="42" presetClass="path" presetSubtype="0" accel="50000" decel="50000" fill="hold" grpId="1" nodeType="afterEffect">
                                  <p:stCondLst>
                                    <p:cond delay="0"/>
                                  </p:stCondLst>
                                  <p:childTnLst>
                                    <p:animMotion origin="layout" path="M 4.44444E-6 2.59259E-6 L 4.44444E-6 0.32662 " pathEditMode="relative" rAng="0" ptsTypes="AA">
                                      <p:cBhvr>
                                        <p:cTn id="88" dur="2000" fill="hold"/>
                                        <p:tgtEl>
                                          <p:spTgt spid="146435"/>
                                        </p:tgtEl>
                                        <p:attrNameLst>
                                          <p:attrName>ppt_x</p:attrName>
                                          <p:attrName>ppt_y</p:attrName>
                                        </p:attrNameLst>
                                      </p:cBhvr>
                                      <p:rCtr x="0" y="16319"/>
                                    </p:animMotion>
                                  </p:childTnLst>
                                </p:cTn>
                              </p:par>
                            </p:childTnLst>
                          </p:cTn>
                        </p:par>
                        <p:par>
                          <p:cTn id="89" fill="hold" nodeType="afterGroup">
                            <p:stCondLst>
                              <p:cond delay="38500"/>
                            </p:stCondLst>
                            <p:childTnLst>
                              <p:par>
                                <p:cTn id="90" presetID="35" presetClass="path" presetSubtype="0" accel="50000" decel="50000" fill="hold" grpId="2" nodeType="afterEffect">
                                  <p:stCondLst>
                                    <p:cond delay="0"/>
                                  </p:stCondLst>
                                  <p:childTnLst>
                                    <p:animMotion origin="layout" path="M 3.88889E-6 2.59259E-6 L -0.11493 2.59259E-6 " pathEditMode="relative" rAng="0" ptsTypes="AA">
                                      <p:cBhvr>
                                        <p:cTn id="91" dur="2000" fill="hold"/>
                                        <p:tgtEl>
                                          <p:spTgt spid="146436"/>
                                        </p:tgtEl>
                                        <p:attrNameLst>
                                          <p:attrName>ppt_x</p:attrName>
                                          <p:attrName>ppt_y</p:attrName>
                                        </p:attrNameLst>
                                      </p:cBhvr>
                                      <p:rCtr x="-5747" y="0"/>
                                    </p:animMotion>
                                  </p:childTnLst>
                                </p:cTn>
                              </p:par>
                            </p:childTnLst>
                          </p:cTn>
                        </p:par>
                        <p:par>
                          <p:cTn id="92" fill="hold" nodeType="afterGroup">
                            <p:stCondLst>
                              <p:cond delay="40500"/>
                            </p:stCondLst>
                            <p:childTnLst>
                              <p:par>
                                <p:cTn id="93" presetID="64" presetClass="path" presetSubtype="0" accel="50000" decel="50000" fill="hold" grpId="2" nodeType="afterEffect">
                                  <p:stCondLst>
                                    <p:cond delay="0"/>
                                  </p:stCondLst>
                                  <p:childTnLst>
                                    <p:animMotion origin="layout" path="M 3.33333E-6 0.32662 L 0.1151 0.00209 " pathEditMode="relative" rAng="0" ptsTypes="AA">
                                      <p:cBhvr>
                                        <p:cTn id="94" dur="2000" fill="hold"/>
                                        <p:tgtEl>
                                          <p:spTgt spid="146435"/>
                                        </p:tgtEl>
                                        <p:attrNameLst>
                                          <p:attrName>ppt_x</p:attrName>
                                          <p:attrName>ppt_y</p:attrName>
                                        </p:attrNameLst>
                                      </p:cBhvr>
                                      <p:rCtr x="5747" y="-16227"/>
                                    </p:animMotion>
                                  </p:childTnLst>
                                </p:cTn>
                              </p:par>
                            </p:childTnLst>
                          </p:cTn>
                        </p:par>
                        <p:par>
                          <p:cTn id="95" fill="hold" nodeType="afterGroup">
                            <p:stCondLst>
                              <p:cond delay="42500"/>
                            </p:stCondLst>
                            <p:childTnLst>
                              <p:par>
                                <p:cTn id="96" presetID="36" presetClass="emph" presetSubtype="0" fill="hold" grpId="7" nodeType="afterEffect">
                                  <p:stCondLst>
                                    <p:cond delay="0"/>
                                  </p:stCondLst>
                                  <p:iterate type="lt">
                                    <p:tmPct val="10000"/>
                                  </p:iterate>
                                  <p:childTnLst>
                                    <p:animScale>
                                      <p:cBhvr>
                                        <p:cTn id="97" dur="250" autoRev="1" fill="hold">
                                          <p:stCondLst>
                                            <p:cond delay="0"/>
                                          </p:stCondLst>
                                        </p:cTn>
                                        <p:tgtEl>
                                          <p:spTgt spid="146453"/>
                                        </p:tgtEl>
                                      </p:cBhvr>
                                      <p:to x="80000" y="100000"/>
                                    </p:animScale>
                                    <p:anim by="(#ppt_w*0.10)" calcmode="lin" valueType="num">
                                      <p:cBhvr>
                                        <p:cTn id="98" dur="250" autoRev="1" fill="hold">
                                          <p:stCondLst>
                                            <p:cond delay="0"/>
                                          </p:stCondLst>
                                        </p:cTn>
                                        <p:tgtEl>
                                          <p:spTgt spid="146453"/>
                                        </p:tgtEl>
                                        <p:attrNameLst>
                                          <p:attrName>ppt_x</p:attrName>
                                        </p:attrNameLst>
                                      </p:cBhvr>
                                    </p:anim>
                                    <p:anim by="(-#ppt_w*0.10)" calcmode="lin" valueType="num">
                                      <p:cBhvr>
                                        <p:cTn id="99" dur="250" autoRev="1" fill="hold">
                                          <p:stCondLst>
                                            <p:cond delay="0"/>
                                          </p:stCondLst>
                                        </p:cTn>
                                        <p:tgtEl>
                                          <p:spTgt spid="146453"/>
                                        </p:tgtEl>
                                        <p:attrNameLst>
                                          <p:attrName>ppt_y</p:attrName>
                                        </p:attrNameLst>
                                      </p:cBhvr>
                                    </p:anim>
                                    <p:animRot by="-480000">
                                      <p:cBhvr>
                                        <p:cTn id="100" dur="250" autoRev="1" fill="hold">
                                          <p:stCondLst>
                                            <p:cond delay="0"/>
                                          </p:stCondLst>
                                        </p:cTn>
                                        <p:tgtEl>
                                          <p:spTgt spid="146453"/>
                                        </p:tgtEl>
                                        <p:attrNameLst>
                                          <p:attrName>r</p:attrName>
                                        </p:attrNameLst>
                                      </p:cBhvr>
                                    </p:animRot>
                                  </p:childTnLst>
                                </p:cTn>
                              </p:par>
                            </p:childTnLst>
                          </p:cTn>
                        </p:par>
                        <p:par>
                          <p:cTn id="101" fill="hold" nodeType="afterGroup">
                            <p:stCondLst>
                              <p:cond delay="43000"/>
                            </p:stCondLst>
                            <p:childTnLst>
                              <p:par>
                                <p:cTn id="102" presetID="3" presetClass="exit" presetSubtype="10" fill="hold" grpId="1" nodeType="afterEffect">
                                  <p:stCondLst>
                                    <p:cond delay="0"/>
                                  </p:stCondLst>
                                  <p:iterate type="lt">
                                    <p:tmPct val="0"/>
                                  </p:iterate>
                                  <p:childTnLst>
                                    <p:animEffect transition="out" filter="blinds(horizontal)">
                                      <p:cBhvr>
                                        <p:cTn id="103" dur="500"/>
                                        <p:tgtEl>
                                          <p:spTgt spid="146453"/>
                                        </p:tgtEl>
                                      </p:cBhvr>
                                    </p:animEffect>
                                    <p:set>
                                      <p:cBhvr>
                                        <p:cTn id="104" dur="1" fill="hold">
                                          <p:stCondLst>
                                            <p:cond delay="499"/>
                                          </p:stCondLst>
                                        </p:cTn>
                                        <p:tgtEl>
                                          <p:spTgt spid="146453"/>
                                        </p:tgtEl>
                                        <p:attrNameLst>
                                          <p:attrName>style.visibility</p:attrName>
                                        </p:attrNameLst>
                                      </p:cBhvr>
                                      <p:to>
                                        <p:strVal val="hidden"/>
                                      </p:to>
                                    </p:set>
                                  </p:childTnLst>
                                </p:cTn>
                              </p:par>
                            </p:childTnLst>
                          </p:cTn>
                        </p:par>
                        <p:par>
                          <p:cTn id="105" fill="hold" nodeType="afterGroup">
                            <p:stCondLst>
                              <p:cond delay="43500"/>
                            </p:stCondLst>
                            <p:childTnLst>
                              <p:par>
                                <p:cTn id="106" presetID="8" presetClass="exit" presetSubtype="16" fill="hold" grpId="3" nodeType="afterEffect">
                                  <p:stCondLst>
                                    <p:cond delay="0"/>
                                  </p:stCondLst>
                                  <p:childTnLst>
                                    <p:animEffect transition="out" filter="diamond(in)">
                                      <p:cBhvr>
                                        <p:cTn id="107" dur="1000"/>
                                        <p:tgtEl>
                                          <p:spTgt spid="146436"/>
                                        </p:tgtEl>
                                      </p:cBhvr>
                                    </p:animEffect>
                                    <p:set>
                                      <p:cBhvr>
                                        <p:cTn id="108" dur="1" fill="hold">
                                          <p:stCondLst>
                                            <p:cond delay="999"/>
                                          </p:stCondLst>
                                        </p:cTn>
                                        <p:tgtEl>
                                          <p:spTgt spid="146436"/>
                                        </p:tgtEl>
                                        <p:attrNameLst>
                                          <p:attrName>style.visibility</p:attrName>
                                        </p:attrNameLst>
                                      </p:cBhvr>
                                      <p:to>
                                        <p:strVal val="hidden"/>
                                      </p:to>
                                    </p:set>
                                  </p:childTnLst>
                                </p:cTn>
                              </p:par>
                              <p:par>
                                <p:cTn id="109" presetID="8" presetClass="entr" presetSubtype="16" fill="hold" grpId="0" nodeType="withEffect">
                                  <p:stCondLst>
                                    <p:cond delay="0"/>
                                  </p:stCondLst>
                                  <p:childTnLst>
                                    <p:set>
                                      <p:cBhvr>
                                        <p:cTn id="110" dur="1" fill="hold">
                                          <p:stCondLst>
                                            <p:cond delay="0"/>
                                          </p:stCondLst>
                                        </p:cTn>
                                        <p:tgtEl>
                                          <p:spTgt spid="146454"/>
                                        </p:tgtEl>
                                        <p:attrNameLst>
                                          <p:attrName>style.visibility</p:attrName>
                                        </p:attrNameLst>
                                      </p:cBhvr>
                                      <p:to>
                                        <p:strVal val="visible"/>
                                      </p:to>
                                    </p:set>
                                    <p:animEffect transition="in" filter="diamond(in)">
                                      <p:cBhvr>
                                        <p:cTn id="111" dur="1000"/>
                                        <p:tgtEl>
                                          <p:spTgt spid="146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nimBg="1"/>
      <p:bldP spid="146435" grpId="1" animBg="1"/>
      <p:bldP spid="146435" grpId="2" animBg="1"/>
      <p:bldP spid="146436" grpId="0" animBg="1"/>
      <p:bldP spid="146436" grpId="1" animBg="1"/>
      <p:bldP spid="146436" grpId="2" animBg="1"/>
      <p:bldP spid="146436" grpId="3" animBg="1"/>
      <p:bldP spid="146437" grpId="0" animBg="1"/>
      <p:bldP spid="146437" grpId="1" animBg="1"/>
      <p:bldP spid="146437" grpId="2" animBg="1"/>
      <p:bldP spid="146438" grpId="0" animBg="1"/>
      <p:bldP spid="146438" grpId="1" animBg="1"/>
      <p:bldP spid="146438" grpId="2" animBg="1"/>
      <p:bldP spid="146439" grpId="0" animBg="1"/>
      <p:bldP spid="146439" grpId="1" animBg="1"/>
      <p:bldP spid="146439" grpId="2" animBg="1"/>
      <p:bldP spid="146439" grpId="3" animBg="1"/>
      <p:bldP spid="146439" grpId="4" animBg="1"/>
      <p:bldP spid="146439" grpId="5" animBg="1"/>
      <p:bldP spid="146440" grpId="0" animBg="1"/>
      <p:bldP spid="146440" grpId="1" animBg="1"/>
      <p:bldP spid="146441" grpId="0" animBg="1"/>
      <p:bldP spid="146452" grpId="0" animBg="1"/>
      <p:bldP spid="146453" grpId="0" animBg="1"/>
      <p:bldP spid="146453" grpId="1" animBg="1"/>
      <p:bldP spid="146453" grpId="2" animBg="1"/>
      <p:bldP spid="146453" grpId="3" animBg="1"/>
      <p:bldP spid="146453" grpId="4" animBg="1"/>
      <p:bldP spid="146453" grpId="5" animBg="1"/>
      <p:bldP spid="146453" grpId="6" animBg="1"/>
      <p:bldP spid="146453" grpId="7" animBg="1"/>
      <p:bldP spid="14645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7459"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7460"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7461"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7462"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7463"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7464"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7465"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7466"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7467" name="Group 11"/>
          <p:cNvGrpSpPr>
            <a:grpSpLocks/>
          </p:cNvGrpSpPr>
          <p:nvPr/>
        </p:nvGrpSpPr>
        <p:grpSpPr bwMode="auto">
          <a:xfrm>
            <a:off x="1108075" y="3416300"/>
            <a:ext cx="8550275" cy="608013"/>
            <a:chOff x="644" y="1153"/>
            <a:chExt cx="4972" cy="383"/>
          </a:xfrm>
        </p:grpSpPr>
        <p:sp>
          <p:nvSpPr>
            <p:cNvPr id="147468"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7469"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7470"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7471"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7472"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7473"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7474"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7475"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7476" name="AutoShape 20"/>
          <p:cNvSpPr>
            <a:spLocks noChangeArrowheads="1"/>
          </p:cNvSpPr>
          <p:nvPr/>
        </p:nvSpPr>
        <p:spPr bwMode="auto">
          <a:xfrm>
            <a:off x="2100263"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7477"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7478" name="Oval 22"/>
          <p:cNvSpPr>
            <a:spLocks noChangeArrowheads="1"/>
          </p:cNvSpPr>
          <p:nvPr/>
        </p:nvSpPr>
        <p:spPr bwMode="auto">
          <a:xfrm>
            <a:off x="3316288"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8.33333E-7 0.00232 L 0.11493 0.00232 " pathEditMode="relative" rAng="0" ptsTypes="AA">
                                      <p:cBhvr>
                                        <p:cTn id="6" dur="2000" fill="hold"/>
                                        <p:tgtEl>
                                          <p:spTgt spid="147476"/>
                                        </p:tgtEl>
                                        <p:attrNameLst>
                                          <p:attrName>ppt_x</p:attrName>
                                          <p:attrName>ppt_y</p:attrName>
                                        </p:attrNameLst>
                                      </p:cBhvr>
                                      <p:rCtr x="5747"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47477"/>
                                        </p:tgtEl>
                                        <p:attrNameLst>
                                          <p:attrName>style.visibility</p:attrName>
                                        </p:attrNameLst>
                                      </p:cBhvr>
                                      <p:to>
                                        <p:strVal val="visible"/>
                                      </p:to>
                                    </p:set>
                                    <p:animEffect transition="in" filter="blinds(horizontal)">
                                      <p:cBhvr>
                                        <p:cTn id="10" dur="500"/>
                                        <p:tgtEl>
                                          <p:spTgt spid="147477"/>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47465"/>
                                        </p:tgtEl>
                                      </p:cBhvr>
                                    </p:animEffect>
                                    <p:animScale>
                                      <p:cBhvr>
                                        <p:cTn id="14" dur="1000" autoRev="1" fill="hold"/>
                                        <p:tgtEl>
                                          <p:spTgt spid="147465"/>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47464"/>
                                        </p:tgtEl>
                                      </p:cBhvr>
                                    </p:animEffect>
                                    <p:animScale>
                                      <p:cBhvr>
                                        <p:cTn id="17" dur="1000" autoRev="1" fill="hold"/>
                                        <p:tgtEl>
                                          <p:spTgt spid="147464"/>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147477"/>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47464"/>
                                        </p:tgtEl>
                                      </p:cBhvr>
                                    </p:animEffect>
                                    <p:animScale>
                                      <p:cBhvr>
                                        <p:cTn id="24" dur="1000" autoRev="1" fill="hold"/>
                                        <p:tgtEl>
                                          <p:spTgt spid="147464"/>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47463"/>
                                        </p:tgtEl>
                                      </p:cBhvr>
                                    </p:animEffect>
                                    <p:animScale>
                                      <p:cBhvr>
                                        <p:cTn id="27" dur="1000" autoRev="1" fill="hold"/>
                                        <p:tgtEl>
                                          <p:spTgt spid="147463"/>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0" dur="2000" fill="hold"/>
                                        <p:tgtEl>
                                          <p:spTgt spid="147477"/>
                                        </p:tgtEl>
                                        <p:attrNameLst>
                                          <p:attrName>ppt_x</p:attrName>
                                          <p:attrName>ppt_y</p:attrName>
                                        </p:attrNameLst>
                                      </p:cBhvr>
                                      <p:rCtr x="-574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147463"/>
                                        </p:tgtEl>
                                      </p:cBhvr>
                                    </p:animEffect>
                                    <p:animScale>
                                      <p:cBhvr>
                                        <p:cTn id="34" dur="1000" autoRev="1" fill="hold"/>
                                        <p:tgtEl>
                                          <p:spTgt spid="147463"/>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147462"/>
                                        </p:tgtEl>
                                      </p:cBhvr>
                                    </p:animEffect>
                                    <p:animScale>
                                      <p:cBhvr>
                                        <p:cTn id="37" dur="1000" autoRev="1" fill="hold"/>
                                        <p:tgtEl>
                                          <p:spTgt spid="147462"/>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222 " pathEditMode="relative" rAng="0" ptsTypes="AA">
                                      <p:cBhvr>
                                        <p:cTn id="40" dur="2000" fill="hold"/>
                                        <p:tgtEl>
                                          <p:spTgt spid="147462"/>
                                        </p:tgtEl>
                                        <p:attrNameLst>
                                          <p:attrName>ppt_x</p:attrName>
                                          <p:attrName>ppt_y</p:attrName>
                                        </p:attrNameLst>
                                      </p:cBhvr>
                                      <p:rCtr x="0" y="16111"/>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57 2.59259E-6 L -0.11181 2.59259E-6 " pathEditMode="relative" rAng="0" ptsTypes="AA">
                                      <p:cBhvr>
                                        <p:cTn id="43" dur="2000" fill="hold"/>
                                        <p:tgtEl>
                                          <p:spTgt spid="147463"/>
                                        </p:tgtEl>
                                        <p:attrNameLst>
                                          <p:attrName>ppt_x</p:attrName>
                                          <p:attrName>ppt_y</p:attrName>
                                        </p:attrNameLst>
                                      </p:cBhvr>
                                      <p:rCtr x="-5677" y="0"/>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74 0.32222 L 0.11198 2.59259E-6 " pathEditMode="relative" rAng="0" ptsTypes="AA">
                                      <p:cBhvr>
                                        <p:cTn id="46" dur="2000" fill="hold"/>
                                        <p:tgtEl>
                                          <p:spTgt spid="147462"/>
                                        </p:tgtEl>
                                        <p:attrNameLst>
                                          <p:attrName>ppt_x</p:attrName>
                                          <p:attrName>ppt_y</p:attrName>
                                        </p:attrNameLst>
                                      </p:cBhvr>
                                      <p:rCtr x="5503" y="-16111"/>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49" dur="2000" fill="hold"/>
                                        <p:tgtEl>
                                          <p:spTgt spid="147477"/>
                                        </p:tgtEl>
                                        <p:attrNameLst>
                                          <p:attrName>ppt_x</p:attrName>
                                          <p:attrName>ppt_y</p:attrName>
                                        </p:attrNameLst>
                                      </p:cBhvr>
                                      <p:rCtr x="-5590"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147463"/>
                                        </p:tgtEl>
                                      </p:cBhvr>
                                    </p:animEffect>
                                    <p:animScale>
                                      <p:cBhvr>
                                        <p:cTn id="53" dur="1000" autoRev="1" fill="hold"/>
                                        <p:tgtEl>
                                          <p:spTgt spid="147463"/>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147461"/>
                                        </p:tgtEl>
                                      </p:cBhvr>
                                    </p:animEffect>
                                    <p:animScale>
                                      <p:cBhvr>
                                        <p:cTn id="56" dur="1000" autoRev="1" fill="hold"/>
                                        <p:tgtEl>
                                          <p:spTgt spid="147461"/>
                                        </p:tgtEl>
                                      </p:cBhvr>
                                      <p:by x="105000" y="105000"/>
                                    </p:animScale>
                                  </p:childTnLst>
                                </p:cTn>
                              </p:par>
                            </p:childTnLst>
                          </p:cTn>
                        </p:par>
                        <p:par>
                          <p:cTn id="57" fill="hold" nodeType="afterGroup">
                            <p:stCondLst>
                              <p:cond delay="22500"/>
                            </p:stCondLst>
                            <p:childTnLst>
                              <p:par>
                                <p:cTn id="58" presetID="35" presetClass="path" presetSubtype="0" accel="50000" decel="50000" fill="hold" grpId="5" nodeType="afterEffect">
                                  <p:stCondLst>
                                    <p:cond delay="0"/>
                                  </p:stCondLst>
                                  <p:iterate type="lt">
                                    <p:tmPct val="0"/>
                                  </p:iterate>
                                  <p:childTnLst>
                                    <p:animMotion origin="layout" path="M -0.33646 -3.7037E-6 L -0.44809 -3.7037E-6 " pathEditMode="relative" rAng="0" ptsTypes="AA">
                                      <p:cBhvr>
                                        <p:cTn id="59" dur="2000" fill="hold"/>
                                        <p:tgtEl>
                                          <p:spTgt spid="147477"/>
                                        </p:tgtEl>
                                        <p:attrNameLst>
                                          <p:attrName>ppt_x</p:attrName>
                                          <p:attrName>ppt_y</p:attrName>
                                        </p:attrNameLst>
                                      </p:cBhvr>
                                      <p:rCtr x="-5590" y="0"/>
                                    </p:animMotion>
                                  </p:childTnLst>
                                </p:cTn>
                              </p:par>
                            </p:childTnLst>
                          </p:cTn>
                        </p:par>
                        <p:par>
                          <p:cTn id="60" fill="hold" nodeType="afterGroup">
                            <p:stCondLst>
                              <p:cond delay="24500"/>
                            </p:stCondLst>
                            <p:childTnLst>
                              <p:par>
                                <p:cTn id="61" presetID="26" presetClass="emph" presetSubtype="0" fill="hold" grpId="1" nodeType="afterEffect">
                                  <p:stCondLst>
                                    <p:cond delay="0"/>
                                  </p:stCondLst>
                                  <p:childTnLst>
                                    <p:animEffect transition="out" filter="fade">
                                      <p:cBhvr>
                                        <p:cTn id="62" dur="2000" tmFilter="0, 0; .2, .5; .8, .5; 1, 0"/>
                                        <p:tgtEl>
                                          <p:spTgt spid="147461"/>
                                        </p:tgtEl>
                                      </p:cBhvr>
                                    </p:animEffect>
                                    <p:animScale>
                                      <p:cBhvr>
                                        <p:cTn id="63" dur="1000" autoRev="1" fill="hold"/>
                                        <p:tgtEl>
                                          <p:spTgt spid="147461"/>
                                        </p:tgtEl>
                                      </p:cBhvr>
                                      <p:by x="105000" y="105000"/>
                                    </p:animScale>
                                  </p:childTnLst>
                                </p:cTn>
                              </p:par>
                              <p:par>
                                <p:cTn id="64" presetID="26" presetClass="emph" presetSubtype="0" fill="hold" grpId="0" nodeType="withEffect">
                                  <p:stCondLst>
                                    <p:cond delay="0"/>
                                  </p:stCondLst>
                                  <p:childTnLst>
                                    <p:animEffect transition="out" filter="fade">
                                      <p:cBhvr>
                                        <p:cTn id="65" dur="2000" tmFilter="0, 0; .2, .5; .8, .5; 1, 0"/>
                                        <p:tgtEl>
                                          <p:spTgt spid="147460"/>
                                        </p:tgtEl>
                                      </p:cBhvr>
                                    </p:animEffect>
                                    <p:animScale>
                                      <p:cBhvr>
                                        <p:cTn id="66" dur="1000" autoRev="1" fill="hold"/>
                                        <p:tgtEl>
                                          <p:spTgt spid="147460"/>
                                        </p:tgtEl>
                                      </p:cBhvr>
                                      <p:by x="105000" y="105000"/>
                                    </p:animScale>
                                  </p:childTnLst>
                                </p:cTn>
                              </p:par>
                            </p:childTnLst>
                          </p:cTn>
                        </p:par>
                        <p:par>
                          <p:cTn id="67" fill="hold" nodeType="afterGroup">
                            <p:stCondLst>
                              <p:cond delay="26500"/>
                            </p:stCondLst>
                            <p:childTnLst>
                              <p:par>
                                <p:cTn id="68" presetID="42" presetClass="path" presetSubtype="0" accel="50000" decel="50000" fill="hold" grpId="1" nodeType="afterEffect">
                                  <p:stCondLst>
                                    <p:cond delay="0"/>
                                  </p:stCondLst>
                                  <p:childTnLst>
                                    <p:animMotion origin="layout" path="M -8.33333E-7 2.59259E-6 L -8.33333E-7 0.32662 " pathEditMode="relative" rAng="0" ptsTypes="AA">
                                      <p:cBhvr>
                                        <p:cTn id="69" dur="2000" fill="hold"/>
                                        <p:tgtEl>
                                          <p:spTgt spid="147460"/>
                                        </p:tgtEl>
                                        <p:attrNameLst>
                                          <p:attrName>ppt_x</p:attrName>
                                          <p:attrName>ppt_y</p:attrName>
                                        </p:attrNameLst>
                                      </p:cBhvr>
                                      <p:rCtr x="0" y="16319"/>
                                    </p:animMotion>
                                  </p:childTnLst>
                                </p:cTn>
                              </p:par>
                            </p:childTnLst>
                          </p:cTn>
                        </p:par>
                        <p:par>
                          <p:cTn id="70" fill="hold" nodeType="afterGroup">
                            <p:stCondLst>
                              <p:cond delay="28500"/>
                            </p:stCondLst>
                            <p:childTnLst>
                              <p:par>
                                <p:cTn id="71" presetID="35" presetClass="path" presetSubtype="0" accel="50000" decel="50000" fill="hold" grpId="2" nodeType="afterEffect">
                                  <p:stCondLst>
                                    <p:cond delay="0"/>
                                  </p:stCondLst>
                                  <p:childTnLst>
                                    <p:animMotion origin="layout" path="M -2.77778E-6 2.59259E-6 L -0.11163 2.59259E-6 " pathEditMode="relative" rAng="0" ptsTypes="AA">
                                      <p:cBhvr>
                                        <p:cTn id="72" dur="2000" fill="hold"/>
                                        <p:tgtEl>
                                          <p:spTgt spid="147461"/>
                                        </p:tgtEl>
                                        <p:attrNameLst>
                                          <p:attrName>ppt_x</p:attrName>
                                          <p:attrName>ppt_y</p:attrName>
                                        </p:attrNameLst>
                                      </p:cBhvr>
                                      <p:rCtr x="-5590" y="0"/>
                                    </p:animMotion>
                                  </p:childTnLst>
                                </p:cTn>
                              </p:par>
                            </p:childTnLst>
                          </p:cTn>
                        </p:par>
                        <p:par>
                          <p:cTn id="73" fill="hold" nodeType="afterGroup">
                            <p:stCondLst>
                              <p:cond delay="30500"/>
                            </p:stCondLst>
                            <p:childTnLst>
                              <p:par>
                                <p:cTn id="74" presetID="64" presetClass="path" presetSubtype="0" accel="50000" decel="50000" fill="hold" grpId="2" nodeType="afterEffect">
                                  <p:stCondLst>
                                    <p:cond delay="0"/>
                                  </p:stCondLst>
                                  <p:childTnLst>
                                    <p:animMotion origin="layout" path="M 3.05556E-6 0.32662 L 0.11007 0.0044 " pathEditMode="relative" rAng="0" ptsTypes="AA">
                                      <p:cBhvr>
                                        <p:cTn id="75" dur="2000" fill="hold"/>
                                        <p:tgtEl>
                                          <p:spTgt spid="147460"/>
                                        </p:tgtEl>
                                        <p:attrNameLst>
                                          <p:attrName>ppt_x</p:attrName>
                                          <p:attrName>ppt_y</p:attrName>
                                        </p:attrNameLst>
                                      </p:cBhvr>
                                      <p:rCtr x="5503" y="-16111"/>
                                    </p:animMotion>
                                  </p:childTnLst>
                                </p:cTn>
                              </p:par>
                            </p:childTnLst>
                          </p:cTn>
                        </p:par>
                        <p:par>
                          <p:cTn id="76" fill="hold" nodeType="afterGroup">
                            <p:stCondLst>
                              <p:cond delay="32500"/>
                            </p:stCondLst>
                            <p:childTnLst>
                              <p:par>
                                <p:cTn id="77" presetID="36" presetClass="emph" presetSubtype="0" fill="hold" grpId="6" nodeType="afterEffect">
                                  <p:stCondLst>
                                    <p:cond delay="0"/>
                                  </p:stCondLst>
                                  <p:iterate type="lt">
                                    <p:tmPct val="10000"/>
                                  </p:iterate>
                                  <p:childTnLst>
                                    <p:animScale>
                                      <p:cBhvr>
                                        <p:cTn id="78" dur="250" autoRev="1" fill="hold">
                                          <p:stCondLst>
                                            <p:cond delay="0"/>
                                          </p:stCondLst>
                                        </p:cTn>
                                        <p:tgtEl>
                                          <p:spTgt spid="147477"/>
                                        </p:tgtEl>
                                      </p:cBhvr>
                                      <p:to x="80000" y="100000"/>
                                    </p:animScale>
                                    <p:anim by="(#ppt_w*0.10)" calcmode="lin" valueType="num">
                                      <p:cBhvr>
                                        <p:cTn id="79" dur="250" autoRev="1" fill="hold">
                                          <p:stCondLst>
                                            <p:cond delay="0"/>
                                          </p:stCondLst>
                                        </p:cTn>
                                        <p:tgtEl>
                                          <p:spTgt spid="147477"/>
                                        </p:tgtEl>
                                        <p:attrNameLst>
                                          <p:attrName>ppt_x</p:attrName>
                                        </p:attrNameLst>
                                      </p:cBhvr>
                                    </p:anim>
                                    <p:anim by="(-#ppt_w*0.10)" calcmode="lin" valueType="num">
                                      <p:cBhvr>
                                        <p:cTn id="80" dur="250" autoRev="1" fill="hold">
                                          <p:stCondLst>
                                            <p:cond delay="0"/>
                                          </p:stCondLst>
                                        </p:cTn>
                                        <p:tgtEl>
                                          <p:spTgt spid="147477"/>
                                        </p:tgtEl>
                                        <p:attrNameLst>
                                          <p:attrName>ppt_y</p:attrName>
                                        </p:attrNameLst>
                                      </p:cBhvr>
                                    </p:anim>
                                    <p:animRot by="-480000">
                                      <p:cBhvr>
                                        <p:cTn id="81" dur="250" autoRev="1" fill="hold">
                                          <p:stCondLst>
                                            <p:cond delay="0"/>
                                          </p:stCondLst>
                                        </p:cTn>
                                        <p:tgtEl>
                                          <p:spTgt spid="147477"/>
                                        </p:tgtEl>
                                        <p:attrNameLst>
                                          <p:attrName>r</p:attrName>
                                        </p:attrNameLst>
                                      </p:cBhvr>
                                    </p:animRot>
                                  </p:childTnLst>
                                </p:cTn>
                              </p:par>
                            </p:childTnLst>
                          </p:cTn>
                        </p:par>
                        <p:par>
                          <p:cTn id="82" fill="hold" nodeType="afterGroup">
                            <p:stCondLst>
                              <p:cond delay="33000"/>
                            </p:stCondLst>
                            <p:childTnLst>
                              <p:par>
                                <p:cTn id="83" presetID="3" presetClass="exit" presetSubtype="10" fill="hold" grpId="1" nodeType="afterEffect">
                                  <p:stCondLst>
                                    <p:cond delay="0"/>
                                  </p:stCondLst>
                                  <p:iterate type="lt">
                                    <p:tmPct val="0"/>
                                  </p:iterate>
                                  <p:childTnLst>
                                    <p:animEffect transition="out" filter="blinds(horizontal)">
                                      <p:cBhvr>
                                        <p:cTn id="84" dur="500"/>
                                        <p:tgtEl>
                                          <p:spTgt spid="147477"/>
                                        </p:tgtEl>
                                      </p:cBhvr>
                                    </p:animEffect>
                                    <p:set>
                                      <p:cBhvr>
                                        <p:cTn id="85" dur="1" fill="hold">
                                          <p:stCondLst>
                                            <p:cond delay="499"/>
                                          </p:stCondLst>
                                        </p:cTn>
                                        <p:tgtEl>
                                          <p:spTgt spid="147477"/>
                                        </p:tgtEl>
                                        <p:attrNameLst>
                                          <p:attrName>style.visibility</p:attrName>
                                        </p:attrNameLst>
                                      </p:cBhvr>
                                      <p:to>
                                        <p:strVal val="hidden"/>
                                      </p:to>
                                    </p:set>
                                  </p:childTnLst>
                                </p:cTn>
                              </p:par>
                            </p:childTnLst>
                          </p:cTn>
                        </p:par>
                        <p:par>
                          <p:cTn id="86" fill="hold" nodeType="afterGroup">
                            <p:stCondLst>
                              <p:cond delay="33500"/>
                            </p:stCondLst>
                            <p:childTnLst>
                              <p:par>
                                <p:cTn id="87" presetID="8" presetClass="exit" presetSubtype="16" fill="hold" grpId="3" nodeType="afterEffect">
                                  <p:stCondLst>
                                    <p:cond delay="0"/>
                                  </p:stCondLst>
                                  <p:childTnLst>
                                    <p:animEffect transition="out" filter="diamond(in)">
                                      <p:cBhvr>
                                        <p:cTn id="88" dur="1000"/>
                                        <p:tgtEl>
                                          <p:spTgt spid="147461"/>
                                        </p:tgtEl>
                                      </p:cBhvr>
                                    </p:animEffect>
                                    <p:set>
                                      <p:cBhvr>
                                        <p:cTn id="89" dur="1" fill="hold">
                                          <p:stCondLst>
                                            <p:cond delay="999"/>
                                          </p:stCondLst>
                                        </p:cTn>
                                        <p:tgtEl>
                                          <p:spTgt spid="147461"/>
                                        </p:tgtEl>
                                        <p:attrNameLst>
                                          <p:attrName>style.visibility</p:attrName>
                                        </p:attrNameLst>
                                      </p:cBhvr>
                                      <p:to>
                                        <p:strVal val="hidden"/>
                                      </p:to>
                                    </p:set>
                                  </p:childTnLst>
                                </p:cTn>
                              </p:par>
                              <p:par>
                                <p:cTn id="90" presetID="8" presetClass="entr" presetSubtype="16" fill="hold" grpId="0" nodeType="withEffect">
                                  <p:stCondLst>
                                    <p:cond delay="0"/>
                                  </p:stCondLst>
                                  <p:childTnLst>
                                    <p:set>
                                      <p:cBhvr>
                                        <p:cTn id="91" dur="1" fill="hold">
                                          <p:stCondLst>
                                            <p:cond delay="0"/>
                                          </p:stCondLst>
                                        </p:cTn>
                                        <p:tgtEl>
                                          <p:spTgt spid="147478"/>
                                        </p:tgtEl>
                                        <p:attrNameLst>
                                          <p:attrName>style.visibility</p:attrName>
                                        </p:attrNameLst>
                                      </p:cBhvr>
                                      <p:to>
                                        <p:strVal val="visible"/>
                                      </p:to>
                                    </p:set>
                                    <p:animEffect transition="in" filter="diamond(in)">
                                      <p:cBhvr>
                                        <p:cTn id="92" dur="1000"/>
                                        <p:tgtEl>
                                          <p:spTgt spid="147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nimBg="1"/>
      <p:bldP spid="147460" grpId="1" animBg="1"/>
      <p:bldP spid="147460" grpId="2" animBg="1"/>
      <p:bldP spid="147461" grpId="0" animBg="1"/>
      <p:bldP spid="147461" grpId="1" animBg="1"/>
      <p:bldP spid="147461" grpId="2" animBg="1"/>
      <p:bldP spid="147461" grpId="3" animBg="1"/>
      <p:bldP spid="147462" grpId="0" animBg="1"/>
      <p:bldP spid="147462" grpId="1" animBg="1"/>
      <p:bldP spid="147462" grpId="2" animBg="1"/>
      <p:bldP spid="147463" grpId="0" animBg="1"/>
      <p:bldP spid="147463" grpId="1" animBg="1"/>
      <p:bldP spid="147463" grpId="2" animBg="1"/>
      <p:bldP spid="147463" grpId="3" animBg="1"/>
      <p:bldP spid="147464" grpId="0" animBg="1"/>
      <p:bldP spid="147464" grpId="1" animBg="1"/>
      <p:bldP spid="147465" grpId="0" animBg="1"/>
      <p:bldP spid="147476" grpId="0" animBg="1"/>
      <p:bldP spid="147477" grpId="0" animBg="1"/>
      <p:bldP spid="147477" grpId="1" animBg="1"/>
      <p:bldP spid="147477" grpId="2" animBg="1"/>
      <p:bldP spid="147477" grpId="3" animBg="1"/>
      <p:bldP spid="147477" grpId="4" animBg="1"/>
      <p:bldP spid="147477" grpId="5" animBg="1"/>
      <p:bldP spid="147477" grpId="6" animBg="1"/>
      <p:bldP spid="14747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8483"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8484"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8485"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8486"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8487"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8488"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8489"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8490"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8491" name="Group 11"/>
          <p:cNvGrpSpPr>
            <a:grpSpLocks/>
          </p:cNvGrpSpPr>
          <p:nvPr/>
        </p:nvGrpSpPr>
        <p:grpSpPr bwMode="auto">
          <a:xfrm>
            <a:off x="1108075" y="3421063"/>
            <a:ext cx="8550275" cy="608012"/>
            <a:chOff x="644" y="1153"/>
            <a:chExt cx="4972" cy="383"/>
          </a:xfrm>
        </p:grpSpPr>
        <p:sp>
          <p:nvSpPr>
            <p:cNvPr id="148492"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8493"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8494"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8495"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8496"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8497"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8498"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8499"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8500" name="AutoShape 20"/>
          <p:cNvSpPr>
            <a:spLocks noChangeArrowheads="1"/>
          </p:cNvSpPr>
          <p:nvPr/>
        </p:nvSpPr>
        <p:spPr bwMode="auto">
          <a:xfrm>
            <a:off x="3235325"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8501"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8502" name="Oval 22"/>
          <p:cNvSpPr>
            <a:spLocks noChangeArrowheads="1"/>
          </p:cNvSpPr>
          <p:nvPr/>
        </p:nvSpPr>
        <p:spPr bwMode="auto">
          <a:xfrm>
            <a:off x="4448175" y="2882900"/>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0.00232 L 0.11163 0.00232 " pathEditMode="relative" rAng="0" ptsTypes="AA">
                                      <p:cBhvr>
                                        <p:cTn id="6" dur="2000" fill="hold"/>
                                        <p:tgtEl>
                                          <p:spTgt spid="148500"/>
                                        </p:tgtEl>
                                        <p:attrNameLst>
                                          <p:attrName>ppt_x</p:attrName>
                                          <p:attrName>ppt_y</p:attrName>
                                        </p:attrNameLst>
                                      </p:cBhvr>
                                      <p:rCtr x="5573"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48501"/>
                                        </p:tgtEl>
                                        <p:attrNameLst>
                                          <p:attrName>style.visibility</p:attrName>
                                        </p:attrNameLst>
                                      </p:cBhvr>
                                      <p:to>
                                        <p:strVal val="visible"/>
                                      </p:to>
                                    </p:set>
                                    <p:animEffect transition="in" filter="blinds(horizontal)">
                                      <p:cBhvr>
                                        <p:cTn id="10" dur="500"/>
                                        <p:tgtEl>
                                          <p:spTgt spid="148501"/>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48489"/>
                                        </p:tgtEl>
                                      </p:cBhvr>
                                    </p:animEffect>
                                    <p:animScale>
                                      <p:cBhvr>
                                        <p:cTn id="14" dur="1000" autoRev="1" fill="hold"/>
                                        <p:tgtEl>
                                          <p:spTgt spid="148489"/>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48488"/>
                                        </p:tgtEl>
                                      </p:cBhvr>
                                    </p:animEffect>
                                    <p:animScale>
                                      <p:cBhvr>
                                        <p:cTn id="17" dur="1000" autoRev="1" fill="hold"/>
                                        <p:tgtEl>
                                          <p:spTgt spid="148488"/>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148501"/>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48488"/>
                                        </p:tgtEl>
                                      </p:cBhvr>
                                    </p:animEffect>
                                    <p:animScale>
                                      <p:cBhvr>
                                        <p:cTn id="24" dur="1000" autoRev="1" fill="hold"/>
                                        <p:tgtEl>
                                          <p:spTgt spid="148488"/>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48487"/>
                                        </p:tgtEl>
                                      </p:cBhvr>
                                    </p:animEffect>
                                    <p:animScale>
                                      <p:cBhvr>
                                        <p:cTn id="27" dur="1000" autoRev="1" fill="hold"/>
                                        <p:tgtEl>
                                          <p:spTgt spid="148487"/>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0" dur="2000" fill="hold"/>
                                        <p:tgtEl>
                                          <p:spTgt spid="148501"/>
                                        </p:tgtEl>
                                        <p:attrNameLst>
                                          <p:attrName>ppt_x</p:attrName>
                                          <p:attrName>ppt_y</p:attrName>
                                        </p:attrNameLst>
                                      </p:cBhvr>
                                      <p:rCtr x="-574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148487"/>
                                        </p:tgtEl>
                                      </p:cBhvr>
                                    </p:animEffect>
                                    <p:animScale>
                                      <p:cBhvr>
                                        <p:cTn id="34" dur="1000" autoRev="1" fill="hold"/>
                                        <p:tgtEl>
                                          <p:spTgt spid="148487"/>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148486"/>
                                        </p:tgtEl>
                                      </p:cBhvr>
                                    </p:animEffect>
                                    <p:animScale>
                                      <p:cBhvr>
                                        <p:cTn id="37" dur="1000" autoRev="1" fill="hold"/>
                                        <p:tgtEl>
                                          <p:spTgt spid="148486"/>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222 " pathEditMode="relative" rAng="0" ptsTypes="AA">
                                      <p:cBhvr>
                                        <p:cTn id="40" dur="2000" fill="hold"/>
                                        <p:tgtEl>
                                          <p:spTgt spid="148486"/>
                                        </p:tgtEl>
                                        <p:attrNameLst>
                                          <p:attrName>ppt_x</p:attrName>
                                          <p:attrName>ppt_y</p:attrName>
                                        </p:attrNameLst>
                                      </p:cBhvr>
                                      <p:rCtr x="0" y="16111"/>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57 2.59259E-6 L -0.11181 2.59259E-6 " pathEditMode="relative" rAng="0" ptsTypes="AA">
                                      <p:cBhvr>
                                        <p:cTn id="43" dur="2000" fill="hold"/>
                                        <p:tgtEl>
                                          <p:spTgt spid="148487"/>
                                        </p:tgtEl>
                                        <p:attrNameLst>
                                          <p:attrName>ppt_x</p:attrName>
                                          <p:attrName>ppt_y</p:attrName>
                                        </p:attrNameLst>
                                      </p:cBhvr>
                                      <p:rCtr x="-5677" y="0"/>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74 0.32222 L 0.11198 2.59259E-6 " pathEditMode="relative" rAng="0" ptsTypes="AA">
                                      <p:cBhvr>
                                        <p:cTn id="46" dur="2000" fill="hold"/>
                                        <p:tgtEl>
                                          <p:spTgt spid="148486"/>
                                        </p:tgtEl>
                                        <p:attrNameLst>
                                          <p:attrName>ppt_x</p:attrName>
                                          <p:attrName>ppt_y</p:attrName>
                                        </p:attrNameLst>
                                      </p:cBhvr>
                                      <p:rCtr x="5503" y="-16111"/>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2466 -3.7037E-6 L -0.33646 -3.7037E-6 " pathEditMode="relative" rAng="0" ptsTypes="AA">
                                      <p:cBhvr>
                                        <p:cTn id="49" dur="2000" fill="hold"/>
                                        <p:tgtEl>
                                          <p:spTgt spid="148501"/>
                                        </p:tgtEl>
                                        <p:attrNameLst>
                                          <p:attrName>ppt_x</p:attrName>
                                          <p:attrName>ppt_y</p:attrName>
                                        </p:attrNameLst>
                                      </p:cBhvr>
                                      <p:rCtr x="-5590"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148487"/>
                                        </p:tgtEl>
                                      </p:cBhvr>
                                    </p:animEffect>
                                    <p:animScale>
                                      <p:cBhvr>
                                        <p:cTn id="53" dur="1000" autoRev="1" fill="hold"/>
                                        <p:tgtEl>
                                          <p:spTgt spid="148487"/>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148485"/>
                                        </p:tgtEl>
                                      </p:cBhvr>
                                    </p:animEffect>
                                    <p:animScale>
                                      <p:cBhvr>
                                        <p:cTn id="56" dur="1000" autoRev="1" fill="hold"/>
                                        <p:tgtEl>
                                          <p:spTgt spid="148485"/>
                                        </p:tgtEl>
                                      </p:cBhvr>
                                      <p:by x="105000" y="105000"/>
                                    </p:animScale>
                                  </p:childTnLst>
                                </p:cTn>
                              </p:par>
                            </p:childTnLst>
                          </p:cTn>
                        </p:par>
                        <p:par>
                          <p:cTn id="57" fill="hold" nodeType="afterGroup">
                            <p:stCondLst>
                              <p:cond delay="22500"/>
                            </p:stCondLst>
                            <p:childTnLst>
                              <p:par>
                                <p:cTn id="58" presetID="42" presetClass="path" presetSubtype="0" accel="50000" decel="50000" fill="hold" grpId="1" nodeType="afterEffect">
                                  <p:stCondLst>
                                    <p:cond delay="0"/>
                                  </p:stCondLst>
                                  <p:childTnLst>
                                    <p:animMotion origin="layout" path="M 3.61111E-6 2.59259E-6 L 3.61111E-6 0.32453 " pathEditMode="relative" rAng="0" ptsTypes="AA">
                                      <p:cBhvr>
                                        <p:cTn id="59" dur="2000" fill="hold"/>
                                        <p:tgtEl>
                                          <p:spTgt spid="148485"/>
                                        </p:tgtEl>
                                        <p:attrNameLst>
                                          <p:attrName>ppt_x</p:attrName>
                                          <p:attrName>ppt_y</p:attrName>
                                        </p:attrNameLst>
                                      </p:cBhvr>
                                      <p:rCtr x="0" y="16227"/>
                                    </p:animMotion>
                                  </p:childTnLst>
                                </p:cTn>
                              </p:par>
                            </p:childTnLst>
                          </p:cTn>
                        </p:par>
                        <p:par>
                          <p:cTn id="60" fill="hold" nodeType="afterGroup">
                            <p:stCondLst>
                              <p:cond delay="24500"/>
                            </p:stCondLst>
                            <p:childTnLst>
                              <p:par>
                                <p:cTn id="61" presetID="35" presetClass="path" presetSubtype="0" accel="50000" decel="50000" fill="hold" grpId="4" nodeType="afterEffect">
                                  <p:stCondLst>
                                    <p:cond delay="0"/>
                                  </p:stCondLst>
                                  <p:childTnLst>
                                    <p:animMotion origin="layout" path="M -0.11181 2.59259E-6 L -0.22344 2.59259E-6 " pathEditMode="relative" rAng="0" ptsTypes="AA">
                                      <p:cBhvr>
                                        <p:cTn id="62" dur="2000" fill="hold"/>
                                        <p:tgtEl>
                                          <p:spTgt spid="148487"/>
                                        </p:tgtEl>
                                        <p:attrNameLst>
                                          <p:attrName>ppt_x</p:attrName>
                                          <p:attrName>ppt_y</p:attrName>
                                        </p:attrNameLst>
                                      </p:cBhvr>
                                      <p:rCtr x="-5590" y="0"/>
                                    </p:animMotion>
                                  </p:childTnLst>
                                </p:cTn>
                              </p:par>
                            </p:childTnLst>
                          </p:cTn>
                        </p:par>
                        <p:par>
                          <p:cTn id="63" fill="hold" nodeType="afterGroup">
                            <p:stCondLst>
                              <p:cond delay="26500"/>
                            </p:stCondLst>
                            <p:childTnLst>
                              <p:par>
                                <p:cTn id="64" presetID="64" presetClass="path" presetSubtype="0" accel="50000" decel="50000" fill="hold" grpId="2" nodeType="afterEffect">
                                  <p:stCondLst>
                                    <p:cond delay="0"/>
                                  </p:stCondLst>
                                  <p:childTnLst>
                                    <p:animMotion origin="layout" path="M 3.61111E-6 0.32453 L 0.11163 2.59259E-6 " pathEditMode="relative" rAng="0" ptsTypes="AA">
                                      <p:cBhvr>
                                        <p:cTn id="65" dur="2000" fill="hold"/>
                                        <p:tgtEl>
                                          <p:spTgt spid="148485"/>
                                        </p:tgtEl>
                                        <p:attrNameLst>
                                          <p:attrName>ppt_x</p:attrName>
                                          <p:attrName>ppt_y</p:attrName>
                                        </p:attrNameLst>
                                      </p:cBhvr>
                                      <p:rCtr x="5573" y="-16227"/>
                                    </p:animMotion>
                                  </p:childTnLst>
                                </p:cTn>
                              </p:par>
                            </p:childTnLst>
                          </p:cTn>
                        </p:par>
                        <p:par>
                          <p:cTn id="66" fill="hold" nodeType="afterGroup">
                            <p:stCondLst>
                              <p:cond delay="28500"/>
                            </p:stCondLst>
                            <p:childTnLst>
                              <p:par>
                                <p:cTn id="67" presetID="36" presetClass="emph" presetSubtype="0" fill="hold" grpId="5" nodeType="afterEffect">
                                  <p:stCondLst>
                                    <p:cond delay="0"/>
                                  </p:stCondLst>
                                  <p:iterate type="lt">
                                    <p:tmPct val="10000"/>
                                  </p:iterate>
                                  <p:childTnLst>
                                    <p:animScale>
                                      <p:cBhvr>
                                        <p:cTn id="68" dur="250" autoRev="1" fill="hold">
                                          <p:stCondLst>
                                            <p:cond delay="0"/>
                                          </p:stCondLst>
                                        </p:cTn>
                                        <p:tgtEl>
                                          <p:spTgt spid="148501"/>
                                        </p:tgtEl>
                                      </p:cBhvr>
                                      <p:to x="80000" y="100000"/>
                                    </p:animScale>
                                    <p:anim by="(#ppt_w*0.10)" calcmode="lin" valueType="num">
                                      <p:cBhvr>
                                        <p:cTn id="69" dur="250" autoRev="1" fill="hold">
                                          <p:stCondLst>
                                            <p:cond delay="0"/>
                                          </p:stCondLst>
                                        </p:cTn>
                                        <p:tgtEl>
                                          <p:spTgt spid="148501"/>
                                        </p:tgtEl>
                                        <p:attrNameLst>
                                          <p:attrName>ppt_x</p:attrName>
                                        </p:attrNameLst>
                                      </p:cBhvr>
                                    </p:anim>
                                    <p:anim by="(-#ppt_w*0.10)" calcmode="lin" valueType="num">
                                      <p:cBhvr>
                                        <p:cTn id="70" dur="250" autoRev="1" fill="hold">
                                          <p:stCondLst>
                                            <p:cond delay="0"/>
                                          </p:stCondLst>
                                        </p:cTn>
                                        <p:tgtEl>
                                          <p:spTgt spid="148501"/>
                                        </p:tgtEl>
                                        <p:attrNameLst>
                                          <p:attrName>ppt_y</p:attrName>
                                        </p:attrNameLst>
                                      </p:cBhvr>
                                    </p:anim>
                                    <p:animRot by="-480000">
                                      <p:cBhvr>
                                        <p:cTn id="71" dur="250" autoRev="1" fill="hold">
                                          <p:stCondLst>
                                            <p:cond delay="0"/>
                                          </p:stCondLst>
                                        </p:cTn>
                                        <p:tgtEl>
                                          <p:spTgt spid="148501"/>
                                        </p:tgtEl>
                                        <p:attrNameLst>
                                          <p:attrName>r</p:attrName>
                                        </p:attrNameLst>
                                      </p:cBhvr>
                                    </p:animRot>
                                  </p:childTnLst>
                                </p:cTn>
                              </p:par>
                            </p:childTnLst>
                          </p:cTn>
                        </p:par>
                        <p:par>
                          <p:cTn id="72" fill="hold" nodeType="afterGroup">
                            <p:stCondLst>
                              <p:cond delay="29000"/>
                            </p:stCondLst>
                            <p:childTnLst>
                              <p:par>
                                <p:cTn id="73" presetID="3" presetClass="exit" presetSubtype="10" fill="hold" grpId="1" nodeType="afterEffect">
                                  <p:stCondLst>
                                    <p:cond delay="0"/>
                                  </p:stCondLst>
                                  <p:iterate type="lt">
                                    <p:tmPct val="0"/>
                                  </p:iterate>
                                  <p:childTnLst>
                                    <p:animEffect transition="out" filter="blinds(horizontal)">
                                      <p:cBhvr>
                                        <p:cTn id="74" dur="500"/>
                                        <p:tgtEl>
                                          <p:spTgt spid="148501"/>
                                        </p:tgtEl>
                                      </p:cBhvr>
                                    </p:animEffect>
                                    <p:set>
                                      <p:cBhvr>
                                        <p:cTn id="75" dur="1" fill="hold">
                                          <p:stCondLst>
                                            <p:cond delay="499"/>
                                          </p:stCondLst>
                                        </p:cTn>
                                        <p:tgtEl>
                                          <p:spTgt spid="148501"/>
                                        </p:tgtEl>
                                        <p:attrNameLst>
                                          <p:attrName>style.visibility</p:attrName>
                                        </p:attrNameLst>
                                      </p:cBhvr>
                                      <p:to>
                                        <p:strVal val="hidden"/>
                                      </p:to>
                                    </p:set>
                                  </p:childTnLst>
                                </p:cTn>
                              </p:par>
                            </p:childTnLst>
                          </p:cTn>
                        </p:par>
                        <p:par>
                          <p:cTn id="76" fill="hold" nodeType="afterGroup">
                            <p:stCondLst>
                              <p:cond delay="29500"/>
                            </p:stCondLst>
                            <p:childTnLst>
                              <p:par>
                                <p:cTn id="77" presetID="8" presetClass="exit" presetSubtype="16" fill="hold" grpId="5" nodeType="afterEffect">
                                  <p:stCondLst>
                                    <p:cond delay="0"/>
                                  </p:stCondLst>
                                  <p:childTnLst>
                                    <p:animEffect transition="out" filter="diamond(in)">
                                      <p:cBhvr>
                                        <p:cTn id="78" dur="1000"/>
                                        <p:tgtEl>
                                          <p:spTgt spid="148487"/>
                                        </p:tgtEl>
                                      </p:cBhvr>
                                    </p:animEffect>
                                    <p:set>
                                      <p:cBhvr>
                                        <p:cTn id="79" dur="1" fill="hold">
                                          <p:stCondLst>
                                            <p:cond delay="999"/>
                                          </p:stCondLst>
                                        </p:cTn>
                                        <p:tgtEl>
                                          <p:spTgt spid="148487"/>
                                        </p:tgtEl>
                                        <p:attrNameLst>
                                          <p:attrName>style.visibility</p:attrName>
                                        </p:attrNameLst>
                                      </p:cBhvr>
                                      <p:to>
                                        <p:strVal val="hidden"/>
                                      </p:to>
                                    </p:set>
                                  </p:childTnLst>
                                </p:cTn>
                              </p:par>
                              <p:par>
                                <p:cTn id="80" presetID="8" presetClass="entr" presetSubtype="16" fill="hold" nodeType="withEffect">
                                  <p:stCondLst>
                                    <p:cond delay="0"/>
                                  </p:stCondLst>
                                  <p:childTnLst>
                                    <p:set>
                                      <p:cBhvr>
                                        <p:cTn id="81" dur="1" fill="hold">
                                          <p:stCondLst>
                                            <p:cond delay="0"/>
                                          </p:stCondLst>
                                        </p:cTn>
                                        <p:tgtEl>
                                          <p:spTgt spid="148502"/>
                                        </p:tgtEl>
                                        <p:attrNameLst>
                                          <p:attrName>style.visibility</p:attrName>
                                        </p:attrNameLst>
                                      </p:cBhvr>
                                      <p:to>
                                        <p:strVal val="visible"/>
                                      </p:to>
                                    </p:set>
                                    <p:animEffect transition="in" filter="diamond(in)">
                                      <p:cBhvr>
                                        <p:cTn id="82" dur="1000"/>
                                        <p:tgtEl>
                                          <p:spTgt spid="148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nimBg="1"/>
      <p:bldP spid="148485" grpId="1" animBg="1"/>
      <p:bldP spid="148485" grpId="2" animBg="1"/>
      <p:bldP spid="148486" grpId="0" animBg="1"/>
      <p:bldP spid="148486" grpId="1" animBg="1"/>
      <p:bldP spid="148486" grpId="2" animBg="1"/>
      <p:bldP spid="148487" grpId="0" animBg="1"/>
      <p:bldP spid="148487" grpId="1" animBg="1"/>
      <p:bldP spid="148487" grpId="2" animBg="1"/>
      <p:bldP spid="148487" grpId="3" animBg="1"/>
      <p:bldP spid="148487" grpId="4" animBg="1"/>
      <p:bldP spid="148487" grpId="5" animBg="1"/>
      <p:bldP spid="148488" grpId="0" animBg="1"/>
      <p:bldP spid="148488" grpId="1" animBg="1"/>
      <p:bldP spid="148489" grpId="0" animBg="1"/>
      <p:bldP spid="148500" grpId="0" animBg="1"/>
      <p:bldP spid="148501" grpId="0" animBg="1"/>
      <p:bldP spid="148501" grpId="1" animBg="1"/>
      <p:bldP spid="148501" grpId="2" animBg="1"/>
      <p:bldP spid="148501" grpId="3" animBg="1"/>
      <p:bldP spid="148501" grpId="4" animBg="1"/>
      <p:bldP spid="148501" grpId="5"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49507"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9508"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9509"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9510"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49511"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49512"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9513"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49514"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49515" name="Group 11"/>
          <p:cNvGrpSpPr>
            <a:grpSpLocks/>
          </p:cNvGrpSpPr>
          <p:nvPr/>
        </p:nvGrpSpPr>
        <p:grpSpPr bwMode="auto">
          <a:xfrm>
            <a:off x="1108075" y="3416300"/>
            <a:ext cx="8550275" cy="608013"/>
            <a:chOff x="644" y="1153"/>
            <a:chExt cx="4972" cy="383"/>
          </a:xfrm>
        </p:grpSpPr>
        <p:sp>
          <p:nvSpPr>
            <p:cNvPr id="149516"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49517"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49518"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49519"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49520"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49521"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49522"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49523"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49524" name="AutoShape 20"/>
          <p:cNvSpPr>
            <a:spLocks noChangeArrowheads="1"/>
          </p:cNvSpPr>
          <p:nvPr/>
        </p:nvSpPr>
        <p:spPr bwMode="auto">
          <a:xfrm>
            <a:off x="4335463"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49525"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49526" name="Oval 22"/>
          <p:cNvSpPr>
            <a:spLocks noChangeArrowheads="1"/>
          </p:cNvSpPr>
          <p:nvPr/>
        </p:nvSpPr>
        <p:spPr bwMode="auto">
          <a:xfrm>
            <a:off x="5527675" y="287496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5E-6 0.00232 L 0.11163 0.00232 " pathEditMode="relative" rAng="0" ptsTypes="AA">
                                      <p:cBhvr>
                                        <p:cTn id="6" dur="2000" fill="hold"/>
                                        <p:tgtEl>
                                          <p:spTgt spid="149524"/>
                                        </p:tgtEl>
                                        <p:attrNameLst>
                                          <p:attrName>ppt_x</p:attrName>
                                          <p:attrName>ppt_y</p:attrName>
                                        </p:attrNameLst>
                                      </p:cBhvr>
                                      <p:rCtr x="5573"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49525"/>
                                        </p:tgtEl>
                                        <p:attrNameLst>
                                          <p:attrName>style.visibility</p:attrName>
                                        </p:attrNameLst>
                                      </p:cBhvr>
                                      <p:to>
                                        <p:strVal val="visible"/>
                                      </p:to>
                                    </p:set>
                                    <p:animEffect transition="in" filter="blinds(horizontal)">
                                      <p:cBhvr>
                                        <p:cTn id="10" dur="500"/>
                                        <p:tgtEl>
                                          <p:spTgt spid="149525"/>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49513"/>
                                        </p:tgtEl>
                                      </p:cBhvr>
                                    </p:animEffect>
                                    <p:animScale>
                                      <p:cBhvr>
                                        <p:cTn id="14" dur="1000" autoRev="1" fill="hold"/>
                                        <p:tgtEl>
                                          <p:spTgt spid="149513"/>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49512"/>
                                        </p:tgtEl>
                                      </p:cBhvr>
                                    </p:animEffect>
                                    <p:animScale>
                                      <p:cBhvr>
                                        <p:cTn id="17" dur="1000" autoRev="1" fill="hold"/>
                                        <p:tgtEl>
                                          <p:spTgt spid="149512"/>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099 -3.7037E-6 " pathEditMode="relative" rAng="0" ptsTypes="AA">
                                      <p:cBhvr>
                                        <p:cTn id="20" dur="2000" fill="hold"/>
                                        <p:tgtEl>
                                          <p:spTgt spid="149525"/>
                                        </p:tgtEl>
                                        <p:attrNameLst>
                                          <p:attrName>ppt_x</p:attrName>
                                          <p:attrName>ppt_y</p:attrName>
                                        </p:attrNameLst>
                                      </p:cBhvr>
                                      <p:rCtr x="-550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49512"/>
                                        </p:tgtEl>
                                      </p:cBhvr>
                                    </p:animEffect>
                                    <p:animScale>
                                      <p:cBhvr>
                                        <p:cTn id="24" dur="1000" autoRev="1" fill="hold"/>
                                        <p:tgtEl>
                                          <p:spTgt spid="149512"/>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49511"/>
                                        </p:tgtEl>
                                      </p:cBhvr>
                                    </p:animEffect>
                                    <p:animScale>
                                      <p:cBhvr>
                                        <p:cTn id="27" dur="1000" autoRev="1" fill="hold"/>
                                        <p:tgtEl>
                                          <p:spTgt spid="149511"/>
                                        </p:tgtEl>
                                      </p:cBhvr>
                                      <p:by x="105000" y="105000"/>
                                    </p:animScale>
                                  </p:childTnLst>
                                </p:cTn>
                              </p:par>
                            </p:childTnLst>
                          </p:cTn>
                        </p:par>
                        <p:par>
                          <p:cTn id="28" fill="hold" nodeType="afterGroup">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149511"/>
                                        </p:tgtEl>
                                        <p:attrNameLst>
                                          <p:attrName>ppt_x</p:attrName>
                                          <p:attrName>ppt_y</p:attrName>
                                        </p:attrNameLst>
                                      </p:cBhvr>
                                      <p:rCtr x="0" y="16319"/>
                                    </p:animMotion>
                                  </p:childTnLst>
                                </p:cTn>
                              </p:par>
                            </p:childTnLst>
                          </p:cTn>
                        </p:par>
                        <p:par>
                          <p:cTn id="31" fill="hold" nodeType="afterGroup">
                            <p:stCondLst>
                              <p:cond delay="10500"/>
                            </p:stCondLst>
                            <p:childTnLst>
                              <p:par>
                                <p:cTn id="32" presetID="35" presetClass="path" presetSubtype="0" accel="50000" decel="50000" fill="hold" grpId="2" nodeType="afterEffect">
                                  <p:stCondLst>
                                    <p:cond delay="0"/>
                                  </p:stCondLst>
                                  <p:childTnLst>
                                    <p:animMotion origin="layout" path="M 0.00122 2.59259E-6 L -0.11197 2.59259E-6 " pathEditMode="relative" rAng="0" ptsTypes="AA">
                                      <p:cBhvr>
                                        <p:cTn id="33" dur="2000" fill="hold"/>
                                        <p:tgtEl>
                                          <p:spTgt spid="149512"/>
                                        </p:tgtEl>
                                        <p:attrNameLst>
                                          <p:attrName>ppt_x</p:attrName>
                                          <p:attrName>ppt_y</p:attrName>
                                        </p:attrNameLst>
                                      </p:cBhvr>
                                      <p:rCtr x="-5660" y="0"/>
                                    </p:animMotion>
                                  </p:childTnLst>
                                </p:cTn>
                              </p:par>
                            </p:childTnLst>
                          </p:cTn>
                        </p:par>
                        <p:par>
                          <p:cTn id="34" fill="hold" nodeType="afterGroup">
                            <p:stCondLst>
                              <p:cond delay="12500"/>
                            </p:stCondLst>
                            <p:childTnLst>
                              <p:par>
                                <p:cTn id="35" presetID="64" presetClass="path" presetSubtype="0" accel="50000" decel="50000" fill="hold" grpId="2" nodeType="afterEffect">
                                  <p:stCondLst>
                                    <p:cond delay="0"/>
                                  </p:stCondLst>
                                  <p:childTnLst>
                                    <p:animMotion origin="layout" path="M 0.00174 0.32662 L 0.11164 0.00185 " pathEditMode="relative" rAng="0" ptsTypes="AA">
                                      <p:cBhvr>
                                        <p:cTn id="36" dur="2000" fill="hold"/>
                                        <p:tgtEl>
                                          <p:spTgt spid="149511"/>
                                        </p:tgtEl>
                                        <p:attrNameLst>
                                          <p:attrName>ppt_x</p:attrName>
                                          <p:attrName>ppt_y</p:attrName>
                                        </p:attrNameLst>
                                      </p:cBhvr>
                                      <p:rCtr x="5486" y="-16250"/>
                                    </p:animMotion>
                                  </p:childTnLst>
                                </p:cTn>
                              </p:par>
                            </p:childTnLst>
                          </p:cTn>
                        </p:par>
                        <p:par>
                          <p:cTn id="37" fill="hold" nodeType="afterGroup">
                            <p:stCondLst>
                              <p:cond delay="14500"/>
                            </p:stCondLst>
                            <p:childTnLst>
                              <p:par>
                                <p:cTn id="38" presetID="35" presetClass="path" presetSubtype="0" accel="50000" decel="50000" fill="hold" grpId="3" nodeType="afterEffect">
                                  <p:stCondLst>
                                    <p:cond delay="0"/>
                                  </p:stCondLst>
                                  <p:iterate type="lt">
                                    <p:tmPct val="0"/>
                                  </p:iterate>
                                  <p:childTnLst>
                                    <p:animMotion origin="layout" path="M -0.1099 -3.7037E-6 L -0.22465 -3.7037E-6 " pathEditMode="relative" rAng="0" ptsTypes="AA">
                                      <p:cBhvr>
                                        <p:cTn id="39" dur="2000" fill="hold"/>
                                        <p:tgtEl>
                                          <p:spTgt spid="149525"/>
                                        </p:tgtEl>
                                        <p:attrNameLst>
                                          <p:attrName>ppt_x</p:attrName>
                                          <p:attrName>ppt_y</p:attrName>
                                        </p:attrNameLst>
                                      </p:cBhvr>
                                      <p:rCtr x="-5747" y="0"/>
                                    </p:animMotion>
                                  </p:childTnLst>
                                </p:cTn>
                              </p:par>
                            </p:childTnLst>
                          </p:cTn>
                        </p:par>
                        <p:par>
                          <p:cTn id="40" fill="hold" nodeType="afterGroup">
                            <p:stCondLst>
                              <p:cond delay="16500"/>
                            </p:stCondLst>
                            <p:childTnLst>
                              <p:par>
                                <p:cTn id="41" presetID="26" presetClass="emph" presetSubtype="0" fill="hold" grpId="3" nodeType="afterEffect">
                                  <p:stCondLst>
                                    <p:cond delay="0"/>
                                  </p:stCondLst>
                                  <p:childTnLst>
                                    <p:animEffect transition="out" filter="fade">
                                      <p:cBhvr>
                                        <p:cTn id="42" dur="2000" tmFilter="0, 0; .2, .5; .8, .5; 1, 0"/>
                                        <p:tgtEl>
                                          <p:spTgt spid="149512"/>
                                        </p:tgtEl>
                                      </p:cBhvr>
                                    </p:animEffect>
                                    <p:animScale>
                                      <p:cBhvr>
                                        <p:cTn id="43" dur="1000" autoRev="1" fill="hold"/>
                                        <p:tgtEl>
                                          <p:spTgt spid="149512"/>
                                        </p:tgtEl>
                                      </p:cBhvr>
                                      <p:by x="105000" y="105000"/>
                                    </p:animScale>
                                  </p:childTnLst>
                                </p:cTn>
                              </p:par>
                              <p:par>
                                <p:cTn id="44" presetID="26" presetClass="emph" presetSubtype="0" fill="hold" grpId="0" nodeType="withEffect">
                                  <p:stCondLst>
                                    <p:cond delay="0"/>
                                  </p:stCondLst>
                                  <p:childTnLst>
                                    <p:animEffect transition="out" filter="fade">
                                      <p:cBhvr>
                                        <p:cTn id="45" dur="2000" tmFilter="0, 0; .2, .5; .8, .5; 1, 0"/>
                                        <p:tgtEl>
                                          <p:spTgt spid="149510"/>
                                        </p:tgtEl>
                                      </p:cBhvr>
                                    </p:animEffect>
                                    <p:animScale>
                                      <p:cBhvr>
                                        <p:cTn id="46" dur="1000" autoRev="1" fill="hold"/>
                                        <p:tgtEl>
                                          <p:spTgt spid="149510"/>
                                        </p:tgtEl>
                                      </p:cBhvr>
                                      <p:by x="105000" y="105000"/>
                                    </p:animScale>
                                  </p:childTnLst>
                                </p:cTn>
                              </p:par>
                            </p:childTnLst>
                          </p:cTn>
                        </p:par>
                        <p:par>
                          <p:cTn id="47" fill="hold" nodeType="afterGroup">
                            <p:stCondLst>
                              <p:cond delay="18500"/>
                            </p:stCondLst>
                            <p:childTnLst>
                              <p:par>
                                <p:cTn id="48" presetID="42" presetClass="path" presetSubtype="0" accel="50000" decel="50000" fill="hold" grpId="1" nodeType="afterEffect">
                                  <p:stCondLst>
                                    <p:cond delay="0"/>
                                  </p:stCondLst>
                                  <p:childTnLst>
                                    <p:animMotion origin="layout" path="M 0.00174 2.59259E-6 L 0.00191 0.32662 " pathEditMode="relative" rAng="0" ptsTypes="AA">
                                      <p:cBhvr>
                                        <p:cTn id="49" dur="2000" fill="hold"/>
                                        <p:tgtEl>
                                          <p:spTgt spid="149510"/>
                                        </p:tgtEl>
                                        <p:attrNameLst>
                                          <p:attrName>ppt_x</p:attrName>
                                          <p:attrName>ppt_y</p:attrName>
                                        </p:attrNameLst>
                                      </p:cBhvr>
                                      <p:rCtr x="0" y="16319"/>
                                    </p:animMotion>
                                  </p:childTnLst>
                                </p:cTn>
                              </p:par>
                            </p:childTnLst>
                          </p:cTn>
                        </p:par>
                        <p:par>
                          <p:cTn id="50" fill="hold" nodeType="afterGroup">
                            <p:stCondLst>
                              <p:cond delay="20500"/>
                            </p:stCondLst>
                            <p:childTnLst>
                              <p:par>
                                <p:cTn id="51" presetID="35" presetClass="path" presetSubtype="0" accel="50000" decel="50000" fill="hold" grpId="4" nodeType="afterEffect">
                                  <p:stCondLst>
                                    <p:cond delay="0"/>
                                  </p:stCondLst>
                                  <p:childTnLst>
                                    <p:animMotion origin="layout" path="M -0.11197 2.59259E-6 L -0.22378 2.59259E-6 " pathEditMode="relative" rAng="0" ptsTypes="AA">
                                      <p:cBhvr>
                                        <p:cTn id="52" dur="2000" fill="hold"/>
                                        <p:tgtEl>
                                          <p:spTgt spid="149512"/>
                                        </p:tgtEl>
                                        <p:attrNameLst>
                                          <p:attrName>ppt_x</p:attrName>
                                          <p:attrName>ppt_y</p:attrName>
                                        </p:attrNameLst>
                                      </p:cBhvr>
                                      <p:rCtr x="-5590" y="0"/>
                                    </p:animMotion>
                                  </p:childTnLst>
                                </p:cTn>
                              </p:par>
                            </p:childTnLst>
                          </p:cTn>
                        </p:par>
                        <p:par>
                          <p:cTn id="53" fill="hold" nodeType="afterGroup">
                            <p:stCondLst>
                              <p:cond delay="22500"/>
                            </p:stCondLst>
                            <p:childTnLst>
                              <p:par>
                                <p:cTn id="54" presetID="64" presetClass="path" presetSubtype="0" accel="50000" decel="50000" fill="hold" grpId="2" nodeType="afterEffect">
                                  <p:stCondLst>
                                    <p:cond delay="0"/>
                                  </p:stCondLst>
                                  <p:childTnLst>
                                    <p:animMotion origin="layout" path="M 0.00191 0.32662 L 0.11198 -0.00023 " pathEditMode="relative" rAng="0" ptsTypes="AA">
                                      <p:cBhvr>
                                        <p:cTn id="55" dur="2000" fill="hold"/>
                                        <p:tgtEl>
                                          <p:spTgt spid="149510"/>
                                        </p:tgtEl>
                                        <p:attrNameLst>
                                          <p:attrName>ppt_x</p:attrName>
                                          <p:attrName>ppt_y</p:attrName>
                                        </p:attrNameLst>
                                      </p:cBhvr>
                                      <p:rCtr x="5503" y="-16343"/>
                                    </p:animMotion>
                                  </p:childTnLst>
                                </p:cTn>
                              </p:par>
                            </p:childTnLst>
                          </p:cTn>
                        </p:par>
                        <p:par>
                          <p:cTn id="56" fill="hold" nodeType="afterGroup">
                            <p:stCondLst>
                              <p:cond delay="24500"/>
                            </p:stCondLst>
                            <p:childTnLst>
                              <p:par>
                                <p:cTn id="57" presetID="36" presetClass="emph" presetSubtype="0" fill="hold" grpId="4" nodeType="afterEffect">
                                  <p:stCondLst>
                                    <p:cond delay="0"/>
                                  </p:stCondLst>
                                  <p:iterate type="lt">
                                    <p:tmPct val="10000"/>
                                  </p:iterate>
                                  <p:childTnLst>
                                    <p:animScale>
                                      <p:cBhvr>
                                        <p:cTn id="58" dur="250" autoRev="1" fill="hold">
                                          <p:stCondLst>
                                            <p:cond delay="0"/>
                                          </p:stCondLst>
                                        </p:cTn>
                                        <p:tgtEl>
                                          <p:spTgt spid="149525"/>
                                        </p:tgtEl>
                                      </p:cBhvr>
                                      <p:to x="80000" y="100000"/>
                                    </p:animScale>
                                    <p:anim by="(#ppt_w*0.10)" calcmode="lin" valueType="num">
                                      <p:cBhvr>
                                        <p:cTn id="59" dur="250" autoRev="1" fill="hold">
                                          <p:stCondLst>
                                            <p:cond delay="0"/>
                                          </p:stCondLst>
                                        </p:cTn>
                                        <p:tgtEl>
                                          <p:spTgt spid="149525"/>
                                        </p:tgtEl>
                                        <p:attrNameLst>
                                          <p:attrName>ppt_x</p:attrName>
                                        </p:attrNameLst>
                                      </p:cBhvr>
                                    </p:anim>
                                    <p:anim by="(-#ppt_w*0.10)" calcmode="lin" valueType="num">
                                      <p:cBhvr>
                                        <p:cTn id="60" dur="250" autoRev="1" fill="hold">
                                          <p:stCondLst>
                                            <p:cond delay="0"/>
                                          </p:stCondLst>
                                        </p:cTn>
                                        <p:tgtEl>
                                          <p:spTgt spid="149525"/>
                                        </p:tgtEl>
                                        <p:attrNameLst>
                                          <p:attrName>ppt_y</p:attrName>
                                        </p:attrNameLst>
                                      </p:cBhvr>
                                    </p:anim>
                                    <p:animRot by="-480000">
                                      <p:cBhvr>
                                        <p:cTn id="61" dur="250" autoRev="1" fill="hold">
                                          <p:stCondLst>
                                            <p:cond delay="0"/>
                                          </p:stCondLst>
                                        </p:cTn>
                                        <p:tgtEl>
                                          <p:spTgt spid="149525"/>
                                        </p:tgtEl>
                                        <p:attrNameLst>
                                          <p:attrName>r</p:attrName>
                                        </p:attrNameLst>
                                      </p:cBhvr>
                                    </p:animRot>
                                  </p:childTnLst>
                                </p:cTn>
                              </p:par>
                            </p:childTnLst>
                          </p:cTn>
                        </p:par>
                        <p:par>
                          <p:cTn id="62" fill="hold" nodeType="afterGroup">
                            <p:stCondLst>
                              <p:cond delay="25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149525"/>
                                        </p:tgtEl>
                                      </p:cBhvr>
                                    </p:animEffect>
                                    <p:set>
                                      <p:cBhvr>
                                        <p:cTn id="65" dur="1" fill="hold">
                                          <p:stCondLst>
                                            <p:cond delay="499"/>
                                          </p:stCondLst>
                                        </p:cTn>
                                        <p:tgtEl>
                                          <p:spTgt spid="149525"/>
                                        </p:tgtEl>
                                        <p:attrNameLst>
                                          <p:attrName>style.visibility</p:attrName>
                                        </p:attrNameLst>
                                      </p:cBhvr>
                                      <p:to>
                                        <p:strVal val="hidden"/>
                                      </p:to>
                                    </p:set>
                                  </p:childTnLst>
                                </p:cTn>
                              </p:par>
                            </p:childTnLst>
                          </p:cTn>
                        </p:par>
                        <p:par>
                          <p:cTn id="66" fill="hold" nodeType="afterGroup">
                            <p:stCondLst>
                              <p:cond delay="25500"/>
                            </p:stCondLst>
                            <p:childTnLst>
                              <p:par>
                                <p:cTn id="67" presetID="8" presetClass="exit" presetSubtype="16" fill="hold" grpId="5" nodeType="afterEffect">
                                  <p:stCondLst>
                                    <p:cond delay="0"/>
                                  </p:stCondLst>
                                  <p:childTnLst>
                                    <p:animEffect transition="out" filter="diamond(in)">
                                      <p:cBhvr>
                                        <p:cTn id="68" dur="1000"/>
                                        <p:tgtEl>
                                          <p:spTgt spid="149512"/>
                                        </p:tgtEl>
                                      </p:cBhvr>
                                    </p:animEffect>
                                    <p:set>
                                      <p:cBhvr>
                                        <p:cTn id="69" dur="1" fill="hold">
                                          <p:stCondLst>
                                            <p:cond delay="999"/>
                                          </p:stCondLst>
                                        </p:cTn>
                                        <p:tgtEl>
                                          <p:spTgt spid="149512"/>
                                        </p:tgtEl>
                                        <p:attrNameLst>
                                          <p:attrName>style.visibility</p:attrName>
                                        </p:attrNameLst>
                                      </p:cBhvr>
                                      <p:to>
                                        <p:strVal val="hidden"/>
                                      </p:to>
                                    </p:set>
                                  </p:childTnLst>
                                </p:cTn>
                              </p:par>
                              <p:par>
                                <p:cTn id="70" presetID="8" presetClass="entr" presetSubtype="16" fill="hold" nodeType="withEffect">
                                  <p:stCondLst>
                                    <p:cond delay="0"/>
                                  </p:stCondLst>
                                  <p:childTnLst>
                                    <p:set>
                                      <p:cBhvr>
                                        <p:cTn id="71" dur="1" fill="hold">
                                          <p:stCondLst>
                                            <p:cond delay="0"/>
                                          </p:stCondLst>
                                        </p:cTn>
                                        <p:tgtEl>
                                          <p:spTgt spid="149526"/>
                                        </p:tgtEl>
                                        <p:attrNameLst>
                                          <p:attrName>style.visibility</p:attrName>
                                        </p:attrNameLst>
                                      </p:cBhvr>
                                      <p:to>
                                        <p:strVal val="visible"/>
                                      </p:to>
                                    </p:set>
                                    <p:animEffect transition="in" filter="diamond(in)">
                                      <p:cBhvr>
                                        <p:cTn id="72" dur="1000"/>
                                        <p:tgtEl>
                                          <p:spTgt spid="14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0" grpId="0" animBg="1"/>
      <p:bldP spid="149510" grpId="1" animBg="1"/>
      <p:bldP spid="149510" grpId="2" animBg="1"/>
      <p:bldP spid="149511" grpId="0" animBg="1"/>
      <p:bldP spid="149511" grpId="1" animBg="1"/>
      <p:bldP spid="149511" grpId="2" animBg="1"/>
      <p:bldP spid="149512" grpId="0" animBg="1"/>
      <p:bldP spid="149512" grpId="1" animBg="1"/>
      <p:bldP spid="149512" grpId="2" animBg="1"/>
      <p:bldP spid="149512" grpId="3" animBg="1"/>
      <p:bldP spid="149512" grpId="4" animBg="1"/>
      <p:bldP spid="149512" grpId="5" animBg="1"/>
      <p:bldP spid="149513" grpId="0" animBg="1"/>
      <p:bldP spid="149524" grpId="0" animBg="1"/>
      <p:bldP spid="149525" grpId="0" animBg="1"/>
      <p:bldP spid="149525" grpId="1" animBg="1"/>
      <p:bldP spid="149525" grpId="2" animBg="1"/>
      <p:bldP spid="149525" grpId="3" animBg="1"/>
      <p:bldP spid="149525" grpId="4"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50531"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0532"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0533"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0534"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0535"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0536"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0537"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0538"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50539" name="Group 11"/>
          <p:cNvGrpSpPr>
            <a:grpSpLocks/>
          </p:cNvGrpSpPr>
          <p:nvPr/>
        </p:nvGrpSpPr>
        <p:grpSpPr bwMode="auto">
          <a:xfrm>
            <a:off x="1108075" y="3421063"/>
            <a:ext cx="8550275" cy="608012"/>
            <a:chOff x="644" y="1153"/>
            <a:chExt cx="4972" cy="383"/>
          </a:xfrm>
        </p:grpSpPr>
        <p:sp>
          <p:nvSpPr>
            <p:cNvPr id="150540"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150541"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0542"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0543"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0544"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0545"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0546"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0547"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150548" name="AutoShape 20"/>
          <p:cNvSpPr>
            <a:spLocks noChangeArrowheads="1"/>
          </p:cNvSpPr>
          <p:nvPr/>
        </p:nvSpPr>
        <p:spPr bwMode="auto">
          <a:xfrm>
            <a:off x="5419725"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50549"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50550" name="Oval 22"/>
          <p:cNvSpPr>
            <a:spLocks noChangeArrowheads="1"/>
          </p:cNvSpPr>
          <p:nvPr/>
        </p:nvSpPr>
        <p:spPr bwMode="auto">
          <a:xfrm>
            <a:off x="6629400"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38889E-6 0.00232 L 0.11337 0.00232 " pathEditMode="relative" rAng="0" ptsTypes="AA">
                                      <p:cBhvr>
                                        <p:cTn id="6" dur="2000" fill="hold"/>
                                        <p:tgtEl>
                                          <p:spTgt spid="150548"/>
                                        </p:tgtEl>
                                        <p:attrNameLst>
                                          <p:attrName>ppt_x</p:attrName>
                                          <p:attrName>ppt_y</p:attrName>
                                        </p:attrNameLst>
                                      </p:cBhvr>
                                      <p:rCtr x="5660"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50549"/>
                                        </p:tgtEl>
                                        <p:attrNameLst>
                                          <p:attrName>style.visibility</p:attrName>
                                        </p:attrNameLst>
                                      </p:cBhvr>
                                      <p:to>
                                        <p:strVal val="visible"/>
                                      </p:to>
                                    </p:set>
                                    <p:animEffect transition="in" filter="blinds(horizontal)">
                                      <p:cBhvr>
                                        <p:cTn id="10" dur="500"/>
                                        <p:tgtEl>
                                          <p:spTgt spid="150549"/>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50537"/>
                                        </p:tgtEl>
                                      </p:cBhvr>
                                    </p:animEffect>
                                    <p:animScale>
                                      <p:cBhvr>
                                        <p:cTn id="14" dur="1000" autoRev="1" fill="hold"/>
                                        <p:tgtEl>
                                          <p:spTgt spid="150537"/>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50536"/>
                                        </p:tgtEl>
                                      </p:cBhvr>
                                    </p:animEffect>
                                    <p:animScale>
                                      <p:cBhvr>
                                        <p:cTn id="17" dur="1000" autoRev="1" fill="hold"/>
                                        <p:tgtEl>
                                          <p:spTgt spid="150536"/>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2.22222E-6 -3.7037E-6 L -0.11163 -3.7037E-6 " pathEditMode="relative" rAng="0" ptsTypes="AA">
                                      <p:cBhvr>
                                        <p:cTn id="20" dur="2000" fill="hold"/>
                                        <p:tgtEl>
                                          <p:spTgt spid="150549"/>
                                        </p:tgtEl>
                                        <p:attrNameLst>
                                          <p:attrName>ppt_x</p:attrName>
                                          <p:attrName>ppt_y</p:attrName>
                                        </p:attrNameLst>
                                      </p:cBhvr>
                                      <p:rCtr x="-5590"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150536"/>
                                        </p:tgtEl>
                                      </p:cBhvr>
                                    </p:animEffect>
                                    <p:animScale>
                                      <p:cBhvr>
                                        <p:cTn id="24" dur="1000" autoRev="1" fill="hold"/>
                                        <p:tgtEl>
                                          <p:spTgt spid="150536"/>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150535"/>
                                        </p:tgtEl>
                                      </p:cBhvr>
                                    </p:animEffect>
                                    <p:animScale>
                                      <p:cBhvr>
                                        <p:cTn id="27" dur="1000" autoRev="1" fill="hold"/>
                                        <p:tgtEl>
                                          <p:spTgt spid="150535"/>
                                        </p:tgtEl>
                                      </p:cBhvr>
                                      <p:by x="105000" y="105000"/>
                                    </p:animScale>
                                  </p:childTnLst>
                                </p:cTn>
                              </p:par>
                            </p:childTnLst>
                          </p:cTn>
                        </p:par>
                        <p:par>
                          <p:cTn id="28" fill="hold" nodeType="afterGroup">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150535"/>
                                        </p:tgtEl>
                                        <p:attrNameLst>
                                          <p:attrName>ppt_x</p:attrName>
                                          <p:attrName>ppt_y</p:attrName>
                                        </p:attrNameLst>
                                      </p:cBhvr>
                                      <p:rCtr x="0" y="16319"/>
                                    </p:animMotion>
                                  </p:childTnLst>
                                </p:cTn>
                              </p:par>
                            </p:childTnLst>
                          </p:cTn>
                        </p:par>
                        <p:par>
                          <p:cTn id="31" fill="hold" nodeType="afterGroup">
                            <p:stCondLst>
                              <p:cond delay="10500"/>
                            </p:stCondLst>
                            <p:childTnLst>
                              <p:par>
                                <p:cTn id="32" presetID="35" presetClass="path" presetSubtype="0" accel="50000" decel="50000" fill="hold" grpId="2" nodeType="afterEffect">
                                  <p:stCondLst>
                                    <p:cond delay="0"/>
                                  </p:stCondLst>
                                  <p:childTnLst>
                                    <p:animMotion origin="layout" path="M 0.00122 2.59259E-6 L -0.11197 2.59259E-6 " pathEditMode="relative" rAng="0" ptsTypes="AA">
                                      <p:cBhvr>
                                        <p:cTn id="33" dur="2000" fill="hold"/>
                                        <p:tgtEl>
                                          <p:spTgt spid="150536"/>
                                        </p:tgtEl>
                                        <p:attrNameLst>
                                          <p:attrName>ppt_x</p:attrName>
                                          <p:attrName>ppt_y</p:attrName>
                                        </p:attrNameLst>
                                      </p:cBhvr>
                                      <p:rCtr x="-5660" y="0"/>
                                    </p:animMotion>
                                  </p:childTnLst>
                                </p:cTn>
                              </p:par>
                            </p:childTnLst>
                          </p:cTn>
                        </p:par>
                        <p:par>
                          <p:cTn id="34" fill="hold" nodeType="afterGroup">
                            <p:stCondLst>
                              <p:cond delay="12500"/>
                            </p:stCondLst>
                            <p:childTnLst>
                              <p:par>
                                <p:cTn id="35" presetID="64" presetClass="path" presetSubtype="0" accel="50000" decel="50000" fill="hold" grpId="2" nodeType="afterEffect">
                                  <p:stCondLst>
                                    <p:cond delay="0"/>
                                  </p:stCondLst>
                                  <p:childTnLst>
                                    <p:animMotion origin="layout" path="M 0.00174 0.32662 L 0.11164 0.00185 " pathEditMode="relative" rAng="0" ptsTypes="AA">
                                      <p:cBhvr>
                                        <p:cTn id="36" dur="2000" fill="hold"/>
                                        <p:tgtEl>
                                          <p:spTgt spid="150535"/>
                                        </p:tgtEl>
                                        <p:attrNameLst>
                                          <p:attrName>ppt_x</p:attrName>
                                          <p:attrName>ppt_y</p:attrName>
                                        </p:attrNameLst>
                                      </p:cBhvr>
                                      <p:rCtr x="5486" y="-16250"/>
                                    </p:animMotion>
                                  </p:childTnLst>
                                </p:cTn>
                              </p:par>
                            </p:childTnLst>
                          </p:cTn>
                        </p:par>
                        <p:par>
                          <p:cTn id="37" fill="hold" nodeType="afterGroup">
                            <p:stCondLst>
                              <p:cond delay="14500"/>
                            </p:stCondLst>
                            <p:childTnLst>
                              <p:par>
                                <p:cTn id="38" presetID="36" presetClass="emph" presetSubtype="0" fill="hold" grpId="3" nodeType="afterEffect">
                                  <p:stCondLst>
                                    <p:cond delay="0"/>
                                  </p:stCondLst>
                                  <p:iterate type="lt">
                                    <p:tmPct val="10000"/>
                                  </p:iterate>
                                  <p:childTnLst>
                                    <p:animScale>
                                      <p:cBhvr>
                                        <p:cTn id="39" dur="250" autoRev="1" fill="hold">
                                          <p:stCondLst>
                                            <p:cond delay="0"/>
                                          </p:stCondLst>
                                        </p:cTn>
                                        <p:tgtEl>
                                          <p:spTgt spid="150549"/>
                                        </p:tgtEl>
                                      </p:cBhvr>
                                      <p:to x="80000" y="100000"/>
                                    </p:animScale>
                                    <p:anim by="(#ppt_w*0.10)" calcmode="lin" valueType="num">
                                      <p:cBhvr>
                                        <p:cTn id="40" dur="250" autoRev="1" fill="hold">
                                          <p:stCondLst>
                                            <p:cond delay="0"/>
                                          </p:stCondLst>
                                        </p:cTn>
                                        <p:tgtEl>
                                          <p:spTgt spid="150549"/>
                                        </p:tgtEl>
                                        <p:attrNameLst>
                                          <p:attrName>ppt_x</p:attrName>
                                        </p:attrNameLst>
                                      </p:cBhvr>
                                    </p:anim>
                                    <p:anim by="(-#ppt_w*0.10)" calcmode="lin" valueType="num">
                                      <p:cBhvr>
                                        <p:cTn id="41" dur="250" autoRev="1" fill="hold">
                                          <p:stCondLst>
                                            <p:cond delay="0"/>
                                          </p:stCondLst>
                                        </p:cTn>
                                        <p:tgtEl>
                                          <p:spTgt spid="150549"/>
                                        </p:tgtEl>
                                        <p:attrNameLst>
                                          <p:attrName>ppt_y</p:attrName>
                                        </p:attrNameLst>
                                      </p:cBhvr>
                                    </p:anim>
                                    <p:animRot by="-480000">
                                      <p:cBhvr>
                                        <p:cTn id="42" dur="250" autoRev="1" fill="hold">
                                          <p:stCondLst>
                                            <p:cond delay="0"/>
                                          </p:stCondLst>
                                        </p:cTn>
                                        <p:tgtEl>
                                          <p:spTgt spid="150549"/>
                                        </p:tgtEl>
                                        <p:attrNameLst>
                                          <p:attrName>r</p:attrName>
                                        </p:attrNameLst>
                                      </p:cBhvr>
                                    </p:animRot>
                                  </p:childTnLst>
                                </p:cTn>
                              </p:par>
                            </p:childTnLst>
                          </p:cTn>
                        </p:par>
                        <p:par>
                          <p:cTn id="43" fill="hold" nodeType="afterGroup">
                            <p:stCondLst>
                              <p:cond delay="15000"/>
                            </p:stCondLst>
                            <p:childTnLst>
                              <p:par>
                                <p:cTn id="44" presetID="3" presetClass="exit" presetSubtype="10" fill="hold" grpId="1" nodeType="afterEffect">
                                  <p:stCondLst>
                                    <p:cond delay="0"/>
                                  </p:stCondLst>
                                  <p:iterate type="lt">
                                    <p:tmPct val="0"/>
                                  </p:iterate>
                                  <p:childTnLst>
                                    <p:animEffect transition="out" filter="blinds(horizontal)">
                                      <p:cBhvr>
                                        <p:cTn id="45" dur="500"/>
                                        <p:tgtEl>
                                          <p:spTgt spid="150549"/>
                                        </p:tgtEl>
                                      </p:cBhvr>
                                    </p:animEffect>
                                    <p:set>
                                      <p:cBhvr>
                                        <p:cTn id="46" dur="1" fill="hold">
                                          <p:stCondLst>
                                            <p:cond delay="499"/>
                                          </p:stCondLst>
                                        </p:cTn>
                                        <p:tgtEl>
                                          <p:spTgt spid="150549"/>
                                        </p:tgtEl>
                                        <p:attrNameLst>
                                          <p:attrName>style.visibility</p:attrName>
                                        </p:attrNameLst>
                                      </p:cBhvr>
                                      <p:to>
                                        <p:strVal val="hidden"/>
                                      </p:to>
                                    </p:set>
                                  </p:childTnLst>
                                </p:cTn>
                              </p:par>
                            </p:childTnLst>
                          </p:cTn>
                        </p:par>
                        <p:par>
                          <p:cTn id="47" fill="hold" nodeType="afterGroup">
                            <p:stCondLst>
                              <p:cond delay="15500"/>
                            </p:stCondLst>
                            <p:childTnLst>
                              <p:par>
                                <p:cTn id="48" presetID="8" presetClass="exit" presetSubtype="16" fill="hold" grpId="3" nodeType="afterEffect">
                                  <p:stCondLst>
                                    <p:cond delay="0"/>
                                  </p:stCondLst>
                                  <p:childTnLst>
                                    <p:animEffect transition="out" filter="diamond(in)">
                                      <p:cBhvr>
                                        <p:cTn id="49" dur="1000"/>
                                        <p:tgtEl>
                                          <p:spTgt spid="150536"/>
                                        </p:tgtEl>
                                      </p:cBhvr>
                                    </p:animEffect>
                                    <p:set>
                                      <p:cBhvr>
                                        <p:cTn id="50" dur="1" fill="hold">
                                          <p:stCondLst>
                                            <p:cond delay="999"/>
                                          </p:stCondLst>
                                        </p:cTn>
                                        <p:tgtEl>
                                          <p:spTgt spid="150536"/>
                                        </p:tgtEl>
                                        <p:attrNameLst>
                                          <p:attrName>style.visibility</p:attrName>
                                        </p:attrNameLst>
                                      </p:cBhvr>
                                      <p:to>
                                        <p:strVal val="hidden"/>
                                      </p:to>
                                    </p:set>
                                  </p:childTnLst>
                                </p:cTn>
                              </p:par>
                              <p:par>
                                <p:cTn id="51" presetID="8" presetClass="entr" presetSubtype="16" fill="hold" nodeType="withEffect">
                                  <p:stCondLst>
                                    <p:cond delay="0"/>
                                  </p:stCondLst>
                                  <p:childTnLst>
                                    <p:set>
                                      <p:cBhvr>
                                        <p:cTn id="52" dur="1" fill="hold">
                                          <p:stCondLst>
                                            <p:cond delay="0"/>
                                          </p:stCondLst>
                                        </p:cTn>
                                        <p:tgtEl>
                                          <p:spTgt spid="150550"/>
                                        </p:tgtEl>
                                        <p:attrNameLst>
                                          <p:attrName>style.visibility</p:attrName>
                                        </p:attrNameLst>
                                      </p:cBhvr>
                                      <p:to>
                                        <p:strVal val="visible"/>
                                      </p:to>
                                    </p:set>
                                    <p:animEffect transition="in" filter="diamond(in)">
                                      <p:cBhvr>
                                        <p:cTn id="53" dur="1000"/>
                                        <p:tgtEl>
                                          <p:spTgt spid="150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 grpId="0" animBg="1"/>
      <p:bldP spid="150535" grpId="1" animBg="1"/>
      <p:bldP spid="150535" grpId="2" animBg="1"/>
      <p:bldP spid="150536" grpId="0" animBg="1"/>
      <p:bldP spid="150536" grpId="1" animBg="1"/>
      <p:bldP spid="150536" grpId="2" animBg="1"/>
      <p:bldP spid="150536" grpId="3" animBg="1"/>
      <p:bldP spid="150537" grpId="0" animBg="1"/>
      <p:bldP spid="150548" grpId="0" animBg="1"/>
      <p:bldP spid="150549" grpId="0" animBg="1"/>
      <p:bldP spid="150549" grpId="1" animBg="1"/>
      <p:bldP spid="150549" grpId="2" animBg="1"/>
      <p:bldP spid="150549" grpId="3"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Minh Họa Thuật Toán</a:t>
            </a:r>
          </a:p>
        </p:txBody>
      </p:sp>
      <p:sp>
        <p:nvSpPr>
          <p:cNvPr id="151555" name="Oval 3"/>
          <p:cNvSpPr>
            <a:spLocks noChangeArrowheads="1"/>
          </p:cNvSpPr>
          <p:nvPr/>
        </p:nvSpPr>
        <p:spPr bwMode="auto">
          <a:xfrm>
            <a:off x="219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1556" name="Oval 4"/>
          <p:cNvSpPr>
            <a:spLocks noChangeArrowheads="1"/>
          </p:cNvSpPr>
          <p:nvPr/>
        </p:nvSpPr>
        <p:spPr bwMode="auto">
          <a:xfrm>
            <a:off x="3324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1557" name="Oval 5"/>
          <p:cNvSpPr>
            <a:spLocks noChangeArrowheads="1"/>
          </p:cNvSpPr>
          <p:nvPr/>
        </p:nvSpPr>
        <p:spPr bwMode="auto">
          <a:xfrm>
            <a:off x="44323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1558" name="Oval 6"/>
          <p:cNvSpPr>
            <a:spLocks noChangeArrowheads="1"/>
          </p:cNvSpPr>
          <p:nvPr/>
        </p:nvSpPr>
        <p:spPr bwMode="auto">
          <a:xfrm>
            <a:off x="55245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1559" name="Oval 7"/>
          <p:cNvSpPr>
            <a:spLocks noChangeArrowheads="1"/>
          </p:cNvSpPr>
          <p:nvPr/>
        </p:nvSpPr>
        <p:spPr bwMode="auto">
          <a:xfrm>
            <a:off x="66309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1560" name="Oval 8"/>
          <p:cNvSpPr>
            <a:spLocks noChangeArrowheads="1"/>
          </p:cNvSpPr>
          <p:nvPr/>
        </p:nvSpPr>
        <p:spPr bwMode="auto">
          <a:xfrm>
            <a:off x="7740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
        <p:nvSpPr>
          <p:cNvPr id="151561" name="Oval 9"/>
          <p:cNvSpPr>
            <a:spLocks noChangeArrowheads="1"/>
          </p:cNvSpPr>
          <p:nvPr/>
        </p:nvSpPr>
        <p:spPr bwMode="auto">
          <a:xfrm>
            <a:off x="8867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1562" name="Oval 10"/>
          <p:cNvSpPr>
            <a:spLocks noChangeArrowheads="1"/>
          </p:cNvSpPr>
          <p:nvPr/>
        </p:nvSpPr>
        <p:spPr bwMode="auto">
          <a:xfrm>
            <a:off x="1108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nvGrpSpPr>
          <p:cNvPr id="151563" name="Group 11"/>
          <p:cNvGrpSpPr>
            <a:grpSpLocks/>
          </p:cNvGrpSpPr>
          <p:nvPr/>
        </p:nvGrpSpPr>
        <p:grpSpPr bwMode="auto">
          <a:xfrm>
            <a:off x="1108075" y="2287588"/>
            <a:ext cx="8550275" cy="608012"/>
            <a:chOff x="644" y="1153"/>
            <a:chExt cx="4972" cy="383"/>
          </a:xfrm>
        </p:grpSpPr>
        <p:sp>
          <p:nvSpPr>
            <p:cNvPr id="15156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15156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15156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15156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15156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15156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7</a:t>
              </a:r>
            </a:p>
          </p:txBody>
        </p:sp>
        <p:sp>
          <p:nvSpPr>
            <p:cNvPr id="15157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15157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grpSp>
      <p:sp>
        <p:nvSpPr>
          <p:cNvPr id="151572" name="AutoShape 20"/>
          <p:cNvSpPr>
            <a:spLocks noChangeArrowheads="1"/>
          </p:cNvSpPr>
          <p:nvPr/>
        </p:nvSpPr>
        <p:spPr bwMode="auto">
          <a:xfrm>
            <a:off x="6537325"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latin typeface="Times New Roman" pitchFamily="18" charset="0"/>
              </a:rPr>
              <a:t>i</a:t>
            </a:r>
          </a:p>
        </p:txBody>
      </p:sp>
      <p:sp>
        <p:nvSpPr>
          <p:cNvPr id="151573" name="AutoShape 21"/>
          <p:cNvSpPr>
            <a:spLocks noChangeArrowheads="1"/>
          </p:cNvSpPr>
          <p:nvPr/>
        </p:nvSpPr>
        <p:spPr bwMode="auto">
          <a:xfrm>
            <a:off x="86328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a:solidFill>
                  <a:srgbClr val="0000FF"/>
                </a:solidFill>
                <a:latin typeface="Times New Roman" pitchFamily="18" charset="0"/>
              </a:rPr>
              <a:t>j</a:t>
            </a:r>
          </a:p>
        </p:txBody>
      </p:sp>
      <p:sp>
        <p:nvSpPr>
          <p:cNvPr id="151574" name="Oval 22"/>
          <p:cNvSpPr>
            <a:spLocks noChangeArrowheads="1"/>
          </p:cNvSpPr>
          <p:nvPr/>
        </p:nvSpPr>
        <p:spPr bwMode="auto">
          <a:xfrm>
            <a:off x="8878888" y="286543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15</a:t>
            </a:r>
          </a:p>
        </p:txBody>
      </p:sp>
      <p:sp>
        <p:nvSpPr>
          <p:cNvPr id="151575" name="Oval 23"/>
          <p:cNvSpPr>
            <a:spLocks noChangeArrowheads="1"/>
          </p:cNvSpPr>
          <p:nvPr/>
        </p:nvSpPr>
        <p:spPr bwMode="auto">
          <a:xfrm>
            <a:off x="7743825"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12</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38889E-6 0.00232 L 0.11337 0.00232 " pathEditMode="relative" rAng="0" ptsTypes="AA">
                                      <p:cBhvr>
                                        <p:cTn id="6" dur="2000" fill="hold"/>
                                        <p:tgtEl>
                                          <p:spTgt spid="151572"/>
                                        </p:tgtEl>
                                        <p:attrNameLst>
                                          <p:attrName>ppt_x</p:attrName>
                                          <p:attrName>ppt_y</p:attrName>
                                        </p:attrNameLst>
                                      </p:cBhvr>
                                      <p:rCtr x="5660"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151573"/>
                                        </p:tgtEl>
                                        <p:attrNameLst>
                                          <p:attrName>style.visibility</p:attrName>
                                        </p:attrNameLst>
                                      </p:cBhvr>
                                      <p:to>
                                        <p:strVal val="visible"/>
                                      </p:to>
                                    </p:set>
                                    <p:animEffect transition="in" filter="blinds(horizontal)">
                                      <p:cBhvr>
                                        <p:cTn id="10" dur="500"/>
                                        <p:tgtEl>
                                          <p:spTgt spid="151573"/>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151561"/>
                                        </p:tgtEl>
                                      </p:cBhvr>
                                    </p:animEffect>
                                    <p:animScale>
                                      <p:cBhvr>
                                        <p:cTn id="14" dur="1000" autoRev="1" fill="hold"/>
                                        <p:tgtEl>
                                          <p:spTgt spid="15156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151560"/>
                                        </p:tgtEl>
                                      </p:cBhvr>
                                    </p:animEffect>
                                    <p:animScale>
                                      <p:cBhvr>
                                        <p:cTn id="17" dur="1000" autoRev="1" fill="hold"/>
                                        <p:tgtEl>
                                          <p:spTgt spid="151560"/>
                                        </p:tgtEl>
                                      </p:cBhvr>
                                      <p:by x="105000" y="105000"/>
                                    </p:animScale>
                                  </p:childTnLst>
                                </p:cTn>
                              </p:par>
                            </p:childTnLst>
                          </p:cTn>
                        </p:par>
                        <p:par>
                          <p:cTn id="18" fill="hold" nodeType="afterGroup">
                            <p:stCondLst>
                              <p:cond delay="4500"/>
                            </p:stCondLst>
                            <p:childTnLst>
                              <p:par>
                                <p:cTn id="19" presetID="36" presetClass="emph" presetSubtype="0" fill="hold" grpId="2" nodeType="afterEffect">
                                  <p:stCondLst>
                                    <p:cond delay="0"/>
                                  </p:stCondLst>
                                  <p:iterate type="lt">
                                    <p:tmPct val="10000"/>
                                  </p:iterate>
                                  <p:childTnLst>
                                    <p:animScale>
                                      <p:cBhvr>
                                        <p:cTn id="20" dur="250" autoRev="1" fill="hold">
                                          <p:stCondLst>
                                            <p:cond delay="0"/>
                                          </p:stCondLst>
                                        </p:cTn>
                                        <p:tgtEl>
                                          <p:spTgt spid="151573"/>
                                        </p:tgtEl>
                                      </p:cBhvr>
                                      <p:to x="80000" y="100000"/>
                                    </p:animScale>
                                    <p:anim by="(#ppt_w*0.10)" calcmode="lin" valueType="num">
                                      <p:cBhvr>
                                        <p:cTn id="21" dur="250" autoRev="1" fill="hold">
                                          <p:stCondLst>
                                            <p:cond delay="0"/>
                                          </p:stCondLst>
                                        </p:cTn>
                                        <p:tgtEl>
                                          <p:spTgt spid="151573"/>
                                        </p:tgtEl>
                                        <p:attrNameLst>
                                          <p:attrName>ppt_x</p:attrName>
                                        </p:attrNameLst>
                                      </p:cBhvr>
                                    </p:anim>
                                    <p:anim by="(-#ppt_w*0.10)" calcmode="lin" valueType="num">
                                      <p:cBhvr>
                                        <p:cTn id="22" dur="250" autoRev="1" fill="hold">
                                          <p:stCondLst>
                                            <p:cond delay="0"/>
                                          </p:stCondLst>
                                        </p:cTn>
                                        <p:tgtEl>
                                          <p:spTgt spid="151573"/>
                                        </p:tgtEl>
                                        <p:attrNameLst>
                                          <p:attrName>ppt_y</p:attrName>
                                        </p:attrNameLst>
                                      </p:cBhvr>
                                    </p:anim>
                                    <p:animRot by="-480000">
                                      <p:cBhvr>
                                        <p:cTn id="23" dur="250" autoRev="1" fill="hold">
                                          <p:stCondLst>
                                            <p:cond delay="0"/>
                                          </p:stCondLst>
                                        </p:cTn>
                                        <p:tgtEl>
                                          <p:spTgt spid="151573"/>
                                        </p:tgtEl>
                                        <p:attrNameLst>
                                          <p:attrName>r</p:attrName>
                                        </p:attrNameLst>
                                      </p:cBhvr>
                                    </p:animRot>
                                  </p:childTnLst>
                                </p:cTn>
                              </p:par>
                            </p:childTnLst>
                          </p:cTn>
                        </p:par>
                        <p:par>
                          <p:cTn id="24" fill="hold" nodeType="afterGroup">
                            <p:stCondLst>
                              <p:cond delay="5000"/>
                            </p:stCondLst>
                            <p:childTnLst>
                              <p:par>
                                <p:cTn id="25" presetID="3" presetClass="exit" presetSubtype="10" fill="hold" grpId="1" nodeType="afterEffect">
                                  <p:stCondLst>
                                    <p:cond delay="0"/>
                                  </p:stCondLst>
                                  <p:iterate type="lt">
                                    <p:tmPct val="0"/>
                                  </p:iterate>
                                  <p:childTnLst>
                                    <p:animEffect transition="out" filter="blinds(horizontal)">
                                      <p:cBhvr>
                                        <p:cTn id="26" dur="500"/>
                                        <p:tgtEl>
                                          <p:spTgt spid="151573"/>
                                        </p:tgtEl>
                                      </p:cBhvr>
                                    </p:animEffect>
                                    <p:set>
                                      <p:cBhvr>
                                        <p:cTn id="27" dur="1" fill="hold">
                                          <p:stCondLst>
                                            <p:cond delay="499"/>
                                          </p:stCondLst>
                                        </p:cTn>
                                        <p:tgtEl>
                                          <p:spTgt spid="151573"/>
                                        </p:tgtEl>
                                        <p:attrNameLst>
                                          <p:attrName>style.visibility</p:attrName>
                                        </p:attrNameLst>
                                      </p:cBhvr>
                                      <p:to>
                                        <p:strVal val="hidden"/>
                                      </p:to>
                                    </p:set>
                                  </p:childTnLst>
                                </p:cTn>
                              </p:par>
                            </p:childTnLst>
                          </p:cTn>
                        </p:par>
                        <p:par>
                          <p:cTn id="28" fill="hold" nodeType="afterGroup">
                            <p:stCondLst>
                              <p:cond delay="5500"/>
                            </p:stCondLst>
                            <p:childTnLst>
                              <p:par>
                                <p:cTn id="29" presetID="8" presetClass="exit" presetSubtype="16" fill="hold" grpId="1" nodeType="afterEffect">
                                  <p:stCondLst>
                                    <p:cond delay="0"/>
                                  </p:stCondLst>
                                  <p:childTnLst>
                                    <p:animEffect transition="out" filter="diamond(in)">
                                      <p:cBhvr>
                                        <p:cTn id="30" dur="1000"/>
                                        <p:tgtEl>
                                          <p:spTgt spid="151560"/>
                                        </p:tgtEl>
                                      </p:cBhvr>
                                    </p:animEffect>
                                    <p:set>
                                      <p:cBhvr>
                                        <p:cTn id="31" dur="1" fill="hold">
                                          <p:stCondLst>
                                            <p:cond delay="999"/>
                                          </p:stCondLst>
                                        </p:cTn>
                                        <p:tgtEl>
                                          <p:spTgt spid="151560"/>
                                        </p:tgtEl>
                                        <p:attrNameLst>
                                          <p:attrName>style.visibility</p:attrName>
                                        </p:attrNameLst>
                                      </p:cBhvr>
                                      <p:to>
                                        <p:strVal val="hidden"/>
                                      </p:to>
                                    </p:set>
                                  </p:childTnLst>
                                </p:cTn>
                              </p:par>
                              <p:par>
                                <p:cTn id="32" presetID="8" presetClass="entr" presetSubtype="16" fill="hold" nodeType="withEffect">
                                  <p:stCondLst>
                                    <p:cond delay="0"/>
                                  </p:stCondLst>
                                  <p:childTnLst>
                                    <p:set>
                                      <p:cBhvr>
                                        <p:cTn id="33" dur="1" fill="hold">
                                          <p:stCondLst>
                                            <p:cond delay="0"/>
                                          </p:stCondLst>
                                        </p:cTn>
                                        <p:tgtEl>
                                          <p:spTgt spid="151575"/>
                                        </p:tgtEl>
                                        <p:attrNameLst>
                                          <p:attrName>style.visibility</p:attrName>
                                        </p:attrNameLst>
                                      </p:cBhvr>
                                      <p:to>
                                        <p:strVal val="visible"/>
                                      </p:to>
                                    </p:set>
                                    <p:animEffect transition="in" filter="diamond(in)">
                                      <p:cBhvr>
                                        <p:cTn id="34" dur="1000"/>
                                        <p:tgtEl>
                                          <p:spTgt spid="151575"/>
                                        </p:tgtEl>
                                      </p:cBhvr>
                                    </p:animEffect>
                                  </p:childTnLst>
                                </p:cTn>
                              </p:par>
                            </p:childTnLst>
                          </p:cTn>
                        </p:par>
                        <p:par>
                          <p:cTn id="35" fill="hold" nodeType="afterGroup">
                            <p:stCondLst>
                              <p:cond delay="6500"/>
                            </p:stCondLst>
                            <p:childTnLst>
                              <p:par>
                                <p:cTn id="36" presetID="63" presetClass="path" presetSubtype="0" accel="50000" decel="50000" fill="hold" grpId="1" nodeType="afterEffect">
                                  <p:stCondLst>
                                    <p:cond delay="0"/>
                                  </p:stCondLst>
                                  <p:childTnLst>
                                    <p:animMotion origin="layout" path="M 0.11336 0.00232 L 0.22673 0.00232 " pathEditMode="relative" rAng="0" ptsTypes="AA">
                                      <p:cBhvr>
                                        <p:cTn id="37" dur="2000" fill="hold"/>
                                        <p:tgtEl>
                                          <p:spTgt spid="151572"/>
                                        </p:tgtEl>
                                        <p:attrNameLst>
                                          <p:attrName>ppt_x</p:attrName>
                                          <p:attrName>ppt_y</p:attrName>
                                        </p:attrNameLst>
                                      </p:cBhvr>
                                      <p:rCtr x="5660" y="0"/>
                                    </p:animMotion>
                                  </p:childTnLst>
                                </p:cTn>
                              </p:par>
                            </p:childTnLst>
                          </p:cTn>
                        </p:par>
                        <p:par>
                          <p:cTn id="38" fill="hold" nodeType="afterGroup">
                            <p:stCondLst>
                              <p:cond delay="8500"/>
                            </p:stCondLst>
                            <p:childTnLst>
                              <p:par>
                                <p:cTn id="39" presetID="8" presetClass="exit" presetSubtype="16" fill="hold" grpId="1" nodeType="afterEffect">
                                  <p:stCondLst>
                                    <p:cond delay="0"/>
                                  </p:stCondLst>
                                  <p:childTnLst>
                                    <p:animEffect transition="out" filter="diamond(in)">
                                      <p:cBhvr>
                                        <p:cTn id="40" dur="1000"/>
                                        <p:tgtEl>
                                          <p:spTgt spid="151561"/>
                                        </p:tgtEl>
                                      </p:cBhvr>
                                    </p:animEffect>
                                    <p:set>
                                      <p:cBhvr>
                                        <p:cTn id="41" dur="1" fill="hold">
                                          <p:stCondLst>
                                            <p:cond delay="999"/>
                                          </p:stCondLst>
                                        </p:cTn>
                                        <p:tgtEl>
                                          <p:spTgt spid="151561"/>
                                        </p:tgtEl>
                                        <p:attrNameLst>
                                          <p:attrName>style.visibility</p:attrName>
                                        </p:attrNameLst>
                                      </p:cBhvr>
                                      <p:to>
                                        <p:strVal val="hidden"/>
                                      </p:to>
                                    </p:set>
                                  </p:childTnLst>
                                </p:cTn>
                              </p:par>
                              <p:par>
                                <p:cTn id="42" presetID="8" presetClass="entr" presetSubtype="16" fill="hold" nodeType="withEffect">
                                  <p:stCondLst>
                                    <p:cond delay="0"/>
                                  </p:stCondLst>
                                  <p:childTnLst>
                                    <p:set>
                                      <p:cBhvr>
                                        <p:cTn id="43" dur="1" fill="hold">
                                          <p:stCondLst>
                                            <p:cond delay="0"/>
                                          </p:stCondLst>
                                        </p:cTn>
                                        <p:tgtEl>
                                          <p:spTgt spid="151574"/>
                                        </p:tgtEl>
                                        <p:attrNameLst>
                                          <p:attrName>style.visibility</p:attrName>
                                        </p:attrNameLst>
                                      </p:cBhvr>
                                      <p:to>
                                        <p:strVal val="visible"/>
                                      </p:to>
                                    </p:set>
                                    <p:animEffect transition="in" filter="diamond(in)">
                                      <p:cBhvr>
                                        <p:cTn id="44" dur="1000"/>
                                        <p:tgtEl>
                                          <p:spTgt spid="151574"/>
                                        </p:tgtEl>
                                      </p:cBhvr>
                                    </p:animEffect>
                                  </p:childTnLst>
                                </p:cTn>
                              </p:par>
                            </p:childTnLst>
                          </p:cTn>
                        </p:par>
                        <p:par>
                          <p:cTn id="45" fill="hold" nodeType="afterGroup">
                            <p:stCondLst>
                              <p:cond delay="9500"/>
                            </p:stCondLst>
                            <p:childTnLst>
                              <p:par>
                                <p:cTn id="46" presetID="3" presetClass="exit" presetSubtype="10" fill="hold" grpId="2" nodeType="afterEffect">
                                  <p:stCondLst>
                                    <p:cond delay="0"/>
                                  </p:stCondLst>
                                  <p:childTnLst>
                                    <p:animEffect transition="out" filter="blinds(horizontal)">
                                      <p:cBhvr>
                                        <p:cTn id="47" dur="500"/>
                                        <p:tgtEl>
                                          <p:spTgt spid="151572"/>
                                        </p:tgtEl>
                                      </p:cBhvr>
                                    </p:animEffect>
                                    <p:set>
                                      <p:cBhvr>
                                        <p:cTn id="48" dur="1" fill="hold">
                                          <p:stCondLst>
                                            <p:cond delay="499"/>
                                          </p:stCondLst>
                                        </p:cTn>
                                        <p:tgtEl>
                                          <p:spTgt spid="1515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0" grpId="0" animBg="1"/>
      <p:bldP spid="151560" grpId="1" animBg="1"/>
      <p:bldP spid="151561" grpId="0" animBg="1"/>
      <p:bldP spid="151561" grpId="1" animBg="1"/>
      <p:bldP spid="151572" grpId="0" animBg="1"/>
      <p:bldP spid="151572" grpId="1" animBg="1"/>
      <p:bldP spid="151572" grpId="2" animBg="1"/>
      <p:bldP spid="151573" grpId="0" animBg="1"/>
      <p:bldP spid="151573" grpId="1" animBg="1"/>
      <p:bldP spid="151573"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Minh Họa Thuật Toán Tìm Kiếm Tuyến Tính (tt)</a:t>
            </a:r>
          </a:p>
        </p:txBody>
      </p:sp>
      <p:grpSp>
        <p:nvGrpSpPr>
          <p:cNvPr id="254980" name="Group 4"/>
          <p:cNvGrpSpPr>
            <a:grpSpLocks/>
          </p:cNvGrpSpPr>
          <p:nvPr/>
        </p:nvGrpSpPr>
        <p:grpSpPr bwMode="auto">
          <a:xfrm>
            <a:off x="1570038" y="3881438"/>
            <a:ext cx="7440612" cy="608012"/>
            <a:chOff x="955" y="2820"/>
            <a:chExt cx="4687" cy="383"/>
          </a:xfrm>
        </p:grpSpPr>
        <p:sp>
          <p:nvSpPr>
            <p:cNvPr id="254981" name="Oval 5"/>
            <p:cNvSpPr>
              <a:spLocks noChangeArrowheads="1"/>
            </p:cNvSpPr>
            <p:nvPr/>
          </p:nvSpPr>
          <p:spPr bwMode="auto">
            <a:xfrm>
              <a:off x="1653"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54982" name="Oval 6"/>
            <p:cNvSpPr>
              <a:spLocks noChangeArrowheads="1"/>
            </p:cNvSpPr>
            <p:nvPr/>
          </p:nvSpPr>
          <p:spPr bwMode="auto">
            <a:xfrm>
              <a:off x="2351"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54983" name="Oval 7"/>
            <p:cNvSpPr>
              <a:spLocks noChangeArrowheads="1"/>
            </p:cNvSpPr>
            <p:nvPr/>
          </p:nvSpPr>
          <p:spPr bwMode="auto">
            <a:xfrm>
              <a:off x="3049"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3</a:t>
              </a:r>
            </a:p>
          </p:txBody>
        </p:sp>
        <p:sp>
          <p:nvSpPr>
            <p:cNvPr id="254984" name="Oval 8"/>
            <p:cNvSpPr>
              <a:spLocks noChangeArrowheads="1"/>
            </p:cNvSpPr>
            <p:nvPr/>
          </p:nvSpPr>
          <p:spPr bwMode="auto">
            <a:xfrm>
              <a:off x="3748"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54985" name="Oval 9"/>
            <p:cNvSpPr>
              <a:spLocks noChangeArrowheads="1"/>
            </p:cNvSpPr>
            <p:nvPr/>
          </p:nvSpPr>
          <p:spPr bwMode="auto">
            <a:xfrm>
              <a:off x="4445"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54986" name="Oval 10"/>
            <p:cNvSpPr>
              <a:spLocks noChangeArrowheads="1"/>
            </p:cNvSpPr>
            <p:nvPr/>
          </p:nvSpPr>
          <p:spPr bwMode="auto">
            <a:xfrm>
              <a:off x="5144"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54987" name="Oval 11"/>
            <p:cNvSpPr>
              <a:spLocks noChangeArrowheads="1"/>
            </p:cNvSpPr>
            <p:nvPr/>
          </p:nvSpPr>
          <p:spPr bwMode="auto">
            <a:xfrm>
              <a:off x="955"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0</a:t>
              </a:r>
            </a:p>
          </p:txBody>
        </p:sp>
      </p:grpSp>
      <p:sp>
        <p:nvSpPr>
          <p:cNvPr id="254988" name="Oval 12"/>
          <p:cNvSpPr>
            <a:spLocks noChangeArrowheads="1"/>
          </p:cNvSpPr>
          <p:nvPr/>
        </p:nvSpPr>
        <p:spPr bwMode="auto">
          <a:xfrm>
            <a:off x="1550988" y="3224213"/>
            <a:ext cx="80962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2</a:t>
            </a:r>
          </a:p>
        </p:txBody>
      </p:sp>
      <p:sp>
        <p:nvSpPr>
          <p:cNvPr id="254989" name="Oval 13"/>
          <p:cNvSpPr>
            <a:spLocks noChangeArrowheads="1"/>
          </p:cNvSpPr>
          <p:nvPr/>
        </p:nvSpPr>
        <p:spPr bwMode="auto">
          <a:xfrm>
            <a:off x="2676525" y="32242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8</a:t>
            </a:r>
          </a:p>
        </p:txBody>
      </p:sp>
      <p:sp>
        <p:nvSpPr>
          <p:cNvPr id="254990" name="Oval 14"/>
          <p:cNvSpPr>
            <a:spLocks noChangeArrowheads="1"/>
          </p:cNvSpPr>
          <p:nvPr/>
        </p:nvSpPr>
        <p:spPr bwMode="auto">
          <a:xfrm>
            <a:off x="3784600" y="32242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5</a:t>
            </a:r>
          </a:p>
        </p:txBody>
      </p:sp>
      <p:sp>
        <p:nvSpPr>
          <p:cNvPr id="254991" name="Oval 15"/>
          <p:cNvSpPr>
            <a:spLocks noChangeArrowheads="1"/>
          </p:cNvSpPr>
          <p:nvPr/>
        </p:nvSpPr>
        <p:spPr bwMode="auto">
          <a:xfrm>
            <a:off x="4876800" y="32242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1</a:t>
            </a:r>
          </a:p>
        </p:txBody>
      </p:sp>
      <p:sp>
        <p:nvSpPr>
          <p:cNvPr id="254992" name="Oval 16"/>
          <p:cNvSpPr>
            <a:spLocks noChangeArrowheads="1"/>
          </p:cNvSpPr>
          <p:nvPr/>
        </p:nvSpPr>
        <p:spPr bwMode="auto">
          <a:xfrm>
            <a:off x="5983288" y="3224213"/>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sp>
        <p:nvSpPr>
          <p:cNvPr id="254993" name="Oval 17"/>
          <p:cNvSpPr>
            <a:spLocks noChangeArrowheads="1"/>
          </p:cNvSpPr>
          <p:nvPr/>
        </p:nvSpPr>
        <p:spPr bwMode="auto">
          <a:xfrm>
            <a:off x="7092950" y="32242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4</a:t>
            </a:r>
          </a:p>
        </p:txBody>
      </p:sp>
      <p:sp>
        <p:nvSpPr>
          <p:cNvPr id="254994" name="Oval 18"/>
          <p:cNvSpPr>
            <a:spLocks noChangeArrowheads="1"/>
          </p:cNvSpPr>
          <p:nvPr/>
        </p:nvSpPr>
        <p:spPr bwMode="auto">
          <a:xfrm>
            <a:off x="8220075" y="322421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400" b="1">
                <a:latin typeface="VNI-Helve" pitchFamily="2" charset="0"/>
              </a:rPr>
              <a:t>6</a:t>
            </a:r>
          </a:p>
        </p:txBody>
      </p:sp>
      <p:grpSp>
        <p:nvGrpSpPr>
          <p:cNvPr id="254995" name="Group 19"/>
          <p:cNvGrpSpPr>
            <a:grpSpLocks/>
          </p:cNvGrpSpPr>
          <p:nvPr/>
        </p:nvGrpSpPr>
        <p:grpSpPr bwMode="auto">
          <a:xfrm>
            <a:off x="1531938" y="1989138"/>
            <a:ext cx="792162" cy="1130300"/>
            <a:chOff x="931" y="1604"/>
            <a:chExt cx="499" cy="712"/>
          </a:xfrm>
        </p:grpSpPr>
        <p:sp>
          <p:nvSpPr>
            <p:cNvPr id="254996" name="Rectangle 20"/>
            <p:cNvSpPr>
              <a:spLocks noChangeArrowheads="1"/>
            </p:cNvSpPr>
            <p:nvPr/>
          </p:nvSpPr>
          <p:spPr bwMode="auto">
            <a:xfrm>
              <a:off x="931" y="1604"/>
              <a:ext cx="499" cy="317"/>
            </a:xfrm>
            <a:prstGeom prst="rect">
              <a:avLst/>
            </a:prstGeom>
            <a:gradFill rotWithShape="1">
              <a:gsLst>
                <a:gs pos="0">
                  <a:srgbClr val="FFFF99"/>
                </a:gs>
                <a:gs pos="100000">
                  <a:srgbClr val="FFFF99">
                    <a:gamma/>
                    <a:shade val="46275"/>
                    <a:invGamma/>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1"/>
                <a:t>X=10</a:t>
              </a:r>
            </a:p>
          </p:txBody>
        </p:sp>
        <p:sp>
          <p:nvSpPr>
            <p:cNvPr id="254997" name="AutoShape 21"/>
            <p:cNvSpPr>
              <a:spLocks noChangeArrowheads="1"/>
            </p:cNvSpPr>
            <p:nvPr/>
          </p:nvSpPr>
          <p:spPr bwMode="auto">
            <a:xfrm>
              <a:off x="988" y="1933"/>
              <a:ext cx="363" cy="383"/>
            </a:xfrm>
            <a:prstGeom prst="downArrow">
              <a:avLst>
                <a:gd name="adj1" fmla="val 50000"/>
                <a:gd name="adj2" fmla="val 26377"/>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sz="2800"/>
                <a:t>i</a:t>
              </a:r>
            </a:p>
          </p:txBody>
        </p:sp>
      </p:grpSp>
      <p:sp>
        <p:nvSpPr>
          <p:cNvPr id="254999" name="Text Box 23"/>
          <p:cNvSpPr txBox="1">
            <a:spLocks noChangeArrowheads="1"/>
          </p:cNvSpPr>
          <p:nvPr/>
        </p:nvSpPr>
        <p:spPr bwMode="auto">
          <a:xfrm>
            <a:off x="6840538" y="2074863"/>
            <a:ext cx="3081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b="1">
                <a:solidFill>
                  <a:schemeClr val="accent2"/>
                </a:solidFill>
              </a:rPr>
              <a:t>i=7, không tìm thấy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54995"/>
                                        </p:tgtEl>
                                        <p:attrNameLst>
                                          <p:attrName>style.visibility</p:attrName>
                                        </p:attrNameLst>
                                      </p:cBhvr>
                                      <p:to>
                                        <p:strVal val="visible"/>
                                      </p:to>
                                    </p:set>
                                    <p:animEffect transition="in" filter="blinds(horizontal)">
                                      <p:cBhvr>
                                        <p:cTn id="7" dur="500"/>
                                        <p:tgtEl>
                                          <p:spTgt spid="254995"/>
                                        </p:tgtEl>
                                      </p:cBhvr>
                                    </p:animEffect>
                                  </p:childTnLst>
                                </p:cTn>
                              </p:par>
                            </p:childTnLst>
                          </p:cTn>
                        </p:par>
                        <p:par>
                          <p:cTn id="8" fill="hold" nodeType="afterGroup">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254995"/>
                                        </p:tgtEl>
                                      </p:cBhvr>
                                    </p:animEffect>
                                    <p:animScale>
                                      <p:cBhvr>
                                        <p:cTn id="11" dur="250" autoRev="1" fill="hold"/>
                                        <p:tgtEl>
                                          <p:spTgt spid="254995"/>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254988"/>
                                        </p:tgtEl>
                                      </p:cBhvr>
                                    </p:animEffect>
                                    <p:animScale>
                                      <p:cBhvr>
                                        <p:cTn id="14" dur="250" autoRev="1" fill="hold"/>
                                        <p:tgtEl>
                                          <p:spTgt spid="254988"/>
                                        </p:tgtEl>
                                      </p:cBhvr>
                                      <p:by x="105000" y="105000"/>
                                    </p:animScale>
                                  </p:childTnLst>
                                </p:cTn>
                              </p:par>
                            </p:childTnLst>
                          </p:cTn>
                        </p:par>
                        <p:par>
                          <p:cTn id="15" fill="hold" nodeType="afterGroup">
                            <p:stCondLst>
                              <p:cond delay="1000"/>
                            </p:stCondLst>
                            <p:childTnLst>
                              <p:par>
                                <p:cTn id="16" presetID="63" presetClass="path" presetSubtype="0" accel="50000" decel="50000" fill="hold" nodeType="afterEffect">
                                  <p:stCondLst>
                                    <p:cond delay="0"/>
                                  </p:stCondLst>
                                  <p:childTnLst>
                                    <p:animMotion origin="layout" path="M 0.00016 -0.00902 L 0.11458 -0.00625 " pathEditMode="relative" rAng="0" ptsTypes="AA">
                                      <p:cBhvr>
                                        <p:cTn id="17" dur="2000" fill="hold"/>
                                        <p:tgtEl>
                                          <p:spTgt spid="254995"/>
                                        </p:tgtEl>
                                        <p:attrNameLst>
                                          <p:attrName>ppt_x</p:attrName>
                                          <p:attrName>ppt_y</p:attrName>
                                        </p:attrNameLst>
                                      </p:cBhvr>
                                      <p:rCtr x="5721" y="139"/>
                                    </p:animMotion>
                                  </p:childTnLst>
                                </p:cTn>
                              </p:par>
                            </p:childTnLst>
                          </p:cTn>
                        </p:par>
                        <p:par>
                          <p:cTn id="18" fill="hold" nodeType="afterGroup">
                            <p:stCondLst>
                              <p:cond delay="3000"/>
                            </p:stCondLst>
                            <p:childTnLst>
                              <p:par>
                                <p:cTn id="19" presetID="26" presetClass="emph" presetSubtype="0" fill="hold" nodeType="afterEffect">
                                  <p:stCondLst>
                                    <p:cond delay="0"/>
                                  </p:stCondLst>
                                  <p:childTnLst>
                                    <p:animEffect transition="out" filter="fade">
                                      <p:cBhvr>
                                        <p:cTn id="20" dur="2000" tmFilter="0, 0; .2, .5; .8, .5; 1, 0"/>
                                        <p:tgtEl>
                                          <p:spTgt spid="254995"/>
                                        </p:tgtEl>
                                      </p:cBhvr>
                                    </p:animEffect>
                                    <p:animScale>
                                      <p:cBhvr>
                                        <p:cTn id="21" dur="1000" autoRev="1" fill="hold"/>
                                        <p:tgtEl>
                                          <p:spTgt spid="254995"/>
                                        </p:tgtEl>
                                      </p:cBhvr>
                                      <p:by x="105000" y="105000"/>
                                    </p:animScale>
                                  </p:childTnLst>
                                </p:cTn>
                              </p:par>
                              <p:par>
                                <p:cTn id="22" presetID="26" presetClass="emph" presetSubtype="0" fill="hold" grpId="0" nodeType="withEffect">
                                  <p:stCondLst>
                                    <p:cond delay="0"/>
                                  </p:stCondLst>
                                  <p:childTnLst>
                                    <p:animEffect transition="out" filter="fade">
                                      <p:cBhvr>
                                        <p:cTn id="23" dur="2000" tmFilter="0, 0; .2, .5; .8, .5; 1, 0"/>
                                        <p:tgtEl>
                                          <p:spTgt spid="254989"/>
                                        </p:tgtEl>
                                      </p:cBhvr>
                                    </p:animEffect>
                                    <p:animScale>
                                      <p:cBhvr>
                                        <p:cTn id="24" dur="1000" autoRev="1" fill="hold"/>
                                        <p:tgtEl>
                                          <p:spTgt spid="254989"/>
                                        </p:tgtEl>
                                      </p:cBhvr>
                                      <p:by x="105000" y="105000"/>
                                    </p:animScale>
                                  </p:childTnLst>
                                </p:cTn>
                              </p:par>
                            </p:childTnLst>
                          </p:cTn>
                        </p:par>
                        <p:par>
                          <p:cTn id="25" fill="hold" nodeType="afterGroup">
                            <p:stCondLst>
                              <p:cond delay="5000"/>
                            </p:stCondLst>
                            <p:childTnLst>
                              <p:par>
                                <p:cTn id="26" presetID="63" presetClass="path" presetSubtype="0" accel="50000" decel="50000" fill="hold" nodeType="afterEffect">
                                  <p:stCondLst>
                                    <p:cond delay="0"/>
                                  </p:stCondLst>
                                  <p:childTnLst>
                                    <p:animMotion origin="layout" path="M 0.11459 -0.00625 L 0.22372 -0.00625 " pathEditMode="relative" rAng="0" ptsTypes="AA">
                                      <p:cBhvr>
                                        <p:cTn id="27" dur="2000" fill="hold"/>
                                        <p:tgtEl>
                                          <p:spTgt spid="254995"/>
                                        </p:tgtEl>
                                        <p:attrNameLst>
                                          <p:attrName>ppt_x</p:attrName>
                                          <p:attrName>ppt_y</p:attrName>
                                        </p:attrNameLst>
                                      </p:cBhvr>
                                      <p:rCtr x="5449" y="0"/>
                                    </p:animMotion>
                                  </p:childTnLst>
                                </p:cTn>
                              </p:par>
                            </p:childTnLst>
                          </p:cTn>
                        </p:par>
                        <p:par>
                          <p:cTn id="28" fill="hold" nodeType="afterGroup">
                            <p:stCondLst>
                              <p:cond delay="7000"/>
                            </p:stCondLst>
                            <p:childTnLst>
                              <p:par>
                                <p:cTn id="29" presetID="26" presetClass="emph" presetSubtype="0" fill="hold" nodeType="afterEffect">
                                  <p:stCondLst>
                                    <p:cond delay="0"/>
                                  </p:stCondLst>
                                  <p:childTnLst>
                                    <p:animEffect transition="out" filter="fade">
                                      <p:cBhvr>
                                        <p:cTn id="30" dur="2000" tmFilter="0, 0; .2, .5; .8, .5; 1, 0"/>
                                        <p:tgtEl>
                                          <p:spTgt spid="254995"/>
                                        </p:tgtEl>
                                      </p:cBhvr>
                                    </p:animEffect>
                                    <p:animScale>
                                      <p:cBhvr>
                                        <p:cTn id="31" dur="1000" autoRev="1" fill="hold"/>
                                        <p:tgtEl>
                                          <p:spTgt spid="254995"/>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254990"/>
                                        </p:tgtEl>
                                      </p:cBhvr>
                                    </p:animEffect>
                                    <p:animScale>
                                      <p:cBhvr>
                                        <p:cTn id="34" dur="250" autoRev="1" fill="hold"/>
                                        <p:tgtEl>
                                          <p:spTgt spid="254990"/>
                                        </p:tgtEl>
                                      </p:cBhvr>
                                      <p:by x="105000" y="105000"/>
                                    </p:animScale>
                                  </p:childTnLst>
                                </p:cTn>
                              </p:par>
                            </p:childTnLst>
                          </p:cTn>
                        </p:par>
                        <p:par>
                          <p:cTn id="35" fill="hold" nodeType="afterGroup">
                            <p:stCondLst>
                              <p:cond delay="9000"/>
                            </p:stCondLst>
                            <p:childTnLst>
                              <p:par>
                                <p:cTn id="36" presetID="63" presetClass="path" presetSubtype="0" accel="50000" decel="50000" fill="hold" nodeType="afterEffect">
                                  <p:stCondLst>
                                    <p:cond delay="0"/>
                                  </p:stCondLst>
                                  <p:childTnLst>
                                    <p:animMotion origin="layout" path="M 0.22372 -0.00625 L 0.33991 -0.00625 " pathEditMode="relative" rAng="0" ptsTypes="AA">
                                      <p:cBhvr>
                                        <p:cTn id="37" dur="2000" fill="hold"/>
                                        <p:tgtEl>
                                          <p:spTgt spid="254995"/>
                                        </p:tgtEl>
                                        <p:attrNameLst>
                                          <p:attrName>ppt_x</p:attrName>
                                          <p:attrName>ppt_y</p:attrName>
                                        </p:attrNameLst>
                                      </p:cBhvr>
                                      <p:rCtr x="5801" y="0"/>
                                    </p:animMotion>
                                  </p:childTnLst>
                                </p:cTn>
                              </p:par>
                            </p:childTnLst>
                          </p:cTn>
                        </p:par>
                        <p:par>
                          <p:cTn id="38" fill="hold" nodeType="afterGroup">
                            <p:stCondLst>
                              <p:cond delay="11000"/>
                            </p:stCondLst>
                            <p:childTnLst>
                              <p:par>
                                <p:cTn id="39" presetID="26" presetClass="emph" presetSubtype="0" fill="hold" nodeType="afterEffect">
                                  <p:stCondLst>
                                    <p:cond delay="0"/>
                                  </p:stCondLst>
                                  <p:childTnLst>
                                    <p:animEffect transition="out" filter="fade">
                                      <p:cBhvr>
                                        <p:cTn id="40" dur="2000" tmFilter="0, 0; .2, .5; .8, .5; 1, 0"/>
                                        <p:tgtEl>
                                          <p:spTgt spid="254995"/>
                                        </p:tgtEl>
                                      </p:cBhvr>
                                    </p:animEffect>
                                    <p:animScale>
                                      <p:cBhvr>
                                        <p:cTn id="41" dur="1000" autoRev="1" fill="hold"/>
                                        <p:tgtEl>
                                          <p:spTgt spid="254995"/>
                                        </p:tgtEl>
                                      </p:cBhvr>
                                      <p:by x="105000" y="105000"/>
                                    </p:animScale>
                                  </p:childTnLst>
                                </p:cTn>
                              </p:par>
                              <p:par>
                                <p:cTn id="42" presetID="26" presetClass="emph" presetSubtype="0" fill="hold" grpId="0" nodeType="withEffect">
                                  <p:stCondLst>
                                    <p:cond delay="0"/>
                                  </p:stCondLst>
                                  <p:childTnLst>
                                    <p:animEffect transition="out" filter="fade">
                                      <p:cBhvr>
                                        <p:cTn id="43" dur="2000" tmFilter="0, 0; .2, .5; .8, .5; 1, 0"/>
                                        <p:tgtEl>
                                          <p:spTgt spid="254991"/>
                                        </p:tgtEl>
                                      </p:cBhvr>
                                    </p:animEffect>
                                    <p:animScale>
                                      <p:cBhvr>
                                        <p:cTn id="44" dur="1000" autoRev="1" fill="hold"/>
                                        <p:tgtEl>
                                          <p:spTgt spid="254991"/>
                                        </p:tgtEl>
                                      </p:cBhvr>
                                      <p:by x="105000" y="105000"/>
                                    </p:animScale>
                                  </p:childTnLst>
                                </p:cTn>
                              </p:par>
                            </p:childTnLst>
                          </p:cTn>
                        </p:par>
                        <p:par>
                          <p:cTn id="45" fill="hold" nodeType="afterGroup">
                            <p:stCondLst>
                              <p:cond delay="13000"/>
                            </p:stCondLst>
                            <p:childTnLst>
                              <p:par>
                                <p:cTn id="46" presetID="63" presetClass="path" presetSubtype="0" accel="50000" decel="50000" fill="hold" nodeType="afterEffect">
                                  <p:stCondLst>
                                    <p:cond delay="0"/>
                                  </p:stCondLst>
                                  <p:childTnLst>
                                    <p:animMotion origin="layout" path="M 0.33991 -0.00625 L 0.44167 -0.00625 " pathEditMode="relative" rAng="0" ptsTypes="AA">
                                      <p:cBhvr>
                                        <p:cTn id="47" dur="2000" fill="hold"/>
                                        <p:tgtEl>
                                          <p:spTgt spid="254995"/>
                                        </p:tgtEl>
                                        <p:attrNameLst>
                                          <p:attrName>ppt_x</p:attrName>
                                          <p:attrName>ppt_y</p:attrName>
                                        </p:attrNameLst>
                                      </p:cBhvr>
                                      <p:rCtr x="5080" y="0"/>
                                    </p:animMotion>
                                  </p:childTnLst>
                                </p:cTn>
                              </p:par>
                            </p:childTnLst>
                          </p:cTn>
                        </p:par>
                        <p:par>
                          <p:cTn id="48" fill="hold" nodeType="afterGroup">
                            <p:stCondLst>
                              <p:cond delay="15000"/>
                            </p:stCondLst>
                            <p:childTnLst>
                              <p:par>
                                <p:cTn id="49" presetID="26" presetClass="emph" presetSubtype="0" fill="hold" nodeType="afterEffect">
                                  <p:stCondLst>
                                    <p:cond delay="0"/>
                                  </p:stCondLst>
                                  <p:childTnLst>
                                    <p:animEffect transition="out" filter="fade">
                                      <p:cBhvr>
                                        <p:cTn id="50" dur="2000" tmFilter="0, 0; .2, .5; .8, .5; 1, 0"/>
                                        <p:tgtEl>
                                          <p:spTgt spid="254995"/>
                                        </p:tgtEl>
                                      </p:cBhvr>
                                    </p:animEffect>
                                    <p:animScale>
                                      <p:cBhvr>
                                        <p:cTn id="51" dur="1000" autoRev="1" fill="hold"/>
                                        <p:tgtEl>
                                          <p:spTgt spid="254995"/>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254992"/>
                                        </p:tgtEl>
                                      </p:cBhvr>
                                    </p:animEffect>
                                    <p:animScale>
                                      <p:cBhvr>
                                        <p:cTn id="54" dur="1000" autoRev="1" fill="hold"/>
                                        <p:tgtEl>
                                          <p:spTgt spid="254992"/>
                                        </p:tgtEl>
                                      </p:cBhvr>
                                      <p:by x="105000" y="105000"/>
                                    </p:animScale>
                                  </p:childTnLst>
                                </p:cTn>
                              </p:par>
                            </p:childTnLst>
                          </p:cTn>
                        </p:par>
                        <p:par>
                          <p:cTn id="55" fill="hold" nodeType="afterGroup">
                            <p:stCondLst>
                              <p:cond delay="17000"/>
                            </p:stCondLst>
                            <p:childTnLst>
                              <p:par>
                                <p:cTn id="56" presetID="63" presetClass="path" presetSubtype="0" accel="50000" decel="50000" fill="hold" nodeType="afterEffect">
                                  <p:stCondLst>
                                    <p:cond delay="0"/>
                                  </p:stCondLst>
                                  <p:childTnLst>
                                    <p:animMotion origin="layout" path="M 0.44167 -0.00625 L 0.55802 -0.00625 " pathEditMode="relative" rAng="0" ptsTypes="AA">
                                      <p:cBhvr>
                                        <p:cTn id="57" dur="2000" fill="hold"/>
                                        <p:tgtEl>
                                          <p:spTgt spid="254995"/>
                                        </p:tgtEl>
                                        <p:attrNameLst>
                                          <p:attrName>ppt_x</p:attrName>
                                          <p:attrName>ppt_y</p:attrName>
                                        </p:attrNameLst>
                                      </p:cBhvr>
                                      <p:rCtr x="5817" y="0"/>
                                    </p:animMotion>
                                  </p:childTnLst>
                                </p:cTn>
                              </p:par>
                            </p:childTnLst>
                          </p:cTn>
                        </p:par>
                        <p:par>
                          <p:cTn id="58" fill="hold" nodeType="afterGroup">
                            <p:stCondLst>
                              <p:cond delay="19000"/>
                            </p:stCondLst>
                            <p:childTnLst>
                              <p:par>
                                <p:cTn id="59" presetID="26" presetClass="emph" presetSubtype="0" fill="hold" nodeType="afterEffect">
                                  <p:stCondLst>
                                    <p:cond delay="0"/>
                                  </p:stCondLst>
                                  <p:childTnLst>
                                    <p:animEffect transition="out" filter="fade">
                                      <p:cBhvr>
                                        <p:cTn id="60" dur="2000" tmFilter="0, 0; .2, .5; .8, .5; 1, 0"/>
                                        <p:tgtEl>
                                          <p:spTgt spid="254995"/>
                                        </p:tgtEl>
                                      </p:cBhvr>
                                    </p:animEffect>
                                    <p:animScale>
                                      <p:cBhvr>
                                        <p:cTn id="61" dur="1000" autoRev="1" fill="hold"/>
                                        <p:tgtEl>
                                          <p:spTgt spid="254995"/>
                                        </p:tgtEl>
                                      </p:cBhvr>
                                      <p:by x="105000" y="105000"/>
                                    </p:animScale>
                                  </p:childTnLst>
                                </p:cTn>
                              </p:par>
                              <p:par>
                                <p:cTn id="62" presetID="26" presetClass="emph" presetSubtype="0" fill="hold" nodeType="withEffect">
                                  <p:stCondLst>
                                    <p:cond delay="0"/>
                                  </p:stCondLst>
                                  <p:childTnLst>
                                    <p:animEffect transition="out" filter="fade">
                                      <p:cBhvr>
                                        <p:cTn id="63" dur="2000" tmFilter="0, 0; .2, .5; .8, .5; 1, 0"/>
                                        <p:tgtEl>
                                          <p:spTgt spid="254993"/>
                                        </p:tgtEl>
                                      </p:cBhvr>
                                    </p:animEffect>
                                    <p:animScale>
                                      <p:cBhvr>
                                        <p:cTn id="64" dur="1000" autoRev="1" fill="hold"/>
                                        <p:tgtEl>
                                          <p:spTgt spid="254993"/>
                                        </p:tgtEl>
                                      </p:cBhvr>
                                      <p:by x="105000" y="105000"/>
                                    </p:animScale>
                                  </p:childTnLst>
                                </p:cTn>
                              </p:par>
                            </p:childTnLst>
                          </p:cTn>
                        </p:par>
                        <p:par>
                          <p:cTn id="65" fill="hold" nodeType="afterGroup">
                            <p:stCondLst>
                              <p:cond delay="21000"/>
                            </p:stCondLst>
                            <p:childTnLst>
                              <p:par>
                                <p:cTn id="66" presetID="63" presetClass="path" presetSubtype="0" accel="50000" decel="50000" fill="hold" nodeType="afterEffect">
                                  <p:stCondLst>
                                    <p:cond delay="0"/>
                                  </p:stCondLst>
                                  <p:childTnLst>
                                    <p:animMotion origin="layout" path="M 0.55801 -0.00625 L 0.68349 -0.00902 " pathEditMode="relative" rAng="0" ptsTypes="AA">
                                      <p:cBhvr>
                                        <p:cTn id="67" dur="2000" fill="hold"/>
                                        <p:tgtEl>
                                          <p:spTgt spid="254995"/>
                                        </p:tgtEl>
                                        <p:attrNameLst>
                                          <p:attrName>ppt_x</p:attrName>
                                          <p:attrName>ppt_y</p:attrName>
                                        </p:attrNameLst>
                                      </p:cBhvr>
                                      <p:rCtr x="6266" y="-139"/>
                                    </p:animMotion>
                                  </p:childTnLst>
                                </p:cTn>
                              </p:par>
                            </p:childTnLst>
                          </p:cTn>
                        </p:par>
                        <p:par>
                          <p:cTn id="68" fill="hold" nodeType="afterGroup">
                            <p:stCondLst>
                              <p:cond delay="23000"/>
                            </p:stCondLst>
                            <p:childTnLst>
                              <p:par>
                                <p:cTn id="69" presetID="26" presetClass="emph" presetSubtype="0" fill="hold" nodeType="afterEffect">
                                  <p:stCondLst>
                                    <p:cond delay="0"/>
                                  </p:stCondLst>
                                  <p:childTnLst>
                                    <p:animEffect transition="out" filter="fade">
                                      <p:cBhvr>
                                        <p:cTn id="70" dur="2000" tmFilter="0, 0; .2, .5; .8, .5; 1, 0"/>
                                        <p:tgtEl>
                                          <p:spTgt spid="254995"/>
                                        </p:tgtEl>
                                      </p:cBhvr>
                                    </p:animEffect>
                                    <p:animScale>
                                      <p:cBhvr>
                                        <p:cTn id="71" dur="1000" autoRev="1" fill="hold"/>
                                        <p:tgtEl>
                                          <p:spTgt spid="254995"/>
                                        </p:tgtEl>
                                      </p:cBhvr>
                                      <p:by x="105000" y="105000"/>
                                    </p:animScale>
                                  </p:childTnLst>
                                </p:cTn>
                              </p:par>
                              <p:par>
                                <p:cTn id="72" presetID="26" presetClass="emph" presetSubtype="0" fill="hold" grpId="0" nodeType="withEffect">
                                  <p:stCondLst>
                                    <p:cond delay="0"/>
                                  </p:stCondLst>
                                  <p:childTnLst>
                                    <p:animEffect transition="out" filter="fade">
                                      <p:cBhvr>
                                        <p:cTn id="73" dur="2000" tmFilter="0, 0; .2, .5; .8, .5; 1, 0"/>
                                        <p:tgtEl>
                                          <p:spTgt spid="254994"/>
                                        </p:tgtEl>
                                      </p:cBhvr>
                                    </p:animEffect>
                                    <p:animScale>
                                      <p:cBhvr>
                                        <p:cTn id="74" dur="1000" autoRev="1" fill="hold"/>
                                        <p:tgtEl>
                                          <p:spTgt spid="254994"/>
                                        </p:tgtEl>
                                      </p:cBhvr>
                                      <p:by x="105000" y="105000"/>
                                    </p:animScale>
                                  </p:childTnLst>
                                </p:cTn>
                              </p:par>
                            </p:childTnLst>
                          </p:cTn>
                        </p:par>
                        <p:par>
                          <p:cTn id="75" fill="hold" nodeType="afterGroup">
                            <p:stCondLst>
                              <p:cond delay="25000"/>
                            </p:stCondLst>
                            <p:childTnLst>
                              <p:par>
                                <p:cTn id="76" presetID="3" presetClass="exit" presetSubtype="10" fill="hold" nodeType="afterEffect">
                                  <p:stCondLst>
                                    <p:cond delay="0"/>
                                  </p:stCondLst>
                                  <p:childTnLst>
                                    <p:animEffect transition="out" filter="blinds(horizontal)">
                                      <p:cBhvr>
                                        <p:cTn id="77" dur="500"/>
                                        <p:tgtEl>
                                          <p:spTgt spid="254995"/>
                                        </p:tgtEl>
                                      </p:cBhvr>
                                    </p:animEffect>
                                    <p:set>
                                      <p:cBhvr>
                                        <p:cTn id="78" dur="1" fill="hold">
                                          <p:stCondLst>
                                            <p:cond delay="499"/>
                                          </p:stCondLst>
                                        </p:cTn>
                                        <p:tgtEl>
                                          <p:spTgt spid="254995"/>
                                        </p:tgtEl>
                                        <p:attrNameLst>
                                          <p:attrName>style.visibility</p:attrName>
                                        </p:attrNameLst>
                                      </p:cBhvr>
                                      <p:to>
                                        <p:strVal val="hidden"/>
                                      </p:to>
                                    </p:set>
                                  </p:childTnLst>
                                </p:cTn>
                              </p:par>
                            </p:childTnLst>
                          </p:cTn>
                        </p:par>
                        <p:par>
                          <p:cTn id="79" fill="hold" nodeType="afterGroup">
                            <p:stCondLst>
                              <p:cond delay="25500"/>
                            </p:stCondLst>
                            <p:childTnLst>
                              <p:par>
                                <p:cTn id="80" presetID="3" presetClass="entr" presetSubtype="10" fill="hold" grpId="0" nodeType="afterEffect">
                                  <p:stCondLst>
                                    <p:cond delay="0"/>
                                  </p:stCondLst>
                                  <p:childTnLst>
                                    <p:set>
                                      <p:cBhvr>
                                        <p:cTn id="81" dur="1" fill="hold">
                                          <p:stCondLst>
                                            <p:cond delay="0"/>
                                          </p:stCondLst>
                                        </p:cTn>
                                        <p:tgtEl>
                                          <p:spTgt spid="254999"/>
                                        </p:tgtEl>
                                        <p:attrNameLst>
                                          <p:attrName>style.visibility</p:attrName>
                                        </p:attrNameLst>
                                      </p:cBhvr>
                                      <p:to>
                                        <p:strVal val="visible"/>
                                      </p:to>
                                    </p:set>
                                    <p:animEffect transition="in" filter="blinds(horizontal)">
                                      <p:cBhvr>
                                        <p:cTn id="82" dur="500"/>
                                        <p:tgtEl>
                                          <p:spTgt spid="25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8" grpId="0" animBg="1"/>
      <p:bldP spid="254989" grpId="0" animBg="1"/>
      <p:bldP spid="254990" grpId="0" animBg="1"/>
      <p:bldP spid="254991" grpId="0" animBg="1"/>
      <p:bldP spid="254992" grpId="0" animBg="1"/>
      <p:bldP spid="254994" grpId="0" animBg="1"/>
      <p:bldP spid="25499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Độ Phức Tạp Của Thuật Toán Nổi Bọt</a:t>
            </a:r>
          </a:p>
        </p:txBody>
      </p:sp>
      <p:pic>
        <p:nvPicPr>
          <p:cNvPr id="1187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1700213"/>
            <a:ext cx="8785225"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Các Thuật Toán Sắp Xếp</a:t>
            </a:r>
          </a:p>
        </p:txBody>
      </p:sp>
      <p:sp>
        <p:nvSpPr>
          <p:cNvPr id="110595" name="Rectangle 3"/>
          <p:cNvSpPr>
            <a:spLocks noGrp="1" noChangeArrowheads="1"/>
          </p:cNvSpPr>
          <p:nvPr>
            <p:ph type="body" idx="1"/>
          </p:nvPr>
        </p:nvSpPr>
        <p:spPr/>
        <p:txBody>
          <a:bodyPr/>
          <a:lstStyle/>
          <a:p>
            <a:pPr>
              <a:lnSpc>
                <a:spcPct val="90000"/>
              </a:lnSpc>
              <a:buNone/>
            </a:pPr>
            <a:r>
              <a:rPr lang="en-US" smtClean="0"/>
              <a:t>	1. Chọn trực tiếp – Selection Sort</a:t>
            </a:r>
          </a:p>
          <a:p>
            <a:pPr>
              <a:lnSpc>
                <a:spcPct val="90000"/>
              </a:lnSpc>
              <a:buNone/>
            </a:pPr>
            <a:r>
              <a:rPr lang="en-US" smtClean="0"/>
              <a:t>	2. Chèn trực tiếp – Insertion Sort</a:t>
            </a:r>
          </a:p>
          <a:p>
            <a:pPr>
              <a:lnSpc>
                <a:spcPct val="90000"/>
              </a:lnSpc>
              <a:buNone/>
            </a:pPr>
            <a:r>
              <a:rPr lang="en-US" b="1" smtClean="0"/>
              <a:t>	</a:t>
            </a:r>
            <a:r>
              <a:rPr lang="en-US" smtClean="0"/>
              <a:t>3. Chèn nhị phân – Binary Insertion Sort</a:t>
            </a:r>
          </a:p>
          <a:p>
            <a:pPr>
              <a:lnSpc>
                <a:spcPct val="90000"/>
              </a:lnSpc>
              <a:buNone/>
            </a:pPr>
            <a:r>
              <a:rPr lang="en-US" smtClean="0"/>
              <a:t>	4. Đổi chỗ trực tiếp – Interchange Sort</a:t>
            </a:r>
          </a:p>
          <a:p>
            <a:pPr>
              <a:lnSpc>
                <a:spcPct val="90000"/>
              </a:lnSpc>
              <a:buNone/>
            </a:pPr>
            <a:r>
              <a:rPr lang="en-US" smtClean="0"/>
              <a:t>	5. Nổi bọt – Bubble Sort</a:t>
            </a:r>
          </a:p>
          <a:p>
            <a:pPr>
              <a:lnSpc>
                <a:spcPct val="90000"/>
              </a:lnSpc>
              <a:buNone/>
            </a:pPr>
            <a:r>
              <a:rPr lang="en-US" b="1" smtClean="0"/>
              <a:t>	6. Shaker Sort</a:t>
            </a:r>
          </a:p>
          <a:p>
            <a:pPr>
              <a:lnSpc>
                <a:spcPct val="90000"/>
              </a:lnSpc>
              <a:buNone/>
            </a:pPr>
            <a:r>
              <a:rPr lang="en-US" smtClean="0"/>
              <a:t>	7. 	Shell Sort</a:t>
            </a:r>
          </a:p>
          <a:p>
            <a:pPr>
              <a:lnSpc>
                <a:spcPct val="90000"/>
              </a:lnSpc>
              <a:buNone/>
            </a:pPr>
            <a:r>
              <a:rPr lang="en-US" smtClean="0"/>
              <a:t>	8. Heap Sort</a:t>
            </a:r>
            <a:r>
              <a:rPr lang="en-US" b="1" smtClean="0"/>
              <a:t> </a:t>
            </a:r>
          </a:p>
          <a:p>
            <a:pPr>
              <a:lnSpc>
                <a:spcPct val="90000"/>
              </a:lnSpc>
              <a:buNone/>
            </a:pPr>
            <a:r>
              <a:rPr lang="en-US" smtClean="0"/>
              <a:t>	9. Quick Sort</a:t>
            </a:r>
          </a:p>
          <a:p>
            <a:pPr>
              <a:lnSpc>
                <a:spcPct val="90000"/>
              </a:lnSpc>
              <a:buNone/>
            </a:pPr>
            <a:r>
              <a:rPr lang="en-US" smtClean="0"/>
              <a:t>	10. Merge Sort</a:t>
            </a:r>
          </a:p>
          <a:p>
            <a:pPr>
              <a:lnSpc>
                <a:spcPct val="90000"/>
              </a:lnSpc>
              <a:buNone/>
            </a:pPr>
            <a:r>
              <a:rPr lang="en-US" smtClean="0"/>
              <a:t>	11. Radix Sort</a:t>
            </a:r>
          </a:p>
          <a:p>
            <a:pPr>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Shaker Sort</a:t>
            </a:r>
          </a:p>
        </p:txBody>
      </p:sp>
      <p:sp>
        <p:nvSpPr>
          <p:cNvPr id="91139" name="Rectangle 3"/>
          <p:cNvSpPr>
            <a:spLocks noGrp="1" noChangeArrowheads="1"/>
          </p:cNvSpPr>
          <p:nvPr>
            <p:ph type="body" idx="1"/>
          </p:nvPr>
        </p:nvSpPr>
        <p:spPr>
          <a:xfrm>
            <a:off x="992188" y="1308100"/>
            <a:ext cx="8569325" cy="4192588"/>
          </a:xfrm>
        </p:spPr>
        <p:txBody>
          <a:bodyPr/>
          <a:lstStyle/>
          <a:p>
            <a:pPr>
              <a:lnSpc>
                <a:spcPct val="120000"/>
              </a:lnSpc>
              <a:spcBef>
                <a:spcPct val="60000"/>
              </a:spcBef>
            </a:pPr>
            <a:r>
              <a:rPr lang="en-US"/>
              <a:t>Trong mỗi lần sắp xếp, duyệt mảng theo 2 lượt từ 2 phía khác nhau: </a:t>
            </a:r>
          </a:p>
          <a:p>
            <a:pPr lvl="1">
              <a:lnSpc>
                <a:spcPct val="120000"/>
              </a:lnSpc>
              <a:spcBef>
                <a:spcPct val="60000"/>
              </a:spcBef>
              <a:buFont typeface="Wingdings" pitchFamily="2" charset="2"/>
              <a:buChar char="§"/>
            </a:pPr>
            <a:r>
              <a:rPr lang="en-US"/>
              <a:t> Lượt đi: đẩy phần tử nhỏ về đầu mảng.</a:t>
            </a:r>
          </a:p>
          <a:p>
            <a:pPr lvl="1">
              <a:lnSpc>
                <a:spcPct val="120000"/>
              </a:lnSpc>
              <a:spcBef>
                <a:spcPct val="60000"/>
              </a:spcBef>
              <a:buFont typeface="Wingdings" pitchFamily="2" charset="2"/>
              <a:buChar char="§"/>
            </a:pPr>
            <a:r>
              <a:rPr lang="en-US"/>
              <a:t> Lượt về: đẩy phần tử lớn về cuối mảng. </a:t>
            </a:r>
          </a:p>
          <a:p>
            <a:pPr>
              <a:lnSpc>
                <a:spcPct val="120000"/>
              </a:lnSpc>
              <a:spcBef>
                <a:spcPct val="60000"/>
              </a:spcBef>
            </a:pPr>
            <a:r>
              <a:rPr lang="en-US"/>
              <a:t>Ghi nhận lại những đoạn đã sắp xếp nhằm tiết kiệm các phép so sánh thừa.</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Các Bước Của Thuật Toán</a:t>
            </a:r>
          </a:p>
        </p:txBody>
      </p:sp>
      <p:sp>
        <p:nvSpPr>
          <p:cNvPr id="260099" name="Rectangle 3"/>
          <p:cNvSpPr>
            <a:spLocks noGrp="1" noChangeArrowheads="1"/>
          </p:cNvSpPr>
          <p:nvPr>
            <p:ph type="body" idx="1"/>
          </p:nvPr>
        </p:nvSpPr>
        <p:spPr/>
        <p:txBody>
          <a:bodyPr/>
          <a:lstStyle/>
          <a:p>
            <a:pPr>
              <a:lnSpc>
                <a:spcPct val="80000"/>
              </a:lnSpc>
            </a:pPr>
            <a:r>
              <a:rPr lang="en-US" sz="1800" u="sng"/>
              <a:t>Bước 1</a:t>
            </a:r>
            <a:r>
              <a:rPr lang="en-US" sz="1800"/>
              <a:t>: l=0; r=n-1;</a:t>
            </a:r>
            <a:r>
              <a:rPr lang="en-US" sz="1400"/>
              <a:t>//đoạn l-&gt;r là đoạn cần được sắp xếp</a:t>
            </a:r>
          </a:p>
          <a:p>
            <a:pPr lvl="1">
              <a:lnSpc>
                <a:spcPct val="80000"/>
              </a:lnSpc>
              <a:buFont typeface="Wingdings" pitchFamily="2" charset="2"/>
              <a:buNone/>
            </a:pPr>
            <a:r>
              <a:rPr lang="en-US" sz="2000"/>
              <a:t>		       k=n;</a:t>
            </a:r>
            <a:r>
              <a:rPr lang="en-US" sz="1400"/>
              <a:t>//ghi nhận vị trí k xảy ra hoán vị sau cùng để làm cơ sơ thu hẹp đoạn l-&gt;r</a:t>
            </a:r>
          </a:p>
          <a:p>
            <a:pPr>
              <a:lnSpc>
                <a:spcPct val="80000"/>
              </a:lnSpc>
            </a:pPr>
            <a:r>
              <a:rPr lang="en-US" sz="1800" u="sng"/>
              <a:t>Bước 2</a:t>
            </a:r>
            <a:r>
              <a:rPr lang="en-US" sz="1800"/>
              <a:t>: </a:t>
            </a:r>
          </a:p>
          <a:p>
            <a:pPr lvl="1">
              <a:lnSpc>
                <a:spcPct val="80000"/>
              </a:lnSpc>
              <a:buFont typeface="Wingdings" pitchFamily="2" charset="2"/>
              <a:buNone/>
            </a:pPr>
            <a:r>
              <a:rPr lang="en-US" sz="2000" u="sng"/>
              <a:t>Bước 2a</a:t>
            </a:r>
            <a:r>
              <a:rPr lang="en-US" sz="2000"/>
              <a:t>: </a:t>
            </a:r>
          </a:p>
          <a:p>
            <a:pPr lvl="1">
              <a:lnSpc>
                <a:spcPct val="80000"/>
              </a:lnSpc>
              <a:buFont typeface="Wingdings" pitchFamily="2" charset="2"/>
              <a:buNone/>
            </a:pPr>
            <a:r>
              <a:rPr lang="en-US" sz="2000"/>
              <a:t>	j=r;//đẩy phần tử nhỏ về đầu mảng</a:t>
            </a:r>
          </a:p>
          <a:p>
            <a:pPr lvl="1">
              <a:lnSpc>
                <a:spcPct val="80000"/>
              </a:lnSpc>
              <a:buFont typeface="Wingdings" pitchFamily="2" charset="2"/>
              <a:buNone/>
            </a:pPr>
            <a:r>
              <a:rPr lang="en-US" sz="2000"/>
              <a:t>	Trong khi j&gt;l </a:t>
            </a:r>
          </a:p>
          <a:p>
            <a:pPr lvl="1">
              <a:lnSpc>
                <a:spcPct val="80000"/>
              </a:lnSpc>
              <a:buFont typeface="Wingdings" pitchFamily="2" charset="2"/>
              <a:buNone/>
            </a:pPr>
            <a:r>
              <a:rPr lang="en-US" sz="2000"/>
              <a:t>			nếu a[j]&lt;a[j-1] thì Doicho(a[j],a[j-1])</a:t>
            </a:r>
          </a:p>
          <a:p>
            <a:pPr lvl="1">
              <a:lnSpc>
                <a:spcPct val="80000"/>
              </a:lnSpc>
              <a:buFont typeface="Wingdings" pitchFamily="2" charset="2"/>
              <a:buNone/>
            </a:pPr>
            <a:r>
              <a:rPr lang="en-US" sz="2000"/>
              <a:t>			j--;</a:t>
            </a:r>
          </a:p>
          <a:p>
            <a:pPr lvl="1">
              <a:lnSpc>
                <a:spcPct val="80000"/>
              </a:lnSpc>
              <a:buFont typeface="Wingdings" pitchFamily="2" charset="2"/>
              <a:buNone/>
            </a:pPr>
            <a:r>
              <a:rPr lang="en-US" sz="2000"/>
              <a:t>	l=k;//loại phần tử đã có thứ tự ở đầu dãy</a:t>
            </a:r>
          </a:p>
          <a:p>
            <a:pPr lvl="1">
              <a:lnSpc>
                <a:spcPct val="80000"/>
              </a:lnSpc>
              <a:buFont typeface="Wingdings" pitchFamily="2" charset="2"/>
              <a:buNone/>
            </a:pPr>
            <a:r>
              <a:rPr lang="en-US" sz="2000" u="sng"/>
              <a:t>Bước 2b</a:t>
            </a:r>
            <a:r>
              <a:rPr lang="en-US" sz="2000"/>
              <a:t>: j=l</a:t>
            </a:r>
          </a:p>
          <a:p>
            <a:pPr lvl="1">
              <a:lnSpc>
                <a:spcPct val="80000"/>
              </a:lnSpc>
              <a:buFont typeface="Wingdings" pitchFamily="2" charset="2"/>
              <a:buNone/>
            </a:pPr>
            <a:r>
              <a:rPr lang="en-US" sz="2000"/>
              <a:t>			Trong khi j&lt;r </a:t>
            </a:r>
          </a:p>
          <a:p>
            <a:pPr lvl="1">
              <a:lnSpc>
                <a:spcPct val="80000"/>
              </a:lnSpc>
              <a:buFont typeface="Wingdings" pitchFamily="2" charset="2"/>
              <a:buNone/>
            </a:pPr>
            <a:r>
              <a:rPr lang="en-US" sz="2000"/>
              <a:t>				nếu a[j]&gt;a[j+1] thì Doicho(a[j],a[j+1])</a:t>
            </a:r>
          </a:p>
          <a:p>
            <a:pPr lvl="1">
              <a:lnSpc>
                <a:spcPct val="80000"/>
              </a:lnSpc>
              <a:buFont typeface="Wingdings" pitchFamily="2" charset="2"/>
              <a:buNone/>
            </a:pPr>
            <a:r>
              <a:rPr lang="en-US" sz="2000"/>
              <a:t>				j++</a:t>
            </a:r>
          </a:p>
          <a:p>
            <a:pPr lvl="1">
              <a:lnSpc>
                <a:spcPct val="80000"/>
              </a:lnSpc>
              <a:buFont typeface="Wingdings" pitchFamily="2" charset="2"/>
              <a:buNone/>
            </a:pPr>
            <a:r>
              <a:rPr lang="en-US" sz="2000"/>
              <a:t>			r=k;//loại các phần tử đã có thứ tự ở cuối dãy	</a:t>
            </a:r>
          </a:p>
          <a:p>
            <a:pPr>
              <a:lnSpc>
                <a:spcPct val="80000"/>
              </a:lnSpc>
            </a:pPr>
            <a:r>
              <a:rPr lang="en-US" sz="1800" u="sng"/>
              <a:t>Bước 3</a:t>
            </a:r>
            <a:r>
              <a:rPr lang="en-US" sz="1800"/>
              <a:t>: 	Nếu l&lt;r lặp lại bước 2</a:t>
            </a:r>
          </a:p>
          <a:p>
            <a:pPr lvl="4">
              <a:lnSpc>
                <a:spcPct val="80000"/>
              </a:lnSpc>
              <a:buFontTx/>
              <a:buNone/>
            </a:pPr>
            <a:r>
              <a:rPr lang="en-US"/>
              <a:t>Ngược lại: dừng</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704850" y="-26988"/>
            <a:ext cx="9201150" cy="792163"/>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Cài Đặt Thuật Toán Shaker Sort</a:t>
            </a:r>
          </a:p>
        </p:txBody>
      </p:sp>
      <p:sp>
        <p:nvSpPr>
          <p:cNvPr id="93187" name="Rectangle 3"/>
          <p:cNvSpPr>
            <a:spLocks noGrp="1" noChangeArrowheads="1"/>
          </p:cNvSpPr>
          <p:nvPr>
            <p:ph type="body" idx="1"/>
          </p:nvPr>
        </p:nvSpPr>
        <p:spPr>
          <a:xfrm>
            <a:off x="776288" y="935038"/>
            <a:ext cx="9129712" cy="5949950"/>
          </a:xfrm>
        </p:spPr>
        <p:txBody>
          <a:bodyPr/>
          <a:lstStyle/>
          <a:p>
            <a:pPr lvl="1">
              <a:lnSpc>
                <a:spcPct val="80000"/>
              </a:lnSpc>
              <a:buFont typeface="Wingdings" pitchFamily="2" charset="2"/>
              <a:buNone/>
            </a:pPr>
            <a:r>
              <a:rPr lang="en-US" sz="2400">
                <a:solidFill>
                  <a:srgbClr val="0000FF"/>
                </a:solidFill>
                <a:cs typeface="Courier New" pitchFamily="49" charset="0"/>
              </a:rPr>
              <a:t>void</a:t>
            </a:r>
            <a:r>
              <a:rPr lang="en-US" sz="2400"/>
              <a:t> ShakeSort(</a:t>
            </a:r>
            <a:r>
              <a:rPr lang="en-US" sz="2400">
                <a:solidFill>
                  <a:srgbClr val="0000FF"/>
                </a:solidFill>
                <a:cs typeface="Courier New" pitchFamily="49" charset="0"/>
              </a:rPr>
              <a:t>int</a:t>
            </a:r>
            <a:r>
              <a:rPr lang="en-US" sz="2400"/>
              <a:t> a[],</a:t>
            </a:r>
            <a:r>
              <a:rPr lang="en-US" sz="2400">
                <a:solidFill>
                  <a:srgbClr val="0000FF"/>
                </a:solidFill>
                <a:cs typeface="Courier New" pitchFamily="49" charset="0"/>
              </a:rPr>
              <a:t>int</a:t>
            </a:r>
            <a:r>
              <a:rPr lang="en-US" sz="2400"/>
              <a:t> n)</a:t>
            </a:r>
          </a:p>
          <a:p>
            <a:pPr lvl="1">
              <a:lnSpc>
                <a:spcPct val="80000"/>
              </a:lnSpc>
              <a:buFont typeface="Wingdings" pitchFamily="2" charset="2"/>
              <a:buNone/>
            </a:pPr>
            <a:r>
              <a:rPr lang="en-US" sz="2400"/>
              <a:t>{	</a:t>
            </a:r>
          </a:p>
          <a:p>
            <a:pPr lvl="1">
              <a:lnSpc>
                <a:spcPct val="80000"/>
              </a:lnSpc>
              <a:buFont typeface="Wingdings" pitchFamily="2" charset="2"/>
              <a:buNone/>
            </a:pPr>
            <a:r>
              <a:rPr lang="en-US" sz="2400"/>
              <a:t>	</a:t>
            </a:r>
            <a:r>
              <a:rPr lang="en-US" sz="2400">
                <a:solidFill>
                  <a:srgbClr val="0000FF"/>
                </a:solidFill>
                <a:cs typeface="Courier New" pitchFamily="49" charset="0"/>
              </a:rPr>
              <a:t>int</a:t>
            </a:r>
            <a:r>
              <a:rPr lang="en-US" sz="2400"/>
              <a:t>	i, j;</a:t>
            </a:r>
            <a:br>
              <a:rPr lang="en-US" sz="2400"/>
            </a:br>
            <a:r>
              <a:rPr lang="en-US" sz="2400">
                <a:solidFill>
                  <a:srgbClr val="0000FF"/>
                </a:solidFill>
                <a:cs typeface="Courier New" pitchFamily="49" charset="0"/>
              </a:rPr>
              <a:t>int</a:t>
            </a:r>
            <a:r>
              <a:rPr lang="en-US" sz="2400"/>
              <a:t>	 left, right, k;</a:t>
            </a:r>
          </a:p>
          <a:p>
            <a:pPr lvl="1">
              <a:lnSpc>
                <a:spcPct val="80000"/>
              </a:lnSpc>
              <a:buFont typeface="Wingdings" pitchFamily="2" charset="2"/>
              <a:buNone/>
            </a:pPr>
            <a:r>
              <a:rPr lang="en-US" sz="2400"/>
              <a:t>    	left = 0; right = n-1; k = n-1;</a:t>
            </a:r>
            <a:br>
              <a:rPr lang="en-US" sz="2400"/>
            </a:br>
            <a:r>
              <a:rPr lang="en-US" sz="2400">
                <a:solidFill>
                  <a:srgbClr val="0000FF"/>
                </a:solidFill>
                <a:cs typeface="Courier New" pitchFamily="49" charset="0"/>
              </a:rPr>
              <a:t>while</a:t>
            </a:r>
            <a:r>
              <a:rPr lang="en-US" sz="2400"/>
              <a:t> (left &lt; right)</a:t>
            </a:r>
            <a:br>
              <a:rPr lang="en-US" sz="2400"/>
            </a:br>
            <a:r>
              <a:rPr lang="en-US" sz="2400"/>
              <a:t>{</a:t>
            </a:r>
            <a:br>
              <a:rPr lang="en-US" sz="2400"/>
            </a:br>
            <a:r>
              <a:rPr lang="en-US" sz="2400"/>
              <a:t>        </a:t>
            </a:r>
            <a:r>
              <a:rPr lang="en-US" sz="2400">
                <a:solidFill>
                  <a:srgbClr val="0000FF"/>
                </a:solidFill>
                <a:cs typeface="Courier New" pitchFamily="49" charset="0"/>
              </a:rPr>
              <a:t>for</a:t>
            </a:r>
            <a:r>
              <a:rPr lang="en-US" sz="2400"/>
              <a:t> (j = right; j &gt; left; j --)</a:t>
            </a:r>
            <a:br>
              <a:rPr lang="en-US" sz="2400"/>
            </a:br>
            <a:r>
              <a:rPr lang="en-US" sz="2400"/>
              <a:t>               	 </a:t>
            </a:r>
            <a:r>
              <a:rPr lang="en-US" sz="2400">
                <a:solidFill>
                  <a:srgbClr val="0000FF"/>
                </a:solidFill>
                <a:cs typeface="Courier New" pitchFamily="49" charset="0"/>
              </a:rPr>
              <a:t>if</a:t>
            </a:r>
            <a:r>
              <a:rPr lang="en-US" sz="2400"/>
              <a:t> (a[j]&lt; a[j-1]) </a:t>
            </a:r>
          </a:p>
          <a:p>
            <a:pPr lvl="1">
              <a:lnSpc>
                <a:spcPct val="80000"/>
              </a:lnSpc>
              <a:buFont typeface="Wingdings" pitchFamily="2" charset="2"/>
              <a:buNone/>
            </a:pPr>
            <a:r>
              <a:rPr lang="en-US" sz="2400"/>
              <a:t>				{Swap(a[j], a[j-1]);k =j;}                  </a:t>
            </a:r>
            <a:br>
              <a:rPr lang="en-US" sz="2400"/>
            </a:br>
            <a:r>
              <a:rPr lang="en-US" sz="2400"/>
              <a:t>        left = k;</a:t>
            </a:r>
            <a:br>
              <a:rPr lang="en-US" sz="2400"/>
            </a:br>
            <a:r>
              <a:rPr lang="en-US" sz="2400"/>
              <a:t>        </a:t>
            </a:r>
            <a:r>
              <a:rPr lang="en-US" sz="2400">
                <a:solidFill>
                  <a:srgbClr val="0000FF"/>
                </a:solidFill>
                <a:cs typeface="Courier New" pitchFamily="49" charset="0"/>
              </a:rPr>
              <a:t>for</a:t>
            </a:r>
            <a:r>
              <a:rPr lang="en-US" sz="2400"/>
              <a:t> (j = left; j &lt; right; j ++)</a:t>
            </a:r>
            <a:br>
              <a:rPr lang="en-US" sz="2400"/>
            </a:br>
            <a:r>
              <a:rPr lang="en-US" sz="2400"/>
              <a:t>        		</a:t>
            </a:r>
            <a:r>
              <a:rPr lang="en-US" sz="2400">
                <a:solidFill>
                  <a:srgbClr val="0000FF"/>
                </a:solidFill>
                <a:cs typeface="Courier New" pitchFamily="49" charset="0"/>
              </a:rPr>
              <a:t>if</a:t>
            </a:r>
            <a:r>
              <a:rPr lang="en-US" sz="2400"/>
              <a:t> (a[j]&gt; a[j+1]) </a:t>
            </a:r>
          </a:p>
          <a:p>
            <a:pPr lvl="1">
              <a:lnSpc>
                <a:spcPct val="80000"/>
              </a:lnSpc>
              <a:buFont typeface="Wingdings" pitchFamily="2" charset="2"/>
              <a:buNone/>
            </a:pPr>
            <a:r>
              <a:rPr lang="en-US" sz="2400"/>
              <a:t>				{Swap(a[j], a[j-1]);k = j; }                    </a:t>
            </a:r>
            <a:br>
              <a:rPr lang="en-US" sz="2400"/>
            </a:br>
            <a:r>
              <a:rPr lang="en-US" sz="2400"/>
              <a:t>        right = k;</a:t>
            </a:r>
            <a:br>
              <a:rPr lang="en-US" sz="2400"/>
            </a:br>
            <a:r>
              <a:rPr lang="en-US" sz="2400"/>
              <a:t> }</a:t>
            </a:r>
          </a:p>
          <a:p>
            <a:pPr lvl="1">
              <a:lnSpc>
                <a:spcPct val="80000"/>
              </a:lnSpc>
              <a:buFont typeface="Wingdings" pitchFamily="2" charset="2"/>
              <a:buNone/>
            </a:pPr>
            <a:r>
              <a:rPr lang="en-US" sz="2400"/>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a:solidFill>
                  <a:srgbClr val="FFF3F3"/>
                </a:solidFill>
              </a:rPr>
              <a:t>Các Thuật Toán Sắp Xếp</a:t>
            </a:r>
          </a:p>
        </p:txBody>
      </p:sp>
      <p:sp>
        <p:nvSpPr>
          <p:cNvPr id="271363" name="Rectangle 3"/>
          <p:cNvSpPr>
            <a:spLocks noGrp="1" noChangeArrowheads="1"/>
          </p:cNvSpPr>
          <p:nvPr>
            <p:ph type="body" idx="1"/>
          </p:nvPr>
        </p:nvSpPr>
        <p:spPr/>
        <p:txBody>
          <a:bodyPr/>
          <a:lstStyle/>
          <a:p>
            <a:pPr>
              <a:lnSpc>
                <a:spcPct val="90000"/>
              </a:lnSpc>
              <a:buNone/>
            </a:pPr>
            <a:r>
              <a:rPr lang="en-US" smtClean="0"/>
              <a:t>	1. Chọn trực tiếp – Selection Sort</a:t>
            </a:r>
          </a:p>
          <a:p>
            <a:pPr>
              <a:lnSpc>
                <a:spcPct val="90000"/>
              </a:lnSpc>
              <a:buNone/>
            </a:pPr>
            <a:r>
              <a:rPr lang="en-US" smtClean="0"/>
              <a:t>	2. Chèn trực tiếp – Insertion Sort</a:t>
            </a:r>
          </a:p>
          <a:p>
            <a:pPr>
              <a:lnSpc>
                <a:spcPct val="90000"/>
              </a:lnSpc>
              <a:buNone/>
            </a:pPr>
            <a:r>
              <a:rPr lang="en-US" b="1" smtClean="0"/>
              <a:t>	</a:t>
            </a:r>
            <a:r>
              <a:rPr lang="en-US" smtClean="0"/>
              <a:t>3. Chèn nhị phân – Binary Insertion Sort</a:t>
            </a:r>
          </a:p>
          <a:p>
            <a:pPr>
              <a:lnSpc>
                <a:spcPct val="90000"/>
              </a:lnSpc>
              <a:buNone/>
            </a:pPr>
            <a:r>
              <a:rPr lang="en-US" smtClean="0"/>
              <a:t>	4. Đổi chỗ trực tiếp – Interchange Sort</a:t>
            </a:r>
          </a:p>
          <a:p>
            <a:pPr>
              <a:lnSpc>
                <a:spcPct val="90000"/>
              </a:lnSpc>
              <a:buNone/>
            </a:pPr>
            <a:r>
              <a:rPr lang="en-US" b="1" smtClean="0"/>
              <a:t>	</a:t>
            </a:r>
            <a:r>
              <a:rPr lang="en-US" smtClean="0"/>
              <a:t>5. Nổi bọt – Bubble Sort</a:t>
            </a:r>
          </a:p>
          <a:p>
            <a:pPr>
              <a:lnSpc>
                <a:spcPct val="90000"/>
              </a:lnSpc>
              <a:buNone/>
            </a:pPr>
            <a:r>
              <a:rPr lang="en-US" smtClean="0"/>
              <a:t>	6. Shaker Sort</a:t>
            </a:r>
          </a:p>
          <a:p>
            <a:pPr>
              <a:lnSpc>
                <a:spcPct val="90000"/>
              </a:lnSpc>
              <a:buNone/>
            </a:pPr>
            <a:r>
              <a:rPr lang="en-US" smtClean="0"/>
              <a:t>	</a:t>
            </a:r>
            <a:r>
              <a:rPr lang="en-US" b="1" smtClean="0"/>
              <a:t>7. 	Shell Sort</a:t>
            </a:r>
          </a:p>
          <a:p>
            <a:pPr>
              <a:lnSpc>
                <a:spcPct val="90000"/>
              </a:lnSpc>
              <a:buNone/>
            </a:pPr>
            <a:r>
              <a:rPr lang="en-US" smtClean="0"/>
              <a:t>	8. Heap Sort</a:t>
            </a:r>
            <a:r>
              <a:rPr lang="en-US" b="1" smtClean="0"/>
              <a:t> </a:t>
            </a:r>
          </a:p>
          <a:p>
            <a:pPr>
              <a:lnSpc>
                <a:spcPct val="90000"/>
              </a:lnSpc>
              <a:buNone/>
            </a:pPr>
            <a:r>
              <a:rPr lang="en-US" smtClean="0"/>
              <a:t>	9. Quick Sort</a:t>
            </a:r>
          </a:p>
          <a:p>
            <a:pPr>
              <a:lnSpc>
                <a:spcPct val="90000"/>
              </a:lnSpc>
              <a:buNone/>
            </a:pPr>
            <a:r>
              <a:rPr lang="en-US" smtClean="0"/>
              <a:t>	10. Merge Sort</a:t>
            </a:r>
          </a:p>
          <a:p>
            <a:pPr>
              <a:lnSpc>
                <a:spcPct val="90000"/>
              </a:lnSpc>
              <a:buNone/>
            </a:pPr>
            <a:r>
              <a:rPr lang="en-US" smtClean="0"/>
              <a:t>	11. Radix Sort</a:t>
            </a:r>
          </a:p>
          <a:p>
            <a:pPr>
              <a:buFont typeface="Wingdings" pitchFamily="2" charset="2"/>
              <a:buNone/>
            </a:pPr>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94211" name="Rectangle 3"/>
          <p:cNvSpPr>
            <a:spLocks noGrp="1" noChangeArrowheads="1"/>
          </p:cNvSpPr>
          <p:nvPr>
            <p:ph type="body" idx="1"/>
          </p:nvPr>
        </p:nvSpPr>
        <p:spPr>
          <a:xfrm>
            <a:off x="992188" y="1438275"/>
            <a:ext cx="8569325" cy="4391025"/>
          </a:xfrm>
        </p:spPr>
        <p:txBody>
          <a:bodyPr/>
          <a:lstStyle/>
          <a:p>
            <a:r>
              <a:rPr lang="en-US"/>
              <a:t>Cải tiến của phương pháp chèn trực tiếp </a:t>
            </a:r>
          </a:p>
          <a:p>
            <a:r>
              <a:rPr lang="en-US"/>
              <a:t>Ý tưởng:</a:t>
            </a:r>
          </a:p>
          <a:p>
            <a:pPr lvl="1">
              <a:buFont typeface="Wingdings" pitchFamily="2" charset="2"/>
              <a:buChar char="§"/>
            </a:pPr>
            <a:r>
              <a:rPr lang="en-US"/>
              <a:t>Phân hoạch dãy thành các dãy con</a:t>
            </a:r>
          </a:p>
          <a:p>
            <a:pPr lvl="1">
              <a:buFont typeface="Wingdings" pitchFamily="2" charset="2"/>
              <a:buChar char="§"/>
            </a:pPr>
            <a:r>
              <a:rPr lang="en-US"/>
              <a:t>Sắp xếp các dãy con theo phương pháp chèn trực tiếp </a:t>
            </a:r>
          </a:p>
          <a:p>
            <a:pPr lvl="1">
              <a:buFont typeface="Wingdings" pitchFamily="2" charset="2"/>
              <a:buChar char="§"/>
            </a:pPr>
            <a:r>
              <a:rPr lang="en-US"/>
              <a:t>Dùng phương pháp chèn trực tiếp sắp xếp lại cả dãy.</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95235" name="Rectangle 3"/>
          <p:cNvSpPr>
            <a:spLocks noGrp="1" noChangeArrowheads="1"/>
          </p:cNvSpPr>
          <p:nvPr>
            <p:ph type="body" idx="1"/>
          </p:nvPr>
        </p:nvSpPr>
        <p:spPr>
          <a:xfrm>
            <a:off x="992188" y="1176338"/>
            <a:ext cx="8569325" cy="5175250"/>
          </a:xfrm>
        </p:spPr>
        <p:txBody>
          <a:bodyPr/>
          <a:lstStyle/>
          <a:p>
            <a:pPr>
              <a:lnSpc>
                <a:spcPct val="120000"/>
              </a:lnSpc>
              <a:spcBef>
                <a:spcPct val="60000"/>
              </a:spcBef>
            </a:pPr>
            <a:r>
              <a:rPr lang="en-US" sz="2400"/>
              <a:t>Phân chia dãy ban đầu thành những dãy con gồm các phần tử  ở cách nhau </a:t>
            </a:r>
            <a:r>
              <a:rPr lang="en-US" sz="2400" b="1">
                <a:solidFill>
                  <a:srgbClr val="FF3300"/>
                </a:solidFill>
              </a:rPr>
              <a:t>h</a:t>
            </a:r>
            <a:r>
              <a:rPr lang="en-US" sz="2400" b="1"/>
              <a:t> </a:t>
            </a:r>
            <a:r>
              <a:rPr lang="en-US" sz="2400"/>
              <a:t>vị trí</a:t>
            </a:r>
          </a:p>
          <a:p>
            <a:pPr>
              <a:lnSpc>
                <a:spcPct val="120000"/>
              </a:lnSpc>
              <a:spcBef>
                <a:spcPct val="60000"/>
              </a:spcBef>
            </a:pPr>
            <a:r>
              <a:rPr lang="en-US" sz="2400"/>
              <a:t>Dãy ban đầu :</a:t>
            </a:r>
            <a:r>
              <a:rPr lang="en-US" sz="2400" b="1"/>
              <a:t> a</a:t>
            </a:r>
            <a:r>
              <a:rPr lang="en-US" sz="2400" b="1" baseline="-25000"/>
              <a:t>1</a:t>
            </a:r>
            <a:r>
              <a:rPr lang="en-US" sz="2400" b="1"/>
              <a:t>, a</a:t>
            </a:r>
            <a:r>
              <a:rPr lang="en-US" sz="2400" b="1" baseline="-25000"/>
              <a:t>2</a:t>
            </a:r>
            <a:r>
              <a:rPr lang="en-US" sz="2400" b="1"/>
              <a:t>, ..., a</a:t>
            </a:r>
            <a:r>
              <a:rPr lang="en-US" sz="2400" b="1" baseline="-25000"/>
              <a:t>n</a:t>
            </a:r>
            <a:r>
              <a:rPr lang="en-US" sz="2400"/>
              <a:t> được xem như sự xen kẽ của các dãy con sau :</a:t>
            </a:r>
            <a:r>
              <a:rPr lang="en-US" sz="2400" b="1"/>
              <a:t> </a:t>
            </a:r>
            <a:endParaRPr lang="en-US" sz="2400"/>
          </a:p>
          <a:p>
            <a:pPr lvl="1">
              <a:lnSpc>
                <a:spcPct val="120000"/>
              </a:lnSpc>
              <a:spcBef>
                <a:spcPct val="60000"/>
              </a:spcBef>
              <a:buFont typeface="Wingdings" pitchFamily="2" charset="2"/>
              <a:buChar char="§"/>
            </a:pPr>
            <a:r>
              <a:rPr lang="en-US"/>
              <a:t>Dãy con thứ nhất :</a:t>
            </a:r>
            <a:r>
              <a:rPr lang="en-US" b="1"/>
              <a:t> a</a:t>
            </a:r>
            <a:r>
              <a:rPr lang="en-US" b="1" baseline="-25000"/>
              <a:t>1</a:t>
            </a:r>
            <a:r>
              <a:rPr lang="en-US" b="1"/>
              <a:t> a</a:t>
            </a:r>
            <a:r>
              <a:rPr lang="en-US" b="1" baseline="-25000"/>
              <a:t>h+1</a:t>
            </a:r>
            <a:r>
              <a:rPr lang="en-US" b="1"/>
              <a:t> a</a:t>
            </a:r>
            <a:r>
              <a:rPr lang="en-US" b="1" baseline="-25000"/>
              <a:t>2h+1</a:t>
            </a:r>
            <a:r>
              <a:rPr lang="en-US" b="1"/>
              <a:t> ... </a:t>
            </a:r>
            <a:endParaRPr lang="en-US"/>
          </a:p>
          <a:p>
            <a:pPr lvl="1">
              <a:lnSpc>
                <a:spcPct val="120000"/>
              </a:lnSpc>
              <a:spcBef>
                <a:spcPct val="60000"/>
              </a:spcBef>
              <a:buFont typeface="Wingdings" pitchFamily="2" charset="2"/>
              <a:buChar char="§"/>
            </a:pPr>
            <a:r>
              <a:rPr lang="en-US"/>
              <a:t>Dãy con thứ  hai  :</a:t>
            </a:r>
            <a:r>
              <a:rPr lang="en-US" b="1"/>
              <a:t> a</a:t>
            </a:r>
            <a:r>
              <a:rPr lang="en-US" b="1" baseline="-25000"/>
              <a:t>2</a:t>
            </a:r>
            <a:r>
              <a:rPr lang="en-US" b="1"/>
              <a:t> a</a:t>
            </a:r>
            <a:r>
              <a:rPr lang="en-US" b="1" baseline="-25000"/>
              <a:t>h+2</a:t>
            </a:r>
            <a:r>
              <a:rPr lang="en-US" b="1"/>
              <a:t> a</a:t>
            </a:r>
            <a:r>
              <a:rPr lang="en-US" b="1" baseline="-25000"/>
              <a:t>2h+2</a:t>
            </a:r>
            <a:r>
              <a:rPr lang="en-US" b="1"/>
              <a:t> ... </a:t>
            </a:r>
            <a:endParaRPr lang="en-US"/>
          </a:p>
          <a:p>
            <a:pPr lvl="1">
              <a:lnSpc>
                <a:spcPct val="120000"/>
              </a:lnSpc>
              <a:spcBef>
                <a:spcPct val="60000"/>
              </a:spcBef>
              <a:buFont typeface="Wingdings" pitchFamily="2" charset="2"/>
              <a:buChar char="§"/>
            </a:pPr>
            <a:r>
              <a:rPr lang="en-US"/>
              <a:t>....</a:t>
            </a:r>
          </a:p>
          <a:p>
            <a:pPr lvl="1">
              <a:lnSpc>
                <a:spcPct val="120000"/>
              </a:lnSpc>
              <a:spcBef>
                <a:spcPct val="60000"/>
              </a:spcBef>
              <a:buFont typeface="Wingdings" pitchFamily="2" charset="2"/>
              <a:buChar char="§"/>
            </a:pPr>
            <a:r>
              <a:rPr lang="en-US"/>
              <a:t>Dãy con thứ  h     :</a:t>
            </a:r>
            <a:r>
              <a:rPr lang="en-US" b="1"/>
              <a:t> a</a:t>
            </a:r>
            <a:r>
              <a:rPr lang="en-US" b="1" baseline="-25000"/>
              <a:t>h</a:t>
            </a:r>
            <a:r>
              <a:rPr lang="en-US" b="1"/>
              <a:t> a</a:t>
            </a:r>
            <a:r>
              <a:rPr lang="en-US" b="1" baseline="-25000"/>
              <a:t>2h</a:t>
            </a:r>
            <a:r>
              <a:rPr lang="en-US" b="1"/>
              <a:t> a</a:t>
            </a:r>
            <a:r>
              <a:rPr lang="en-US" b="1" baseline="-25000"/>
              <a:t>3h</a:t>
            </a:r>
            <a:r>
              <a:rPr lang="en-US" b="1"/>
              <a:t> ...</a:t>
            </a:r>
            <a:r>
              <a:rPr lang="en-US"/>
              <a:t>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96259" name="Rectangle 3"/>
          <p:cNvSpPr>
            <a:spLocks noGrp="1" noChangeArrowheads="1"/>
          </p:cNvSpPr>
          <p:nvPr>
            <p:ph type="body" idx="1"/>
          </p:nvPr>
        </p:nvSpPr>
        <p:spPr>
          <a:xfrm>
            <a:off x="992188" y="1438275"/>
            <a:ext cx="8569325" cy="4586288"/>
          </a:xfrm>
        </p:spPr>
        <p:txBody>
          <a:bodyPr/>
          <a:lstStyle/>
          <a:p>
            <a:pPr>
              <a:lnSpc>
                <a:spcPct val="120000"/>
              </a:lnSpc>
              <a:spcBef>
                <a:spcPct val="60000"/>
              </a:spcBef>
            </a:pPr>
            <a:r>
              <a:rPr lang="en-US" sz="2400"/>
              <a:t>Tiến hành sắp xếp các phần tử trong cùng dãy con sẽ làm cho các phần tử  được đưa về vị trí đúng tương đối </a:t>
            </a:r>
          </a:p>
          <a:p>
            <a:pPr>
              <a:lnSpc>
                <a:spcPct val="120000"/>
              </a:lnSpc>
              <a:spcBef>
                <a:spcPct val="60000"/>
              </a:spcBef>
            </a:pPr>
            <a:r>
              <a:rPr lang="en-US" sz="2400"/>
              <a:t>Giảm khoảng cách </a:t>
            </a:r>
            <a:r>
              <a:rPr lang="en-US" sz="2400" b="1"/>
              <a:t>h</a:t>
            </a:r>
            <a:r>
              <a:rPr lang="en-US" sz="2400"/>
              <a:t> để tạo thành các dãy con mới </a:t>
            </a:r>
          </a:p>
          <a:p>
            <a:pPr>
              <a:lnSpc>
                <a:spcPct val="120000"/>
              </a:lnSpc>
              <a:spcBef>
                <a:spcPct val="60000"/>
              </a:spcBef>
            </a:pPr>
            <a:r>
              <a:rPr lang="en-US" sz="2400"/>
              <a:t>Dừng khi h=1</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704850" y="0"/>
            <a:ext cx="9201150" cy="765175"/>
          </a:xfrm>
          <a:gradFill rotWithShape="1">
            <a:gsLst>
              <a:gs pos="0">
                <a:srgbClr val="008000"/>
              </a:gs>
              <a:gs pos="100000">
                <a:srgbClr val="008000">
                  <a:gamma/>
                  <a:shade val="46275"/>
                  <a:invGamma/>
                </a:srgbClr>
              </a:gs>
            </a:gsLst>
            <a:path path="shape">
              <a:fillToRect l="50000" t="50000" r="50000" b="50000"/>
            </a:path>
          </a:grad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solidFill>
                  <a:srgbClr val="FFF3F3"/>
                </a:solidFill>
              </a:rPr>
              <a:t>Shell Sort</a:t>
            </a:r>
          </a:p>
        </p:txBody>
      </p:sp>
      <p:sp>
        <p:nvSpPr>
          <p:cNvPr id="97283" name="Rectangle 3"/>
          <p:cNvSpPr>
            <a:spLocks noGrp="1" noChangeArrowheads="1"/>
          </p:cNvSpPr>
          <p:nvPr>
            <p:ph type="body" idx="1"/>
          </p:nvPr>
        </p:nvSpPr>
        <p:spPr>
          <a:xfrm>
            <a:off x="992188" y="1176338"/>
            <a:ext cx="8569325" cy="4979987"/>
          </a:xfrm>
        </p:spPr>
        <p:txBody>
          <a:bodyPr/>
          <a:lstStyle/>
          <a:p>
            <a:pPr>
              <a:lnSpc>
                <a:spcPct val="120000"/>
              </a:lnSpc>
              <a:spcBef>
                <a:spcPct val="60000"/>
              </a:spcBef>
            </a:pPr>
            <a:r>
              <a:rPr lang="en-US"/>
              <a:t> </a:t>
            </a:r>
            <a:r>
              <a:rPr lang="en-US" sz="2400"/>
              <a:t>Giả sử quyết định sắp xếp</a:t>
            </a:r>
            <a:r>
              <a:rPr lang="en-US" sz="2400" b="1"/>
              <a:t> k</a:t>
            </a:r>
            <a:r>
              <a:rPr lang="en-US" sz="2400"/>
              <a:t> bước, các khoảng cách</a:t>
            </a:r>
            <a:r>
              <a:rPr lang="en-US" sz="2400" b="1"/>
              <a:t> </a:t>
            </a:r>
            <a:r>
              <a:rPr lang="en-US" sz="2400"/>
              <a:t> chọn phải thỏa điều kiện :</a:t>
            </a:r>
          </a:p>
          <a:p>
            <a:pPr>
              <a:lnSpc>
                <a:spcPct val="120000"/>
              </a:lnSpc>
              <a:spcBef>
                <a:spcPct val="60000"/>
              </a:spcBef>
              <a:buFont typeface="Wingdings" pitchFamily="2" charset="2"/>
              <a:buNone/>
            </a:pPr>
            <a:r>
              <a:rPr lang="en-US" sz="2400"/>
              <a:t>		h</a:t>
            </a:r>
            <a:r>
              <a:rPr lang="en-US" sz="2400" baseline="-25000"/>
              <a:t>i</a:t>
            </a:r>
            <a:r>
              <a:rPr lang="en-US" sz="2400"/>
              <a:t>  &gt; h</a:t>
            </a:r>
            <a:r>
              <a:rPr lang="en-US" sz="2400" baseline="-25000"/>
              <a:t>i+1</a:t>
            </a:r>
            <a:r>
              <a:rPr lang="en-US" sz="2400"/>
              <a:t>  và h</a:t>
            </a:r>
            <a:r>
              <a:rPr lang="en-US" sz="2400" baseline="-25000"/>
              <a:t>k</a:t>
            </a:r>
            <a:r>
              <a:rPr lang="en-US" sz="2400"/>
              <a:t> = 1</a:t>
            </a:r>
          </a:p>
          <a:p>
            <a:pPr>
              <a:lnSpc>
                <a:spcPct val="120000"/>
              </a:lnSpc>
              <a:spcBef>
                <a:spcPct val="60000"/>
              </a:spcBef>
            </a:pPr>
            <a:r>
              <a:rPr lang="en-US" sz="2400"/>
              <a:t> h</a:t>
            </a:r>
            <a:r>
              <a:rPr lang="en-US" sz="2400" baseline="-25000"/>
              <a:t>i</a:t>
            </a:r>
            <a:r>
              <a:rPr lang="en-US" sz="2400"/>
              <a:t>  = (h</a:t>
            </a:r>
            <a:r>
              <a:rPr lang="en-US" sz="2400" baseline="-25000"/>
              <a:t>i-1</a:t>
            </a:r>
            <a:r>
              <a:rPr lang="en-US" sz="2400"/>
              <a:t>  - 1)/3 và h</a:t>
            </a:r>
            <a:r>
              <a:rPr lang="en-US" sz="2400" baseline="-25000"/>
              <a:t>k</a:t>
            </a:r>
            <a:r>
              <a:rPr lang="en-US" sz="2400"/>
              <a:t> = 1, k = log</a:t>
            </a:r>
            <a:r>
              <a:rPr lang="en-US" sz="2400" baseline="-25000"/>
              <a:t>3</a:t>
            </a:r>
            <a:r>
              <a:rPr lang="en-US" sz="2400"/>
              <a:t>n-1 </a:t>
            </a:r>
          </a:p>
          <a:p>
            <a:pPr lvl="1">
              <a:lnSpc>
                <a:spcPct val="120000"/>
              </a:lnSpc>
              <a:spcBef>
                <a:spcPct val="60000"/>
              </a:spcBef>
              <a:buFont typeface="Wingdings" pitchFamily="2" charset="2"/>
              <a:buNone/>
            </a:pPr>
            <a:r>
              <a:rPr lang="en-US"/>
              <a:t>	Ví dụ :127, 40, 13, 4, 1 </a:t>
            </a:r>
          </a:p>
          <a:p>
            <a:pPr>
              <a:lnSpc>
                <a:spcPct val="120000"/>
              </a:lnSpc>
              <a:spcBef>
                <a:spcPct val="60000"/>
              </a:spcBef>
            </a:pPr>
            <a:r>
              <a:rPr lang="en-US" sz="2400"/>
              <a:t> h</a:t>
            </a:r>
            <a:r>
              <a:rPr lang="en-US" sz="2400" baseline="-25000"/>
              <a:t>i</a:t>
            </a:r>
            <a:r>
              <a:rPr lang="en-US" sz="2400"/>
              <a:t>  = (h</a:t>
            </a:r>
            <a:r>
              <a:rPr lang="en-US" sz="2400" baseline="-25000"/>
              <a:t>i-1</a:t>
            </a:r>
            <a:r>
              <a:rPr lang="en-US" sz="2400"/>
              <a:t> - 1)/2 và h</a:t>
            </a:r>
            <a:r>
              <a:rPr lang="en-US" sz="2400" baseline="-25000"/>
              <a:t>k</a:t>
            </a:r>
            <a:r>
              <a:rPr lang="en-US" sz="2400"/>
              <a:t> = 1, k = log</a:t>
            </a:r>
            <a:r>
              <a:rPr lang="en-US" sz="2400" baseline="-25000"/>
              <a:t>2</a:t>
            </a:r>
            <a:r>
              <a:rPr lang="en-US" sz="2400"/>
              <a:t>n-1</a:t>
            </a:r>
          </a:p>
          <a:p>
            <a:pPr lvl="1">
              <a:lnSpc>
                <a:spcPct val="120000"/>
              </a:lnSpc>
              <a:spcBef>
                <a:spcPct val="60000"/>
              </a:spcBef>
              <a:buFont typeface="Wingdings" pitchFamily="2" charset="2"/>
              <a:buNone/>
            </a:pPr>
            <a:r>
              <a:rPr lang="en-US"/>
              <a:t>	Ví dụ : 15, 7, 3, 1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2">
  <a:themeElements>
    <a:clrScheme name="t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t2</Template>
  <TotalTime>3281916</TotalTime>
  <Words>6382</Words>
  <Application>Microsoft Office PowerPoint</Application>
  <PresentationFormat>A4 Paper (210x297 mm)</PresentationFormat>
  <Paragraphs>2561</Paragraphs>
  <Slides>192</Slides>
  <Notes>2</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192</vt:i4>
      </vt:variant>
    </vt:vector>
  </HeadingPairs>
  <TitlesOfParts>
    <vt:vector size="201" baseType="lpstr">
      <vt:lpstr>Arial</vt:lpstr>
      <vt:lpstr>Courier New</vt:lpstr>
      <vt:lpstr>Symbol</vt:lpstr>
      <vt:lpstr>Times New Roman</vt:lpstr>
      <vt:lpstr>VNI-Helve</vt:lpstr>
      <vt:lpstr>VNI-Times</vt:lpstr>
      <vt:lpstr>Wingdings</vt:lpstr>
      <vt:lpstr>t2</vt:lpstr>
      <vt:lpstr>Equation</vt:lpstr>
      <vt:lpstr>CHƯƠNG 2</vt:lpstr>
      <vt:lpstr>Nội Dung</vt:lpstr>
      <vt:lpstr>Nội Dung (Tt)</vt:lpstr>
      <vt:lpstr>Nhu Cầu Tìm Kiếm và Sắp Xếp</vt:lpstr>
      <vt:lpstr>Bài Toán Tìm Kiếm</vt:lpstr>
      <vt:lpstr>Tìm Kiếm Tuyến Tính</vt:lpstr>
      <vt:lpstr>Thuật Toán Tìm Kiếm Tuyến Tính</vt:lpstr>
      <vt:lpstr>Minh Họa Thuật Toán Tìm Kiếm Tuyến Tính</vt:lpstr>
      <vt:lpstr>Minh Họa Thuật Toán Tìm Kiếm Tuyến Tính (tt)</vt:lpstr>
      <vt:lpstr>Ðánh Giá Thuật Toán Tìm Tuyến Tính</vt:lpstr>
      <vt:lpstr>Cải Tiến Thuật Toán Tìm Tuyến Tính</vt:lpstr>
      <vt:lpstr>Thuật Toán Tìm Kiếm Nhị Phân</vt:lpstr>
      <vt:lpstr>Các Bước Thuật Toán Tìm Kiếm Nhị Phân</vt:lpstr>
      <vt:lpstr>Cài Đặt Thuật Toán Tìm Nhị Phân</vt:lpstr>
      <vt:lpstr>Ðánh Giá Thuật Toán Tìm Tuyến Tính</vt:lpstr>
      <vt:lpstr>Minh Họa Thuật Toán Tìm Nhị Phân</vt:lpstr>
      <vt:lpstr>Minh Họa Thuật Toán Tìm Nhị Phân (tt)</vt:lpstr>
      <vt:lpstr>Câu Hỏi và Bài Tập</vt:lpstr>
      <vt:lpstr>Bài Toán Sắp Xếp</vt:lpstr>
      <vt:lpstr>Bài Toán Sắp Xếp (tt)</vt:lpstr>
      <vt:lpstr>Các Thuật Toán Sắp Xếp</vt:lpstr>
      <vt:lpstr>Các Thuật Toán Sắp Xếp</vt:lpstr>
      <vt:lpstr>Chọn Trực Tiếp – Selection Sort</vt:lpstr>
      <vt:lpstr>Các Bước Của Thuật Toán Chọn Trực Tiếp</vt:lpstr>
      <vt:lpstr>Chọn Trực Tiếp – Selection Sort</vt:lpstr>
      <vt:lpstr>Chọn Trực Tiếp – Selection Sort</vt:lpstr>
      <vt:lpstr>Chọn Trực Tiếp – Selection Sort</vt:lpstr>
      <vt:lpstr>Chọn Trực Tiếp – Selection Sort</vt:lpstr>
      <vt:lpstr>Cài Đặt Thuật Toán Chọn Trực Tiếp</vt:lpstr>
      <vt:lpstr>Minh Họa Thuật Toán Chọn Trực Tiếp</vt:lpstr>
      <vt:lpstr>Minh Họa Thuật Toán Chọn Trực Tiếp</vt:lpstr>
      <vt:lpstr>Minh Họa Thuật Toán Chọn Trực Tiếp</vt:lpstr>
      <vt:lpstr>Minh Họa Thuật Toán Chọn Trực Tiếp</vt:lpstr>
      <vt:lpstr>Minh Họa Thuật Toán Chọn Trực Tiếp</vt:lpstr>
      <vt:lpstr>Minh Họa Thuật Toán Chọn Trực Tiếp</vt:lpstr>
      <vt:lpstr>Minh Họa Thuật Toán Chọn Trực Tiếp</vt:lpstr>
      <vt:lpstr>Độ Phức Tạo Của Thuật Toán</vt:lpstr>
      <vt:lpstr>Các Thuật Toán Sắp Xếp</vt:lpstr>
      <vt:lpstr>Chèn Trực Tiếp – Insertion Sort</vt:lpstr>
      <vt:lpstr>Chèn Trực Tiếp – Insertion Sort</vt:lpstr>
      <vt:lpstr>Chèn Trực Tiếp – Insertion Sort</vt:lpstr>
      <vt:lpstr>Chèn Trực Tiếp – Insertion Sort</vt:lpstr>
      <vt:lpstr>Chèn Trực Tiếp – Insertion Sort</vt:lpstr>
      <vt:lpstr>Cài Đặt Thuật Toán Chèn Trực Tiếp</vt:lpstr>
      <vt:lpstr>Minh Họa Thuật Toán Insertion Sort</vt:lpstr>
      <vt:lpstr>Minh Họa Thuật Toán Insertion Sort</vt:lpstr>
      <vt:lpstr>Minh Họa Thuật Toán Insertion Sort</vt:lpstr>
      <vt:lpstr>Minh Họa Thuật Toán Insertion Sort</vt:lpstr>
      <vt:lpstr>Minh Họa Thuật Toán Insertion Sort</vt:lpstr>
      <vt:lpstr>Minh Họa Thuật Toán Insertion Sort</vt:lpstr>
      <vt:lpstr>Minh Họa Thuật Toán Insertion Sort</vt:lpstr>
      <vt:lpstr>Minh Họa Thuật Toán Insertion Sort</vt:lpstr>
      <vt:lpstr>Minh Họa Thuật Toán Insertion Sort</vt:lpstr>
      <vt:lpstr>Độ Phức Tạp Của Insertion Sort</vt:lpstr>
      <vt:lpstr>Các Thuật Toán Sắp Xếp</vt:lpstr>
      <vt:lpstr>Chèn Nhị Phân – Binary Insertion Sort</vt:lpstr>
      <vt:lpstr>Câu Hỏi và Bài Tập</vt:lpstr>
      <vt:lpstr>Các Thuật Toán Sắp Xếp</vt:lpstr>
      <vt:lpstr>Đổi Chỗ Trực Tiếp – Interchange Sort</vt:lpstr>
      <vt:lpstr>Các Bước Tiến Hành</vt:lpstr>
      <vt:lpstr>Đổi Chỗ Trực Tiếp – Interchange Sort</vt:lpstr>
      <vt:lpstr>Đổi Chỗ Trực Tiếp – Interchange Sort</vt:lpstr>
      <vt:lpstr>Đổi Chỗ Trực Tiếp – Interchange Sort</vt:lpstr>
      <vt:lpstr>Đổi Chỗ Trực Tiếp – Interchange Sort</vt:lpstr>
      <vt:lpstr>Đổi Chỗ Trực Tiếp – Interchange Sort</vt:lpstr>
      <vt:lpstr>Đổi Chỗ Trực Tiếp – Interchange Sort</vt:lpstr>
      <vt:lpstr>Cài Đặt Đổi Chỗ Trực Tiếp</vt:lpstr>
      <vt:lpstr>Minh Họa Thuật Toán</vt:lpstr>
      <vt:lpstr>Minh Họa Thuật Toán</vt:lpstr>
      <vt:lpstr>Minh Họa Thuật Toán</vt:lpstr>
      <vt:lpstr>Minh Họa Thuật Toán</vt:lpstr>
      <vt:lpstr>Minh Họa Thuật Toán</vt:lpstr>
      <vt:lpstr>Độ Phức Tạp Của Thuật Toán</vt:lpstr>
      <vt:lpstr>Các Thuật Toán Sắp Xếp</vt:lpstr>
      <vt:lpstr>Nổi Bọt – Bubble Sort</vt:lpstr>
      <vt:lpstr>Nổi Bọt – Bubble Sort</vt:lpstr>
      <vt:lpstr>Nổi Bọt – Bubble Sort</vt:lpstr>
      <vt:lpstr>Nổi Bọt – Bubble Sort</vt:lpstr>
      <vt:lpstr>Nổi Bọt – Bubble Sort</vt:lpstr>
      <vt:lpstr>Nổi Bọt – Bubble Sort</vt:lpstr>
      <vt:lpstr>Nổi Bọt – Bubble Sort</vt:lpstr>
      <vt:lpstr>Cài Đặt Thuật Toán Nổi Bọt</vt:lpstr>
      <vt:lpstr>Minh Họa Thuật Toán</vt:lpstr>
      <vt:lpstr>Minh Họa Thuật Toán</vt:lpstr>
      <vt:lpstr>Minh Họa Thuật Toán</vt:lpstr>
      <vt:lpstr>Minh Họa Thuật Toán</vt:lpstr>
      <vt:lpstr>Minh Họa Thuật Toán</vt:lpstr>
      <vt:lpstr>Minh Họa Thuật Toán</vt:lpstr>
      <vt:lpstr>Minh Họa Thuật Toán</vt:lpstr>
      <vt:lpstr>Độ Phức Tạp Của Thuật Toán Nổi Bọt</vt:lpstr>
      <vt:lpstr>Các Thuật Toán Sắp Xếp</vt:lpstr>
      <vt:lpstr>Shaker Sort</vt:lpstr>
      <vt:lpstr>Các Bước Của Thuật Toán</vt:lpstr>
      <vt:lpstr>Cài Đặt Thuật Toán Shaker Sort</vt:lpstr>
      <vt:lpstr>Các Thuật Toán Sắp Xếp</vt:lpstr>
      <vt:lpstr>Shell Sort</vt:lpstr>
      <vt:lpstr>Shell Sort</vt:lpstr>
      <vt:lpstr>Shell Sort</vt:lpstr>
      <vt:lpstr>Shell Sort</vt:lpstr>
      <vt:lpstr>Shell Sort</vt:lpstr>
      <vt:lpstr>Shell Sort</vt:lpstr>
      <vt:lpstr>Shell Sort</vt:lpstr>
      <vt:lpstr>Shell Sort</vt:lpstr>
      <vt:lpstr>Shell Sort</vt:lpstr>
      <vt:lpstr>Shell Sort</vt:lpstr>
      <vt:lpstr>Shell Sort</vt:lpstr>
      <vt:lpstr>Shell Sort</vt:lpstr>
      <vt:lpstr>Shell Sort – Ví Dụ</vt:lpstr>
      <vt:lpstr>Shell Sort – Ví Dụ</vt:lpstr>
      <vt:lpstr>Shell Sort – Ví Dụ</vt:lpstr>
      <vt:lpstr>Shell Sort – Ví Dụ</vt:lpstr>
      <vt:lpstr>Shell Sort – Ví Dụ</vt:lpstr>
      <vt:lpstr>Shell Sort – Ví Dụ</vt:lpstr>
      <vt:lpstr>Shell Sort – Ví Dụ</vt:lpstr>
      <vt:lpstr>Shell Sort – Ví Dụ</vt:lpstr>
      <vt:lpstr>Các Thuật Toán Sắp Xếp</vt:lpstr>
      <vt:lpstr>Thuật Toán Sắp Xếp Heap Sort</vt:lpstr>
      <vt:lpstr>Thuật Toán Sắp Xếp Heap Sort</vt:lpstr>
      <vt:lpstr>Thuật toán sắp xếp Heap Sort</vt:lpstr>
      <vt:lpstr>Các Bước Thuật Toán</vt:lpstr>
      <vt:lpstr>Minh Họa Thuật Toán</vt:lpstr>
      <vt:lpstr>Minh Họa Thuật Toán</vt:lpstr>
      <vt:lpstr>Minh Họa Thuật Toán</vt:lpstr>
      <vt:lpstr>Minh Họa Thuật Toán</vt:lpstr>
      <vt:lpstr>Minh Họa Thuật Toán</vt:lpstr>
      <vt:lpstr>Minh Họa Thuật Toán</vt:lpstr>
      <vt:lpstr>Minh Họa Thuật Toán</vt:lpstr>
      <vt:lpstr>Minh Họa Thuật Toán</vt:lpstr>
      <vt:lpstr>Cài Đặt Thuật Toán</vt:lpstr>
      <vt:lpstr>Cài Đặt Thuật Toán</vt:lpstr>
      <vt:lpstr>Cài Đặt Thuật Toán</vt:lpstr>
      <vt:lpstr>Cài Đặt Thuật Toán</vt:lpstr>
      <vt:lpstr>Câu Hỏi và Bài Tập</vt:lpstr>
      <vt:lpstr>Các Thuật Toán Sắp Xếp</vt:lpstr>
      <vt:lpstr>Quick Sort </vt:lpstr>
      <vt:lpstr>Quick Sort - Ý Tưởng</vt:lpstr>
      <vt:lpstr>Quick Sort – Ý Tưởng</vt:lpstr>
      <vt:lpstr>Quick Sort – Ý Tưởng</vt:lpstr>
      <vt:lpstr>Giải Thuật Quick Sort</vt:lpstr>
      <vt:lpstr>Giải Thuật Quick Sort</vt:lpstr>
      <vt:lpstr>Quick Sort – Ví Dụ</vt:lpstr>
      <vt:lpstr>Quick Sort – Ví Dụ</vt:lpstr>
      <vt:lpstr>Quick Sort – Ví Dụ</vt:lpstr>
      <vt:lpstr>Quick Sort – Ví Dụ</vt:lpstr>
      <vt:lpstr>PowerPoint Presentation</vt:lpstr>
      <vt:lpstr>Quick Sort</vt:lpstr>
      <vt:lpstr>Quick Sort – Ví Dụ</vt:lpstr>
      <vt:lpstr>Quick Sort – Ví Dụ</vt:lpstr>
      <vt:lpstr>Quick Sort – Ví Dụ</vt:lpstr>
      <vt:lpstr>Quick Sort – Ví Dụ</vt:lpstr>
      <vt:lpstr>Quick Sort – Ví Dụ</vt:lpstr>
      <vt:lpstr>Độ Phức Tạp Của Quick Sort</vt:lpstr>
      <vt:lpstr>Các Thuật Toán Sắp Xếp</vt:lpstr>
      <vt:lpstr>Merge Sort – Ý Tưởng</vt:lpstr>
      <vt:lpstr>Sắp Xếp Trộn - Merge Sort </vt:lpstr>
      <vt:lpstr>PowerPoint Presentation</vt:lpstr>
      <vt:lpstr>PowerPoint Presentation</vt:lpstr>
      <vt:lpstr>PowerPoint Presentation</vt:lpstr>
      <vt:lpstr>PowerPoint Presentation</vt:lpstr>
      <vt:lpstr>PowerPoint Presentation</vt:lpstr>
      <vt:lpstr>Merge Sort – Ví Dụ</vt:lpstr>
      <vt:lpstr>Merge Sort – Ví Dụ</vt:lpstr>
      <vt:lpstr>Merge Sort</vt:lpstr>
      <vt:lpstr>Merge Sort</vt:lpstr>
      <vt:lpstr>Merge Sort</vt:lpstr>
      <vt:lpstr>Merge Sort – Ví Dụ</vt:lpstr>
      <vt:lpstr>Merge Sort – Ví Dụ</vt:lpstr>
      <vt:lpstr>Merge Sort – Ví Dụ</vt:lpstr>
      <vt:lpstr>Merge Sort – Ví Dụ</vt:lpstr>
      <vt:lpstr>Merge Sort – Ví Dụ</vt:lpstr>
      <vt:lpstr>Merge Sort – Ví Dụ</vt:lpstr>
      <vt:lpstr>Merge Sort – Ví Dụ</vt:lpstr>
      <vt:lpstr>Merge Sort – Ví Dụ</vt:lpstr>
      <vt:lpstr>Merge Sort – Ví Dụ</vt:lpstr>
      <vt:lpstr>Merge Sort – Ví Dụ</vt:lpstr>
      <vt:lpstr>Merge Sort – Ví Dụ</vt:lpstr>
      <vt:lpstr>Merge Sort – Ví Dụ</vt:lpstr>
      <vt:lpstr>Merge Sort – Cài Đặt</vt:lpstr>
      <vt:lpstr>Merge Sort – Cài Đặt</vt:lpstr>
      <vt:lpstr>Merge Sort – Cài Đặt</vt:lpstr>
      <vt:lpstr>Các Thuật Toán Sắp Xếp</vt:lpstr>
      <vt:lpstr>Sắp Xếp Theo Phương Pháp Cơ Số Radix Sort </vt:lpstr>
      <vt:lpstr>Sắp Xếp Theo Phương Pháp Cơ Số Radix Sort </vt:lpstr>
      <vt:lpstr>Sắp Xếp Theo Phương Pháp Cơ Số Radix Sort </vt:lpstr>
      <vt:lpstr>Sắp Xếp Theo Phương Pháp Cơ Số Radix Sort</vt:lpstr>
      <vt:lpstr>Sắp Xếp Theo Phương Pháp Cơ Số Radix Sort </vt:lpstr>
      <vt:lpstr>Sắp Xếp Theo Phương Pháp Cơ Số Radix Sort</vt:lpstr>
      <vt:lpstr>Sắp Xếp Theo Phương Pháp Cơ Số Radix Sort</vt:lpstr>
      <vt:lpstr>Sắp Xếp Theo Phương Pháp Cơ Số Radix Sort</vt:lpstr>
      <vt:lpstr>Sắp Xếp Theo Phương Pháp Cơ Số Radix Sort</vt:lpstr>
      <vt:lpstr>Câu Hỏi và Bài Tập</vt:lpstr>
      <vt:lpstr>Câu Hỏi và Bài Tập</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Dãy – Danh sách</dc:title>
  <dc:creator>User</dc:creator>
  <cp:lastModifiedBy>Thanh Ngo Duc</cp:lastModifiedBy>
  <cp:revision>270</cp:revision>
  <dcterms:created xsi:type="dcterms:W3CDTF">2006-03-07T22:30:17Z</dcterms:created>
  <dcterms:modified xsi:type="dcterms:W3CDTF">2016-03-17T02:06:26Z</dcterms:modified>
</cp:coreProperties>
</file>