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81"/>
  </p:notesMasterIdLst>
  <p:handoutMasterIdLst>
    <p:handoutMasterId r:id="rId82"/>
  </p:handoutMasterIdLst>
  <p:sldIdLst>
    <p:sldId id="461" r:id="rId2"/>
    <p:sldId id="462" r:id="rId3"/>
    <p:sldId id="463" r:id="rId4"/>
    <p:sldId id="464" r:id="rId5"/>
    <p:sldId id="465" r:id="rId6"/>
    <p:sldId id="478" r:id="rId7"/>
    <p:sldId id="470" r:id="rId8"/>
    <p:sldId id="471" r:id="rId9"/>
    <p:sldId id="472" r:id="rId10"/>
    <p:sldId id="473" r:id="rId11"/>
    <p:sldId id="474" r:id="rId12"/>
    <p:sldId id="475" r:id="rId13"/>
    <p:sldId id="476" r:id="rId14"/>
    <p:sldId id="477" r:id="rId15"/>
    <p:sldId id="498" r:id="rId16"/>
    <p:sldId id="500" r:id="rId17"/>
    <p:sldId id="499" r:id="rId18"/>
    <p:sldId id="501" r:id="rId19"/>
    <p:sldId id="502" r:id="rId20"/>
    <p:sldId id="503" r:id="rId21"/>
    <p:sldId id="504" r:id="rId22"/>
    <p:sldId id="506" r:id="rId23"/>
    <p:sldId id="507" r:id="rId24"/>
    <p:sldId id="508" r:id="rId25"/>
    <p:sldId id="505" r:id="rId26"/>
    <p:sldId id="510" r:id="rId27"/>
    <p:sldId id="466" r:id="rId28"/>
    <p:sldId id="468" r:id="rId29"/>
    <p:sldId id="469" r:id="rId30"/>
    <p:sldId id="511" r:id="rId31"/>
    <p:sldId id="512" r:id="rId32"/>
    <p:sldId id="513" r:id="rId33"/>
    <p:sldId id="514" r:id="rId34"/>
    <p:sldId id="515" r:id="rId35"/>
    <p:sldId id="516" r:id="rId36"/>
    <p:sldId id="517" r:id="rId37"/>
    <p:sldId id="520" r:id="rId38"/>
    <p:sldId id="519" r:id="rId39"/>
    <p:sldId id="518" r:id="rId40"/>
    <p:sldId id="522" r:id="rId41"/>
    <p:sldId id="521" r:id="rId42"/>
    <p:sldId id="523" r:id="rId43"/>
    <p:sldId id="524" r:id="rId44"/>
    <p:sldId id="525" r:id="rId45"/>
    <p:sldId id="526" r:id="rId46"/>
    <p:sldId id="527" r:id="rId47"/>
    <p:sldId id="528" r:id="rId48"/>
    <p:sldId id="529" r:id="rId49"/>
    <p:sldId id="530" r:id="rId50"/>
    <p:sldId id="531" r:id="rId51"/>
    <p:sldId id="532" r:id="rId52"/>
    <p:sldId id="533" r:id="rId53"/>
    <p:sldId id="534" r:id="rId54"/>
    <p:sldId id="536" r:id="rId55"/>
    <p:sldId id="537" r:id="rId56"/>
    <p:sldId id="538" r:id="rId57"/>
    <p:sldId id="539" r:id="rId58"/>
    <p:sldId id="540" r:id="rId59"/>
    <p:sldId id="541" r:id="rId60"/>
    <p:sldId id="542" r:id="rId61"/>
    <p:sldId id="479" r:id="rId62"/>
    <p:sldId id="497" r:id="rId63"/>
    <p:sldId id="480" r:id="rId64"/>
    <p:sldId id="482" r:id="rId65"/>
    <p:sldId id="483" r:id="rId66"/>
    <p:sldId id="484" r:id="rId67"/>
    <p:sldId id="485" r:id="rId68"/>
    <p:sldId id="486" r:id="rId69"/>
    <p:sldId id="489" r:id="rId70"/>
    <p:sldId id="490" r:id="rId71"/>
    <p:sldId id="491" r:id="rId72"/>
    <p:sldId id="481" r:id="rId73"/>
    <p:sldId id="487" r:id="rId74"/>
    <p:sldId id="488" r:id="rId75"/>
    <p:sldId id="492" r:id="rId76"/>
    <p:sldId id="493" r:id="rId77"/>
    <p:sldId id="494" r:id="rId78"/>
    <p:sldId id="495" r:id="rId79"/>
    <p:sldId id="496" r:id="rId80"/>
  </p:sldIdLst>
  <p:sldSz cx="9906000" cy="6858000" type="A4"/>
  <p:notesSz cx="9601200" cy="7313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5FC"/>
    <a:srgbClr val="FFFFF7"/>
    <a:srgbClr val="FFFFE5"/>
    <a:srgbClr val="FFFFC9"/>
    <a:srgbClr val="FFFF66"/>
    <a:srgbClr val="FFFF99"/>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482" autoAdjust="0"/>
  </p:normalViewPr>
  <p:slideViewPr>
    <p:cSldViewPr>
      <p:cViewPr varScale="1">
        <p:scale>
          <a:sx n="74" d="100"/>
          <a:sy n="74" d="100"/>
        </p:scale>
        <p:origin x="1227" y="53"/>
      </p:cViewPr>
      <p:guideLst>
        <p:guide orient="horz" pos="2160"/>
        <p:guide pos="3120"/>
      </p:guideLst>
    </p:cSldViewPr>
  </p:slideViewPr>
  <p:notesTextViewPr>
    <p:cViewPr>
      <p:scale>
        <a:sx n="100" d="100"/>
        <a:sy n="100" d="100"/>
      </p:scale>
      <p:origin x="0" y="0"/>
    </p:cViewPr>
  </p:notesTextViewPr>
  <p:sorterViewPr>
    <p:cViewPr>
      <p:scale>
        <a:sx n="66" d="100"/>
        <a:sy n="66" d="100"/>
      </p:scale>
      <p:origin x="0" y="91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5F10A2-F817-45BB-B244-0627D68FA59B}" type="doc">
      <dgm:prSet loTypeId="urn:microsoft.com/office/officeart/2005/8/layout/list1" loCatId="list" qsTypeId="urn:microsoft.com/office/officeart/2005/8/quickstyle/simple1" qsCatId="simple" csTypeId="urn:microsoft.com/office/officeart/2005/8/colors/accent1_1" csCatId="accent1"/>
      <dgm:spPr/>
      <dgm:t>
        <a:bodyPr/>
        <a:lstStyle/>
        <a:p>
          <a:endParaRPr lang="en-US"/>
        </a:p>
      </dgm:t>
    </dgm:pt>
    <dgm:pt modelId="{7C475389-ABAB-4354-BF0E-6B09697545F6}">
      <dgm:prSet/>
      <dgm:spPr/>
      <dgm:t>
        <a:bodyPr/>
        <a:lstStyle/>
        <a:p>
          <a:r>
            <a:rPr lang="en-US"/>
            <a:t>Cấu trúc dữ liệu của 1 nút trong List đơn</a:t>
          </a:r>
        </a:p>
      </dgm:t>
    </dgm:pt>
    <dgm:pt modelId="{6B6EE672-195F-40AE-B726-423C4D6FD94A}" type="parTrans" cxnId="{EED2BC48-7A53-45D0-80DE-E234EFC56714}">
      <dgm:prSet/>
      <dgm:spPr/>
      <dgm:t>
        <a:bodyPr/>
        <a:lstStyle/>
        <a:p>
          <a:endParaRPr lang="en-US"/>
        </a:p>
      </dgm:t>
    </dgm:pt>
    <dgm:pt modelId="{83E4BEBA-ADAA-47BD-8CA4-A471D1E46FD5}" type="sibTrans" cxnId="{EED2BC48-7A53-45D0-80DE-E234EFC56714}">
      <dgm:prSet/>
      <dgm:spPr/>
      <dgm:t>
        <a:bodyPr/>
        <a:lstStyle/>
        <a:p>
          <a:endParaRPr lang="en-US"/>
        </a:p>
      </dgm:t>
    </dgm:pt>
    <dgm:pt modelId="{06AE95B0-8957-472D-92C5-A69787DF3988}">
      <dgm:prSet/>
      <dgm:spPr/>
      <dgm:t>
        <a:bodyPr/>
        <a:lstStyle/>
        <a:p>
          <a:r>
            <a:rPr lang="en-US" dirty="0"/>
            <a:t>typedef 	struct  </a:t>
          </a:r>
          <a:r>
            <a:rPr lang="en-US" dirty="0" err="1"/>
            <a:t>tagNode</a:t>
          </a:r>
          <a:r>
            <a:rPr lang="en-US" dirty="0"/>
            <a:t> </a:t>
          </a:r>
        </a:p>
      </dgm:t>
    </dgm:pt>
    <dgm:pt modelId="{66872F8D-D723-4E14-AE20-C2743206E7C2}" type="parTrans" cxnId="{52ABEE12-590B-415C-8538-030CFEC6C699}">
      <dgm:prSet/>
      <dgm:spPr/>
      <dgm:t>
        <a:bodyPr/>
        <a:lstStyle/>
        <a:p>
          <a:endParaRPr lang="en-US"/>
        </a:p>
      </dgm:t>
    </dgm:pt>
    <dgm:pt modelId="{5347EA9D-A028-4DC4-BC11-6DBA8F21AB92}" type="sibTrans" cxnId="{52ABEE12-590B-415C-8538-030CFEC6C699}">
      <dgm:prSet/>
      <dgm:spPr/>
      <dgm:t>
        <a:bodyPr/>
        <a:lstStyle/>
        <a:p>
          <a:endParaRPr lang="en-US"/>
        </a:p>
      </dgm:t>
    </dgm:pt>
    <dgm:pt modelId="{91CFDF84-4C2A-4D74-B333-4F4DBD78A89F}">
      <dgm:prSet/>
      <dgm:spPr/>
      <dgm:t>
        <a:bodyPr/>
        <a:lstStyle/>
        <a:p>
          <a:r>
            <a:rPr lang="en-US" dirty="0"/>
            <a:t>{	</a:t>
          </a:r>
          <a:r>
            <a:rPr lang="en-US" dirty="0">
              <a:solidFill>
                <a:srgbClr val="FF0000"/>
              </a:solidFill>
            </a:rPr>
            <a:t>Data</a:t>
          </a:r>
          <a:r>
            <a:rPr lang="en-US" dirty="0"/>
            <a:t>   	Info;  	// </a:t>
          </a:r>
          <a:r>
            <a:rPr lang="en-US" dirty="0" err="1"/>
            <a:t>Lưu</a:t>
          </a:r>
          <a:r>
            <a:rPr lang="en-US" dirty="0"/>
            <a:t> </a:t>
          </a:r>
          <a:r>
            <a:rPr lang="en-US" dirty="0" err="1"/>
            <a:t>thông</a:t>
          </a:r>
          <a:r>
            <a:rPr lang="en-US" dirty="0"/>
            <a:t> tin </a:t>
          </a:r>
          <a:r>
            <a:rPr lang="en-US" dirty="0" err="1"/>
            <a:t>bản</a:t>
          </a:r>
          <a:r>
            <a:rPr lang="en-US" dirty="0"/>
            <a:t> </a:t>
          </a:r>
          <a:r>
            <a:rPr lang="en-US" dirty="0" err="1"/>
            <a:t>thân</a:t>
          </a:r>
          <a:endParaRPr lang="en-US" dirty="0"/>
        </a:p>
      </dgm:t>
    </dgm:pt>
    <dgm:pt modelId="{23B440CC-6B0F-42EA-8DCA-2D4235B2778B}" type="parTrans" cxnId="{1091BFC9-D09B-4148-8B8F-D33D0641882C}">
      <dgm:prSet/>
      <dgm:spPr/>
      <dgm:t>
        <a:bodyPr/>
        <a:lstStyle/>
        <a:p>
          <a:endParaRPr lang="en-US"/>
        </a:p>
      </dgm:t>
    </dgm:pt>
    <dgm:pt modelId="{F358D16A-FB01-49D0-B744-24BB01374190}" type="sibTrans" cxnId="{1091BFC9-D09B-4148-8B8F-D33D0641882C}">
      <dgm:prSet/>
      <dgm:spPr/>
      <dgm:t>
        <a:bodyPr/>
        <a:lstStyle/>
        <a:p>
          <a:endParaRPr lang="en-US"/>
        </a:p>
      </dgm:t>
    </dgm:pt>
    <dgm:pt modelId="{9037EE2A-E3DF-4821-B998-85ADDA7BFDE3}">
      <dgm:prSet/>
      <dgm:spPr/>
      <dgm:t>
        <a:bodyPr/>
        <a:lstStyle/>
        <a:p>
          <a:r>
            <a:rPr lang="en-US" dirty="0"/>
            <a:t>struct  </a:t>
          </a:r>
          <a:r>
            <a:rPr lang="en-US" dirty="0" err="1"/>
            <a:t>tagNode</a:t>
          </a:r>
          <a:r>
            <a:rPr lang="en-US" dirty="0"/>
            <a:t>  *</a:t>
          </a:r>
          <a:r>
            <a:rPr lang="en-US" dirty="0" err="1"/>
            <a:t>pNext</a:t>
          </a:r>
          <a:r>
            <a:rPr lang="en-US" dirty="0"/>
            <a:t>;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Node </a:t>
          </a:r>
          <a:r>
            <a:rPr lang="en-US" dirty="0" err="1"/>
            <a:t>đứng</a:t>
          </a:r>
          <a:r>
            <a:rPr lang="en-US" dirty="0"/>
            <a:t> </a:t>
          </a:r>
          <a:r>
            <a:rPr lang="en-US" dirty="0" err="1"/>
            <a:t>sau</a:t>
          </a:r>
          <a:endParaRPr lang="en-US" dirty="0"/>
        </a:p>
      </dgm:t>
    </dgm:pt>
    <dgm:pt modelId="{D87B267D-72CF-41C0-926D-8FE41777975C}" type="parTrans" cxnId="{7E3E3046-E01B-470D-9733-0282D52DAAFC}">
      <dgm:prSet/>
      <dgm:spPr/>
      <dgm:t>
        <a:bodyPr/>
        <a:lstStyle/>
        <a:p>
          <a:endParaRPr lang="en-US"/>
        </a:p>
      </dgm:t>
    </dgm:pt>
    <dgm:pt modelId="{0974C3FB-B267-4DB8-82E4-068712C505C6}" type="sibTrans" cxnId="{7E3E3046-E01B-470D-9733-0282D52DAAFC}">
      <dgm:prSet/>
      <dgm:spPr/>
      <dgm:t>
        <a:bodyPr/>
        <a:lstStyle/>
        <a:p>
          <a:endParaRPr lang="en-US"/>
        </a:p>
      </dgm:t>
    </dgm:pt>
    <dgm:pt modelId="{119BC74B-EC14-4F96-95B6-BF567458870C}">
      <dgm:prSet/>
      <dgm:spPr/>
      <dgm:t>
        <a:bodyPr/>
        <a:lstStyle/>
        <a:p>
          <a:r>
            <a:rPr lang="en-US" dirty="0"/>
            <a:t>}Node; </a:t>
          </a:r>
        </a:p>
      </dgm:t>
    </dgm:pt>
    <dgm:pt modelId="{858D3E5C-EE0E-4DC8-AD3C-91EFD62C6FE5}" type="parTrans" cxnId="{7E4CD24A-75C6-4970-B9BA-75B4C5305DAC}">
      <dgm:prSet/>
      <dgm:spPr/>
      <dgm:t>
        <a:bodyPr/>
        <a:lstStyle/>
        <a:p>
          <a:endParaRPr lang="en-US"/>
        </a:p>
      </dgm:t>
    </dgm:pt>
    <dgm:pt modelId="{76E714A4-D02A-4161-B45C-7B5C24A733C8}" type="sibTrans" cxnId="{7E4CD24A-75C6-4970-B9BA-75B4C5305DAC}">
      <dgm:prSet/>
      <dgm:spPr/>
      <dgm:t>
        <a:bodyPr/>
        <a:lstStyle/>
        <a:p>
          <a:endParaRPr lang="en-US"/>
        </a:p>
      </dgm:t>
    </dgm:pt>
    <dgm:pt modelId="{547D665B-4811-4DCB-B42B-FE21DFF76B30}">
      <dgm:prSet/>
      <dgm:spPr/>
      <dgm:t>
        <a:bodyPr/>
        <a:lstStyle/>
        <a:p>
          <a:r>
            <a:rPr lang="en-US"/>
            <a:t>Cấu trúc dữ liệu của DSLK đơn</a:t>
          </a:r>
        </a:p>
      </dgm:t>
    </dgm:pt>
    <dgm:pt modelId="{AFFBA25E-8302-47A7-93C5-56938422E6C8}" type="parTrans" cxnId="{EB84C20E-8691-4CAF-A7AA-08CD53A9745E}">
      <dgm:prSet/>
      <dgm:spPr/>
      <dgm:t>
        <a:bodyPr/>
        <a:lstStyle/>
        <a:p>
          <a:endParaRPr lang="en-US"/>
        </a:p>
      </dgm:t>
    </dgm:pt>
    <dgm:pt modelId="{BDE67A97-A21D-4AD1-8AD3-2F3535F690E1}" type="sibTrans" cxnId="{EB84C20E-8691-4CAF-A7AA-08CD53A9745E}">
      <dgm:prSet/>
      <dgm:spPr/>
      <dgm:t>
        <a:bodyPr/>
        <a:lstStyle/>
        <a:p>
          <a:endParaRPr lang="en-US"/>
        </a:p>
      </dgm:t>
    </dgm:pt>
    <dgm:pt modelId="{6CD70F46-6B1F-45A8-92CB-7389A24CFDE3}">
      <dgm:prSet/>
      <dgm:spPr/>
      <dgm:t>
        <a:bodyPr/>
        <a:lstStyle/>
        <a:p>
          <a:r>
            <a:rPr lang="en-US"/>
            <a:t>typedef 	struct  tagList </a:t>
          </a:r>
        </a:p>
      </dgm:t>
    </dgm:pt>
    <dgm:pt modelId="{F8A04D2E-83FD-4E47-BC32-AC934AE83819}" type="parTrans" cxnId="{06F1858A-0141-4E8C-A2B9-5F982FB89D54}">
      <dgm:prSet/>
      <dgm:spPr/>
      <dgm:t>
        <a:bodyPr/>
        <a:lstStyle/>
        <a:p>
          <a:endParaRPr lang="en-US"/>
        </a:p>
      </dgm:t>
    </dgm:pt>
    <dgm:pt modelId="{3D10B2EC-E9FA-4C4C-B5C7-E88B22A07DE1}" type="sibTrans" cxnId="{06F1858A-0141-4E8C-A2B9-5F982FB89D54}">
      <dgm:prSet/>
      <dgm:spPr/>
      <dgm:t>
        <a:bodyPr/>
        <a:lstStyle/>
        <a:p>
          <a:endParaRPr lang="en-US"/>
        </a:p>
      </dgm:t>
    </dgm:pt>
    <dgm:pt modelId="{25FE3CB8-2038-48AA-BF9E-6D159691DC1F}">
      <dgm:prSet/>
      <dgm:spPr/>
      <dgm:t>
        <a:bodyPr/>
        <a:lstStyle/>
        <a:p>
          <a:r>
            <a:rPr lang="en-US"/>
            <a:t>{	Node  *pHead;//Lưu địa chỉ Node đầu tiên trong List</a:t>
          </a:r>
        </a:p>
      </dgm:t>
    </dgm:pt>
    <dgm:pt modelId="{D8BAED58-1909-4F54-AC3B-DAEBBE18DDA8}" type="parTrans" cxnId="{88D87012-1596-49CC-8521-D38B3325BEA3}">
      <dgm:prSet/>
      <dgm:spPr/>
      <dgm:t>
        <a:bodyPr/>
        <a:lstStyle/>
        <a:p>
          <a:endParaRPr lang="en-US"/>
        </a:p>
      </dgm:t>
    </dgm:pt>
    <dgm:pt modelId="{1FE9CC2F-FB86-4BDA-B86D-9EAC00600590}" type="sibTrans" cxnId="{88D87012-1596-49CC-8521-D38B3325BEA3}">
      <dgm:prSet/>
      <dgm:spPr/>
      <dgm:t>
        <a:bodyPr/>
        <a:lstStyle/>
        <a:p>
          <a:endParaRPr lang="en-US"/>
        </a:p>
      </dgm:t>
    </dgm:pt>
    <dgm:pt modelId="{485358C6-49DB-4E39-869B-EE08B8AEDCAB}">
      <dgm:prSet/>
      <dgm:spPr/>
      <dgm:t>
        <a:bodyPr/>
        <a:lstStyle/>
        <a:p>
          <a:r>
            <a:rPr lang="en-US"/>
            <a:t>Node  *pTail; //Lưu địa chỉ của Node cuối cùng trong List</a:t>
          </a:r>
        </a:p>
      </dgm:t>
    </dgm:pt>
    <dgm:pt modelId="{A40D069D-8898-46C3-A2B7-20050E4255FA}" type="parTrans" cxnId="{1122572A-7900-48AA-A22E-5C41BB34AE2B}">
      <dgm:prSet/>
      <dgm:spPr/>
      <dgm:t>
        <a:bodyPr/>
        <a:lstStyle/>
        <a:p>
          <a:endParaRPr lang="en-US"/>
        </a:p>
      </dgm:t>
    </dgm:pt>
    <dgm:pt modelId="{5AF74370-F0CF-4AE6-8071-C5B3E78EF14D}" type="sibTrans" cxnId="{1122572A-7900-48AA-A22E-5C41BB34AE2B}">
      <dgm:prSet/>
      <dgm:spPr/>
      <dgm:t>
        <a:bodyPr/>
        <a:lstStyle/>
        <a:p>
          <a:endParaRPr lang="en-US"/>
        </a:p>
      </dgm:t>
    </dgm:pt>
    <dgm:pt modelId="{78255BEA-11D1-4A92-A1F8-6E7FA6234160}">
      <dgm:prSet/>
      <dgm:spPr/>
      <dgm:t>
        <a:bodyPr/>
        <a:lstStyle/>
        <a:p>
          <a:r>
            <a:rPr lang="en-US"/>
            <a:t>}LIST;		// kiểu danh sách liên kết đơn</a:t>
          </a:r>
        </a:p>
      </dgm:t>
    </dgm:pt>
    <dgm:pt modelId="{61970E3D-3739-41BA-8CC4-ACE138A25242}" type="parTrans" cxnId="{D08E3C74-4B84-48B1-BA80-231F654A4049}">
      <dgm:prSet/>
      <dgm:spPr/>
      <dgm:t>
        <a:bodyPr/>
        <a:lstStyle/>
        <a:p>
          <a:endParaRPr lang="en-US"/>
        </a:p>
      </dgm:t>
    </dgm:pt>
    <dgm:pt modelId="{1654B0C6-D198-4502-9D6A-1E5407FC34FF}" type="sibTrans" cxnId="{D08E3C74-4B84-48B1-BA80-231F654A4049}">
      <dgm:prSet/>
      <dgm:spPr/>
      <dgm:t>
        <a:bodyPr/>
        <a:lstStyle/>
        <a:p>
          <a:endParaRPr lang="en-US"/>
        </a:p>
      </dgm:t>
    </dgm:pt>
    <dgm:pt modelId="{827B5B5B-EB0B-4704-851F-67AA1F4218FB}" type="pres">
      <dgm:prSet presAssocID="{915F10A2-F817-45BB-B244-0627D68FA59B}" presName="linear" presStyleCnt="0">
        <dgm:presLayoutVars>
          <dgm:dir/>
          <dgm:animLvl val="lvl"/>
          <dgm:resizeHandles val="exact"/>
        </dgm:presLayoutVars>
      </dgm:prSet>
      <dgm:spPr/>
    </dgm:pt>
    <dgm:pt modelId="{69F78A9C-954A-4607-B844-59910982D7B9}" type="pres">
      <dgm:prSet presAssocID="{7C475389-ABAB-4354-BF0E-6B09697545F6}" presName="parentLin" presStyleCnt="0"/>
      <dgm:spPr/>
    </dgm:pt>
    <dgm:pt modelId="{8E7FDDF3-1FB0-428C-8DB3-BADF3CA56F40}" type="pres">
      <dgm:prSet presAssocID="{7C475389-ABAB-4354-BF0E-6B09697545F6}" presName="parentLeftMargin" presStyleLbl="node1" presStyleIdx="0" presStyleCnt="2"/>
      <dgm:spPr/>
    </dgm:pt>
    <dgm:pt modelId="{E7C17A28-48B2-401D-A7D0-E2BE1EA38F32}" type="pres">
      <dgm:prSet presAssocID="{7C475389-ABAB-4354-BF0E-6B09697545F6}" presName="parentText" presStyleLbl="node1" presStyleIdx="0" presStyleCnt="2">
        <dgm:presLayoutVars>
          <dgm:chMax val="0"/>
          <dgm:bulletEnabled val="1"/>
        </dgm:presLayoutVars>
      </dgm:prSet>
      <dgm:spPr/>
    </dgm:pt>
    <dgm:pt modelId="{28EBF1E4-197F-4B24-BE88-32CA2A4F7697}" type="pres">
      <dgm:prSet presAssocID="{7C475389-ABAB-4354-BF0E-6B09697545F6}" presName="negativeSpace" presStyleCnt="0"/>
      <dgm:spPr/>
    </dgm:pt>
    <dgm:pt modelId="{6C6328CE-C523-4432-A509-E871DEA09F3E}" type="pres">
      <dgm:prSet presAssocID="{7C475389-ABAB-4354-BF0E-6B09697545F6}" presName="childText" presStyleLbl="conFgAcc1" presStyleIdx="0" presStyleCnt="2">
        <dgm:presLayoutVars>
          <dgm:bulletEnabled val="1"/>
        </dgm:presLayoutVars>
      </dgm:prSet>
      <dgm:spPr/>
    </dgm:pt>
    <dgm:pt modelId="{3AB81675-BA2D-48AF-B99F-1845ECC9A298}" type="pres">
      <dgm:prSet presAssocID="{83E4BEBA-ADAA-47BD-8CA4-A471D1E46FD5}" presName="spaceBetweenRectangles" presStyleCnt="0"/>
      <dgm:spPr/>
    </dgm:pt>
    <dgm:pt modelId="{654BEB42-6B62-4ADC-BB11-E0AA2F0F8F5C}" type="pres">
      <dgm:prSet presAssocID="{547D665B-4811-4DCB-B42B-FE21DFF76B30}" presName="parentLin" presStyleCnt="0"/>
      <dgm:spPr/>
    </dgm:pt>
    <dgm:pt modelId="{F9EC8429-B0E9-4FBD-B1AE-765EC65B8693}" type="pres">
      <dgm:prSet presAssocID="{547D665B-4811-4DCB-B42B-FE21DFF76B30}" presName="parentLeftMargin" presStyleLbl="node1" presStyleIdx="0" presStyleCnt="2"/>
      <dgm:spPr/>
    </dgm:pt>
    <dgm:pt modelId="{85E1F1DD-28AD-49AF-9F03-25BEA52E889E}" type="pres">
      <dgm:prSet presAssocID="{547D665B-4811-4DCB-B42B-FE21DFF76B30}" presName="parentText" presStyleLbl="node1" presStyleIdx="1" presStyleCnt="2">
        <dgm:presLayoutVars>
          <dgm:chMax val="0"/>
          <dgm:bulletEnabled val="1"/>
        </dgm:presLayoutVars>
      </dgm:prSet>
      <dgm:spPr/>
    </dgm:pt>
    <dgm:pt modelId="{74D4F0F7-527A-485C-829E-CC1238639DB1}" type="pres">
      <dgm:prSet presAssocID="{547D665B-4811-4DCB-B42B-FE21DFF76B30}" presName="negativeSpace" presStyleCnt="0"/>
      <dgm:spPr/>
    </dgm:pt>
    <dgm:pt modelId="{4A7E391B-39ED-44FC-8BDD-D4F7CF4995CE}" type="pres">
      <dgm:prSet presAssocID="{547D665B-4811-4DCB-B42B-FE21DFF76B30}" presName="childText" presStyleLbl="conFgAcc1" presStyleIdx="1" presStyleCnt="2">
        <dgm:presLayoutVars>
          <dgm:bulletEnabled val="1"/>
        </dgm:presLayoutVars>
      </dgm:prSet>
      <dgm:spPr/>
    </dgm:pt>
  </dgm:ptLst>
  <dgm:cxnLst>
    <dgm:cxn modelId="{5C1F0002-C975-49E1-A4CA-3AAAFBC0855D}" type="presOf" srcId="{91CFDF84-4C2A-4D74-B333-4F4DBD78A89F}" destId="{6C6328CE-C523-4432-A509-E871DEA09F3E}" srcOrd="0" destOrd="1" presId="urn:microsoft.com/office/officeart/2005/8/layout/list1"/>
    <dgm:cxn modelId="{DECBE906-0880-4D1B-8FFF-1F6E8183EB84}" type="presOf" srcId="{7C475389-ABAB-4354-BF0E-6B09697545F6}" destId="{E7C17A28-48B2-401D-A7D0-E2BE1EA38F32}" srcOrd="1" destOrd="0" presId="urn:microsoft.com/office/officeart/2005/8/layout/list1"/>
    <dgm:cxn modelId="{EB84C20E-8691-4CAF-A7AA-08CD53A9745E}" srcId="{915F10A2-F817-45BB-B244-0627D68FA59B}" destId="{547D665B-4811-4DCB-B42B-FE21DFF76B30}" srcOrd="1" destOrd="0" parTransId="{AFFBA25E-8302-47A7-93C5-56938422E6C8}" sibTransId="{BDE67A97-A21D-4AD1-8AD3-2F3535F690E1}"/>
    <dgm:cxn modelId="{88D87012-1596-49CC-8521-D38B3325BEA3}" srcId="{547D665B-4811-4DCB-B42B-FE21DFF76B30}" destId="{25FE3CB8-2038-48AA-BF9E-6D159691DC1F}" srcOrd="1" destOrd="0" parTransId="{D8BAED58-1909-4F54-AC3B-DAEBBE18DDA8}" sibTransId="{1FE9CC2F-FB86-4BDA-B86D-9EAC00600590}"/>
    <dgm:cxn modelId="{52ABEE12-590B-415C-8538-030CFEC6C699}" srcId="{7C475389-ABAB-4354-BF0E-6B09697545F6}" destId="{06AE95B0-8957-472D-92C5-A69787DF3988}" srcOrd="0" destOrd="0" parTransId="{66872F8D-D723-4E14-AE20-C2743206E7C2}" sibTransId="{5347EA9D-A028-4DC4-BC11-6DBA8F21AB92}"/>
    <dgm:cxn modelId="{1122572A-7900-48AA-A22E-5C41BB34AE2B}" srcId="{25FE3CB8-2038-48AA-BF9E-6D159691DC1F}" destId="{485358C6-49DB-4E39-869B-EE08B8AEDCAB}" srcOrd="0" destOrd="0" parTransId="{A40D069D-8898-46C3-A2B7-20050E4255FA}" sibTransId="{5AF74370-F0CF-4AE6-8071-C5B3E78EF14D}"/>
    <dgm:cxn modelId="{D49DC732-BCA0-46D0-9C43-3FB93CE41A51}" type="presOf" srcId="{547D665B-4811-4DCB-B42B-FE21DFF76B30}" destId="{85E1F1DD-28AD-49AF-9F03-25BEA52E889E}" srcOrd="1" destOrd="0" presId="urn:microsoft.com/office/officeart/2005/8/layout/list1"/>
    <dgm:cxn modelId="{7E3E3046-E01B-470D-9733-0282D52DAAFC}" srcId="{91CFDF84-4C2A-4D74-B333-4F4DBD78A89F}" destId="{9037EE2A-E3DF-4821-B998-85ADDA7BFDE3}" srcOrd="0" destOrd="0" parTransId="{D87B267D-72CF-41C0-926D-8FE41777975C}" sibTransId="{0974C3FB-B267-4DB8-82E4-068712C505C6}"/>
    <dgm:cxn modelId="{6DFF7E66-FDA8-4B2C-8756-B61AEADA0A8D}" type="presOf" srcId="{25FE3CB8-2038-48AA-BF9E-6D159691DC1F}" destId="{4A7E391B-39ED-44FC-8BDD-D4F7CF4995CE}" srcOrd="0" destOrd="1" presId="urn:microsoft.com/office/officeart/2005/8/layout/list1"/>
    <dgm:cxn modelId="{EED2BC48-7A53-45D0-80DE-E234EFC56714}" srcId="{915F10A2-F817-45BB-B244-0627D68FA59B}" destId="{7C475389-ABAB-4354-BF0E-6B09697545F6}" srcOrd="0" destOrd="0" parTransId="{6B6EE672-195F-40AE-B726-423C4D6FD94A}" sibTransId="{83E4BEBA-ADAA-47BD-8CA4-A471D1E46FD5}"/>
    <dgm:cxn modelId="{7E4CD24A-75C6-4970-B9BA-75B4C5305DAC}" srcId="{7C475389-ABAB-4354-BF0E-6B09697545F6}" destId="{119BC74B-EC14-4F96-95B6-BF567458870C}" srcOrd="2" destOrd="0" parTransId="{858D3E5C-EE0E-4DC8-AD3C-91EFD62C6FE5}" sibTransId="{76E714A4-D02A-4161-B45C-7B5C24A733C8}"/>
    <dgm:cxn modelId="{ED9ABA6D-6125-40D6-841B-45F6882356A1}" type="presOf" srcId="{7C475389-ABAB-4354-BF0E-6B09697545F6}" destId="{8E7FDDF3-1FB0-428C-8DB3-BADF3CA56F40}" srcOrd="0" destOrd="0" presId="urn:microsoft.com/office/officeart/2005/8/layout/list1"/>
    <dgm:cxn modelId="{46B04A51-5C4F-456D-90B8-173F4C4D55AB}" type="presOf" srcId="{547D665B-4811-4DCB-B42B-FE21DFF76B30}" destId="{F9EC8429-B0E9-4FBD-B1AE-765EC65B8693}" srcOrd="0" destOrd="0" presId="urn:microsoft.com/office/officeart/2005/8/layout/list1"/>
    <dgm:cxn modelId="{D08E3C74-4B84-48B1-BA80-231F654A4049}" srcId="{547D665B-4811-4DCB-B42B-FE21DFF76B30}" destId="{78255BEA-11D1-4A92-A1F8-6E7FA6234160}" srcOrd="2" destOrd="0" parTransId="{61970E3D-3739-41BA-8CC4-ACE138A25242}" sibTransId="{1654B0C6-D198-4502-9D6A-1E5407FC34FF}"/>
    <dgm:cxn modelId="{C6FB2384-F243-4182-A952-051E7761E1D8}" type="presOf" srcId="{915F10A2-F817-45BB-B244-0627D68FA59B}" destId="{827B5B5B-EB0B-4704-851F-67AA1F4218FB}" srcOrd="0" destOrd="0" presId="urn:microsoft.com/office/officeart/2005/8/layout/list1"/>
    <dgm:cxn modelId="{06F1858A-0141-4E8C-A2B9-5F982FB89D54}" srcId="{547D665B-4811-4DCB-B42B-FE21DFF76B30}" destId="{6CD70F46-6B1F-45A8-92CB-7389A24CFDE3}" srcOrd="0" destOrd="0" parTransId="{F8A04D2E-83FD-4E47-BC32-AC934AE83819}" sibTransId="{3D10B2EC-E9FA-4C4C-B5C7-E88B22A07DE1}"/>
    <dgm:cxn modelId="{542A25A7-992E-4B83-980C-58F6FB6FA319}" type="presOf" srcId="{78255BEA-11D1-4A92-A1F8-6E7FA6234160}" destId="{4A7E391B-39ED-44FC-8BDD-D4F7CF4995CE}" srcOrd="0" destOrd="3" presId="urn:microsoft.com/office/officeart/2005/8/layout/list1"/>
    <dgm:cxn modelId="{9F9D58A7-CB3F-4265-971F-11C6BCEE72C2}" type="presOf" srcId="{9037EE2A-E3DF-4821-B998-85ADDA7BFDE3}" destId="{6C6328CE-C523-4432-A509-E871DEA09F3E}" srcOrd="0" destOrd="2" presId="urn:microsoft.com/office/officeart/2005/8/layout/list1"/>
    <dgm:cxn modelId="{1091BFC9-D09B-4148-8B8F-D33D0641882C}" srcId="{7C475389-ABAB-4354-BF0E-6B09697545F6}" destId="{91CFDF84-4C2A-4D74-B333-4F4DBD78A89F}" srcOrd="1" destOrd="0" parTransId="{23B440CC-6B0F-42EA-8DCA-2D4235B2778B}" sibTransId="{F358D16A-FB01-49D0-B744-24BB01374190}"/>
    <dgm:cxn modelId="{154FF0E2-CA6B-4C32-854C-BF25AFD947A4}" type="presOf" srcId="{06AE95B0-8957-472D-92C5-A69787DF3988}" destId="{6C6328CE-C523-4432-A509-E871DEA09F3E}" srcOrd="0" destOrd="0" presId="urn:microsoft.com/office/officeart/2005/8/layout/list1"/>
    <dgm:cxn modelId="{81130CF5-AAE4-4459-8646-9C1B8E8F22EC}" type="presOf" srcId="{485358C6-49DB-4E39-869B-EE08B8AEDCAB}" destId="{4A7E391B-39ED-44FC-8BDD-D4F7CF4995CE}" srcOrd="0" destOrd="2" presId="urn:microsoft.com/office/officeart/2005/8/layout/list1"/>
    <dgm:cxn modelId="{3BB651F8-386D-4E10-8E02-589F396A37F8}" type="presOf" srcId="{6CD70F46-6B1F-45A8-92CB-7389A24CFDE3}" destId="{4A7E391B-39ED-44FC-8BDD-D4F7CF4995CE}" srcOrd="0" destOrd="0" presId="urn:microsoft.com/office/officeart/2005/8/layout/list1"/>
    <dgm:cxn modelId="{81FFC5FE-75B2-4FCE-91C3-3C7BF6F46C1C}" type="presOf" srcId="{119BC74B-EC14-4F96-95B6-BF567458870C}" destId="{6C6328CE-C523-4432-A509-E871DEA09F3E}" srcOrd="0" destOrd="3" presId="urn:microsoft.com/office/officeart/2005/8/layout/list1"/>
    <dgm:cxn modelId="{4EF5CC59-9F96-4312-AF8A-193BC4966F10}" type="presParOf" srcId="{827B5B5B-EB0B-4704-851F-67AA1F4218FB}" destId="{69F78A9C-954A-4607-B844-59910982D7B9}" srcOrd="0" destOrd="0" presId="urn:microsoft.com/office/officeart/2005/8/layout/list1"/>
    <dgm:cxn modelId="{C54D8D4E-21B9-4078-8981-E0B2F963B959}" type="presParOf" srcId="{69F78A9C-954A-4607-B844-59910982D7B9}" destId="{8E7FDDF3-1FB0-428C-8DB3-BADF3CA56F40}" srcOrd="0" destOrd="0" presId="urn:microsoft.com/office/officeart/2005/8/layout/list1"/>
    <dgm:cxn modelId="{9C5F9199-BDDE-4199-A57A-1C8ABAFD3B62}" type="presParOf" srcId="{69F78A9C-954A-4607-B844-59910982D7B9}" destId="{E7C17A28-48B2-401D-A7D0-E2BE1EA38F32}" srcOrd="1" destOrd="0" presId="urn:microsoft.com/office/officeart/2005/8/layout/list1"/>
    <dgm:cxn modelId="{3F670D2B-4408-4925-A049-05F4B0D2750D}" type="presParOf" srcId="{827B5B5B-EB0B-4704-851F-67AA1F4218FB}" destId="{28EBF1E4-197F-4B24-BE88-32CA2A4F7697}" srcOrd="1" destOrd="0" presId="urn:microsoft.com/office/officeart/2005/8/layout/list1"/>
    <dgm:cxn modelId="{A4DEFD6A-D3DD-4D66-80F1-A55D9846DFCF}" type="presParOf" srcId="{827B5B5B-EB0B-4704-851F-67AA1F4218FB}" destId="{6C6328CE-C523-4432-A509-E871DEA09F3E}" srcOrd="2" destOrd="0" presId="urn:microsoft.com/office/officeart/2005/8/layout/list1"/>
    <dgm:cxn modelId="{C1EED659-D104-4073-9771-59FFAC2661E1}" type="presParOf" srcId="{827B5B5B-EB0B-4704-851F-67AA1F4218FB}" destId="{3AB81675-BA2D-48AF-B99F-1845ECC9A298}" srcOrd="3" destOrd="0" presId="urn:microsoft.com/office/officeart/2005/8/layout/list1"/>
    <dgm:cxn modelId="{68491D60-4708-483B-93D2-0BF31E71A012}" type="presParOf" srcId="{827B5B5B-EB0B-4704-851F-67AA1F4218FB}" destId="{654BEB42-6B62-4ADC-BB11-E0AA2F0F8F5C}" srcOrd="4" destOrd="0" presId="urn:microsoft.com/office/officeart/2005/8/layout/list1"/>
    <dgm:cxn modelId="{98B236AB-DBE9-41E5-A36F-BAC373C2AECA}" type="presParOf" srcId="{654BEB42-6B62-4ADC-BB11-E0AA2F0F8F5C}" destId="{F9EC8429-B0E9-4FBD-B1AE-765EC65B8693}" srcOrd="0" destOrd="0" presId="urn:microsoft.com/office/officeart/2005/8/layout/list1"/>
    <dgm:cxn modelId="{ED0D5B84-09A7-4BA3-90F9-DDB5B73E1DF6}" type="presParOf" srcId="{654BEB42-6B62-4ADC-BB11-E0AA2F0F8F5C}" destId="{85E1F1DD-28AD-49AF-9F03-25BEA52E889E}" srcOrd="1" destOrd="0" presId="urn:microsoft.com/office/officeart/2005/8/layout/list1"/>
    <dgm:cxn modelId="{795F9AA0-95D8-4087-9AD1-8903319D87D7}" type="presParOf" srcId="{827B5B5B-EB0B-4704-851F-67AA1F4218FB}" destId="{74D4F0F7-527A-485C-829E-CC1238639DB1}" srcOrd="5" destOrd="0" presId="urn:microsoft.com/office/officeart/2005/8/layout/list1"/>
    <dgm:cxn modelId="{AA1B59E4-9431-433C-925F-58248E81CBC4}" type="presParOf" srcId="{827B5B5B-EB0B-4704-851F-67AA1F4218FB}" destId="{4A7E391B-39ED-44FC-8BDD-D4F7CF4995C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4D695-3E92-4702-B6BD-4371862E63D1}"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E654A2AD-0A60-415C-B840-9964F82EDF30}">
      <dgm:prSet/>
      <dgm:spPr/>
      <dgm:t>
        <a:bodyPr/>
        <a:lstStyle/>
        <a:p>
          <a:r>
            <a:rPr lang="en-US"/>
            <a:t>Hàm trả về địa chỉ phần tử mới tạo</a:t>
          </a:r>
        </a:p>
      </dgm:t>
    </dgm:pt>
    <dgm:pt modelId="{9EA3F60E-1A78-45B3-9679-67B01CACAA5A}" type="parTrans" cxnId="{EE42A998-0762-4004-A039-FBEEC3A73CC3}">
      <dgm:prSet/>
      <dgm:spPr/>
      <dgm:t>
        <a:bodyPr/>
        <a:lstStyle/>
        <a:p>
          <a:endParaRPr lang="en-US"/>
        </a:p>
      </dgm:t>
    </dgm:pt>
    <dgm:pt modelId="{D5AA6722-1A95-468A-B956-2CE12C90A93C}" type="sibTrans" cxnId="{EE42A998-0762-4004-A039-FBEEC3A73CC3}">
      <dgm:prSet/>
      <dgm:spPr/>
      <dgm:t>
        <a:bodyPr/>
        <a:lstStyle/>
        <a:p>
          <a:endParaRPr lang="en-US"/>
        </a:p>
      </dgm:t>
    </dgm:pt>
    <dgm:pt modelId="{71DB4E15-D934-4B5F-9520-3ECC055EEA8C}">
      <dgm:prSet/>
      <dgm:spPr/>
      <dgm:t>
        <a:bodyPr/>
        <a:lstStyle/>
        <a:p>
          <a:r>
            <a:rPr lang="en-US"/>
            <a:t>Node*	CreateNode(Data x) </a:t>
          </a:r>
        </a:p>
      </dgm:t>
    </dgm:pt>
    <dgm:pt modelId="{9AFC4E88-2987-47B7-9FE8-EC42F8A4BD61}" type="parTrans" cxnId="{21831D89-35B5-4A5F-826A-2EBA15B6E6A7}">
      <dgm:prSet/>
      <dgm:spPr/>
      <dgm:t>
        <a:bodyPr/>
        <a:lstStyle/>
        <a:p>
          <a:endParaRPr lang="en-US"/>
        </a:p>
      </dgm:t>
    </dgm:pt>
    <dgm:pt modelId="{1E00E43A-9BF3-4EF6-AE8E-B9A071E535EA}" type="sibTrans" cxnId="{21831D89-35B5-4A5F-826A-2EBA15B6E6A7}">
      <dgm:prSet/>
      <dgm:spPr/>
      <dgm:t>
        <a:bodyPr/>
        <a:lstStyle/>
        <a:p>
          <a:endParaRPr lang="en-US"/>
        </a:p>
      </dgm:t>
    </dgm:pt>
    <dgm:pt modelId="{4F44077A-421B-4D1F-B1B6-1D5E679438E8}">
      <dgm:prSet/>
      <dgm:spPr/>
      <dgm:t>
        <a:bodyPr/>
        <a:lstStyle/>
        <a:p>
          <a:r>
            <a:rPr lang="en-US"/>
            <a:t>{	Node *p;</a:t>
          </a:r>
        </a:p>
      </dgm:t>
    </dgm:pt>
    <dgm:pt modelId="{E2FA35AB-38CC-472E-8FF3-C48D98415644}" type="parTrans" cxnId="{32F720DE-5EF9-4061-BFA3-810E3180A54E}">
      <dgm:prSet/>
      <dgm:spPr/>
      <dgm:t>
        <a:bodyPr/>
        <a:lstStyle/>
        <a:p>
          <a:endParaRPr lang="en-US"/>
        </a:p>
      </dgm:t>
    </dgm:pt>
    <dgm:pt modelId="{801A3E0C-9743-4469-A15D-2A7CBFC822D9}" type="sibTrans" cxnId="{32F720DE-5EF9-4061-BFA3-810E3180A54E}">
      <dgm:prSet/>
      <dgm:spPr/>
      <dgm:t>
        <a:bodyPr/>
        <a:lstStyle/>
        <a:p>
          <a:endParaRPr lang="en-US"/>
        </a:p>
      </dgm:t>
    </dgm:pt>
    <dgm:pt modelId="{66BDDFB6-77C0-407F-AAFB-06446E0DBB1D}">
      <dgm:prSet/>
      <dgm:spPr/>
      <dgm:t>
        <a:bodyPr/>
        <a:lstStyle/>
        <a:p>
          <a:r>
            <a:rPr lang="en-US"/>
            <a:t>p = new Node;//Cấp phát vùng nhớ cho phần tử</a:t>
          </a:r>
        </a:p>
      </dgm:t>
    </dgm:pt>
    <dgm:pt modelId="{E1D97DFA-6841-4267-BB44-5EBE373098FC}" type="parTrans" cxnId="{882DB0CD-4ABE-4B4F-B602-BDF6347B282D}">
      <dgm:prSet/>
      <dgm:spPr/>
      <dgm:t>
        <a:bodyPr/>
        <a:lstStyle/>
        <a:p>
          <a:endParaRPr lang="en-US"/>
        </a:p>
      </dgm:t>
    </dgm:pt>
    <dgm:pt modelId="{3FB62C5B-E16C-44F7-AE6B-BC69E56D8E8E}" type="sibTrans" cxnId="{882DB0CD-4ABE-4B4F-B602-BDF6347B282D}">
      <dgm:prSet/>
      <dgm:spPr/>
      <dgm:t>
        <a:bodyPr/>
        <a:lstStyle/>
        <a:p>
          <a:endParaRPr lang="en-US"/>
        </a:p>
      </dgm:t>
    </dgm:pt>
    <dgm:pt modelId="{75797756-8FDB-486A-B310-7A873078335A}">
      <dgm:prSet/>
      <dgm:spPr/>
      <dgm:t>
        <a:bodyPr/>
        <a:lstStyle/>
        <a:p>
          <a:r>
            <a:rPr lang="en-US"/>
            <a:t>if ( p==NULL)  exit(1); </a:t>
          </a:r>
        </a:p>
      </dgm:t>
    </dgm:pt>
    <dgm:pt modelId="{F698E221-846C-4726-9667-30736F774B15}" type="parTrans" cxnId="{D4CA6E8C-2A65-4750-AB5A-BCD186928666}">
      <dgm:prSet/>
      <dgm:spPr/>
      <dgm:t>
        <a:bodyPr/>
        <a:lstStyle/>
        <a:p>
          <a:endParaRPr lang="en-US"/>
        </a:p>
      </dgm:t>
    </dgm:pt>
    <dgm:pt modelId="{CD492870-FAF2-47ED-B842-7AA7553F73CE}" type="sibTrans" cxnId="{D4CA6E8C-2A65-4750-AB5A-BCD186928666}">
      <dgm:prSet/>
      <dgm:spPr/>
      <dgm:t>
        <a:bodyPr/>
        <a:lstStyle/>
        <a:p>
          <a:endParaRPr lang="en-US"/>
        </a:p>
      </dgm:t>
    </dgm:pt>
    <dgm:pt modelId="{E32563EE-6C24-4B18-8991-EE8213075C83}">
      <dgm:prSet/>
      <dgm:spPr/>
      <dgm:t>
        <a:bodyPr/>
        <a:lstStyle/>
        <a:p>
          <a:r>
            <a:rPr lang="en-US"/>
            <a:t>p -&gt;Info = x; 	//gán dữa liệu cho nút</a:t>
          </a:r>
        </a:p>
      </dgm:t>
    </dgm:pt>
    <dgm:pt modelId="{39AD96D5-76BF-44F5-BB43-BCF95D929913}" type="parTrans" cxnId="{41C35B77-1917-4134-A6D1-19C572EA0C1C}">
      <dgm:prSet/>
      <dgm:spPr/>
      <dgm:t>
        <a:bodyPr/>
        <a:lstStyle/>
        <a:p>
          <a:endParaRPr lang="en-US"/>
        </a:p>
      </dgm:t>
    </dgm:pt>
    <dgm:pt modelId="{85728CF4-E1AB-43EE-B9A8-9F3EDBEDEB62}" type="sibTrans" cxnId="{41C35B77-1917-4134-A6D1-19C572EA0C1C}">
      <dgm:prSet/>
      <dgm:spPr/>
      <dgm:t>
        <a:bodyPr/>
        <a:lstStyle/>
        <a:p>
          <a:endParaRPr lang="en-US"/>
        </a:p>
      </dgm:t>
    </dgm:pt>
    <dgm:pt modelId="{26A214F0-18D3-4988-9268-34929BAE4137}">
      <dgm:prSet/>
      <dgm:spPr/>
      <dgm:t>
        <a:bodyPr/>
        <a:lstStyle/>
        <a:p>
          <a:r>
            <a:rPr lang="en-US"/>
            <a:t>p-&gt;pNext = NULL;</a:t>
          </a:r>
        </a:p>
      </dgm:t>
    </dgm:pt>
    <dgm:pt modelId="{ED628709-E363-4D09-9910-5FA16225DA26}" type="parTrans" cxnId="{947EE180-5A6C-40E2-BEA6-442078F86FC3}">
      <dgm:prSet/>
      <dgm:spPr/>
      <dgm:t>
        <a:bodyPr/>
        <a:lstStyle/>
        <a:p>
          <a:endParaRPr lang="en-US"/>
        </a:p>
      </dgm:t>
    </dgm:pt>
    <dgm:pt modelId="{CCA04F10-4E43-4D11-9F1D-D0116861F5B1}" type="sibTrans" cxnId="{947EE180-5A6C-40E2-BEA6-442078F86FC3}">
      <dgm:prSet/>
      <dgm:spPr/>
      <dgm:t>
        <a:bodyPr/>
        <a:lstStyle/>
        <a:p>
          <a:endParaRPr lang="en-US"/>
        </a:p>
      </dgm:t>
    </dgm:pt>
    <dgm:pt modelId="{498C7B6D-12AA-4955-9617-606C403BF200}">
      <dgm:prSet/>
      <dgm:spPr/>
      <dgm:t>
        <a:bodyPr/>
        <a:lstStyle/>
        <a:p>
          <a:r>
            <a:rPr lang="en-US"/>
            <a:t>return p; </a:t>
          </a:r>
        </a:p>
      </dgm:t>
    </dgm:pt>
    <dgm:pt modelId="{0C66CF18-110A-4427-9C6D-F1844917612E}" type="parTrans" cxnId="{31309E58-D7F0-44A3-AEC9-67F0F74BD9A1}">
      <dgm:prSet/>
      <dgm:spPr/>
      <dgm:t>
        <a:bodyPr/>
        <a:lstStyle/>
        <a:p>
          <a:endParaRPr lang="en-US"/>
        </a:p>
      </dgm:t>
    </dgm:pt>
    <dgm:pt modelId="{CF823118-5B0E-483C-BEE3-070BF62E58D8}" type="sibTrans" cxnId="{31309E58-D7F0-44A3-AEC9-67F0F74BD9A1}">
      <dgm:prSet/>
      <dgm:spPr/>
      <dgm:t>
        <a:bodyPr/>
        <a:lstStyle/>
        <a:p>
          <a:endParaRPr lang="en-US"/>
        </a:p>
      </dgm:t>
    </dgm:pt>
    <dgm:pt modelId="{810657A0-D885-4B1B-ABF2-6D470D6C37AE}">
      <dgm:prSet/>
      <dgm:spPr/>
      <dgm:t>
        <a:bodyPr/>
        <a:lstStyle/>
        <a:p>
          <a:r>
            <a:rPr lang="en-US"/>
            <a:t>}</a:t>
          </a:r>
        </a:p>
      </dgm:t>
    </dgm:pt>
    <dgm:pt modelId="{1763439C-A226-4052-BC8E-31B1BED102B7}" type="parTrans" cxnId="{A32704FB-069F-422D-BC45-8FEBA2921CCF}">
      <dgm:prSet/>
      <dgm:spPr/>
      <dgm:t>
        <a:bodyPr/>
        <a:lstStyle/>
        <a:p>
          <a:endParaRPr lang="en-US"/>
        </a:p>
      </dgm:t>
    </dgm:pt>
    <dgm:pt modelId="{50FDA7B7-7464-43F5-BED7-99275AC68512}" type="sibTrans" cxnId="{A32704FB-069F-422D-BC45-8FEBA2921CCF}">
      <dgm:prSet/>
      <dgm:spPr/>
      <dgm:t>
        <a:bodyPr/>
        <a:lstStyle/>
        <a:p>
          <a:endParaRPr lang="en-US"/>
        </a:p>
      </dgm:t>
    </dgm:pt>
    <dgm:pt modelId="{29F8246A-985A-4A2A-AE05-735A2D4E80F8}" type="pres">
      <dgm:prSet presAssocID="{8614D695-3E92-4702-B6BD-4371862E63D1}" presName="linear" presStyleCnt="0">
        <dgm:presLayoutVars>
          <dgm:dir/>
          <dgm:animLvl val="lvl"/>
          <dgm:resizeHandles val="exact"/>
        </dgm:presLayoutVars>
      </dgm:prSet>
      <dgm:spPr/>
    </dgm:pt>
    <dgm:pt modelId="{52405DB8-4FB3-4108-8DA4-6918324FB4E2}" type="pres">
      <dgm:prSet presAssocID="{E654A2AD-0A60-415C-B840-9964F82EDF30}" presName="parentLin" presStyleCnt="0"/>
      <dgm:spPr/>
    </dgm:pt>
    <dgm:pt modelId="{8D727DD2-B5A3-4AAD-9604-4BA44A05BF4B}" type="pres">
      <dgm:prSet presAssocID="{E654A2AD-0A60-415C-B840-9964F82EDF30}" presName="parentLeftMargin" presStyleLbl="node1" presStyleIdx="0" presStyleCnt="1"/>
      <dgm:spPr/>
    </dgm:pt>
    <dgm:pt modelId="{97E31889-FDE7-4812-820D-A92C216234F0}" type="pres">
      <dgm:prSet presAssocID="{E654A2AD-0A60-415C-B840-9964F82EDF30}" presName="parentText" presStyleLbl="node1" presStyleIdx="0" presStyleCnt="1">
        <dgm:presLayoutVars>
          <dgm:chMax val="0"/>
          <dgm:bulletEnabled val="1"/>
        </dgm:presLayoutVars>
      </dgm:prSet>
      <dgm:spPr/>
    </dgm:pt>
    <dgm:pt modelId="{9939DFF9-1DBA-46FA-B97E-2C86A316B77A}" type="pres">
      <dgm:prSet presAssocID="{E654A2AD-0A60-415C-B840-9964F82EDF30}" presName="negativeSpace" presStyleCnt="0"/>
      <dgm:spPr/>
    </dgm:pt>
    <dgm:pt modelId="{B5519E41-5B25-4881-96A7-ABABFFB5A833}" type="pres">
      <dgm:prSet presAssocID="{E654A2AD-0A60-415C-B840-9964F82EDF30}" presName="childText" presStyleLbl="conFgAcc1" presStyleIdx="0" presStyleCnt="1">
        <dgm:presLayoutVars>
          <dgm:bulletEnabled val="1"/>
        </dgm:presLayoutVars>
      </dgm:prSet>
      <dgm:spPr/>
    </dgm:pt>
  </dgm:ptLst>
  <dgm:cxnLst>
    <dgm:cxn modelId="{3B3A5503-48F3-433D-9536-E302502ED732}" type="presOf" srcId="{E654A2AD-0A60-415C-B840-9964F82EDF30}" destId="{97E31889-FDE7-4812-820D-A92C216234F0}" srcOrd="1" destOrd="0" presId="urn:microsoft.com/office/officeart/2005/8/layout/list1"/>
    <dgm:cxn modelId="{8AFD3608-32D8-4215-95B3-A47BDE9BA8FF}" type="presOf" srcId="{4F44077A-421B-4D1F-B1B6-1D5E679438E8}" destId="{B5519E41-5B25-4881-96A7-ABABFFB5A833}" srcOrd="0" destOrd="1" presId="urn:microsoft.com/office/officeart/2005/8/layout/list1"/>
    <dgm:cxn modelId="{4B5FBC08-7C7F-4927-910A-3509B37B84BC}" type="presOf" srcId="{71DB4E15-D934-4B5F-9520-3ECC055EEA8C}" destId="{B5519E41-5B25-4881-96A7-ABABFFB5A833}" srcOrd="0" destOrd="0" presId="urn:microsoft.com/office/officeart/2005/8/layout/list1"/>
    <dgm:cxn modelId="{83EE5724-5124-4FC2-BDE2-6AB12CAF9370}" type="presOf" srcId="{810657A0-D885-4B1B-ABF2-6D470D6C37AE}" destId="{B5519E41-5B25-4881-96A7-ABABFFB5A833}" srcOrd="0" destOrd="7" presId="urn:microsoft.com/office/officeart/2005/8/layout/list1"/>
    <dgm:cxn modelId="{5ACA7F63-7915-48B3-8906-42336055FEE9}" type="presOf" srcId="{75797756-8FDB-486A-B310-7A873078335A}" destId="{B5519E41-5B25-4881-96A7-ABABFFB5A833}" srcOrd="0" destOrd="3" presId="urn:microsoft.com/office/officeart/2005/8/layout/list1"/>
    <dgm:cxn modelId="{D8D6A668-6250-45D8-99BA-E6B7A717D128}" type="presOf" srcId="{498C7B6D-12AA-4955-9617-606C403BF200}" destId="{B5519E41-5B25-4881-96A7-ABABFFB5A833}" srcOrd="0" destOrd="6" presId="urn:microsoft.com/office/officeart/2005/8/layout/list1"/>
    <dgm:cxn modelId="{41C35B77-1917-4134-A6D1-19C572EA0C1C}" srcId="{4F44077A-421B-4D1F-B1B6-1D5E679438E8}" destId="{E32563EE-6C24-4B18-8991-EE8213075C83}" srcOrd="2" destOrd="0" parTransId="{39AD96D5-76BF-44F5-BB43-BCF95D929913}" sibTransId="{85728CF4-E1AB-43EE-B9A8-9F3EDBEDEB62}"/>
    <dgm:cxn modelId="{31309E58-D7F0-44A3-AEC9-67F0F74BD9A1}" srcId="{4F44077A-421B-4D1F-B1B6-1D5E679438E8}" destId="{498C7B6D-12AA-4955-9617-606C403BF200}" srcOrd="4" destOrd="0" parTransId="{0C66CF18-110A-4427-9C6D-F1844917612E}" sibTransId="{CF823118-5B0E-483C-BEE3-070BF62E58D8}"/>
    <dgm:cxn modelId="{CF930359-BDC1-4832-AAF3-BF637EC99B34}" type="presOf" srcId="{E32563EE-6C24-4B18-8991-EE8213075C83}" destId="{B5519E41-5B25-4881-96A7-ABABFFB5A833}" srcOrd="0" destOrd="4" presId="urn:microsoft.com/office/officeart/2005/8/layout/list1"/>
    <dgm:cxn modelId="{947EE180-5A6C-40E2-BEA6-442078F86FC3}" srcId="{4F44077A-421B-4D1F-B1B6-1D5E679438E8}" destId="{26A214F0-18D3-4988-9268-34929BAE4137}" srcOrd="3" destOrd="0" parTransId="{ED628709-E363-4D09-9910-5FA16225DA26}" sibTransId="{CCA04F10-4E43-4D11-9F1D-D0116861F5B1}"/>
    <dgm:cxn modelId="{21831D89-35B5-4A5F-826A-2EBA15B6E6A7}" srcId="{E654A2AD-0A60-415C-B840-9964F82EDF30}" destId="{71DB4E15-D934-4B5F-9520-3ECC055EEA8C}" srcOrd="0" destOrd="0" parTransId="{9AFC4E88-2987-47B7-9FE8-EC42F8A4BD61}" sibTransId="{1E00E43A-9BF3-4EF6-AE8E-B9A071E535EA}"/>
    <dgm:cxn modelId="{D4CA6E8C-2A65-4750-AB5A-BCD186928666}" srcId="{4F44077A-421B-4D1F-B1B6-1D5E679438E8}" destId="{75797756-8FDB-486A-B310-7A873078335A}" srcOrd="1" destOrd="0" parTransId="{F698E221-846C-4726-9667-30736F774B15}" sibTransId="{CD492870-FAF2-47ED-B842-7AA7553F73CE}"/>
    <dgm:cxn modelId="{7A955592-F9B5-43FE-B186-8C9E2E08203A}" type="presOf" srcId="{26A214F0-18D3-4988-9268-34929BAE4137}" destId="{B5519E41-5B25-4881-96A7-ABABFFB5A833}" srcOrd="0" destOrd="5" presId="urn:microsoft.com/office/officeart/2005/8/layout/list1"/>
    <dgm:cxn modelId="{EE42A998-0762-4004-A039-FBEEC3A73CC3}" srcId="{8614D695-3E92-4702-B6BD-4371862E63D1}" destId="{E654A2AD-0A60-415C-B840-9964F82EDF30}" srcOrd="0" destOrd="0" parTransId="{9EA3F60E-1A78-45B3-9679-67B01CACAA5A}" sibTransId="{D5AA6722-1A95-468A-B956-2CE12C90A93C}"/>
    <dgm:cxn modelId="{03CEC1A4-B0DD-4CE0-ADEA-04DE59C0D9F2}" type="presOf" srcId="{E654A2AD-0A60-415C-B840-9964F82EDF30}" destId="{8D727DD2-B5A3-4AAD-9604-4BA44A05BF4B}" srcOrd="0" destOrd="0" presId="urn:microsoft.com/office/officeart/2005/8/layout/list1"/>
    <dgm:cxn modelId="{882DB0CD-4ABE-4B4F-B602-BDF6347B282D}" srcId="{4F44077A-421B-4D1F-B1B6-1D5E679438E8}" destId="{66BDDFB6-77C0-407F-AAFB-06446E0DBB1D}" srcOrd="0" destOrd="0" parTransId="{E1D97DFA-6841-4267-BB44-5EBE373098FC}" sibTransId="{3FB62C5B-E16C-44F7-AE6B-BC69E56D8E8E}"/>
    <dgm:cxn modelId="{40BB5AD2-2E86-416F-9B92-3CE5236F44D5}" type="presOf" srcId="{8614D695-3E92-4702-B6BD-4371862E63D1}" destId="{29F8246A-985A-4A2A-AE05-735A2D4E80F8}" srcOrd="0" destOrd="0" presId="urn:microsoft.com/office/officeart/2005/8/layout/list1"/>
    <dgm:cxn modelId="{32F720DE-5EF9-4061-BFA3-810E3180A54E}" srcId="{E654A2AD-0A60-415C-B840-9964F82EDF30}" destId="{4F44077A-421B-4D1F-B1B6-1D5E679438E8}" srcOrd="1" destOrd="0" parTransId="{E2FA35AB-38CC-472E-8FF3-C48D98415644}" sibTransId="{801A3E0C-9743-4469-A15D-2A7CBFC822D9}"/>
    <dgm:cxn modelId="{1EA499E6-155E-461B-82D6-BBB2CEE195EB}" type="presOf" srcId="{66BDDFB6-77C0-407F-AAFB-06446E0DBB1D}" destId="{B5519E41-5B25-4881-96A7-ABABFFB5A833}" srcOrd="0" destOrd="2" presId="urn:microsoft.com/office/officeart/2005/8/layout/list1"/>
    <dgm:cxn modelId="{A32704FB-069F-422D-BC45-8FEBA2921CCF}" srcId="{E654A2AD-0A60-415C-B840-9964F82EDF30}" destId="{810657A0-D885-4B1B-ABF2-6D470D6C37AE}" srcOrd="2" destOrd="0" parTransId="{1763439C-A226-4052-BC8E-31B1BED102B7}" sibTransId="{50FDA7B7-7464-43F5-BED7-99275AC68512}"/>
    <dgm:cxn modelId="{C8525572-FD8E-441C-B715-02F8A99BD64E}" type="presParOf" srcId="{29F8246A-985A-4A2A-AE05-735A2D4E80F8}" destId="{52405DB8-4FB3-4108-8DA4-6918324FB4E2}" srcOrd="0" destOrd="0" presId="urn:microsoft.com/office/officeart/2005/8/layout/list1"/>
    <dgm:cxn modelId="{BCFE0BFD-476C-42C9-9139-AA8E1B07A345}" type="presParOf" srcId="{52405DB8-4FB3-4108-8DA4-6918324FB4E2}" destId="{8D727DD2-B5A3-4AAD-9604-4BA44A05BF4B}" srcOrd="0" destOrd="0" presId="urn:microsoft.com/office/officeart/2005/8/layout/list1"/>
    <dgm:cxn modelId="{1F028BAC-A2E0-4FC2-81E9-EE85A52B06B0}" type="presParOf" srcId="{52405DB8-4FB3-4108-8DA4-6918324FB4E2}" destId="{97E31889-FDE7-4812-820D-A92C216234F0}" srcOrd="1" destOrd="0" presId="urn:microsoft.com/office/officeart/2005/8/layout/list1"/>
    <dgm:cxn modelId="{C115D049-A4C4-41E6-AAF8-5E9BEE3C62C5}" type="presParOf" srcId="{29F8246A-985A-4A2A-AE05-735A2D4E80F8}" destId="{9939DFF9-1DBA-46FA-B97E-2C86A316B77A}" srcOrd="1" destOrd="0" presId="urn:microsoft.com/office/officeart/2005/8/layout/list1"/>
    <dgm:cxn modelId="{B6726196-27DD-4F43-B615-FD84CC4B2445}" type="presParOf" srcId="{29F8246A-985A-4A2A-AE05-735A2D4E80F8}" destId="{B5519E41-5B25-4881-96A7-ABABFFB5A83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799FC5-9F25-4C06-9399-4CBA5ED79FDA}" type="doc">
      <dgm:prSet loTypeId="urn:microsoft.com/office/officeart/2016/7/layout/LinearBlockProcessNumbered" loCatId="process" qsTypeId="urn:microsoft.com/office/officeart/2005/8/quickstyle/simple1" qsCatId="simple" csTypeId="urn:microsoft.com/office/officeart/2005/8/colors/accent0_2" csCatId="mainScheme" phldr="1"/>
      <dgm:spPr/>
      <dgm:t>
        <a:bodyPr/>
        <a:lstStyle/>
        <a:p>
          <a:endParaRPr lang="en-US"/>
        </a:p>
      </dgm:t>
    </dgm:pt>
    <dgm:pt modelId="{E22B2F67-682A-4D12-A36A-D468710A94E5}">
      <dgm:prSet custT="1"/>
      <dgm:spPr/>
      <dgm:t>
        <a:bodyPr/>
        <a:lstStyle/>
        <a:p>
          <a:r>
            <a:rPr lang="en-US" sz="1800" dirty="0" err="1"/>
            <a:t>Hủy</a:t>
          </a:r>
          <a:r>
            <a:rPr lang="en-US" sz="1800" dirty="0"/>
            <a:t> </a:t>
          </a:r>
          <a:r>
            <a:rPr lang="en-US" sz="1800" dirty="0" err="1"/>
            <a:t>được</a:t>
          </a:r>
          <a:r>
            <a:rPr lang="en-US" sz="1800" dirty="0"/>
            <a:t> </a:t>
          </a:r>
          <a:r>
            <a:rPr lang="en-US" sz="1800" dirty="0" err="1"/>
            <a:t>hàm</a:t>
          </a:r>
          <a:r>
            <a:rPr lang="en-US" sz="1800" dirty="0"/>
            <a:t> </a:t>
          </a:r>
          <a:r>
            <a:rPr lang="en-US" sz="1800" dirty="0" err="1"/>
            <a:t>trả</a:t>
          </a:r>
          <a:r>
            <a:rPr lang="en-US" sz="1800" dirty="0"/>
            <a:t> </a:t>
          </a:r>
          <a:r>
            <a:rPr lang="en-US" sz="1800" dirty="0" err="1"/>
            <a:t>về</a:t>
          </a:r>
          <a:r>
            <a:rPr lang="en-US" sz="1800" dirty="0"/>
            <a:t> 1, </a:t>
          </a:r>
          <a:r>
            <a:rPr lang="en-US" sz="1800" dirty="0" err="1"/>
            <a:t>ngược</a:t>
          </a:r>
          <a:r>
            <a:rPr lang="en-US" sz="1800" dirty="0"/>
            <a:t> </a:t>
          </a:r>
          <a:r>
            <a:rPr lang="en-US" sz="1800" dirty="0" err="1"/>
            <a:t>lại</a:t>
          </a:r>
          <a:r>
            <a:rPr lang="en-US" sz="1800" dirty="0"/>
            <a:t> </a:t>
          </a:r>
          <a:r>
            <a:rPr lang="en-US" sz="1800" dirty="0" err="1"/>
            <a:t>hàm</a:t>
          </a:r>
          <a:r>
            <a:rPr lang="en-US" sz="1800" dirty="0"/>
            <a:t> </a:t>
          </a:r>
          <a:r>
            <a:rPr lang="en-US" sz="1800" dirty="0" err="1"/>
            <a:t>trả</a:t>
          </a:r>
          <a:r>
            <a:rPr lang="en-US" sz="1800" dirty="0"/>
            <a:t> </a:t>
          </a:r>
          <a:r>
            <a:rPr lang="en-US" sz="1800" dirty="0" err="1"/>
            <a:t>về</a:t>
          </a:r>
          <a:r>
            <a:rPr lang="en-US" sz="1800" dirty="0"/>
            <a:t> 0</a:t>
          </a:r>
        </a:p>
      </dgm:t>
    </dgm:pt>
    <dgm:pt modelId="{5F04DD44-95F1-443C-939B-FF628E2C2BC7}" type="parTrans" cxnId="{B2EFF39C-1C7F-4456-9AC0-F8075E5A6C41}">
      <dgm:prSet/>
      <dgm:spPr/>
      <dgm:t>
        <a:bodyPr/>
        <a:lstStyle/>
        <a:p>
          <a:endParaRPr lang="en-US"/>
        </a:p>
      </dgm:t>
    </dgm:pt>
    <dgm:pt modelId="{AA482202-A89F-4A43-85D5-4603A990E567}" type="sibTrans" cxnId="{B2EFF39C-1C7F-4456-9AC0-F8075E5A6C41}">
      <dgm:prSet phldrT="01" phldr="0"/>
      <dgm:spPr/>
      <dgm:t>
        <a:bodyPr/>
        <a:lstStyle/>
        <a:p>
          <a:r>
            <a:rPr lang="en-US"/>
            <a:t>01</a:t>
          </a:r>
        </a:p>
      </dgm:t>
    </dgm:pt>
    <dgm:pt modelId="{73C97ABF-A10D-4205-96D5-154B1ABDE010}">
      <dgm:prSet custT="1"/>
      <dgm:spPr/>
      <dgm:t>
        <a:bodyPr/>
        <a:lstStyle/>
        <a:p>
          <a:r>
            <a:rPr lang="en-US" sz="1600" dirty="0"/>
            <a:t>void  </a:t>
          </a:r>
          <a:r>
            <a:rPr lang="en-US" sz="1600" dirty="0" err="1"/>
            <a:t>RemoveHead</a:t>
          </a:r>
          <a:r>
            <a:rPr lang="en-US" sz="1600" dirty="0"/>
            <a:t>(List &amp;l)</a:t>
          </a:r>
        </a:p>
      </dgm:t>
    </dgm:pt>
    <dgm:pt modelId="{116FDE48-2913-40A8-9A02-98398F927A10}" type="parTrans" cxnId="{00F3227D-ACC9-4FEC-BB49-21D591F9207F}">
      <dgm:prSet/>
      <dgm:spPr/>
      <dgm:t>
        <a:bodyPr/>
        <a:lstStyle/>
        <a:p>
          <a:endParaRPr lang="en-US"/>
        </a:p>
      </dgm:t>
    </dgm:pt>
    <dgm:pt modelId="{7BB1768F-677F-4BD4-A09F-E55177030E48}" type="sibTrans" cxnId="{00F3227D-ACC9-4FEC-BB49-21D591F9207F}">
      <dgm:prSet/>
      <dgm:spPr/>
      <dgm:t>
        <a:bodyPr/>
        <a:lstStyle/>
        <a:p>
          <a:endParaRPr lang="en-US"/>
        </a:p>
      </dgm:t>
    </dgm:pt>
    <dgm:pt modelId="{A74C389E-E496-46E3-B6D0-13D97B6EC8B2}">
      <dgm:prSet custT="1"/>
      <dgm:spPr/>
      <dgm:t>
        <a:bodyPr/>
        <a:lstStyle/>
        <a:p>
          <a:r>
            <a:rPr lang="en-US" sz="1600" dirty="0"/>
            <a:t>{	Node *p;</a:t>
          </a:r>
        </a:p>
      </dgm:t>
    </dgm:pt>
    <dgm:pt modelId="{9BE84470-7F7D-4815-9368-8DC209113744}" type="parTrans" cxnId="{FCCA0E64-8315-4B48-AC20-FEE16F49B7A9}">
      <dgm:prSet/>
      <dgm:spPr/>
      <dgm:t>
        <a:bodyPr/>
        <a:lstStyle/>
        <a:p>
          <a:endParaRPr lang="en-US"/>
        </a:p>
      </dgm:t>
    </dgm:pt>
    <dgm:pt modelId="{1C6DC898-E225-4A99-917C-6DAA74F084A0}" type="sibTrans" cxnId="{FCCA0E64-8315-4B48-AC20-FEE16F49B7A9}">
      <dgm:prSet/>
      <dgm:spPr/>
      <dgm:t>
        <a:bodyPr/>
        <a:lstStyle/>
        <a:p>
          <a:endParaRPr lang="en-US"/>
        </a:p>
      </dgm:t>
    </dgm:pt>
    <dgm:pt modelId="{C4CCCF64-9E93-45BA-A728-2FD894E53405}">
      <dgm:prSet custT="1"/>
      <dgm:spPr/>
      <dgm:t>
        <a:bodyPr/>
        <a:lstStyle/>
        <a:p>
          <a:r>
            <a:rPr lang="en-US" sz="1600" dirty="0"/>
            <a:t>if(</a:t>
          </a:r>
          <a:r>
            <a:rPr lang="en-US" sz="1600" dirty="0" err="1"/>
            <a:t>l.pHead</a:t>
          </a:r>
          <a:r>
            <a:rPr lang="en-US" sz="1600" dirty="0"/>
            <a:t>!=NULL)</a:t>
          </a:r>
        </a:p>
      </dgm:t>
    </dgm:pt>
    <dgm:pt modelId="{1124FCAE-1B3A-427E-9770-8BCE4E4691C2}" type="parTrans" cxnId="{45BCA6CA-2BE0-448E-BDE4-273E15F4A2C5}">
      <dgm:prSet/>
      <dgm:spPr/>
      <dgm:t>
        <a:bodyPr/>
        <a:lstStyle/>
        <a:p>
          <a:endParaRPr lang="en-US"/>
        </a:p>
      </dgm:t>
    </dgm:pt>
    <dgm:pt modelId="{BE9BC9B6-7642-4311-B1FA-7915CD568964}" type="sibTrans" cxnId="{45BCA6CA-2BE0-448E-BDE4-273E15F4A2C5}">
      <dgm:prSet/>
      <dgm:spPr/>
      <dgm:t>
        <a:bodyPr/>
        <a:lstStyle/>
        <a:p>
          <a:endParaRPr lang="en-US"/>
        </a:p>
      </dgm:t>
    </dgm:pt>
    <dgm:pt modelId="{CE623A08-D989-4FC8-9BD6-BC085FECCDBF}">
      <dgm:prSet custT="1"/>
      <dgm:spPr/>
      <dgm:t>
        <a:bodyPr/>
        <a:lstStyle/>
        <a:p>
          <a:r>
            <a:rPr lang="en-US" sz="1600" dirty="0"/>
            <a:t>{	p=</a:t>
          </a:r>
          <a:r>
            <a:rPr lang="en-US" sz="1600" dirty="0" err="1"/>
            <a:t>l.pHead</a:t>
          </a:r>
          <a:r>
            <a:rPr lang="en-US" sz="1600" dirty="0"/>
            <a:t>; </a:t>
          </a:r>
        </a:p>
      </dgm:t>
    </dgm:pt>
    <dgm:pt modelId="{B291F0C1-2F38-4696-AFF3-92E816708112}" type="parTrans" cxnId="{DC9426B3-DC22-4824-BCF5-91CE9CAAF923}">
      <dgm:prSet/>
      <dgm:spPr/>
      <dgm:t>
        <a:bodyPr/>
        <a:lstStyle/>
        <a:p>
          <a:endParaRPr lang="en-US"/>
        </a:p>
      </dgm:t>
    </dgm:pt>
    <dgm:pt modelId="{DA070592-CB8A-4F6F-A084-A35C43A6A627}" type="sibTrans" cxnId="{DC9426B3-DC22-4824-BCF5-91CE9CAAF923}">
      <dgm:prSet/>
      <dgm:spPr/>
      <dgm:t>
        <a:bodyPr/>
        <a:lstStyle/>
        <a:p>
          <a:endParaRPr lang="en-US"/>
        </a:p>
      </dgm:t>
    </dgm:pt>
    <dgm:pt modelId="{1D8D156B-789A-4D48-9C17-7DB85D2AC2B4}">
      <dgm:prSet custT="1"/>
      <dgm:spPr/>
      <dgm:t>
        <a:bodyPr/>
        <a:lstStyle/>
        <a:p>
          <a:r>
            <a:rPr lang="en-US" sz="1600" dirty="0" err="1"/>
            <a:t>l.pHead</a:t>
          </a:r>
          <a:r>
            <a:rPr lang="en-US" sz="1600" dirty="0"/>
            <a:t>=</a:t>
          </a:r>
          <a:r>
            <a:rPr lang="en-US" sz="1600" dirty="0" err="1"/>
            <a:t>l.pHead</a:t>
          </a:r>
          <a:r>
            <a:rPr lang="en-US" sz="1600" dirty="0"/>
            <a:t>-&gt;</a:t>
          </a:r>
          <a:r>
            <a:rPr lang="en-US" sz="1600" dirty="0" err="1"/>
            <a:t>pNext</a:t>
          </a:r>
          <a:r>
            <a:rPr lang="en-US" sz="1600" dirty="0"/>
            <a:t>;</a:t>
          </a:r>
        </a:p>
      </dgm:t>
    </dgm:pt>
    <dgm:pt modelId="{140C03DB-FE47-4F24-8E29-97480551F10F}" type="parTrans" cxnId="{1F287CB9-C8DD-4DDA-BA3F-4989DE12E4E9}">
      <dgm:prSet/>
      <dgm:spPr/>
      <dgm:t>
        <a:bodyPr/>
        <a:lstStyle/>
        <a:p>
          <a:endParaRPr lang="en-US"/>
        </a:p>
      </dgm:t>
    </dgm:pt>
    <dgm:pt modelId="{2B08F07F-DE83-492A-9C0F-EF1779D4EB93}" type="sibTrans" cxnId="{1F287CB9-C8DD-4DDA-BA3F-4989DE12E4E9}">
      <dgm:prSet/>
      <dgm:spPr/>
      <dgm:t>
        <a:bodyPr/>
        <a:lstStyle/>
        <a:p>
          <a:endParaRPr lang="en-US"/>
        </a:p>
      </dgm:t>
    </dgm:pt>
    <dgm:pt modelId="{6BA38AA6-AE00-4664-8EF3-0260D1188E32}">
      <dgm:prSet custT="1"/>
      <dgm:spPr/>
      <dgm:t>
        <a:bodyPr/>
        <a:lstStyle/>
        <a:p>
          <a:r>
            <a:rPr lang="en-US" sz="1600" dirty="0"/>
            <a:t>delete p;</a:t>
          </a:r>
        </a:p>
      </dgm:t>
    </dgm:pt>
    <dgm:pt modelId="{A36FBF25-4B73-4825-8F75-73C00F64E014}" type="parTrans" cxnId="{CED5FB9D-C29E-4F86-9B8B-179D646C3944}">
      <dgm:prSet/>
      <dgm:spPr/>
      <dgm:t>
        <a:bodyPr/>
        <a:lstStyle/>
        <a:p>
          <a:endParaRPr lang="en-US"/>
        </a:p>
      </dgm:t>
    </dgm:pt>
    <dgm:pt modelId="{3C970C91-B061-4074-AFF3-2B09FDBBD9F8}" type="sibTrans" cxnId="{CED5FB9D-C29E-4F86-9B8B-179D646C3944}">
      <dgm:prSet/>
      <dgm:spPr/>
      <dgm:t>
        <a:bodyPr/>
        <a:lstStyle/>
        <a:p>
          <a:endParaRPr lang="en-US"/>
        </a:p>
      </dgm:t>
    </dgm:pt>
    <dgm:pt modelId="{0292E212-EB7B-4592-A97C-6E8120558A60}">
      <dgm:prSet custT="1"/>
      <dgm:spPr/>
      <dgm:t>
        <a:bodyPr/>
        <a:lstStyle/>
        <a:p>
          <a:r>
            <a:rPr lang="en-US" sz="1600" dirty="0"/>
            <a:t>if(</a:t>
          </a:r>
          <a:r>
            <a:rPr lang="en-US" sz="1600" dirty="0" err="1"/>
            <a:t>l.pHead</a:t>
          </a:r>
          <a:r>
            <a:rPr lang="en-US" sz="1600" dirty="0"/>
            <a:t>==NULL)</a:t>
          </a:r>
        </a:p>
      </dgm:t>
    </dgm:pt>
    <dgm:pt modelId="{11F34FF4-1834-4E33-AE6E-D072013967B7}" type="parTrans" cxnId="{89EC090F-54E3-496C-AE37-DED2E69BDC1B}">
      <dgm:prSet/>
      <dgm:spPr/>
      <dgm:t>
        <a:bodyPr/>
        <a:lstStyle/>
        <a:p>
          <a:endParaRPr lang="en-US"/>
        </a:p>
      </dgm:t>
    </dgm:pt>
    <dgm:pt modelId="{A08F9CC4-E7D3-4C85-8C50-76AAFC53946A}" type="sibTrans" cxnId="{89EC090F-54E3-496C-AE37-DED2E69BDC1B}">
      <dgm:prSet/>
      <dgm:spPr/>
      <dgm:t>
        <a:bodyPr/>
        <a:lstStyle/>
        <a:p>
          <a:endParaRPr lang="en-US"/>
        </a:p>
      </dgm:t>
    </dgm:pt>
    <dgm:pt modelId="{F287E358-EB69-40FD-B3C6-EABB44446D30}">
      <dgm:prSet custT="1"/>
      <dgm:spPr/>
      <dgm:t>
        <a:bodyPr/>
        <a:lstStyle/>
        <a:p>
          <a:r>
            <a:rPr lang="en-US" sz="1600" dirty="0" err="1"/>
            <a:t>l.pTail</a:t>
          </a:r>
          <a:r>
            <a:rPr lang="en-US" sz="1600" dirty="0"/>
            <a:t>=NULL;</a:t>
          </a:r>
        </a:p>
      </dgm:t>
    </dgm:pt>
    <dgm:pt modelId="{80DA1431-47A9-4FC1-997B-81DB2FF61542}" type="parTrans" cxnId="{BE18F0EA-2AF8-496C-B3FB-6F8F4F7E4F55}">
      <dgm:prSet/>
      <dgm:spPr/>
      <dgm:t>
        <a:bodyPr/>
        <a:lstStyle/>
        <a:p>
          <a:endParaRPr lang="en-US"/>
        </a:p>
      </dgm:t>
    </dgm:pt>
    <dgm:pt modelId="{60419B50-81C7-4BCF-8029-B7C3D192DB94}" type="sibTrans" cxnId="{BE18F0EA-2AF8-496C-B3FB-6F8F4F7E4F55}">
      <dgm:prSet/>
      <dgm:spPr/>
      <dgm:t>
        <a:bodyPr/>
        <a:lstStyle/>
        <a:p>
          <a:endParaRPr lang="en-US"/>
        </a:p>
      </dgm:t>
    </dgm:pt>
    <dgm:pt modelId="{7F09B110-1B41-411E-8426-6EC86FCE0D03}">
      <dgm:prSet custT="1"/>
      <dgm:spPr/>
      <dgm:t>
        <a:bodyPr/>
        <a:lstStyle/>
        <a:p>
          <a:r>
            <a:rPr lang="en-US" sz="1600" dirty="0"/>
            <a:t>}</a:t>
          </a:r>
        </a:p>
      </dgm:t>
    </dgm:pt>
    <dgm:pt modelId="{F338CE39-01D8-488A-8B17-58612D6D5AA8}" type="parTrans" cxnId="{357B8749-3DEB-4E52-BD2B-8D87D5000C54}">
      <dgm:prSet/>
      <dgm:spPr/>
      <dgm:t>
        <a:bodyPr/>
        <a:lstStyle/>
        <a:p>
          <a:endParaRPr lang="en-US"/>
        </a:p>
      </dgm:t>
    </dgm:pt>
    <dgm:pt modelId="{99D7CA27-EA67-42A0-864A-A1B52209C4A9}" type="sibTrans" cxnId="{357B8749-3DEB-4E52-BD2B-8D87D5000C54}">
      <dgm:prSet/>
      <dgm:spPr/>
      <dgm:t>
        <a:bodyPr/>
        <a:lstStyle/>
        <a:p>
          <a:endParaRPr lang="en-US"/>
        </a:p>
      </dgm:t>
    </dgm:pt>
    <dgm:pt modelId="{FCFB418A-85BD-4EE5-8073-BF41191E2A07}" type="pres">
      <dgm:prSet presAssocID="{D7799FC5-9F25-4C06-9399-4CBA5ED79FDA}" presName="Name0" presStyleCnt="0">
        <dgm:presLayoutVars>
          <dgm:animLvl val="lvl"/>
          <dgm:resizeHandles val="exact"/>
        </dgm:presLayoutVars>
      </dgm:prSet>
      <dgm:spPr/>
    </dgm:pt>
    <dgm:pt modelId="{9B1DDE98-F04B-4CF1-A1E5-4E91A086476D}" type="pres">
      <dgm:prSet presAssocID="{E22B2F67-682A-4D12-A36A-D468710A94E5}" presName="compositeNode" presStyleCnt="0">
        <dgm:presLayoutVars>
          <dgm:bulletEnabled val="1"/>
        </dgm:presLayoutVars>
      </dgm:prSet>
      <dgm:spPr/>
    </dgm:pt>
    <dgm:pt modelId="{350BE513-F849-4CD0-AFF8-DEBF42D9DCEA}" type="pres">
      <dgm:prSet presAssocID="{E22B2F67-682A-4D12-A36A-D468710A94E5}" presName="bgRect" presStyleLbl="alignNode1" presStyleIdx="0" presStyleCnt="1"/>
      <dgm:spPr/>
    </dgm:pt>
    <dgm:pt modelId="{DFD8D7F5-D849-483A-B807-808D7B9DD5C9}" type="pres">
      <dgm:prSet presAssocID="{AA482202-A89F-4A43-85D5-4603A990E567}" presName="sibTransNodeRect" presStyleLbl="alignNode1" presStyleIdx="0" presStyleCnt="1">
        <dgm:presLayoutVars>
          <dgm:chMax val="0"/>
          <dgm:bulletEnabled val="1"/>
        </dgm:presLayoutVars>
      </dgm:prSet>
      <dgm:spPr/>
    </dgm:pt>
    <dgm:pt modelId="{C53C2DE6-6539-40EF-AA1D-C08259C4811E}" type="pres">
      <dgm:prSet presAssocID="{E22B2F67-682A-4D12-A36A-D468710A94E5}" presName="nodeRect" presStyleLbl="alignNode1" presStyleIdx="0" presStyleCnt="1">
        <dgm:presLayoutVars>
          <dgm:bulletEnabled val="1"/>
        </dgm:presLayoutVars>
      </dgm:prSet>
      <dgm:spPr/>
    </dgm:pt>
  </dgm:ptLst>
  <dgm:cxnLst>
    <dgm:cxn modelId="{AE5E2D04-E692-4048-A7BD-E34EC9284123}" type="presOf" srcId="{CE623A08-D989-4FC8-9BD6-BC085FECCDBF}" destId="{C53C2DE6-6539-40EF-AA1D-C08259C4811E}" srcOrd="0" destOrd="4" presId="urn:microsoft.com/office/officeart/2016/7/layout/LinearBlockProcessNumbered"/>
    <dgm:cxn modelId="{89EC090F-54E3-496C-AE37-DED2E69BDC1B}" srcId="{1D8D156B-789A-4D48-9C17-7DB85D2AC2B4}" destId="{0292E212-EB7B-4592-A97C-6E8120558A60}" srcOrd="1" destOrd="0" parTransId="{11F34FF4-1834-4E33-AE6E-D072013967B7}" sibTransId="{A08F9CC4-E7D3-4C85-8C50-76AAFC53946A}"/>
    <dgm:cxn modelId="{C0AAD536-AAC0-4F64-B3AB-45C149D8FA67}" type="presOf" srcId="{7F09B110-1B41-411E-8426-6EC86FCE0D03}" destId="{C53C2DE6-6539-40EF-AA1D-C08259C4811E}" srcOrd="0" destOrd="9" presId="urn:microsoft.com/office/officeart/2016/7/layout/LinearBlockProcessNumbered"/>
    <dgm:cxn modelId="{B18B4B5D-7D12-4350-A69E-AE4CE4056041}" type="presOf" srcId="{A74C389E-E496-46E3-B6D0-13D97B6EC8B2}" destId="{C53C2DE6-6539-40EF-AA1D-C08259C4811E}" srcOrd="0" destOrd="2" presId="urn:microsoft.com/office/officeart/2016/7/layout/LinearBlockProcessNumbered"/>
    <dgm:cxn modelId="{87CA2A43-3BCE-4248-A374-B00082976051}" type="presOf" srcId="{E22B2F67-682A-4D12-A36A-D468710A94E5}" destId="{350BE513-F849-4CD0-AFF8-DEBF42D9DCEA}" srcOrd="0" destOrd="0" presId="urn:microsoft.com/office/officeart/2016/7/layout/LinearBlockProcessNumbered"/>
    <dgm:cxn modelId="{FCCA0E64-8315-4B48-AC20-FEE16F49B7A9}" srcId="{E22B2F67-682A-4D12-A36A-D468710A94E5}" destId="{A74C389E-E496-46E3-B6D0-13D97B6EC8B2}" srcOrd="1" destOrd="0" parTransId="{9BE84470-7F7D-4815-9368-8DC209113744}" sibTransId="{1C6DC898-E225-4A99-917C-6DAA74F084A0}"/>
    <dgm:cxn modelId="{357B8749-3DEB-4E52-BD2B-8D87D5000C54}" srcId="{E22B2F67-682A-4D12-A36A-D468710A94E5}" destId="{7F09B110-1B41-411E-8426-6EC86FCE0D03}" srcOrd="2" destOrd="0" parTransId="{F338CE39-01D8-488A-8B17-58612D6D5AA8}" sibTransId="{99D7CA27-EA67-42A0-864A-A1B52209C4A9}"/>
    <dgm:cxn modelId="{6831BC77-6711-402B-8F4F-0C33D6D3AC16}" type="presOf" srcId="{73C97ABF-A10D-4205-96D5-154B1ABDE010}" destId="{C53C2DE6-6539-40EF-AA1D-C08259C4811E}" srcOrd="0" destOrd="1" presId="urn:microsoft.com/office/officeart/2016/7/layout/LinearBlockProcessNumbered"/>
    <dgm:cxn modelId="{00F3227D-ACC9-4FEC-BB49-21D591F9207F}" srcId="{E22B2F67-682A-4D12-A36A-D468710A94E5}" destId="{73C97ABF-A10D-4205-96D5-154B1ABDE010}" srcOrd="0" destOrd="0" parTransId="{116FDE48-2913-40A8-9A02-98398F927A10}" sibTransId="{7BB1768F-677F-4BD4-A09F-E55177030E48}"/>
    <dgm:cxn modelId="{B2EFF39C-1C7F-4456-9AC0-F8075E5A6C41}" srcId="{D7799FC5-9F25-4C06-9399-4CBA5ED79FDA}" destId="{E22B2F67-682A-4D12-A36A-D468710A94E5}" srcOrd="0" destOrd="0" parTransId="{5F04DD44-95F1-443C-939B-FF628E2C2BC7}" sibTransId="{AA482202-A89F-4A43-85D5-4603A990E567}"/>
    <dgm:cxn modelId="{CED5FB9D-C29E-4F86-9B8B-179D646C3944}" srcId="{1D8D156B-789A-4D48-9C17-7DB85D2AC2B4}" destId="{6BA38AA6-AE00-4664-8EF3-0260D1188E32}" srcOrd="0" destOrd="0" parTransId="{A36FBF25-4B73-4825-8F75-73C00F64E014}" sibTransId="{3C970C91-B061-4074-AFF3-2B09FDBBD9F8}"/>
    <dgm:cxn modelId="{DC9426B3-DC22-4824-BCF5-91CE9CAAF923}" srcId="{A74C389E-E496-46E3-B6D0-13D97B6EC8B2}" destId="{CE623A08-D989-4FC8-9BD6-BC085FECCDBF}" srcOrd="1" destOrd="0" parTransId="{B291F0C1-2F38-4696-AFF3-92E816708112}" sibTransId="{DA070592-CB8A-4F6F-A084-A35C43A6A627}"/>
    <dgm:cxn modelId="{1F287CB9-C8DD-4DDA-BA3F-4989DE12E4E9}" srcId="{A74C389E-E496-46E3-B6D0-13D97B6EC8B2}" destId="{1D8D156B-789A-4D48-9C17-7DB85D2AC2B4}" srcOrd="2" destOrd="0" parTransId="{140C03DB-FE47-4F24-8E29-97480551F10F}" sibTransId="{2B08F07F-DE83-492A-9C0F-EF1779D4EB93}"/>
    <dgm:cxn modelId="{016698B9-A6BB-4F7C-BB51-9E5981A20287}" type="presOf" srcId="{F287E358-EB69-40FD-B3C6-EABB44446D30}" destId="{C53C2DE6-6539-40EF-AA1D-C08259C4811E}" srcOrd="0" destOrd="8" presId="urn:microsoft.com/office/officeart/2016/7/layout/LinearBlockProcessNumbered"/>
    <dgm:cxn modelId="{9BAD34BC-A953-4FFE-9E97-7A14B4EC039A}" type="presOf" srcId="{0292E212-EB7B-4592-A97C-6E8120558A60}" destId="{C53C2DE6-6539-40EF-AA1D-C08259C4811E}" srcOrd="0" destOrd="7" presId="urn:microsoft.com/office/officeart/2016/7/layout/LinearBlockProcessNumbered"/>
    <dgm:cxn modelId="{45BCA6CA-2BE0-448E-BDE4-273E15F4A2C5}" srcId="{A74C389E-E496-46E3-B6D0-13D97B6EC8B2}" destId="{C4CCCF64-9E93-45BA-A728-2FD894E53405}" srcOrd="0" destOrd="0" parTransId="{1124FCAE-1B3A-427E-9770-8BCE4E4691C2}" sibTransId="{BE9BC9B6-7642-4311-B1FA-7915CD568964}"/>
    <dgm:cxn modelId="{57D0D5CA-A3D3-44AC-9620-9D4DC709887A}" type="presOf" srcId="{D7799FC5-9F25-4C06-9399-4CBA5ED79FDA}" destId="{FCFB418A-85BD-4EE5-8073-BF41191E2A07}" srcOrd="0" destOrd="0" presId="urn:microsoft.com/office/officeart/2016/7/layout/LinearBlockProcessNumbered"/>
    <dgm:cxn modelId="{8C4465CF-6F03-435C-AD89-3FFF5D8F3B4B}" type="presOf" srcId="{C4CCCF64-9E93-45BA-A728-2FD894E53405}" destId="{C53C2DE6-6539-40EF-AA1D-C08259C4811E}" srcOrd="0" destOrd="3" presId="urn:microsoft.com/office/officeart/2016/7/layout/LinearBlockProcessNumbered"/>
    <dgm:cxn modelId="{9F10B3D9-6832-49EC-9012-AF1AFABA5B5C}" type="presOf" srcId="{1D8D156B-789A-4D48-9C17-7DB85D2AC2B4}" destId="{C53C2DE6-6539-40EF-AA1D-C08259C4811E}" srcOrd="0" destOrd="5" presId="urn:microsoft.com/office/officeart/2016/7/layout/LinearBlockProcessNumbered"/>
    <dgm:cxn modelId="{BE18F0EA-2AF8-496C-B3FB-6F8F4F7E4F55}" srcId="{0292E212-EB7B-4592-A97C-6E8120558A60}" destId="{F287E358-EB69-40FD-B3C6-EABB44446D30}" srcOrd="0" destOrd="0" parTransId="{80DA1431-47A9-4FC1-997B-81DB2FF61542}" sibTransId="{60419B50-81C7-4BCF-8029-B7C3D192DB94}"/>
    <dgm:cxn modelId="{07E875EE-23D0-427B-9F2E-298F248BF09C}" type="presOf" srcId="{6BA38AA6-AE00-4664-8EF3-0260D1188E32}" destId="{C53C2DE6-6539-40EF-AA1D-C08259C4811E}" srcOrd="0" destOrd="6" presId="urn:microsoft.com/office/officeart/2016/7/layout/LinearBlockProcessNumbered"/>
    <dgm:cxn modelId="{823506F0-D8C8-49C9-9FDC-0FE430D72093}" type="presOf" srcId="{AA482202-A89F-4A43-85D5-4603A990E567}" destId="{DFD8D7F5-D849-483A-B807-808D7B9DD5C9}" srcOrd="0" destOrd="0" presId="urn:microsoft.com/office/officeart/2016/7/layout/LinearBlockProcessNumbered"/>
    <dgm:cxn modelId="{51A3C3F4-6486-4366-A2E0-23EF000006B3}" type="presOf" srcId="{E22B2F67-682A-4D12-A36A-D468710A94E5}" destId="{C53C2DE6-6539-40EF-AA1D-C08259C4811E}" srcOrd="1" destOrd="0" presId="urn:microsoft.com/office/officeart/2016/7/layout/LinearBlockProcessNumbered"/>
    <dgm:cxn modelId="{D45EBF80-8D99-4D3E-96FC-E7E95CD20857}" type="presParOf" srcId="{FCFB418A-85BD-4EE5-8073-BF41191E2A07}" destId="{9B1DDE98-F04B-4CF1-A1E5-4E91A086476D}" srcOrd="0" destOrd="0" presId="urn:microsoft.com/office/officeart/2016/7/layout/LinearBlockProcessNumbered"/>
    <dgm:cxn modelId="{21A7FAC0-A9A8-4610-94A7-631A9E5CC5B0}" type="presParOf" srcId="{9B1DDE98-F04B-4CF1-A1E5-4E91A086476D}" destId="{350BE513-F849-4CD0-AFF8-DEBF42D9DCEA}" srcOrd="0" destOrd="0" presId="urn:microsoft.com/office/officeart/2016/7/layout/LinearBlockProcessNumbered"/>
    <dgm:cxn modelId="{DC236AE6-A61D-46EF-8930-4634C6053A33}" type="presParOf" srcId="{9B1DDE98-F04B-4CF1-A1E5-4E91A086476D}" destId="{DFD8D7F5-D849-483A-B807-808D7B9DD5C9}" srcOrd="1" destOrd="0" presId="urn:microsoft.com/office/officeart/2016/7/layout/LinearBlockProcessNumbered"/>
    <dgm:cxn modelId="{C1032FAC-AFBD-4E45-887B-0E491332C071}" type="presParOf" srcId="{9B1DDE98-F04B-4CF1-A1E5-4E91A086476D}" destId="{C53C2DE6-6539-40EF-AA1D-C08259C4811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F47276-0ED4-4EEE-9B69-0084635476DE}" type="doc">
      <dgm:prSet loTypeId="urn:microsoft.com/office/officeart/2005/8/layout/chevron1" loCatId="process" qsTypeId="urn:microsoft.com/office/officeart/2005/8/quickstyle/simple2" qsCatId="simple" csTypeId="urn:microsoft.com/office/officeart/2005/8/colors/accent1_1" csCatId="accent1"/>
      <dgm:spPr/>
      <dgm:t>
        <a:bodyPr/>
        <a:lstStyle/>
        <a:p>
          <a:endParaRPr lang="en-US"/>
        </a:p>
      </dgm:t>
    </dgm:pt>
    <dgm:pt modelId="{A851B870-8904-4D97-AAA2-B9FAC8715259}">
      <dgm:prSet/>
      <dgm:spPr/>
      <dgm:t>
        <a:bodyPr/>
        <a:lstStyle/>
        <a:p>
          <a:r>
            <a:rPr lang="en-US" u="sng"/>
            <a:t>Bước 1</a:t>
          </a:r>
          <a:r>
            <a:rPr lang="en-US"/>
            <a:t>: </a:t>
          </a:r>
        </a:p>
      </dgm:t>
    </dgm:pt>
    <dgm:pt modelId="{BE59962E-DB70-464D-BD4B-11C6835531BA}" type="parTrans" cxnId="{19DF8B94-E238-434D-A475-0C966906898A}">
      <dgm:prSet/>
      <dgm:spPr/>
      <dgm:t>
        <a:bodyPr/>
        <a:lstStyle/>
        <a:p>
          <a:endParaRPr lang="en-US"/>
        </a:p>
      </dgm:t>
    </dgm:pt>
    <dgm:pt modelId="{2FBEF155-1FEC-4D79-9E2D-2D674D0D34A6}" type="sibTrans" cxnId="{19DF8B94-E238-434D-A475-0C966906898A}">
      <dgm:prSet/>
      <dgm:spPr/>
      <dgm:t>
        <a:bodyPr/>
        <a:lstStyle/>
        <a:p>
          <a:endParaRPr lang="en-US"/>
        </a:p>
      </dgm:t>
    </dgm:pt>
    <dgm:pt modelId="{82BF6879-2E4F-4EF9-8E56-C8A93F18CCC5}">
      <dgm:prSet/>
      <dgm:spPr/>
      <dgm:t>
        <a:bodyPr/>
        <a:lstStyle/>
        <a:p>
          <a:r>
            <a:rPr lang="en-US"/>
            <a:t>p = pHead;// p lưu địa chỉ của phần tử đầu trong List</a:t>
          </a:r>
        </a:p>
      </dgm:t>
    </dgm:pt>
    <dgm:pt modelId="{451916F8-8BB0-4B7B-BBF6-E4E66B9809DC}" type="parTrans" cxnId="{EE192672-5EB0-48AC-B1FB-625F02B63A9F}">
      <dgm:prSet/>
      <dgm:spPr/>
      <dgm:t>
        <a:bodyPr/>
        <a:lstStyle/>
        <a:p>
          <a:endParaRPr lang="en-US"/>
        </a:p>
      </dgm:t>
    </dgm:pt>
    <dgm:pt modelId="{F272E290-63E9-4AAF-AD18-3A7260704420}" type="sibTrans" cxnId="{EE192672-5EB0-48AC-B1FB-625F02B63A9F}">
      <dgm:prSet/>
      <dgm:spPr/>
      <dgm:t>
        <a:bodyPr/>
        <a:lstStyle/>
        <a:p>
          <a:endParaRPr lang="en-US"/>
        </a:p>
      </dgm:t>
    </dgm:pt>
    <dgm:pt modelId="{D07005F1-59E8-4230-A340-D477659FBD54}">
      <dgm:prSet/>
      <dgm:spPr/>
      <dgm:t>
        <a:bodyPr/>
        <a:lstStyle/>
        <a:p>
          <a:r>
            <a:rPr lang="en-US" u="sng"/>
            <a:t>Bước 2</a:t>
          </a:r>
          <a:r>
            <a:rPr lang="en-US"/>
            <a:t>:</a:t>
          </a:r>
        </a:p>
      </dgm:t>
    </dgm:pt>
    <dgm:pt modelId="{EB276034-18DC-45D9-841E-1868FDC494CD}" type="parTrans" cxnId="{F7AF8D65-654F-446F-94BF-DAEE0A9CCCD3}">
      <dgm:prSet/>
      <dgm:spPr/>
      <dgm:t>
        <a:bodyPr/>
        <a:lstStyle/>
        <a:p>
          <a:endParaRPr lang="en-US"/>
        </a:p>
      </dgm:t>
    </dgm:pt>
    <dgm:pt modelId="{94D16CD5-ADBA-40B2-96A4-A6872B29867F}" type="sibTrans" cxnId="{F7AF8D65-654F-446F-94BF-DAEE0A9CCCD3}">
      <dgm:prSet/>
      <dgm:spPr/>
      <dgm:t>
        <a:bodyPr/>
        <a:lstStyle/>
        <a:p>
          <a:endParaRPr lang="en-US"/>
        </a:p>
      </dgm:t>
    </dgm:pt>
    <dgm:pt modelId="{D8568A53-7736-4070-BE36-58064AC404FE}">
      <dgm:prSet/>
      <dgm:spPr/>
      <dgm:t>
        <a:bodyPr/>
        <a:lstStyle/>
        <a:p>
          <a:r>
            <a:rPr lang="en-US"/>
            <a:t>Trong khi (danh sách chưa hết) thực hiện</a:t>
          </a:r>
        </a:p>
      </dgm:t>
    </dgm:pt>
    <dgm:pt modelId="{697639BD-72E4-4463-AAFE-068137D08270}" type="parTrans" cxnId="{6646A97E-92E9-4D18-9F27-FA89222C1476}">
      <dgm:prSet/>
      <dgm:spPr/>
      <dgm:t>
        <a:bodyPr/>
        <a:lstStyle/>
        <a:p>
          <a:endParaRPr lang="en-US"/>
        </a:p>
      </dgm:t>
    </dgm:pt>
    <dgm:pt modelId="{292AECCE-80F8-48A7-91EF-A9633F1594FB}" type="sibTrans" cxnId="{6646A97E-92E9-4D18-9F27-FA89222C1476}">
      <dgm:prSet/>
      <dgm:spPr/>
      <dgm:t>
        <a:bodyPr/>
        <a:lstStyle/>
        <a:p>
          <a:endParaRPr lang="en-US"/>
        </a:p>
      </dgm:t>
    </dgm:pt>
    <dgm:pt modelId="{C0C0170C-DD42-4197-A8E9-4405323F1FA0}">
      <dgm:prSet/>
      <dgm:spPr/>
      <dgm:t>
        <a:bodyPr/>
        <a:lstStyle/>
        <a:p>
          <a:r>
            <a:rPr lang="en-US"/>
            <a:t>+ xử lý phần tử p</a:t>
          </a:r>
        </a:p>
      </dgm:t>
    </dgm:pt>
    <dgm:pt modelId="{3DABC70E-0CF9-477B-B401-7DDC5B3B54F0}" type="parTrans" cxnId="{C0FD1D6B-DB20-4F2A-A678-18E43C09C9D4}">
      <dgm:prSet/>
      <dgm:spPr/>
      <dgm:t>
        <a:bodyPr/>
        <a:lstStyle/>
        <a:p>
          <a:endParaRPr lang="en-US"/>
        </a:p>
      </dgm:t>
    </dgm:pt>
    <dgm:pt modelId="{B25302E7-2270-4A95-86CC-F0C37507C5C7}" type="sibTrans" cxnId="{C0FD1D6B-DB20-4F2A-A678-18E43C09C9D4}">
      <dgm:prSet/>
      <dgm:spPr/>
      <dgm:t>
        <a:bodyPr/>
        <a:lstStyle/>
        <a:p>
          <a:endParaRPr lang="en-US"/>
        </a:p>
      </dgm:t>
    </dgm:pt>
    <dgm:pt modelId="{0E12FE33-FDC7-40E8-93FB-64508EED2940}">
      <dgm:prSet/>
      <dgm:spPr/>
      <dgm:t>
        <a:bodyPr/>
        <a:lstStyle/>
        <a:p>
          <a:r>
            <a:rPr lang="en-US"/>
            <a:t>+ p=p-&gt;pNext;// qua phần tử kế</a:t>
          </a:r>
        </a:p>
      </dgm:t>
    </dgm:pt>
    <dgm:pt modelId="{EA7D2DC9-5AB7-44F9-B2F3-15C1DCB14F47}" type="parTrans" cxnId="{852671DB-6575-4763-B7B1-F53196F18469}">
      <dgm:prSet/>
      <dgm:spPr/>
      <dgm:t>
        <a:bodyPr/>
        <a:lstStyle/>
        <a:p>
          <a:endParaRPr lang="en-US"/>
        </a:p>
      </dgm:t>
    </dgm:pt>
    <dgm:pt modelId="{BEED35C9-AB68-4D84-9775-2BF93FC33C90}" type="sibTrans" cxnId="{852671DB-6575-4763-B7B1-F53196F18469}">
      <dgm:prSet/>
      <dgm:spPr/>
      <dgm:t>
        <a:bodyPr/>
        <a:lstStyle/>
        <a:p>
          <a:endParaRPr lang="en-US"/>
        </a:p>
      </dgm:t>
    </dgm:pt>
    <dgm:pt modelId="{11EC78CB-755B-4F02-9CA3-D7F05DC8C909}" type="pres">
      <dgm:prSet presAssocID="{39F47276-0ED4-4EEE-9B69-0084635476DE}" presName="Name0" presStyleCnt="0">
        <dgm:presLayoutVars>
          <dgm:dir/>
          <dgm:animLvl val="lvl"/>
          <dgm:resizeHandles val="exact"/>
        </dgm:presLayoutVars>
      </dgm:prSet>
      <dgm:spPr/>
    </dgm:pt>
    <dgm:pt modelId="{1A725C8B-A803-4FAE-B4AA-E9D128019CF8}" type="pres">
      <dgm:prSet presAssocID="{A851B870-8904-4D97-AAA2-B9FAC8715259}" presName="composite" presStyleCnt="0"/>
      <dgm:spPr/>
    </dgm:pt>
    <dgm:pt modelId="{0F2896E9-CFB9-41AB-AACE-44B75B18FF0B}" type="pres">
      <dgm:prSet presAssocID="{A851B870-8904-4D97-AAA2-B9FAC8715259}" presName="parTx" presStyleLbl="node1" presStyleIdx="0" presStyleCnt="2">
        <dgm:presLayoutVars>
          <dgm:chMax val="0"/>
          <dgm:chPref val="0"/>
          <dgm:bulletEnabled val="1"/>
        </dgm:presLayoutVars>
      </dgm:prSet>
      <dgm:spPr/>
    </dgm:pt>
    <dgm:pt modelId="{6F22A1A3-1642-4C1C-8043-FC87D9B55129}" type="pres">
      <dgm:prSet presAssocID="{A851B870-8904-4D97-AAA2-B9FAC8715259}" presName="desTx" presStyleLbl="revTx" presStyleIdx="0" presStyleCnt="2">
        <dgm:presLayoutVars>
          <dgm:bulletEnabled val="1"/>
        </dgm:presLayoutVars>
      </dgm:prSet>
      <dgm:spPr/>
    </dgm:pt>
    <dgm:pt modelId="{AD8E5457-6635-4FF8-BFAF-5D2F2501B40A}" type="pres">
      <dgm:prSet presAssocID="{2FBEF155-1FEC-4D79-9E2D-2D674D0D34A6}" presName="space" presStyleCnt="0"/>
      <dgm:spPr/>
    </dgm:pt>
    <dgm:pt modelId="{E272E5C8-B6B9-47BB-913E-ABB86F27FD55}" type="pres">
      <dgm:prSet presAssocID="{D07005F1-59E8-4230-A340-D477659FBD54}" presName="composite" presStyleCnt="0"/>
      <dgm:spPr/>
    </dgm:pt>
    <dgm:pt modelId="{40D75A1A-A55C-46F5-A6F3-7460C11577E2}" type="pres">
      <dgm:prSet presAssocID="{D07005F1-59E8-4230-A340-D477659FBD54}" presName="parTx" presStyleLbl="node1" presStyleIdx="1" presStyleCnt="2">
        <dgm:presLayoutVars>
          <dgm:chMax val="0"/>
          <dgm:chPref val="0"/>
          <dgm:bulletEnabled val="1"/>
        </dgm:presLayoutVars>
      </dgm:prSet>
      <dgm:spPr/>
    </dgm:pt>
    <dgm:pt modelId="{90D927A5-321F-4D68-B85E-4061A91175AA}" type="pres">
      <dgm:prSet presAssocID="{D07005F1-59E8-4230-A340-D477659FBD54}" presName="desTx" presStyleLbl="revTx" presStyleIdx="1" presStyleCnt="2">
        <dgm:presLayoutVars>
          <dgm:bulletEnabled val="1"/>
        </dgm:presLayoutVars>
      </dgm:prSet>
      <dgm:spPr/>
    </dgm:pt>
  </dgm:ptLst>
  <dgm:cxnLst>
    <dgm:cxn modelId="{D9E0DE62-6DCD-4E8C-8822-293EC4DFC065}" type="presOf" srcId="{39F47276-0ED4-4EEE-9B69-0084635476DE}" destId="{11EC78CB-755B-4F02-9CA3-D7F05DC8C909}" srcOrd="0" destOrd="0" presId="urn:microsoft.com/office/officeart/2005/8/layout/chevron1"/>
    <dgm:cxn modelId="{F7AF8D65-654F-446F-94BF-DAEE0A9CCCD3}" srcId="{39F47276-0ED4-4EEE-9B69-0084635476DE}" destId="{D07005F1-59E8-4230-A340-D477659FBD54}" srcOrd="1" destOrd="0" parTransId="{EB276034-18DC-45D9-841E-1868FDC494CD}" sibTransId="{94D16CD5-ADBA-40B2-96A4-A6872B29867F}"/>
    <dgm:cxn modelId="{A7479365-FFAC-41BF-8311-9B719DBE9176}" type="presOf" srcId="{C0C0170C-DD42-4197-A8E9-4405323F1FA0}" destId="{90D927A5-321F-4D68-B85E-4061A91175AA}" srcOrd="0" destOrd="1" presId="urn:microsoft.com/office/officeart/2005/8/layout/chevron1"/>
    <dgm:cxn modelId="{CBA0B367-D969-4B40-8BA1-C5AE73D0BFA7}" type="presOf" srcId="{D8568A53-7736-4070-BE36-58064AC404FE}" destId="{90D927A5-321F-4D68-B85E-4061A91175AA}" srcOrd="0" destOrd="0" presId="urn:microsoft.com/office/officeart/2005/8/layout/chevron1"/>
    <dgm:cxn modelId="{C0FD1D6B-DB20-4F2A-A678-18E43C09C9D4}" srcId="{D8568A53-7736-4070-BE36-58064AC404FE}" destId="{C0C0170C-DD42-4197-A8E9-4405323F1FA0}" srcOrd="0" destOrd="0" parTransId="{3DABC70E-0CF9-477B-B401-7DDC5B3B54F0}" sibTransId="{B25302E7-2270-4A95-86CC-F0C37507C5C7}"/>
    <dgm:cxn modelId="{EE192672-5EB0-48AC-B1FB-625F02B63A9F}" srcId="{A851B870-8904-4D97-AAA2-B9FAC8715259}" destId="{82BF6879-2E4F-4EF9-8E56-C8A93F18CCC5}" srcOrd="0" destOrd="0" parTransId="{451916F8-8BB0-4B7B-BBF6-E4E66B9809DC}" sibTransId="{F272E290-63E9-4AAF-AD18-3A7260704420}"/>
    <dgm:cxn modelId="{6646A97E-92E9-4D18-9F27-FA89222C1476}" srcId="{D07005F1-59E8-4230-A340-D477659FBD54}" destId="{D8568A53-7736-4070-BE36-58064AC404FE}" srcOrd="0" destOrd="0" parTransId="{697639BD-72E4-4463-AAFE-068137D08270}" sibTransId="{292AECCE-80F8-48A7-91EF-A9633F1594FB}"/>
    <dgm:cxn modelId="{19DF8B94-E238-434D-A475-0C966906898A}" srcId="{39F47276-0ED4-4EEE-9B69-0084635476DE}" destId="{A851B870-8904-4D97-AAA2-B9FAC8715259}" srcOrd="0" destOrd="0" parTransId="{BE59962E-DB70-464D-BD4B-11C6835531BA}" sibTransId="{2FBEF155-1FEC-4D79-9E2D-2D674D0D34A6}"/>
    <dgm:cxn modelId="{5E4334A7-9F39-4DC0-A97B-C489BCC26AA9}" type="presOf" srcId="{D07005F1-59E8-4230-A340-D477659FBD54}" destId="{40D75A1A-A55C-46F5-A6F3-7460C11577E2}" srcOrd="0" destOrd="0" presId="urn:microsoft.com/office/officeart/2005/8/layout/chevron1"/>
    <dgm:cxn modelId="{424193B7-591C-4738-A989-63D53C377A32}" type="presOf" srcId="{82BF6879-2E4F-4EF9-8E56-C8A93F18CCC5}" destId="{6F22A1A3-1642-4C1C-8043-FC87D9B55129}" srcOrd="0" destOrd="0" presId="urn:microsoft.com/office/officeart/2005/8/layout/chevron1"/>
    <dgm:cxn modelId="{319AEBC8-A307-454F-9EC4-8068DE7AACF2}" type="presOf" srcId="{A851B870-8904-4D97-AAA2-B9FAC8715259}" destId="{0F2896E9-CFB9-41AB-AACE-44B75B18FF0B}" srcOrd="0" destOrd="0" presId="urn:microsoft.com/office/officeart/2005/8/layout/chevron1"/>
    <dgm:cxn modelId="{852671DB-6575-4763-B7B1-F53196F18469}" srcId="{D07005F1-59E8-4230-A340-D477659FBD54}" destId="{0E12FE33-FDC7-40E8-93FB-64508EED2940}" srcOrd="1" destOrd="0" parTransId="{EA7D2DC9-5AB7-44F9-B2F3-15C1DCB14F47}" sibTransId="{BEED35C9-AB68-4D84-9775-2BF93FC33C90}"/>
    <dgm:cxn modelId="{575314F8-C584-44FC-816A-1FA479FCE3EB}" type="presOf" srcId="{0E12FE33-FDC7-40E8-93FB-64508EED2940}" destId="{90D927A5-321F-4D68-B85E-4061A91175AA}" srcOrd="0" destOrd="2" presId="urn:microsoft.com/office/officeart/2005/8/layout/chevron1"/>
    <dgm:cxn modelId="{57CEEA66-3A43-4D34-81CB-572BCEEC834A}" type="presParOf" srcId="{11EC78CB-755B-4F02-9CA3-D7F05DC8C909}" destId="{1A725C8B-A803-4FAE-B4AA-E9D128019CF8}" srcOrd="0" destOrd="0" presId="urn:microsoft.com/office/officeart/2005/8/layout/chevron1"/>
    <dgm:cxn modelId="{70DE43EB-E95C-422C-B257-0469CCE7D199}" type="presParOf" srcId="{1A725C8B-A803-4FAE-B4AA-E9D128019CF8}" destId="{0F2896E9-CFB9-41AB-AACE-44B75B18FF0B}" srcOrd="0" destOrd="0" presId="urn:microsoft.com/office/officeart/2005/8/layout/chevron1"/>
    <dgm:cxn modelId="{143A0CC5-A64F-494F-806D-79B0E90E4A9B}" type="presParOf" srcId="{1A725C8B-A803-4FAE-B4AA-E9D128019CF8}" destId="{6F22A1A3-1642-4C1C-8043-FC87D9B55129}" srcOrd="1" destOrd="0" presId="urn:microsoft.com/office/officeart/2005/8/layout/chevron1"/>
    <dgm:cxn modelId="{38B18890-63C3-486D-ACFE-3145BFEE3578}" type="presParOf" srcId="{11EC78CB-755B-4F02-9CA3-D7F05DC8C909}" destId="{AD8E5457-6635-4FF8-BFAF-5D2F2501B40A}" srcOrd="1" destOrd="0" presId="urn:microsoft.com/office/officeart/2005/8/layout/chevron1"/>
    <dgm:cxn modelId="{ED50018D-EF72-48BF-B0A7-AA0F185368DB}" type="presParOf" srcId="{11EC78CB-755B-4F02-9CA3-D7F05DC8C909}" destId="{E272E5C8-B6B9-47BB-913E-ABB86F27FD55}" srcOrd="2" destOrd="0" presId="urn:microsoft.com/office/officeart/2005/8/layout/chevron1"/>
    <dgm:cxn modelId="{52DE6FAF-29C1-47AF-A38A-ED8CA3F9B406}" type="presParOf" srcId="{E272E5C8-B6B9-47BB-913E-ABB86F27FD55}" destId="{40D75A1A-A55C-46F5-A6F3-7460C11577E2}" srcOrd="0" destOrd="0" presId="urn:microsoft.com/office/officeart/2005/8/layout/chevron1"/>
    <dgm:cxn modelId="{B1EA5868-B28F-40FC-9DB9-D62C34FFA7C8}" type="presParOf" srcId="{E272E5C8-B6B9-47BB-913E-ABB86F27FD55}" destId="{90D927A5-321F-4D68-B85E-4061A91175AA}"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5B8B1A-67F7-43B8-AD34-A805323F2111}" type="doc">
      <dgm:prSet loTypeId="urn:microsoft.com/office/officeart/2008/layout/LinedList" loCatId="list" qsTypeId="urn:microsoft.com/office/officeart/2005/8/quickstyle/simple2" qsCatId="simple" csTypeId="urn:microsoft.com/office/officeart/2005/8/colors/accent6_1" csCatId="accent6" phldr="1"/>
      <dgm:spPr/>
      <dgm:t>
        <a:bodyPr/>
        <a:lstStyle/>
        <a:p>
          <a:endParaRPr lang="en-US"/>
        </a:p>
      </dgm:t>
    </dgm:pt>
    <dgm:pt modelId="{F5DEC12E-29FE-4E2A-A910-EBABA14F68CB}">
      <dgm:prSet custT="1"/>
      <dgm:spPr/>
      <dgm:t>
        <a:bodyPr/>
        <a:lstStyle/>
        <a:p>
          <a:r>
            <a:rPr lang="en-US" sz="2400" dirty="0">
              <a:latin typeface="Arial (Thân)"/>
            </a:rPr>
            <a:t>Push(o): </a:t>
          </a:r>
          <a:r>
            <a:rPr lang="en-US" sz="2400" dirty="0" err="1">
              <a:latin typeface="Arial (Thân)"/>
            </a:rPr>
            <a:t>Thêm</a:t>
          </a:r>
          <a:r>
            <a:rPr lang="en-US" sz="2400" dirty="0">
              <a:latin typeface="Arial (Thân)"/>
            </a:rPr>
            <a:t> </a:t>
          </a:r>
          <a:r>
            <a:rPr lang="en-US" sz="2400" dirty="0" err="1">
              <a:latin typeface="Arial (Thân)"/>
            </a:rPr>
            <a:t>đối</a:t>
          </a:r>
          <a:r>
            <a:rPr lang="en-US" sz="2400" dirty="0">
              <a:latin typeface="Arial (Thân)"/>
            </a:rPr>
            <a:t> </a:t>
          </a:r>
          <a:r>
            <a:rPr lang="en-US" sz="2400" dirty="0" err="1">
              <a:latin typeface="Arial (Thân)"/>
            </a:rPr>
            <a:t>tượng</a:t>
          </a:r>
          <a:r>
            <a:rPr lang="en-US" sz="2400" dirty="0">
              <a:latin typeface="Arial (Thân)"/>
            </a:rPr>
            <a:t> o </a:t>
          </a:r>
          <a:r>
            <a:rPr lang="en-US" sz="2400" dirty="0" err="1">
              <a:latin typeface="Arial (Thân)"/>
            </a:rPr>
            <a:t>vào</a:t>
          </a:r>
          <a:r>
            <a:rPr lang="en-US" sz="2400" dirty="0">
              <a:latin typeface="Arial (Thân)"/>
            </a:rPr>
            <a:t> Stack</a:t>
          </a:r>
        </a:p>
      </dgm:t>
    </dgm:pt>
    <dgm:pt modelId="{16D494D3-8BDD-4EFE-80ED-BA7425D944D6}" type="parTrans" cxnId="{690B8AB4-0D75-4873-A012-13344D79C433}">
      <dgm:prSet/>
      <dgm:spPr/>
      <dgm:t>
        <a:bodyPr/>
        <a:lstStyle/>
        <a:p>
          <a:endParaRPr lang="en-US"/>
        </a:p>
      </dgm:t>
    </dgm:pt>
    <dgm:pt modelId="{8DCE6D51-F99D-40C0-ADBC-A1BF0AD4EFE7}" type="sibTrans" cxnId="{690B8AB4-0D75-4873-A012-13344D79C433}">
      <dgm:prSet/>
      <dgm:spPr/>
      <dgm:t>
        <a:bodyPr/>
        <a:lstStyle/>
        <a:p>
          <a:endParaRPr lang="en-US"/>
        </a:p>
      </dgm:t>
    </dgm:pt>
    <dgm:pt modelId="{74CF82A3-72FC-417E-8779-260A774582F9}">
      <dgm:prSet custT="1"/>
      <dgm:spPr/>
      <dgm:t>
        <a:bodyPr/>
        <a:lstStyle/>
        <a:p>
          <a:r>
            <a:rPr lang="en-US" sz="2400" dirty="0">
              <a:latin typeface="Arial (Thân)"/>
            </a:rPr>
            <a:t>Pop(): </a:t>
          </a:r>
          <a:r>
            <a:rPr lang="en-US" sz="2400" dirty="0" err="1">
              <a:latin typeface="Arial (Thân)"/>
            </a:rPr>
            <a:t>Lấy</a:t>
          </a:r>
          <a:r>
            <a:rPr lang="en-US" sz="2400" dirty="0">
              <a:latin typeface="Arial (Thân)"/>
            </a:rPr>
            <a:t> </a:t>
          </a:r>
          <a:r>
            <a:rPr lang="en-US" sz="2400" dirty="0" err="1">
              <a:latin typeface="Arial (Thân)"/>
            </a:rPr>
            <a:t>đối</a:t>
          </a:r>
          <a:r>
            <a:rPr lang="en-US" sz="2400" dirty="0">
              <a:latin typeface="Arial (Thân)"/>
            </a:rPr>
            <a:t> </a:t>
          </a:r>
          <a:r>
            <a:rPr lang="en-US" sz="2400" dirty="0" err="1">
              <a:latin typeface="Arial (Thân)"/>
            </a:rPr>
            <a:t>tượng</a:t>
          </a:r>
          <a:r>
            <a:rPr lang="en-US" sz="2400" dirty="0">
              <a:latin typeface="Arial (Thân)"/>
            </a:rPr>
            <a:t> </a:t>
          </a:r>
          <a:r>
            <a:rPr lang="en-US" sz="2400" dirty="0" err="1">
              <a:latin typeface="Arial (Thân)"/>
            </a:rPr>
            <a:t>từ</a:t>
          </a:r>
          <a:r>
            <a:rPr lang="en-US" sz="2400" dirty="0">
              <a:latin typeface="Arial (Thân)"/>
            </a:rPr>
            <a:t> Stack</a:t>
          </a:r>
        </a:p>
      </dgm:t>
    </dgm:pt>
    <dgm:pt modelId="{CFA92996-ADD9-49A5-8FBE-9274A705720A}" type="parTrans" cxnId="{75BC7B09-4793-46AB-84B5-319007AD9FDE}">
      <dgm:prSet/>
      <dgm:spPr/>
      <dgm:t>
        <a:bodyPr/>
        <a:lstStyle/>
        <a:p>
          <a:endParaRPr lang="en-US"/>
        </a:p>
      </dgm:t>
    </dgm:pt>
    <dgm:pt modelId="{9217931B-F270-48BA-A1C5-D8EAD236774A}" type="sibTrans" cxnId="{75BC7B09-4793-46AB-84B5-319007AD9FDE}">
      <dgm:prSet/>
      <dgm:spPr/>
      <dgm:t>
        <a:bodyPr/>
        <a:lstStyle/>
        <a:p>
          <a:endParaRPr lang="en-US"/>
        </a:p>
      </dgm:t>
    </dgm:pt>
    <dgm:pt modelId="{0DF23FCA-3F82-4138-BF85-4626BDEDB4CD}">
      <dgm:prSet/>
      <dgm:spPr/>
      <dgm:t>
        <a:bodyPr/>
        <a:lstStyle/>
        <a:p>
          <a:r>
            <a:rPr lang="en-US" dirty="0" err="1">
              <a:latin typeface="Arial (Thân)"/>
            </a:rPr>
            <a:t>isEmpty</a:t>
          </a:r>
          <a:r>
            <a:rPr lang="en-US" dirty="0">
              <a:latin typeface="Arial (Thân)"/>
            </a:rPr>
            <a:t>(): </a:t>
          </a:r>
          <a:r>
            <a:rPr lang="en-US" dirty="0" err="1">
              <a:latin typeface="Arial (Thân)"/>
            </a:rPr>
            <a:t>Kiểm</a:t>
          </a:r>
          <a:r>
            <a:rPr lang="en-US" dirty="0">
              <a:latin typeface="Arial (Thân)"/>
            </a:rPr>
            <a:t> </a:t>
          </a:r>
          <a:r>
            <a:rPr lang="en-US" dirty="0" err="1">
              <a:latin typeface="Arial (Thân)"/>
            </a:rPr>
            <a:t>tra</a:t>
          </a:r>
          <a:r>
            <a:rPr lang="en-US" dirty="0">
              <a:latin typeface="Arial (Thân)"/>
            </a:rPr>
            <a:t> Stack </a:t>
          </a:r>
          <a:r>
            <a:rPr lang="en-US" dirty="0" err="1">
              <a:latin typeface="Arial (Thân)"/>
            </a:rPr>
            <a:t>có</a:t>
          </a:r>
          <a:r>
            <a:rPr lang="en-US" dirty="0">
              <a:latin typeface="Arial (Thân)"/>
            </a:rPr>
            <a:t> </a:t>
          </a:r>
          <a:r>
            <a:rPr lang="en-US" dirty="0" err="1">
              <a:latin typeface="Arial (Thân)"/>
            </a:rPr>
            <a:t>rỗng</a:t>
          </a:r>
          <a:r>
            <a:rPr lang="en-US" dirty="0">
              <a:latin typeface="Arial (Thân)"/>
            </a:rPr>
            <a:t> hay </a:t>
          </a:r>
          <a:r>
            <a:rPr lang="en-US" dirty="0" err="1">
              <a:latin typeface="Arial (Thân)"/>
            </a:rPr>
            <a:t>không</a:t>
          </a:r>
          <a:endParaRPr lang="en-US" dirty="0">
            <a:latin typeface="Arial (Thân)"/>
          </a:endParaRPr>
        </a:p>
        <a:p>
          <a:r>
            <a:rPr lang="en-US" dirty="0" err="1">
              <a:latin typeface="Arial (Thân)"/>
            </a:rPr>
            <a:t>isFull</a:t>
          </a:r>
          <a:r>
            <a:rPr lang="en-US" dirty="0">
              <a:latin typeface="Arial (Thân)"/>
            </a:rPr>
            <a:t>():</a:t>
          </a:r>
          <a:r>
            <a:rPr lang="en-US" dirty="0" err="1">
              <a:latin typeface="Arial (Thân)"/>
            </a:rPr>
            <a:t>Kiểm</a:t>
          </a:r>
          <a:r>
            <a:rPr lang="en-US" dirty="0">
              <a:latin typeface="Arial (Thân)"/>
            </a:rPr>
            <a:t> </a:t>
          </a:r>
          <a:r>
            <a:rPr lang="en-US" dirty="0" err="1">
              <a:latin typeface="Arial (Thân)"/>
            </a:rPr>
            <a:t>tra</a:t>
          </a:r>
          <a:r>
            <a:rPr lang="en-US" dirty="0">
              <a:latin typeface="Arial (Thân)"/>
            </a:rPr>
            <a:t> Stack </a:t>
          </a:r>
          <a:r>
            <a:rPr lang="en-US" dirty="0" err="1">
              <a:latin typeface="Arial (Thân)"/>
            </a:rPr>
            <a:t>có</a:t>
          </a:r>
          <a:r>
            <a:rPr lang="en-US" dirty="0">
              <a:latin typeface="Arial (Thân)"/>
            </a:rPr>
            <a:t> </a:t>
          </a:r>
          <a:r>
            <a:rPr lang="en-US" dirty="0" err="1">
              <a:latin typeface="Arial (Thân)"/>
            </a:rPr>
            <a:t>đầy</a:t>
          </a:r>
          <a:r>
            <a:rPr lang="en-US" dirty="0">
              <a:latin typeface="Arial (Thân)"/>
            </a:rPr>
            <a:t> hay </a:t>
          </a:r>
          <a:r>
            <a:rPr lang="en-US" dirty="0" err="1">
              <a:latin typeface="Arial (Thân)"/>
            </a:rPr>
            <a:t>không</a:t>
          </a:r>
          <a:endParaRPr lang="en-US" dirty="0">
            <a:latin typeface="Arial (Thân)"/>
          </a:endParaRPr>
        </a:p>
      </dgm:t>
    </dgm:pt>
    <dgm:pt modelId="{14301503-D299-4D33-987C-7ECED798FAD1}" type="parTrans" cxnId="{F54EC851-640B-4769-A0D7-6BEF6B4BCD9C}">
      <dgm:prSet/>
      <dgm:spPr/>
      <dgm:t>
        <a:bodyPr/>
        <a:lstStyle/>
        <a:p>
          <a:endParaRPr lang="en-US"/>
        </a:p>
      </dgm:t>
    </dgm:pt>
    <dgm:pt modelId="{4F3AEC77-6CFD-48F5-BD89-B5C298EA89AE}" type="sibTrans" cxnId="{F54EC851-640B-4769-A0D7-6BEF6B4BCD9C}">
      <dgm:prSet/>
      <dgm:spPr/>
      <dgm:t>
        <a:bodyPr/>
        <a:lstStyle/>
        <a:p>
          <a:endParaRPr lang="en-US"/>
        </a:p>
      </dgm:t>
    </dgm:pt>
    <dgm:pt modelId="{C3C06A2D-2411-4B71-994D-61580B87B005}">
      <dgm:prSet custT="1"/>
      <dgm:spPr/>
      <dgm:t>
        <a:bodyPr/>
        <a:lstStyle/>
        <a:p>
          <a:r>
            <a:rPr lang="en-US" sz="2400" dirty="0">
              <a:latin typeface="Arial (Thân)"/>
            </a:rPr>
            <a:t>Top():  </a:t>
          </a:r>
          <a:r>
            <a:rPr lang="en-US" sz="2400" dirty="0" err="1">
              <a:latin typeface="Arial (Thân)"/>
            </a:rPr>
            <a:t>Trả</a:t>
          </a:r>
          <a:r>
            <a:rPr lang="en-US" sz="2400" dirty="0">
              <a:latin typeface="Arial (Thân)"/>
            </a:rPr>
            <a:t> </a:t>
          </a:r>
          <a:r>
            <a:rPr lang="en-US" sz="2400" dirty="0" err="1">
              <a:latin typeface="Arial (Thân)"/>
            </a:rPr>
            <a:t>về</a:t>
          </a:r>
          <a:r>
            <a:rPr lang="en-US" sz="2400" dirty="0">
              <a:latin typeface="Arial (Thân)"/>
            </a:rPr>
            <a:t> </a:t>
          </a:r>
          <a:r>
            <a:rPr lang="en-US" sz="2400" dirty="0" err="1">
              <a:latin typeface="Arial (Thân)"/>
            </a:rPr>
            <a:t>giá</a:t>
          </a:r>
          <a:r>
            <a:rPr lang="en-US" sz="2400" dirty="0">
              <a:latin typeface="Arial (Thân)"/>
            </a:rPr>
            <a:t> </a:t>
          </a:r>
          <a:r>
            <a:rPr lang="en-US" sz="2400" dirty="0" err="1">
              <a:latin typeface="Arial (Thân)"/>
            </a:rPr>
            <a:t>trị</a:t>
          </a:r>
          <a:r>
            <a:rPr lang="en-US" sz="2400" dirty="0">
              <a:latin typeface="Arial (Thân)"/>
            </a:rPr>
            <a:t> </a:t>
          </a:r>
          <a:r>
            <a:rPr lang="en-US" sz="2400" dirty="0" err="1">
              <a:latin typeface="Arial (Thân)"/>
            </a:rPr>
            <a:t>của</a:t>
          </a:r>
          <a:r>
            <a:rPr lang="en-US" sz="2400" dirty="0">
              <a:latin typeface="Arial (Thân)"/>
            </a:rPr>
            <a:t> </a:t>
          </a:r>
          <a:r>
            <a:rPr lang="en-US" sz="2400" dirty="0" err="1">
              <a:latin typeface="Arial (Thân)"/>
            </a:rPr>
            <a:t>phần</a:t>
          </a:r>
          <a:r>
            <a:rPr lang="en-US" sz="2400" dirty="0">
              <a:latin typeface="Arial (Thân)"/>
            </a:rPr>
            <a:t> </a:t>
          </a:r>
          <a:r>
            <a:rPr lang="en-US" sz="2400" dirty="0" err="1">
              <a:latin typeface="Arial (Thân)"/>
            </a:rPr>
            <a:t>tử</a:t>
          </a:r>
          <a:r>
            <a:rPr lang="en-US" sz="2400" dirty="0">
              <a:latin typeface="Arial (Thân)"/>
            </a:rPr>
            <a:t> </a:t>
          </a:r>
          <a:r>
            <a:rPr lang="en-US" sz="2400" dirty="0" err="1">
              <a:latin typeface="Arial (Thân)"/>
            </a:rPr>
            <a:t>nằm</a:t>
          </a:r>
          <a:r>
            <a:rPr lang="en-US" sz="2400" dirty="0">
              <a:latin typeface="Arial (Thân)"/>
            </a:rPr>
            <a:t> </a:t>
          </a:r>
          <a:r>
            <a:rPr lang="en-US" sz="2400" dirty="0" err="1">
              <a:latin typeface="Arial (Thân)"/>
            </a:rPr>
            <a:t>đầu</a:t>
          </a:r>
          <a:r>
            <a:rPr lang="en-US" sz="2400" dirty="0">
              <a:latin typeface="Arial (Thân)"/>
            </a:rPr>
            <a:t> Stack </a:t>
          </a:r>
          <a:r>
            <a:rPr lang="en-US" sz="2400" dirty="0" err="1">
              <a:latin typeface="Arial (Thân)"/>
            </a:rPr>
            <a:t>mà</a:t>
          </a:r>
          <a:r>
            <a:rPr lang="en-US" sz="2400" dirty="0">
              <a:latin typeface="Arial (Thân)"/>
            </a:rPr>
            <a:t> </a:t>
          </a:r>
          <a:r>
            <a:rPr lang="en-US" sz="2400" dirty="0" err="1">
              <a:latin typeface="Arial (Thân)"/>
            </a:rPr>
            <a:t>không</a:t>
          </a:r>
          <a:r>
            <a:rPr lang="en-US" sz="2400" dirty="0">
              <a:latin typeface="Arial (Thân)"/>
            </a:rPr>
            <a:t> </a:t>
          </a:r>
          <a:r>
            <a:rPr lang="en-US" sz="2400" dirty="0" err="1">
              <a:latin typeface="Arial (Thân)"/>
            </a:rPr>
            <a:t>hủy</a:t>
          </a:r>
          <a:r>
            <a:rPr lang="en-US" sz="2400" dirty="0">
              <a:latin typeface="Arial (Thân)"/>
            </a:rPr>
            <a:t> </a:t>
          </a:r>
          <a:r>
            <a:rPr lang="en-US" sz="2400" dirty="0" err="1">
              <a:latin typeface="Arial (Thân)"/>
            </a:rPr>
            <a:t>nó</a:t>
          </a:r>
          <a:r>
            <a:rPr lang="en-US" sz="2400" dirty="0">
              <a:latin typeface="Arial (Thân)"/>
            </a:rPr>
            <a:t> </a:t>
          </a:r>
          <a:r>
            <a:rPr lang="en-US" sz="2400" dirty="0" err="1">
              <a:latin typeface="Arial (Thân)"/>
            </a:rPr>
            <a:t>khỏi</a:t>
          </a:r>
          <a:r>
            <a:rPr lang="en-US" sz="2400" dirty="0">
              <a:latin typeface="Arial (Thân)"/>
            </a:rPr>
            <a:t> Stack.</a:t>
          </a:r>
        </a:p>
      </dgm:t>
    </dgm:pt>
    <dgm:pt modelId="{1DDE4D92-B463-4614-BB2F-964A05F2BF5B}" type="parTrans" cxnId="{BACFEAA6-7372-4B33-8325-9BA92EA9F4A9}">
      <dgm:prSet/>
      <dgm:spPr/>
      <dgm:t>
        <a:bodyPr/>
        <a:lstStyle/>
        <a:p>
          <a:endParaRPr lang="en-US"/>
        </a:p>
      </dgm:t>
    </dgm:pt>
    <dgm:pt modelId="{E56C93FF-DC8F-4457-93B0-2C88F0D004E9}" type="sibTrans" cxnId="{BACFEAA6-7372-4B33-8325-9BA92EA9F4A9}">
      <dgm:prSet/>
      <dgm:spPr/>
      <dgm:t>
        <a:bodyPr/>
        <a:lstStyle/>
        <a:p>
          <a:endParaRPr lang="en-US"/>
        </a:p>
      </dgm:t>
    </dgm:pt>
    <dgm:pt modelId="{EE3889DC-43B1-4C70-BFCD-DC304CC2980F}" type="pres">
      <dgm:prSet presAssocID="{4D5B8B1A-67F7-43B8-AD34-A805323F2111}" presName="vert0" presStyleCnt="0">
        <dgm:presLayoutVars>
          <dgm:dir/>
          <dgm:animOne val="branch"/>
          <dgm:animLvl val="lvl"/>
        </dgm:presLayoutVars>
      </dgm:prSet>
      <dgm:spPr/>
    </dgm:pt>
    <dgm:pt modelId="{17790A37-CA01-4C99-87B7-C343144BA4CC}" type="pres">
      <dgm:prSet presAssocID="{F5DEC12E-29FE-4E2A-A910-EBABA14F68CB}" presName="thickLine" presStyleLbl="alignNode1" presStyleIdx="0" presStyleCnt="4"/>
      <dgm:spPr/>
    </dgm:pt>
    <dgm:pt modelId="{14104914-0903-4C8C-946F-A4437C88F8F8}" type="pres">
      <dgm:prSet presAssocID="{F5DEC12E-29FE-4E2A-A910-EBABA14F68CB}" presName="horz1" presStyleCnt="0"/>
      <dgm:spPr/>
    </dgm:pt>
    <dgm:pt modelId="{6699DE3B-0D44-45EA-9D4D-1358785EDE7C}" type="pres">
      <dgm:prSet presAssocID="{F5DEC12E-29FE-4E2A-A910-EBABA14F68CB}" presName="tx1" presStyleLbl="revTx" presStyleIdx="0" presStyleCnt="4"/>
      <dgm:spPr/>
    </dgm:pt>
    <dgm:pt modelId="{36FB9CAE-D51D-4DF4-8539-82F1A832963B}" type="pres">
      <dgm:prSet presAssocID="{F5DEC12E-29FE-4E2A-A910-EBABA14F68CB}" presName="vert1" presStyleCnt="0"/>
      <dgm:spPr/>
    </dgm:pt>
    <dgm:pt modelId="{347BB99B-B18F-4C09-9BAB-9592A2419007}" type="pres">
      <dgm:prSet presAssocID="{74CF82A3-72FC-417E-8779-260A774582F9}" presName="thickLine" presStyleLbl="alignNode1" presStyleIdx="1" presStyleCnt="4"/>
      <dgm:spPr/>
    </dgm:pt>
    <dgm:pt modelId="{339C395C-3DDB-4839-904D-2D1CC56AE1BF}" type="pres">
      <dgm:prSet presAssocID="{74CF82A3-72FC-417E-8779-260A774582F9}" presName="horz1" presStyleCnt="0"/>
      <dgm:spPr/>
    </dgm:pt>
    <dgm:pt modelId="{6B1C9794-8174-45AB-96BC-16E4D608E57D}" type="pres">
      <dgm:prSet presAssocID="{74CF82A3-72FC-417E-8779-260A774582F9}" presName="tx1" presStyleLbl="revTx" presStyleIdx="1" presStyleCnt="4"/>
      <dgm:spPr/>
    </dgm:pt>
    <dgm:pt modelId="{0F310EE0-1FA4-43C5-8047-85D42D20F714}" type="pres">
      <dgm:prSet presAssocID="{74CF82A3-72FC-417E-8779-260A774582F9}" presName="vert1" presStyleCnt="0"/>
      <dgm:spPr/>
    </dgm:pt>
    <dgm:pt modelId="{8B68C27C-FD97-48FA-BBA3-6416EB5FF7F2}" type="pres">
      <dgm:prSet presAssocID="{0DF23FCA-3F82-4138-BF85-4626BDEDB4CD}" presName="thickLine" presStyleLbl="alignNode1" presStyleIdx="2" presStyleCnt="4"/>
      <dgm:spPr/>
    </dgm:pt>
    <dgm:pt modelId="{1B51A500-02C2-4A29-A053-315185B653DC}" type="pres">
      <dgm:prSet presAssocID="{0DF23FCA-3F82-4138-BF85-4626BDEDB4CD}" presName="horz1" presStyleCnt="0"/>
      <dgm:spPr/>
    </dgm:pt>
    <dgm:pt modelId="{949ACED9-CE99-4953-9F87-0173B5DCC273}" type="pres">
      <dgm:prSet presAssocID="{0DF23FCA-3F82-4138-BF85-4626BDEDB4CD}" presName="tx1" presStyleLbl="revTx" presStyleIdx="2" presStyleCnt="4"/>
      <dgm:spPr/>
    </dgm:pt>
    <dgm:pt modelId="{6B46115F-F6C1-46AA-B50D-A71090E65D2B}" type="pres">
      <dgm:prSet presAssocID="{0DF23FCA-3F82-4138-BF85-4626BDEDB4CD}" presName="vert1" presStyleCnt="0"/>
      <dgm:spPr/>
    </dgm:pt>
    <dgm:pt modelId="{6826C39B-4294-48ED-AD81-33BE165683FF}" type="pres">
      <dgm:prSet presAssocID="{C3C06A2D-2411-4B71-994D-61580B87B005}" presName="thickLine" presStyleLbl="alignNode1" presStyleIdx="3" presStyleCnt="4"/>
      <dgm:spPr/>
    </dgm:pt>
    <dgm:pt modelId="{51B0FB32-23AA-433C-A7FE-5FF45F200558}" type="pres">
      <dgm:prSet presAssocID="{C3C06A2D-2411-4B71-994D-61580B87B005}" presName="horz1" presStyleCnt="0"/>
      <dgm:spPr/>
    </dgm:pt>
    <dgm:pt modelId="{05CC8D57-EA87-412F-A53E-3200F2533D0A}" type="pres">
      <dgm:prSet presAssocID="{C3C06A2D-2411-4B71-994D-61580B87B005}" presName="tx1" presStyleLbl="revTx" presStyleIdx="3" presStyleCnt="4"/>
      <dgm:spPr/>
    </dgm:pt>
    <dgm:pt modelId="{AF92A418-9327-4A56-B2A9-5FCD8B19939D}" type="pres">
      <dgm:prSet presAssocID="{C3C06A2D-2411-4B71-994D-61580B87B005}" presName="vert1" presStyleCnt="0"/>
      <dgm:spPr/>
    </dgm:pt>
  </dgm:ptLst>
  <dgm:cxnLst>
    <dgm:cxn modelId="{75BC7B09-4793-46AB-84B5-319007AD9FDE}" srcId="{4D5B8B1A-67F7-43B8-AD34-A805323F2111}" destId="{74CF82A3-72FC-417E-8779-260A774582F9}" srcOrd="1" destOrd="0" parTransId="{CFA92996-ADD9-49A5-8FBE-9274A705720A}" sibTransId="{9217931B-F270-48BA-A1C5-D8EAD236774A}"/>
    <dgm:cxn modelId="{54C93C1A-41E8-408A-B785-383F1AF77904}" type="presOf" srcId="{74CF82A3-72FC-417E-8779-260A774582F9}" destId="{6B1C9794-8174-45AB-96BC-16E4D608E57D}" srcOrd="0" destOrd="0" presId="urn:microsoft.com/office/officeart/2008/layout/LinedList"/>
    <dgm:cxn modelId="{B195A13F-C048-49E6-87E6-E729BCB10275}" type="presOf" srcId="{0DF23FCA-3F82-4138-BF85-4626BDEDB4CD}" destId="{949ACED9-CE99-4953-9F87-0173B5DCC273}" srcOrd="0" destOrd="0" presId="urn:microsoft.com/office/officeart/2008/layout/LinedList"/>
    <dgm:cxn modelId="{F54EC851-640B-4769-A0D7-6BEF6B4BCD9C}" srcId="{4D5B8B1A-67F7-43B8-AD34-A805323F2111}" destId="{0DF23FCA-3F82-4138-BF85-4626BDEDB4CD}" srcOrd="2" destOrd="0" parTransId="{14301503-D299-4D33-987C-7ECED798FAD1}" sibTransId="{4F3AEC77-6CFD-48F5-BD89-B5C298EA89AE}"/>
    <dgm:cxn modelId="{F616CE56-6D02-46E9-86FC-EA52D4C3B697}" type="presOf" srcId="{4D5B8B1A-67F7-43B8-AD34-A805323F2111}" destId="{EE3889DC-43B1-4C70-BFCD-DC304CC2980F}" srcOrd="0" destOrd="0" presId="urn:microsoft.com/office/officeart/2008/layout/LinedList"/>
    <dgm:cxn modelId="{D71FB09F-0CA6-4999-BB11-9030397C4A44}" type="presOf" srcId="{C3C06A2D-2411-4B71-994D-61580B87B005}" destId="{05CC8D57-EA87-412F-A53E-3200F2533D0A}" srcOrd="0" destOrd="0" presId="urn:microsoft.com/office/officeart/2008/layout/LinedList"/>
    <dgm:cxn modelId="{89B4A3A2-91EA-4289-B3B7-5AC74907ABB1}" type="presOf" srcId="{F5DEC12E-29FE-4E2A-A910-EBABA14F68CB}" destId="{6699DE3B-0D44-45EA-9D4D-1358785EDE7C}" srcOrd="0" destOrd="0" presId="urn:microsoft.com/office/officeart/2008/layout/LinedList"/>
    <dgm:cxn modelId="{BACFEAA6-7372-4B33-8325-9BA92EA9F4A9}" srcId="{4D5B8B1A-67F7-43B8-AD34-A805323F2111}" destId="{C3C06A2D-2411-4B71-994D-61580B87B005}" srcOrd="3" destOrd="0" parTransId="{1DDE4D92-B463-4614-BB2F-964A05F2BF5B}" sibTransId="{E56C93FF-DC8F-4457-93B0-2C88F0D004E9}"/>
    <dgm:cxn modelId="{690B8AB4-0D75-4873-A012-13344D79C433}" srcId="{4D5B8B1A-67F7-43B8-AD34-A805323F2111}" destId="{F5DEC12E-29FE-4E2A-A910-EBABA14F68CB}" srcOrd="0" destOrd="0" parTransId="{16D494D3-8BDD-4EFE-80ED-BA7425D944D6}" sibTransId="{8DCE6D51-F99D-40C0-ADBC-A1BF0AD4EFE7}"/>
    <dgm:cxn modelId="{64C39E4A-E0E7-4840-B7B5-ECAAE2EB735E}" type="presParOf" srcId="{EE3889DC-43B1-4C70-BFCD-DC304CC2980F}" destId="{17790A37-CA01-4C99-87B7-C343144BA4CC}" srcOrd="0" destOrd="0" presId="urn:microsoft.com/office/officeart/2008/layout/LinedList"/>
    <dgm:cxn modelId="{9591C835-DEB7-40AA-8D22-7613D05B89C4}" type="presParOf" srcId="{EE3889DC-43B1-4C70-BFCD-DC304CC2980F}" destId="{14104914-0903-4C8C-946F-A4437C88F8F8}" srcOrd="1" destOrd="0" presId="urn:microsoft.com/office/officeart/2008/layout/LinedList"/>
    <dgm:cxn modelId="{75994325-32D6-4F79-B446-26D640B5B6DF}" type="presParOf" srcId="{14104914-0903-4C8C-946F-A4437C88F8F8}" destId="{6699DE3B-0D44-45EA-9D4D-1358785EDE7C}" srcOrd="0" destOrd="0" presId="urn:microsoft.com/office/officeart/2008/layout/LinedList"/>
    <dgm:cxn modelId="{44916E13-F7FC-4EFF-94E0-3BF72EA4AC04}" type="presParOf" srcId="{14104914-0903-4C8C-946F-A4437C88F8F8}" destId="{36FB9CAE-D51D-4DF4-8539-82F1A832963B}" srcOrd="1" destOrd="0" presId="urn:microsoft.com/office/officeart/2008/layout/LinedList"/>
    <dgm:cxn modelId="{B0FDEF90-B268-475E-A0F0-805B302B5D58}" type="presParOf" srcId="{EE3889DC-43B1-4C70-BFCD-DC304CC2980F}" destId="{347BB99B-B18F-4C09-9BAB-9592A2419007}" srcOrd="2" destOrd="0" presId="urn:microsoft.com/office/officeart/2008/layout/LinedList"/>
    <dgm:cxn modelId="{1D371D22-4D44-4CE7-960C-2FDDF4E964AD}" type="presParOf" srcId="{EE3889DC-43B1-4C70-BFCD-DC304CC2980F}" destId="{339C395C-3DDB-4839-904D-2D1CC56AE1BF}" srcOrd="3" destOrd="0" presId="urn:microsoft.com/office/officeart/2008/layout/LinedList"/>
    <dgm:cxn modelId="{E1B1F681-44A6-4538-8431-35D80CC529FA}" type="presParOf" srcId="{339C395C-3DDB-4839-904D-2D1CC56AE1BF}" destId="{6B1C9794-8174-45AB-96BC-16E4D608E57D}" srcOrd="0" destOrd="0" presId="urn:microsoft.com/office/officeart/2008/layout/LinedList"/>
    <dgm:cxn modelId="{F935B282-646C-4F8C-890C-F390C7BDE713}" type="presParOf" srcId="{339C395C-3DDB-4839-904D-2D1CC56AE1BF}" destId="{0F310EE0-1FA4-43C5-8047-85D42D20F714}" srcOrd="1" destOrd="0" presId="urn:microsoft.com/office/officeart/2008/layout/LinedList"/>
    <dgm:cxn modelId="{A0218023-032C-4C62-BE65-855A5C4D9978}" type="presParOf" srcId="{EE3889DC-43B1-4C70-BFCD-DC304CC2980F}" destId="{8B68C27C-FD97-48FA-BBA3-6416EB5FF7F2}" srcOrd="4" destOrd="0" presId="urn:microsoft.com/office/officeart/2008/layout/LinedList"/>
    <dgm:cxn modelId="{6D8C1A79-5408-4565-9A51-8EB647DFA35C}" type="presParOf" srcId="{EE3889DC-43B1-4C70-BFCD-DC304CC2980F}" destId="{1B51A500-02C2-4A29-A053-315185B653DC}" srcOrd="5" destOrd="0" presId="urn:microsoft.com/office/officeart/2008/layout/LinedList"/>
    <dgm:cxn modelId="{92CD824A-5AE4-4684-89E8-2FA6C928F616}" type="presParOf" srcId="{1B51A500-02C2-4A29-A053-315185B653DC}" destId="{949ACED9-CE99-4953-9F87-0173B5DCC273}" srcOrd="0" destOrd="0" presId="urn:microsoft.com/office/officeart/2008/layout/LinedList"/>
    <dgm:cxn modelId="{56B25631-E133-404B-9FDA-BC93BB4EBF88}" type="presParOf" srcId="{1B51A500-02C2-4A29-A053-315185B653DC}" destId="{6B46115F-F6C1-46AA-B50D-A71090E65D2B}" srcOrd="1" destOrd="0" presId="urn:microsoft.com/office/officeart/2008/layout/LinedList"/>
    <dgm:cxn modelId="{7CCB5368-28F7-4D50-AE70-3134F56FDF83}" type="presParOf" srcId="{EE3889DC-43B1-4C70-BFCD-DC304CC2980F}" destId="{6826C39B-4294-48ED-AD81-33BE165683FF}" srcOrd="6" destOrd="0" presId="urn:microsoft.com/office/officeart/2008/layout/LinedList"/>
    <dgm:cxn modelId="{DC24855D-1138-4ED7-90FD-351433D9BBCA}" type="presParOf" srcId="{EE3889DC-43B1-4C70-BFCD-DC304CC2980F}" destId="{51B0FB32-23AA-433C-A7FE-5FF45F200558}" srcOrd="7" destOrd="0" presId="urn:microsoft.com/office/officeart/2008/layout/LinedList"/>
    <dgm:cxn modelId="{54FEAEF4-4AC5-4258-9B1A-6CEE1CEF2432}" type="presParOf" srcId="{51B0FB32-23AA-433C-A7FE-5FF45F200558}" destId="{05CC8D57-EA87-412F-A53E-3200F2533D0A}" srcOrd="0" destOrd="0" presId="urn:microsoft.com/office/officeart/2008/layout/LinedList"/>
    <dgm:cxn modelId="{18A2051F-A35F-4C9D-A9A9-90EFEC1EE8A1}" type="presParOf" srcId="{51B0FB32-23AA-433C-A7FE-5FF45F200558}" destId="{AF92A418-9327-4A56-B2A9-5FCD8B1993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328CE-C523-4432-A509-E871DEA09F3E}">
      <dsp:nvSpPr>
        <dsp:cNvPr id="0" name=""/>
        <dsp:cNvSpPr/>
      </dsp:nvSpPr>
      <dsp:spPr>
        <a:xfrm>
          <a:off x="0" y="854581"/>
          <a:ext cx="5029748" cy="139230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0364" tIns="270764" rIns="39036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typedef 	struct  </a:t>
          </a:r>
          <a:r>
            <a:rPr lang="en-US" sz="1300" kern="1200" dirty="0" err="1"/>
            <a:t>tagNode</a:t>
          </a:r>
          <a:r>
            <a:rPr lang="en-US" sz="1300" kern="1200" dirty="0"/>
            <a:t> </a:t>
          </a:r>
        </a:p>
        <a:p>
          <a:pPr marL="114300" lvl="1" indent="-114300" algn="l" defTabSz="577850">
            <a:lnSpc>
              <a:spcPct val="90000"/>
            </a:lnSpc>
            <a:spcBef>
              <a:spcPct val="0"/>
            </a:spcBef>
            <a:spcAft>
              <a:spcPct val="15000"/>
            </a:spcAft>
            <a:buChar char="•"/>
          </a:pPr>
          <a:r>
            <a:rPr lang="en-US" sz="1300" kern="1200" dirty="0"/>
            <a:t>{	</a:t>
          </a:r>
          <a:r>
            <a:rPr lang="en-US" sz="1300" kern="1200" dirty="0">
              <a:solidFill>
                <a:srgbClr val="FF0000"/>
              </a:solidFill>
            </a:rPr>
            <a:t>Data</a:t>
          </a:r>
          <a:r>
            <a:rPr lang="en-US" sz="1300" kern="1200" dirty="0"/>
            <a:t>   	Info;  	// </a:t>
          </a:r>
          <a:r>
            <a:rPr lang="en-US" sz="1300" kern="1200" dirty="0" err="1"/>
            <a:t>Lưu</a:t>
          </a:r>
          <a:r>
            <a:rPr lang="en-US" sz="1300" kern="1200" dirty="0"/>
            <a:t> </a:t>
          </a:r>
          <a:r>
            <a:rPr lang="en-US" sz="1300" kern="1200" dirty="0" err="1"/>
            <a:t>thông</a:t>
          </a:r>
          <a:r>
            <a:rPr lang="en-US" sz="1300" kern="1200" dirty="0"/>
            <a:t> tin </a:t>
          </a:r>
          <a:r>
            <a:rPr lang="en-US" sz="1300" kern="1200" dirty="0" err="1"/>
            <a:t>bản</a:t>
          </a:r>
          <a:r>
            <a:rPr lang="en-US" sz="1300" kern="1200" dirty="0"/>
            <a:t> </a:t>
          </a:r>
          <a:r>
            <a:rPr lang="en-US" sz="1300" kern="1200" dirty="0" err="1"/>
            <a:t>thân</a:t>
          </a:r>
          <a:endParaRPr lang="en-US" sz="1300" kern="1200" dirty="0"/>
        </a:p>
        <a:p>
          <a:pPr marL="228600" lvl="2" indent="-114300" algn="l" defTabSz="577850">
            <a:lnSpc>
              <a:spcPct val="90000"/>
            </a:lnSpc>
            <a:spcBef>
              <a:spcPct val="0"/>
            </a:spcBef>
            <a:spcAft>
              <a:spcPct val="15000"/>
            </a:spcAft>
            <a:buChar char="•"/>
          </a:pPr>
          <a:r>
            <a:rPr lang="en-US" sz="1300" kern="1200" dirty="0"/>
            <a:t>struct  </a:t>
          </a:r>
          <a:r>
            <a:rPr lang="en-US" sz="1300" kern="1200" dirty="0" err="1"/>
            <a:t>tagNode</a:t>
          </a:r>
          <a:r>
            <a:rPr lang="en-US" sz="1300" kern="1200" dirty="0"/>
            <a:t>  *</a:t>
          </a:r>
          <a:r>
            <a:rPr lang="en-US" sz="1300" kern="1200" dirty="0" err="1"/>
            <a:t>pNext</a:t>
          </a:r>
          <a:r>
            <a:rPr lang="en-US" sz="1300" kern="1200" dirty="0"/>
            <a:t>; //</a:t>
          </a:r>
          <a:r>
            <a:rPr lang="en-US" sz="1300" kern="1200" dirty="0" err="1"/>
            <a:t>Lưu</a:t>
          </a:r>
          <a:r>
            <a:rPr lang="en-US" sz="1300" kern="1200" dirty="0"/>
            <a:t> </a:t>
          </a:r>
          <a:r>
            <a:rPr lang="en-US" sz="1300" kern="1200" dirty="0" err="1"/>
            <a:t>địa</a:t>
          </a:r>
          <a:r>
            <a:rPr lang="en-US" sz="1300" kern="1200" dirty="0"/>
            <a:t> </a:t>
          </a:r>
          <a:r>
            <a:rPr lang="en-US" sz="1300" kern="1200" dirty="0" err="1"/>
            <a:t>chỉ</a:t>
          </a:r>
          <a:r>
            <a:rPr lang="en-US" sz="1300" kern="1200" dirty="0"/>
            <a:t> </a:t>
          </a:r>
          <a:r>
            <a:rPr lang="en-US" sz="1300" kern="1200" dirty="0" err="1"/>
            <a:t>của</a:t>
          </a:r>
          <a:r>
            <a:rPr lang="en-US" sz="1300" kern="1200" dirty="0"/>
            <a:t> Node </a:t>
          </a:r>
          <a:r>
            <a:rPr lang="en-US" sz="1300" kern="1200" dirty="0" err="1"/>
            <a:t>đứng</a:t>
          </a:r>
          <a:r>
            <a:rPr lang="en-US" sz="1300" kern="1200" dirty="0"/>
            <a:t> </a:t>
          </a:r>
          <a:r>
            <a:rPr lang="en-US" sz="1300" kern="1200" dirty="0" err="1"/>
            <a:t>sau</a:t>
          </a:r>
          <a:endParaRPr lang="en-US" sz="1300" kern="1200" dirty="0"/>
        </a:p>
        <a:p>
          <a:pPr marL="114300" lvl="1" indent="-114300" algn="l" defTabSz="577850">
            <a:lnSpc>
              <a:spcPct val="90000"/>
            </a:lnSpc>
            <a:spcBef>
              <a:spcPct val="0"/>
            </a:spcBef>
            <a:spcAft>
              <a:spcPct val="15000"/>
            </a:spcAft>
            <a:buChar char="•"/>
          </a:pPr>
          <a:r>
            <a:rPr lang="en-US" sz="1300" kern="1200" dirty="0"/>
            <a:t>}Node; </a:t>
          </a:r>
        </a:p>
      </dsp:txBody>
      <dsp:txXfrm>
        <a:off x="0" y="854581"/>
        <a:ext cx="5029748" cy="1392300"/>
      </dsp:txXfrm>
    </dsp:sp>
    <dsp:sp modelId="{E7C17A28-48B2-401D-A7D0-E2BE1EA38F32}">
      <dsp:nvSpPr>
        <dsp:cNvPr id="0" name=""/>
        <dsp:cNvSpPr/>
      </dsp:nvSpPr>
      <dsp:spPr>
        <a:xfrm>
          <a:off x="251487" y="662701"/>
          <a:ext cx="3520823" cy="383760"/>
        </a:xfrm>
        <a:prstGeom prst="roundRect">
          <a:avLst/>
        </a:prstGeom>
        <a:solidFill>
          <a:schemeClr val="lt1">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79" tIns="0" rIns="133079" bIns="0" numCol="1" spcCol="1270" anchor="ctr" anchorCtr="0">
          <a:noAutofit/>
        </a:bodyPr>
        <a:lstStyle/>
        <a:p>
          <a:pPr marL="0" lvl="0" indent="0" algn="l" defTabSz="577850">
            <a:lnSpc>
              <a:spcPct val="90000"/>
            </a:lnSpc>
            <a:spcBef>
              <a:spcPct val="0"/>
            </a:spcBef>
            <a:spcAft>
              <a:spcPct val="35000"/>
            </a:spcAft>
            <a:buNone/>
          </a:pPr>
          <a:r>
            <a:rPr lang="en-US" sz="1300" kern="1200"/>
            <a:t>Cấu trúc dữ liệu của 1 nút trong List đơn</a:t>
          </a:r>
        </a:p>
      </dsp:txBody>
      <dsp:txXfrm>
        <a:off x="270221" y="681435"/>
        <a:ext cx="3483355" cy="346292"/>
      </dsp:txXfrm>
    </dsp:sp>
    <dsp:sp modelId="{4A7E391B-39ED-44FC-8BDD-D4F7CF4995CE}">
      <dsp:nvSpPr>
        <dsp:cNvPr id="0" name=""/>
        <dsp:cNvSpPr/>
      </dsp:nvSpPr>
      <dsp:spPr>
        <a:xfrm>
          <a:off x="0" y="2508961"/>
          <a:ext cx="5029748" cy="1597050"/>
        </a:xfrm>
        <a:prstGeom prst="rect">
          <a:avLst/>
        </a:prstGeom>
        <a:solidFill>
          <a:schemeClr val="accent1">
            <a:alpha val="90000"/>
            <a:tint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0364" tIns="270764" rIns="39036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typedef 	struct  tagList </a:t>
          </a:r>
        </a:p>
        <a:p>
          <a:pPr marL="114300" lvl="1" indent="-114300" algn="l" defTabSz="577850">
            <a:lnSpc>
              <a:spcPct val="90000"/>
            </a:lnSpc>
            <a:spcBef>
              <a:spcPct val="0"/>
            </a:spcBef>
            <a:spcAft>
              <a:spcPct val="15000"/>
            </a:spcAft>
            <a:buChar char="•"/>
          </a:pPr>
          <a:r>
            <a:rPr lang="en-US" sz="1300" kern="1200"/>
            <a:t>{	Node  *pHead;//Lưu địa chỉ Node đầu tiên trong List</a:t>
          </a:r>
        </a:p>
        <a:p>
          <a:pPr marL="228600" lvl="2" indent="-114300" algn="l" defTabSz="577850">
            <a:lnSpc>
              <a:spcPct val="90000"/>
            </a:lnSpc>
            <a:spcBef>
              <a:spcPct val="0"/>
            </a:spcBef>
            <a:spcAft>
              <a:spcPct val="15000"/>
            </a:spcAft>
            <a:buChar char="•"/>
          </a:pPr>
          <a:r>
            <a:rPr lang="en-US" sz="1300" kern="1200"/>
            <a:t>Node  *pTail; //Lưu địa chỉ của Node cuối cùng trong List</a:t>
          </a:r>
        </a:p>
        <a:p>
          <a:pPr marL="114300" lvl="1" indent="-114300" algn="l" defTabSz="577850">
            <a:lnSpc>
              <a:spcPct val="90000"/>
            </a:lnSpc>
            <a:spcBef>
              <a:spcPct val="0"/>
            </a:spcBef>
            <a:spcAft>
              <a:spcPct val="15000"/>
            </a:spcAft>
            <a:buChar char="•"/>
          </a:pPr>
          <a:r>
            <a:rPr lang="en-US" sz="1300" kern="1200"/>
            <a:t>}LIST;		// kiểu danh sách liên kết đơn</a:t>
          </a:r>
        </a:p>
      </dsp:txBody>
      <dsp:txXfrm>
        <a:off x="0" y="2508961"/>
        <a:ext cx="5029748" cy="1597050"/>
      </dsp:txXfrm>
    </dsp:sp>
    <dsp:sp modelId="{85E1F1DD-28AD-49AF-9F03-25BEA52E889E}">
      <dsp:nvSpPr>
        <dsp:cNvPr id="0" name=""/>
        <dsp:cNvSpPr/>
      </dsp:nvSpPr>
      <dsp:spPr>
        <a:xfrm>
          <a:off x="251487" y="2317081"/>
          <a:ext cx="3520823" cy="383760"/>
        </a:xfrm>
        <a:prstGeom prst="roundRect">
          <a:avLst/>
        </a:prstGeom>
        <a:solidFill>
          <a:schemeClr val="lt1">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079" tIns="0" rIns="133079" bIns="0" numCol="1" spcCol="1270" anchor="ctr" anchorCtr="0">
          <a:noAutofit/>
        </a:bodyPr>
        <a:lstStyle/>
        <a:p>
          <a:pPr marL="0" lvl="0" indent="0" algn="l" defTabSz="577850">
            <a:lnSpc>
              <a:spcPct val="90000"/>
            </a:lnSpc>
            <a:spcBef>
              <a:spcPct val="0"/>
            </a:spcBef>
            <a:spcAft>
              <a:spcPct val="35000"/>
            </a:spcAft>
            <a:buNone/>
          </a:pPr>
          <a:r>
            <a:rPr lang="en-US" sz="1300" kern="1200"/>
            <a:t>Cấu trúc dữ liệu của DSLK đơn</a:t>
          </a:r>
        </a:p>
      </dsp:txBody>
      <dsp:txXfrm>
        <a:off x="270221" y="2335815"/>
        <a:ext cx="348335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19E41-5B25-4881-96A7-ABABFFB5A833}">
      <dsp:nvSpPr>
        <dsp:cNvPr id="0" name=""/>
        <dsp:cNvSpPr/>
      </dsp:nvSpPr>
      <dsp:spPr>
        <a:xfrm>
          <a:off x="0" y="315929"/>
          <a:ext cx="8332390" cy="3052349"/>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6686" tIns="395732" rIns="64668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Node*	CreateNode(Data x) </a:t>
          </a:r>
        </a:p>
        <a:p>
          <a:pPr marL="171450" lvl="1" indent="-171450" algn="l" defTabSz="844550">
            <a:lnSpc>
              <a:spcPct val="90000"/>
            </a:lnSpc>
            <a:spcBef>
              <a:spcPct val="0"/>
            </a:spcBef>
            <a:spcAft>
              <a:spcPct val="15000"/>
            </a:spcAft>
            <a:buChar char="•"/>
          </a:pPr>
          <a:r>
            <a:rPr lang="en-US" sz="1900" kern="1200"/>
            <a:t>{	Node *p;</a:t>
          </a:r>
        </a:p>
        <a:p>
          <a:pPr marL="342900" lvl="2" indent="-171450" algn="l" defTabSz="844550">
            <a:lnSpc>
              <a:spcPct val="90000"/>
            </a:lnSpc>
            <a:spcBef>
              <a:spcPct val="0"/>
            </a:spcBef>
            <a:spcAft>
              <a:spcPct val="15000"/>
            </a:spcAft>
            <a:buChar char="•"/>
          </a:pPr>
          <a:r>
            <a:rPr lang="en-US" sz="1900" kern="1200"/>
            <a:t>p = new Node;//Cấp phát vùng nhớ cho phần tử</a:t>
          </a:r>
        </a:p>
        <a:p>
          <a:pPr marL="342900" lvl="2" indent="-171450" algn="l" defTabSz="844550">
            <a:lnSpc>
              <a:spcPct val="90000"/>
            </a:lnSpc>
            <a:spcBef>
              <a:spcPct val="0"/>
            </a:spcBef>
            <a:spcAft>
              <a:spcPct val="15000"/>
            </a:spcAft>
            <a:buChar char="•"/>
          </a:pPr>
          <a:r>
            <a:rPr lang="en-US" sz="1900" kern="1200"/>
            <a:t>if ( p==NULL)  exit(1); </a:t>
          </a:r>
        </a:p>
        <a:p>
          <a:pPr marL="342900" lvl="2" indent="-171450" algn="l" defTabSz="844550">
            <a:lnSpc>
              <a:spcPct val="90000"/>
            </a:lnSpc>
            <a:spcBef>
              <a:spcPct val="0"/>
            </a:spcBef>
            <a:spcAft>
              <a:spcPct val="15000"/>
            </a:spcAft>
            <a:buChar char="•"/>
          </a:pPr>
          <a:r>
            <a:rPr lang="en-US" sz="1900" kern="1200"/>
            <a:t>p -&gt;Info = x; 	//gán dữa liệu cho nút</a:t>
          </a:r>
        </a:p>
        <a:p>
          <a:pPr marL="342900" lvl="2" indent="-171450" algn="l" defTabSz="844550">
            <a:lnSpc>
              <a:spcPct val="90000"/>
            </a:lnSpc>
            <a:spcBef>
              <a:spcPct val="0"/>
            </a:spcBef>
            <a:spcAft>
              <a:spcPct val="15000"/>
            </a:spcAft>
            <a:buChar char="•"/>
          </a:pPr>
          <a:r>
            <a:rPr lang="en-US" sz="1900" kern="1200"/>
            <a:t>p-&gt;pNext = NULL;</a:t>
          </a:r>
        </a:p>
        <a:p>
          <a:pPr marL="342900" lvl="2" indent="-171450" algn="l" defTabSz="844550">
            <a:lnSpc>
              <a:spcPct val="90000"/>
            </a:lnSpc>
            <a:spcBef>
              <a:spcPct val="0"/>
            </a:spcBef>
            <a:spcAft>
              <a:spcPct val="15000"/>
            </a:spcAft>
            <a:buChar char="•"/>
          </a:pPr>
          <a:r>
            <a:rPr lang="en-US" sz="1900" kern="1200"/>
            <a:t>return p; </a:t>
          </a:r>
        </a:p>
        <a:p>
          <a:pPr marL="171450" lvl="1" indent="-171450" algn="l" defTabSz="844550">
            <a:lnSpc>
              <a:spcPct val="90000"/>
            </a:lnSpc>
            <a:spcBef>
              <a:spcPct val="0"/>
            </a:spcBef>
            <a:spcAft>
              <a:spcPct val="15000"/>
            </a:spcAft>
            <a:buChar char="•"/>
          </a:pPr>
          <a:r>
            <a:rPr lang="en-US" sz="1900" kern="1200"/>
            <a:t>}</a:t>
          </a:r>
        </a:p>
      </dsp:txBody>
      <dsp:txXfrm>
        <a:off x="0" y="315929"/>
        <a:ext cx="8332390" cy="3052349"/>
      </dsp:txXfrm>
    </dsp:sp>
    <dsp:sp modelId="{97E31889-FDE7-4812-820D-A92C216234F0}">
      <dsp:nvSpPr>
        <dsp:cNvPr id="0" name=""/>
        <dsp:cNvSpPr/>
      </dsp:nvSpPr>
      <dsp:spPr>
        <a:xfrm>
          <a:off x="416619" y="35489"/>
          <a:ext cx="5832673" cy="560880"/>
        </a:xfrm>
        <a:prstGeom prst="roundRect">
          <a:avLst/>
        </a:prstGeom>
        <a:gradFill rotWithShape="0">
          <a:gsLst>
            <a:gs pos="0">
              <a:schemeClr val="dk2">
                <a:hueOff val="0"/>
                <a:satOff val="0"/>
                <a:lumOff val="0"/>
                <a:alphaOff val="0"/>
                <a:tint val="98000"/>
                <a:hueMod val="94000"/>
                <a:satMod val="130000"/>
                <a:lumMod val="13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20461" tIns="0" rIns="220461" bIns="0" numCol="1" spcCol="1270" anchor="ctr" anchorCtr="0">
          <a:noAutofit/>
        </a:bodyPr>
        <a:lstStyle/>
        <a:p>
          <a:pPr marL="0" lvl="0" indent="0" algn="l" defTabSz="844550">
            <a:lnSpc>
              <a:spcPct val="90000"/>
            </a:lnSpc>
            <a:spcBef>
              <a:spcPct val="0"/>
            </a:spcBef>
            <a:spcAft>
              <a:spcPct val="35000"/>
            </a:spcAft>
            <a:buNone/>
          </a:pPr>
          <a:r>
            <a:rPr lang="en-US" sz="1900" kern="1200"/>
            <a:t>Hàm trả về địa chỉ phần tử mới tạo</a:t>
          </a:r>
        </a:p>
      </dsp:txBody>
      <dsp:txXfrm>
        <a:off x="443999" y="62869"/>
        <a:ext cx="577791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BE513-F849-4CD0-AFF8-DEBF42D9DCEA}">
      <dsp:nvSpPr>
        <dsp:cNvPr id="0" name=""/>
        <dsp:cNvSpPr/>
      </dsp:nvSpPr>
      <dsp:spPr>
        <a:xfrm>
          <a:off x="2255" y="0"/>
          <a:ext cx="4614345" cy="4749987"/>
        </a:xfrm>
        <a:prstGeom prst="rect">
          <a:avLst/>
        </a:prstGeom>
        <a:solidFill>
          <a:schemeClr val="lt1">
            <a:hueOff val="0"/>
            <a:satOff val="0"/>
            <a:lumOff val="0"/>
            <a:alphaOff val="0"/>
          </a:schemeClr>
        </a:solidFill>
        <a:ln w="1270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5795" tIns="0" rIns="455795" bIns="330200" numCol="1" spcCol="1270" anchor="t" anchorCtr="0">
          <a:noAutofit/>
        </a:bodyPr>
        <a:lstStyle/>
        <a:p>
          <a:pPr marL="0" lvl="0" indent="0" algn="l" defTabSz="800100">
            <a:lnSpc>
              <a:spcPct val="90000"/>
            </a:lnSpc>
            <a:spcBef>
              <a:spcPct val="0"/>
            </a:spcBef>
            <a:spcAft>
              <a:spcPct val="35000"/>
            </a:spcAft>
            <a:buNone/>
          </a:pPr>
          <a:r>
            <a:rPr lang="en-US" sz="1800" kern="1200" dirty="0" err="1"/>
            <a:t>Hủy</a:t>
          </a:r>
          <a:r>
            <a:rPr lang="en-US" sz="1800" kern="1200" dirty="0"/>
            <a:t> </a:t>
          </a:r>
          <a:r>
            <a:rPr lang="en-US" sz="1800" kern="1200" dirty="0" err="1"/>
            <a:t>được</a:t>
          </a:r>
          <a:r>
            <a:rPr lang="en-US" sz="1800" kern="1200" dirty="0"/>
            <a:t> </a:t>
          </a:r>
          <a:r>
            <a:rPr lang="en-US" sz="1800" kern="1200" dirty="0" err="1"/>
            <a:t>hàm</a:t>
          </a:r>
          <a:r>
            <a:rPr lang="en-US" sz="1800" kern="1200" dirty="0"/>
            <a:t> </a:t>
          </a:r>
          <a:r>
            <a:rPr lang="en-US" sz="1800" kern="1200" dirty="0" err="1"/>
            <a:t>trả</a:t>
          </a:r>
          <a:r>
            <a:rPr lang="en-US" sz="1800" kern="1200" dirty="0"/>
            <a:t> </a:t>
          </a:r>
          <a:r>
            <a:rPr lang="en-US" sz="1800" kern="1200" dirty="0" err="1"/>
            <a:t>về</a:t>
          </a:r>
          <a:r>
            <a:rPr lang="en-US" sz="1800" kern="1200" dirty="0"/>
            <a:t> 1, </a:t>
          </a:r>
          <a:r>
            <a:rPr lang="en-US" sz="1800" kern="1200" dirty="0" err="1"/>
            <a:t>ngược</a:t>
          </a:r>
          <a:r>
            <a:rPr lang="en-US" sz="1800" kern="1200" dirty="0"/>
            <a:t> </a:t>
          </a:r>
          <a:r>
            <a:rPr lang="en-US" sz="1800" kern="1200" dirty="0" err="1"/>
            <a:t>lại</a:t>
          </a:r>
          <a:r>
            <a:rPr lang="en-US" sz="1800" kern="1200" dirty="0"/>
            <a:t> </a:t>
          </a:r>
          <a:r>
            <a:rPr lang="en-US" sz="1800" kern="1200" dirty="0" err="1"/>
            <a:t>hàm</a:t>
          </a:r>
          <a:r>
            <a:rPr lang="en-US" sz="1800" kern="1200" dirty="0"/>
            <a:t> </a:t>
          </a:r>
          <a:r>
            <a:rPr lang="en-US" sz="1800" kern="1200" dirty="0" err="1"/>
            <a:t>trả</a:t>
          </a:r>
          <a:r>
            <a:rPr lang="en-US" sz="1800" kern="1200" dirty="0"/>
            <a:t> </a:t>
          </a:r>
          <a:r>
            <a:rPr lang="en-US" sz="1800" kern="1200" dirty="0" err="1"/>
            <a:t>về</a:t>
          </a:r>
          <a:r>
            <a:rPr lang="en-US" sz="1800" kern="1200" dirty="0"/>
            <a:t> 0</a:t>
          </a:r>
        </a:p>
        <a:p>
          <a:pPr marL="171450" lvl="1" indent="-171450" algn="l" defTabSz="711200">
            <a:lnSpc>
              <a:spcPct val="90000"/>
            </a:lnSpc>
            <a:spcBef>
              <a:spcPct val="0"/>
            </a:spcBef>
            <a:spcAft>
              <a:spcPct val="15000"/>
            </a:spcAft>
            <a:buChar char="•"/>
          </a:pPr>
          <a:r>
            <a:rPr lang="en-US" sz="1600" kern="1200" dirty="0"/>
            <a:t>void  </a:t>
          </a:r>
          <a:r>
            <a:rPr lang="en-US" sz="1600" kern="1200" dirty="0" err="1"/>
            <a:t>RemoveHead</a:t>
          </a:r>
          <a:r>
            <a:rPr lang="en-US" sz="1600" kern="1200" dirty="0"/>
            <a:t>(List &amp;l)</a:t>
          </a:r>
        </a:p>
        <a:p>
          <a:pPr marL="171450" lvl="1" indent="-171450" algn="l" defTabSz="711200">
            <a:lnSpc>
              <a:spcPct val="90000"/>
            </a:lnSpc>
            <a:spcBef>
              <a:spcPct val="0"/>
            </a:spcBef>
            <a:spcAft>
              <a:spcPct val="15000"/>
            </a:spcAft>
            <a:buChar char="•"/>
          </a:pPr>
          <a:r>
            <a:rPr lang="en-US" sz="1600" kern="1200" dirty="0"/>
            <a:t>{	Node *p;</a:t>
          </a:r>
        </a:p>
        <a:p>
          <a:pPr marL="342900" lvl="2" indent="-171450" algn="l" defTabSz="711200">
            <a:lnSpc>
              <a:spcPct val="90000"/>
            </a:lnSpc>
            <a:spcBef>
              <a:spcPct val="0"/>
            </a:spcBef>
            <a:spcAft>
              <a:spcPct val="15000"/>
            </a:spcAft>
            <a:buChar char="•"/>
          </a:pPr>
          <a:r>
            <a:rPr lang="en-US" sz="1600" kern="1200" dirty="0"/>
            <a:t>if(</a:t>
          </a:r>
          <a:r>
            <a:rPr lang="en-US" sz="1600" kern="1200" dirty="0" err="1"/>
            <a:t>l.pHead</a:t>
          </a:r>
          <a:r>
            <a:rPr lang="en-US" sz="1600" kern="1200" dirty="0"/>
            <a:t>!=NULL)</a:t>
          </a:r>
        </a:p>
        <a:p>
          <a:pPr marL="342900" lvl="2" indent="-171450" algn="l" defTabSz="711200">
            <a:lnSpc>
              <a:spcPct val="90000"/>
            </a:lnSpc>
            <a:spcBef>
              <a:spcPct val="0"/>
            </a:spcBef>
            <a:spcAft>
              <a:spcPct val="15000"/>
            </a:spcAft>
            <a:buChar char="•"/>
          </a:pPr>
          <a:r>
            <a:rPr lang="en-US" sz="1600" kern="1200" dirty="0"/>
            <a:t>{	p=</a:t>
          </a:r>
          <a:r>
            <a:rPr lang="en-US" sz="1600" kern="1200" dirty="0" err="1"/>
            <a:t>l.pHead</a:t>
          </a:r>
          <a:r>
            <a:rPr lang="en-US" sz="1600" kern="1200" dirty="0"/>
            <a:t>; </a:t>
          </a:r>
        </a:p>
        <a:p>
          <a:pPr marL="342900" lvl="2" indent="-171450" algn="l" defTabSz="711200">
            <a:lnSpc>
              <a:spcPct val="90000"/>
            </a:lnSpc>
            <a:spcBef>
              <a:spcPct val="0"/>
            </a:spcBef>
            <a:spcAft>
              <a:spcPct val="15000"/>
            </a:spcAft>
            <a:buChar char="•"/>
          </a:pPr>
          <a:r>
            <a:rPr lang="en-US" sz="1600" kern="1200" dirty="0" err="1"/>
            <a:t>l.pHead</a:t>
          </a:r>
          <a:r>
            <a:rPr lang="en-US" sz="1600" kern="1200" dirty="0"/>
            <a:t>=</a:t>
          </a:r>
          <a:r>
            <a:rPr lang="en-US" sz="1600" kern="1200" dirty="0" err="1"/>
            <a:t>l.pHead</a:t>
          </a:r>
          <a:r>
            <a:rPr lang="en-US" sz="1600" kern="1200" dirty="0"/>
            <a:t>-&gt;</a:t>
          </a:r>
          <a:r>
            <a:rPr lang="en-US" sz="1600" kern="1200" dirty="0" err="1"/>
            <a:t>pNext</a:t>
          </a:r>
          <a:r>
            <a:rPr lang="en-US" sz="1600" kern="1200" dirty="0"/>
            <a:t>;</a:t>
          </a:r>
        </a:p>
        <a:p>
          <a:pPr marL="514350" lvl="3" indent="-171450" algn="l" defTabSz="711200">
            <a:lnSpc>
              <a:spcPct val="90000"/>
            </a:lnSpc>
            <a:spcBef>
              <a:spcPct val="0"/>
            </a:spcBef>
            <a:spcAft>
              <a:spcPct val="15000"/>
            </a:spcAft>
            <a:buChar char="•"/>
          </a:pPr>
          <a:r>
            <a:rPr lang="en-US" sz="1600" kern="1200" dirty="0"/>
            <a:t>delete p;</a:t>
          </a:r>
        </a:p>
        <a:p>
          <a:pPr marL="514350" lvl="3" indent="-171450" algn="l" defTabSz="711200">
            <a:lnSpc>
              <a:spcPct val="90000"/>
            </a:lnSpc>
            <a:spcBef>
              <a:spcPct val="0"/>
            </a:spcBef>
            <a:spcAft>
              <a:spcPct val="15000"/>
            </a:spcAft>
            <a:buChar char="•"/>
          </a:pPr>
          <a:r>
            <a:rPr lang="en-US" sz="1600" kern="1200" dirty="0"/>
            <a:t>if(</a:t>
          </a:r>
          <a:r>
            <a:rPr lang="en-US" sz="1600" kern="1200" dirty="0" err="1"/>
            <a:t>l.pHead</a:t>
          </a:r>
          <a:r>
            <a:rPr lang="en-US" sz="1600" kern="1200" dirty="0"/>
            <a:t>==NULL)</a:t>
          </a:r>
        </a:p>
        <a:p>
          <a:pPr marL="685800" lvl="4" indent="-171450" algn="l" defTabSz="711200">
            <a:lnSpc>
              <a:spcPct val="90000"/>
            </a:lnSpc>
            <a:spcBef>
              <a:spcPct val="0"/>
            </a:spcBef>
            <a:spcAft>
              <a:spcPct val="15000"/>
            </a:spcAft>
            <a:buChar char="•"/>
          </a:pPr>
          <a:r>
            <a:rPr lang="en-US" sz="1600" kern="1200" dirty="0" err="1"/>
            <a:t>l.pTail</a:t>
          </a:r>
          <a:r>
            <a:rPr lang="en-US" sz="1600" kern="1200" dirty="0"/>
            <a:t>=NULL;</a:t>
          </a:r>
        </a:p>
        <a:p>
          <a:pPr marL="171450" lvl="1" indent="-171450" algn="l" defTabSz="711200">
            <a:lnSpc>
              <a:spcPct val="90000"/>
            </a:lnSpc>
            <a:spcBef>
              <a:spcPct val="0"/>
            </a:spcBef>
            <a:spcAft>
              <a:spcPct val="15000"/>
            </a:spcAft>
            <a:buChar char="•"/>
          </a:pPr>
          <a:r>
            <a:rPr lang="en-US" sz="1600" kern="1200" dirty="0"/>
            <a:t>}</a:t>
          </a:r>
        </a:p>
      </dsp:txBody>
      <dsp:txXfrm>
        <a:off x="2255" y="1899994"/>
        <a:ext cx="4614345" cy="2849992"/>
      </dsp:txXfrm>
    </dsp:sp>
    <dsp:sp modelId="{DFD8D7F5-D849-483A-B807-808D7B9DD5C9}">
      <dsp:nvSpPr>
        <dsp:cNvPr id="0" name=""/>
        <dsp:cNvSpPr/>
      </dsp:nvSpPr>
      <dsp:spPr>
        <a:xfrm>
          <a:off x="2255" y="0"/>
          <a:ext cx="4614345" cy="1899994"/>
        </a:xfrm>
        <a:prstGeom prst="rect">
          <a:avLst/>
        </a:prstGeom>
        <a:noFill/>
        <a:ln w="1270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55795" tIns="165100" rIns="45579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255" y="0"/>
        <a:ext cx="4614345" cy="1899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896E9-CFB9-41AB-AACE-44B75B18FF0B}">
      <dsp:nvSpPr>
        <dsp:cNvPr id="0" name=""/>
        <dsp:cNvSpPr/>
      </dsp:nvSpPr>
      <dsp:spPr>
        <a:xfrm>
          <a:off x="4973" y="19462"/>
          <a:ext cx="4498813" cy="1404000"/>
        </a:xfrm>
        <a:prstGeom prst="chevron">
          <a:avLst/>
        </a:prstGeom>
        <a:solidFill>
          <a:schemeClr val="lt1">
            <a:hueOff val="0"/>
            <a:satOff val="0"/>
            <a:lumOff val="0"/>
            <a:alphaOff val="0"/>
          </a:schemeClr>
        </a:solidFill>
        <a:ln w="2857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u="sng" kern="1200"/>
            <a:t>Bước 1</a:t>
          </a:r>
          <a:r>
            <a:rPr lang="en-US" sz="2600" kern="1200"/>
            <a:t>: </a:t>
          </a:r>
        </a:p>
      </dsp:txBody>
      <dsp:txXfrm>
        <a:off x="706973" y="19462"/>
        <a:ext cx="3094813" cy="1404000"/>
      </dsp:txXfrm>
    </dsp:sp>
    <dsp:sp modelId="{6F22A1A3-1642-4C1C-8043-FC87D9B55129}">
      <dsp:nvSpPr>
        <dsp:cNvPr id="0" name=""/>
        <dsp:cNvSpPr/>
      </dsp:nvSpPr>
      <dsp:spPr>
        <a:xfrm>
          <a:off x="4973" y="1598962"/>
          <a:ext cx="3599050" cy="199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55700">
            <a:lnSpc>
              <a:spcPct val="90000"/>
            </a:lnSpc>
            <a:spcBef>
              <a:spcPct val="0"/>
            </a:spcBef>
            <a:spcAft>
              <a:spcPct val="15000"/>
            </a:spcAft>
            <a:buChar char="•"/>
          </a:pPr>
          <a:r>
            <a:rPr lang="en-US" sz="2600" kern="1200"/>
            <a:t>p = pHead;// p lưu địa chỉ của phần tử đầu trong List</a:t>
          </a:r>
        </a:p>
      </dsp:txBody>
      <dsp:txXfrm>
        <a:off x="4973" y="1598962"/>
        <a:ext cx="3599050" cy="1996312"/>
      </dsp:txXfrm>
    </dsp:sp>
    <dsp:sp modelId="{40D75A1A-A55C-46F5-A6F3-7460C11577E2}">
      <dsp:nvSpPr>
        <dsp:cNvPr id="0" name=""/>
        <dsp:cNvSpPr/>
      </dsp:nvSpPr>
      <dsp:spPr>
        <a:xfrm>
          <a:off x="4287787" y="19462"/>
          <a:ext cx="4498813" cy="1404000"/>
        </a:xfrm>
        <a:prstGeom prst="chevron">
          <a:avLst/>
        </a:prstGeom>
        <a:solidFill>
          <a:schemeClr val="lt1">
            <a:hueOff val="0"/>
            <a:satOff val="0"/>
            <a:lumOff val="0"/>
            <a:alphaOff val="0"/>
          </a:schemeClr>
        </a:solidFill>
        <a:ln w="28575"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en-US" sz="2600" u="sng" kern="1200"/>
            <a:t>Bước 2</a:t>
          </a:r>
          <a:r>
            <a:rPr lang="en-US" sz="2600" kern="1200"/>
            <a:t>:</a:t>
          </a:r>
        </a:p>
      </dsp:txBody>
      <dsp:txXfrm>
        <a:off x="4989787" y="19462"/>
        <a:ext cx="3094813" cy="1404000"/>
      </dsp:txXfrm>
    </dsp:sp>
    <dsp:sp modelId="{90D927A5-321F-4D68-B85E-4061A91175AA}">
      <dsp:nvSpPr>
        <dsp:cNvPr id="0" name=""/>
        <dsp:cNvSpPr/>
      </dsp:nvSpPr>
      <dsp:spPr>
        <a:xfrm>
          <a:off x="4287787" y="1598962"/>
          <a:ext cx="3599050" cy="1996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155700">
            <a:lnSpc>
              <a:spcPct val="90000"/>
            </a:lnSpc>
            <a:spcBef>
              <a:spcPct val="0"/>
            </a:spcBef>
            <a:spcAft>
              <a:spcPct val="15000"/>
            </a:spcAft>
            <a:buChar char="•"/>
          </a:pPr>
          <a:r>
            <a:rPr lang="en-US" sz="2600" kern="1200"/>
            <a:t>Trong khi (danh sách chưa hết) thực hiện</a:t>
          </a:r>
        </a:p>
        <a:p>
          <a:pPr marL="457200" lvl="2" indent="-228600" algn="l" defTabSz="1155700">
            <a:lnSpc>
              <a:spcPct val="90000"/>
            </a:lnSpc>
            <a:spcBef>
              <a:spcPct val="0"/>
            </a:spcBef>
            <a:spcAft>
              <a:spcPct val="15000"/>
            </a:spcAft>
            <a:buChar char="•"/>
          </a:pPr>
          <a:r>
            <a:rPr lang="en-US" sz="2600" kern="1200"/>
            <a:t>+ xử lý phần tử p</a:t>
          </a:r>
        </a:p>
        <a:p>
          <a:pPr marL="228600" lvl="1" indent="-228600" algn="l" defTabSz="1155700">
            <a:lnSpc>
              <a:spcPct val="90000"/>
            </a:lnSpc>
            <a:spcBef>
              <a:spcPct val="0"/>
            </a:spcBef>
            <a:spcAft>
              <a:spcPct val="15000"/>
            </a:spcAft>
            <a:buChar char="•"/>
          </a:pPr>
          <a:r>
            <a:rPr lang="en-US" sz="2600" kern="1200"/>
            <a:t>+ p=p-&gt;pNext;// qua phần tử kế</a:t>
          </a:r>
        </a:p>
      </dsp:txBody>
      <dsp:txXfrm>
        <a:off x="4287787" y="1598962"/>
        <a:ext cx="3599050" cy="1996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90A37-CA01-4C99-87B7-C343144BA4CC}">
      <dsp:nvSpPr>
        <dsp:cNvPr id="0" name=""/>
        <dsp:cNvSpPr/>
      </dsp:nvSpPr>
      <dsp:spPr>
        <a:xfrm>
          <a:off x="0" y="0"/>
          <a:ext cx="5029748" cy="0"/>
        </a:xfrm>
        <a:prstGeom prst="line">
          <a:avLst/>
        </a:prstGeom>
        <a:solidFill>
          <a:schemeClr val="lt1">
            <a:hueOff val="0"/>
            <a:satOff val="0"/>
            <a:lumOff val="0"/>
            <a:alphaOff val="0"/>
          </a:schemeClr>
        </a:solidFill>
        <a:ln w="1270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99DE3B-0D44-45EA-9D4D-1358785EDE7C}">
      <dsp:nvSpPr>
        <dsp:cNvPr id="0" name=""/>
        <dsp:cNvSpPr/>
      </dsp:nvSpPr>
      <dsp:spPr>
        <a:xfrm>
          <a:off x="0" y="0"/>
          <a:ext cx="5029748"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Thân)"/>
            </a:rPr>
            <a:t>Push(o): </a:t>
          </a:r>
          <a:r>
            <a:rPr lang="en-US" sz="2400" kern="1200" dirty="0" err="1">
              <a:latin typeface="Arial (Thân)"/>
            </a:rPr>
            <a:t>Thêm</a:t>
          </a:r>
          <a:r>
            <a:rPr lang="en-US" sz="2400" kern="1200" dirty="0">
              <a:latin typeface="Arial (Thân)"/>
            </a:rPr>
            <a:t> </a:t>
          </a:r>
          <a:r>
            <a:rPr lang="en-US" sz="2400" kern="1200" dirty="0" err="1">
              <a:latin typeface="Arial (Thân)"/>
            </a:rPr>
            <a:t>đối</a:t>
          </a:r>
          <a:r>
            <a:rPr lang="en-US" sz="2400" kern="1200" dirty="0">
              <a:latin typeface="Arial (Thân)"/>
            </a:rPr>
            <a:t> </a:t>
          </a:r>
          <a:r>
            <a:rPr lang="en-US" sz="2400" kern="1200" dirty="0" err="1">
              <a:latin typeface="Arial (Thân)"/>
            </a:rPr>
            <a:t>tượng</a:t>
          </a:r>
          <a:r>
            <a:rPr lang="en-US" sz="2400" kern="1200" dirty="0">
              <a:latin typeface="Arial (Thân)"/>
            </a:rPr>
            <a:t> o </a:t>
          </a:r>
          <a:r>
            <a:rPr lang="en-US" sz="2400" kern="1200" dirty="0" err="1">
              <a:latin typeface="Arial (Thân)"/>
            </a:rPr>
            <a:t>vào</a:t>
          </a:r>
          <a:r>
            <a:rPr lang="en-US" sz="2400" kern="1200" dirty="0">
              <a:latin typeface="Arial (Thân)"/>
            </a:rPr>
            <a:t> Stack</a:t>
          </a:r>
        </a:p>
      </dsp:txBody>
      <dsp:txXfrm>
        <a:off x="0" y="0"/>
        <a:ext cx="5029748" cy="1192178"/>
      </dsp:txXfrm>
    </dsp:sp>
    <dsp:sp modelId="{347BB99B-B18F-4C09-9BAB-9592A2419007}">
      <dsp:nvSpPr>
        <dsp:cNvPr id="0" name=""/>
        <dsp:cNvSpPr/>
      </dsp:nvSpPr>
      <dsp:spPr>
        <a:xfrm>
          <a:off x="0" y="1192178"/>
          <a:ext cx="5029748" cy="0"/>
        </a:xfrm>
        <a:prstGeom prst="line">
          <a:avLst/>
        </a:prstGeom>
        <a:solidFill>
          <a:schemeClr val="lt1">
            <a:hueOff val="0"/>
            <a:satOff val="0"/>
            <a:lumOff val="0"/>
            <a:alphaOff val="0"/>
          </a:schemeClr>
        </a:solidFill>
        <a:ln w="1270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B1C9794-8174-45AB-96BC-16E4D608E57D}">
      <dsp:nvSpPr>
        <dsp:cNvPr id="0" name=""/>
        <dsp:cNvSpPr/>
      </dsp:nvSpPr>
      <dsp:spPr>
        <a:xfrm>
          <a:off x="0" y="1192178"/>
          <a:ext cx="5029748"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Thân)"/>
            </a:rPr>
            <a:t>Pop(): </a:t>
          </a:r>
          <a:r>
            <a:rPr lang="en-US" sz="2400" kern="1200" dirty="0" err="1">
              <a:latin typeface="Arial (Thân)"/>
            </a:rPr>
            <a:t>Lấy</a:t>
          </a:r>
          <a:r>
            <a:rPr lang="en-US" sz="2400" kern="1200" dirty="0">
              <a:latin typeface="Arial (Thân)"/>
            </a:rPr>
            <a:t> </a:t>
          </a:r>
          <a:r>
            <a:rPr lang="en-US" sz="2400" kern="1200" dirty="0" err="1">
              <a:latin typeface="Arial (Thân)"/>
            </a:rPr>
            <a:t>đối</a:t>
          </a:r>
          <a:r>
            <a:rPr lang="en-US" sz="2400" kern="1200" dirty="0">
              <a:latin typeface="Arial (Thân)"/>
            </a:rPr>
            <a:t> </a:t>
          </a:r>
          <a:r>
            <a:rPr lang="en-US" sz="2400" kern="1200" dirty="0" err="1">
              <a:latin typeface="Arial (Thân)"/>
            </a:rPr>
            <a:t>tượng</a:t>
          </a:r>
          <a:r>
            <a:rPr lang="en-US" sz="2400" kern="1200" dirty="0">
              <a:latin typeface="Arial (Thân)"/>
            </a:rPr>
            <a:t> </a:t>
          </a:r>
          <a:r>
            <a:rPr lang="en-US" sz="2400" kern="1200" dirty="0" err="1">
              <a:latin typeface="Arial (Thân)"/>
            </a:rPr>
            <a:t>từ</a:t>
          </a:r>
          <a:r>
            <a:rPr lang="en-US" sz="2400" kern="1200" dirty="0">
              <a:latin typeface="Arial (Thân)"/>
            </a:rPr>
            <a:t> Stack</a:t>
          </a:r>
        </a:p>
      </dsp:txBody>
      <dsp:txXfrm>
        <a:off x="0" y="1192178"/>
        <a:ext cx="5029748" cy="1192178"/>
      </dsp:txXfrm>
    </dsp:sp>
    <dsp:sp modelId="{8B68C27C-FD97-48FA-BBA3-6416EB5FF7F2}">
      <dsp:nvSpPr>
        <dsp:cNvPr id="0" name=""/>
        <dsp:cNvSpPr/>
      </dsp:nvSpPr>
      <dsp:spPr>
        <a:xfrm>
          <a:off x="0" y="2384356"/>
          <a:ext cx="5029748" cy="0"/>
        </a:xfrm>
        <a:prstGeom prst="line">
          <a:avLst/>
        </a:prstGeom>
        <a:solidFill>
          <a:schemeClr val="lt1">
            <a:hueOff val="0"/>
            <a:satOff val="0"/>
            <a:lumOff val="0"/>
            <a:alphaOff val="0"/>
          </a:schemeClr>
        </a:solidFill>
        <a:ln w="1270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49ACED9-CE99-4953-9F87-0173B5DCC273}">
      <dsp:nvSpPr>
        <dsp:cNvPr id="0" name=""/>
        <dsp:cNvSpPr/>
      </dsp:nvSpPr>
      <dsp:spPr>
        <a:xfrm>
          <a:off x="0" y="2384356"/>
          <a:ext cx="5029748"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err="1">
              <a:latin typeface="Arial (Thân)"/>
            </a:rPr>
            <a:t>isEmpty</a:t>
          </a:r>
          <a:r>
            <a:rPr lang="en-US" sz="2100" kern="1200" dirty="0">
              <a:latin typeface="Arial (Thân)"/>
            </a:rPr>
            <a:t>(): </a:t>
          </a:r>
          <a:r>
            <a:rPr lang="en-US" sz="2100" kern="1200" dirty="0" err="1">
              <a:latin typeface="Arial (Thân)"/>
            </a:rPr>
            <a:t>Kiểm</a:t>
          </a:r>
          <a:r>
            <a:rPr lang="en-US" sz="2100" kern="1200" dirty="0">
              <a:latin typeface="Arial (Thân)"/>
            </a:rPr>
            <a:t> </a:t>
          </a:r>
          <a:r>
            <a:rPr lang="en-US" sz="2100" kern="1200" dirty="0" err="1">
              <a:latin typeface="Arial (Thân)"/>
            </a:rPr>
            <a:t>tra</a:t>
          </a:r>
          <a:r>
            <a:rPr lang="en-US" sz="2100" kern="1200" dirty="0">
              <a:latin typeface="Arial (Thân)"/>
            </a:rPr>
            <a:t> Stack </a:t>
          </a:r>
          <a:r>
            <a:rPr lang="en-US" sz="2100" kern="1200" dirty="0" err="1">
              <a:latin typeface="Arial (Thân)"/>
            </a:rPr>
            <a:t>có</a:t>
          </a:r>
          <a:r>
            <a:rPr lang="en-US" sz="2100" kern="1200" dirty="0">
              <a:latin typeface="Arial (Thân)"/>
            </a:rPr>
            <a:t> </a:t>
          </a:r>
          <a:r>
            <a:rPr lang="en-US" sz="2100" kern="1200" dirty="0" err="1">
              <a:latin typeface="Arial (Thân)"/>
            </a:rPr>
            <a:t>rỗng</a:t>
          </a:r>
          <a:r>
            <a:rPr lang="en-US" sz="2100" kern="1200" dirty="0">
              <a:latin typeface="Arial (Thân)"/>
            </a:rPr>
            <a:t> hay </a:t>
          </a:r>
          <a:r>
            <a:rPr lang="en-US" sz="2100" kern="1200" dirty="0" err="1">
              <a:latin typeface="Arial (Thân)"/>
            </a:rPr>
            <a:t>không</a:t>
          </a:r>
          <a:endParaRPr lang="en-US" sz="2100" kern="1200" dirty="0">
            <a:latin typeface="Arial (Thân)"/>
          </a:endParaRPr>
        </a:p>
        <a:p>
          <a:pPr marL="0" lvl="0" indent="0" algn="l" defTabSz="933450">
            <a:lnSpc>
              <a:spcPct val="90000"/>
            </a:lnSpc>
            <a:spcBef>
              <a:spcPct val="0"/>
            </a:spcBef>
            <a:spcAft>
              <a:spcPct val="35000"/>
            </a:spcAft>
            <a:buNone/>
          </a:pPr>
          <a:r>
            <a:rPr lang="en-US" sz="2100" kern="1200" dirty="0" err="1">
              <a:latin typeface="Arial (Thân)"/>
            </a:rPr>
            <a:t>isFull</a:t>
          </a:r>
          <a:r>
            <a:rPr lang="en-US" sz="2100" kern="1200" dirty="0">
              <a:latin typeface="Arial (Thân)"/>
            </a:rPr>
            <a:t>():</a:t>
          </a:r>
          <a:r>
            <a:rPr lang="en-US" sz="2100" kern="1200" dirty="0" err="1">
              <a:latin typeface="Arial (Thân)"/>
            </a:rPr>
            <a:t>Kiểm</a:t>
          </a:r>
          <a:r>
            <a:rPr lang="en-US" sz="2100" kern="1200" dirty="0">
              <a:latin typeface="Arial (Thân)"/>
            </a:rPr>
            <a:t> </a:t>
          </a:r>
          <a:r>
            <a:rPr lang="en-US" sz="2100" kern="1200" dirty="0" err="1">
              <a:latin typeface="Arial (Thân)"/>
            </a:rPr>
            <a:t>tra</a:t>
          </a:r>
          <a:r>
            <a:rPr lang="en-US" sz="2100" kern="1200" dirty="0">
              <a:latin typeface="Arial (Thân)"/>
            </a:rPr>
            <a:t> Stack </a:t>
          </a:r>
          <a:r>
            <a:rPr lang="en-US" sz="2100" kern="1200" dirty="0" err="1">
              <a:latin typeface="Arial (Thân)"/>
            </a:rPr>
            <a:t>có</a:t>
          </a:r>
          <a:r>
            <a:rPr lang="en-US" sz="2100" kern="1200" dirty="0">
              <a:latin typeface="Arial (Thân)"/>
            </a:rPr>
            <a:t> </a:t>
          </a:r>
          <a:r>
            <a:rPr lang="en-US" sz="2100" kern="1200" dirty="0" err="1">
              <a:latin typeface="Arial (Thân)"/>
            </a:rPr>
            <a:t>đầy</a:t>
          </a:r>
          <a:r>
            <a:rPr lang="en-US" sz="2100" kern="1200" dirty="0">
              <a:latin typeface="Arial (Thân)"/>
            </a:rPr>
            <a:t> hay </a:t>
          </a:r>
          <a:r>
            <a:rPr lang="en-US" sz="2100" kern="1200" dirty="0" err="1">
              <a:latin typeface="Arial (Thân)"/>
            </a:rPr>
            <a:t>không</a:t>
          </a:r>
          <a:endParaRPr lang="en-US" sz="2100" kern="1200" dirty="0">
            <a:latin typeface="Arial (Thân)"/>
          </a:endParaRPr>
        </a:p>
      </dsp:txBody>
      <dsp:txXfrm>
        <a:off x="0" y="2384356"/>
        <a:ext cx="5029748" cy="1192178"/>
      </dsp:txXfrm>
    </dsp:sp>
    <dsp:sp modelId="{6826C39B-4294-48ED-AD81-33BE165683FF}">
      <dsp:nvSpPr>
        <dsp:cNvPr id="0" name=""/>
        <dsp:cNvSpPr/>
      </dsp:nvSpPr>
      <dsp:spPr>
        <a:xfrm>
          <a:off x="0" y="3576534"/>
          <a:ext cx="5029748" cy="0"/>
        </a:xfrm>
        <a:prstGeom prst="line">
          <a:avLst/>
        </a:prstGeom>
        <a:solidFill>
          <a:schemeClr val="lt1">
            <a:hueOff val="0"/>
            <a:satOff val="0"/>
            <a:lumOff val="0"/>
            <a:alphaOff val="0"/>
          </a:schemeClr>
        </a:solidFill>
        <a:ln w="12700" cap="rnd"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5CC8D57-EA87-412F-A53E-3200F2533D0A}">
      <dsp:nvSpPr>
        <dsp:cNvPr id="0" name=""/>
        <dsp:cNvSpPr/>
      </dsp:nvSpPr>
      <dsp:spPr>
        <a:xfrm>
          <a:off x="0" y="3576534"/>
          <a:ext cx="5029748" cy="119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Thân)"/>
            </a:rPr>
            <a:t>Top():  </a:t>
          </a:r>
          <a:r>
            <a:rPr lang="en-US" sz="2400" kern="1200" dirty="0" err="1">
              <a:latin typeface="Arial (Thân)"/>
            </a:rPr>
            <a:t>Trả</a:t>
          </a:r>
          <a:r>
            <a:rPr lang="en-US" sz="2400" kern="1200" dirty="0">
              <a:latin typeface="Arial (Thân)"/>
            </a:rPr>
            <a:t> </a:t>
          </a:r>
          <a:r>
            <a:rPr lang="en-US" sz="2400" kern="1200" dirty="0" err="1">
              <a:latin typeface="Arial (Thân)"/>
            </a:rPr>
            <a:t>về</a:t>
          </a:r>
          <a:r>
            <a:rPr lang="en-US" sz="2400" kern="1200" dirty="0">
              <a:latin typeface="Arial (Thân)"/>
            </a:rPr>
            <a:t> </a:t>
          </a:r>
          <a:r>
            <a:rPr lang="en-US" sz="2400" kern="1200" dirty="0" err="1">
              <a:latin typeface="Arial (Thân)"/>
            </a:rPr>
            <a:t>giá</a:t>
          </a:r>
          <a:r>
            <a:rPr lang="en-US" sz="2400" kern="1200" dirty="0">
              <a:latin typeface="Arial (Thân)"/>
            </a:rPr>
            <a:t> </a:t>
          </a:r>
          <a:r>
            <a:rPr lang="en-US" sz="2400" kern="1200" dirty="0" err="1">
              <a:latin typeface="Arial (Thân)"/>
            </a:rPr>
            <a:t>trị</a:t>
          </a:r>
          <a:r>
            <a:rPr lang="en-US" sz="2400" kern="1200" dirty="0">
              <a:latin typeface="Arial (Thân)"/>
            </a:rPr>
            <a:t> </a:t>
          </a:r>
          <a:r>
            <a:rPr lang="en-US" sz="2400" kern="1200" dirty="0" err="1">
              <a:latin typeface="Arial (Thân)"/>
            </a:rPr>
            <a:t>của</a:t>
          </a:r>
          <a:r>
            <a:rPr lang="en-US" sz="2400" kern="1200" dirty="0">
              <a:latin typeface="Arial (Thân)"/>
            </a:rPr>
            <a:t> </a:t>
          </a:r>
          <a:r>
            <a:rPr lang="en-US" sz="2400" kern="1200" dirty="0" err="1">
              <a:latin typeface="Arial (Thân)"/>
            </a:rPr>
            <a:t>phần</a:t>
          </a:r>
          <a:r>
            <a:rPr lang="en-US" sz="2400" kern="1200" dirty="0">
              <a:latin typeface="Arial (Thân)"/>
            </a:rPr>
            <a:t> </a:t>
          </a:r>
          <a:r>
            <a:rPr lang="en-US" sz="2400" kern="1200" dirty="0" err="1">
              <a:latin typeface="Arial (Thân)"/>
            </a:rPr>
            <a:t>tử</a:t>
          </a:r>
          <a:r>
            <a:rPr lang="en-US" sz="2400" kern="1200" dirty="0">
              <a:latin typeface="Arial (Thân)"/>
            </a:rPr>
            <a:t> </a:t>
          </a:r>
          <a:r>
            <a:rPr lang="en-US" sz="2400" kern="1200" dirty="0" err="1">
              <a:latin typeface="Arial (Thân)"/>
            </a:rPr>
            <a:t>nằm</a:t>
          </a:r>
          <a:r>
            <a:rPr lang="en-US" sz="2400" kern="1200" dirty="0">
              <a:latin typeface="Arial (Thân)"/>
            </a:rPr>
            <a:t> </a:t>
          </a:r>
          <a:r>
            <a:rPr lang="en-US" sz="2400" kern="1200" dirty="0" err="1">
              <a:latin typeface="Arial (Thân)"/>
            </a:rPr>
            <a:t>đầu</a:t>
          </a:r>
          <a:r>
            <a:rPr lang="en-US" sz="2400" kern="1200" dirty="0">
              <a:latin typeface="Arial (Thân)"/>
            </a:rPr>
            <a:t> Stack </a:t>
          </a:r>
          <a:r>
            <a:rPr lang="en-US" sz="2400" kern="1200" dirty="0" err="1">
              <a:latin typeface="Arial (Thân)"/>
            </a:rPr>
            <a:t>mà</a:t>
          </a:r>
          <a:r>
            <a:rPr lang="en-US" sz="2400" kern="1200" dirty="0">
              <a:latin typeface="Arial (Thân)"/>
            </a:rPr>
            <a:t> </a:t>
          </a:r>
          <a:r>
            <a:rPr lang="en-US" sz="2400" kern="1200" dirty="0" err="1">
              <a:latin typeface="Arial (Thân)"/>
            </a:rPr>
            <a:t>không</a:t>
          </a:r>
          <a:r>
            <a:rPr lang="en-US" sz="2400" kern="1200" dirty="0">
              <a:latin typeface="Arial (Thân)"/>
            </a:rPr>
            <a:t> </a:t>
          </a:r>
          <a:r>
            <a:rPr lang="en-US" sz="2400" kern="1200" dirty="0" err="1">
              <a:latin typeface="Arial (Thân)"/>
            </a:rPr>
            <a:t>hủy</a:t>
          </a:r>
          <a:r>
            <a:rPr lang="en-US" sz="2400" kern="1200" dirty="0">
              <a:latin typeface="Arial (Thân)"/>
            </a:rPr>
            <a:t> </a:t>
          </a:r>
          <a:r>
            <a:rPr lang="en-US" sz="2400" kern="1200" dirty="0" err="1">
              <a:latin typeface="Arial (Thân)"/>
            </a:rPr>
            <a:t>nó</a:t>
          </a:r>
          <a:r>
            <a:rPr lang="en-US" sz="2400" kern="1200" dirty="0">
              <a:latin typeface="Arial (Thân)"/>
            </a:rPr>
            <a:t> </a:t>
          </a:r>
          <a:r>
            <a:rPr lang="en-US" sz="2400" kern="1200" dirty="0" err="1">
              <a:latin typeface="Arial (Thân)"/>
            </a:rPr>
            <a:t>khỏi</a:t>
          </a:r>
          <a:r>
            <a:rPr lang="en-US" sz="2400" kern="1200" dirty="0">
              <a:latin typeface="Arial (Thân)"/>
            </a:rPr>
            <a:t> Stack.</a:t>
          </a:r>
        </a:p>
      </dsp:txBody>
      <dsp:txXfrm>
        <a:off x="0" y="3576534"/>
        <a:ext cx="5029748" cy="11921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23555" name="Rectangle 3"/>
          <p:cNvSpPr>
            <a:spLocks noGrp="1" noChangeArrowheads="1"/>
          </p:cNvSpPr>
          <p:nvPr>
            <p:ph type="dt" sz="quarter"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23556" name="Rectangle 4"/>
          <p:cNvSpPr>
            <a:spLocks noGrp="1" noChangeArrowheads="1"/>
          </p:cNvSpPr>
          <p:nvPr>
            <p:ph type="ftr" sz="quarter" idx="2"/>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23557" name="Rectangle 5"/>
          <p:cNvSpPr>
            <a:spLocks noGrp="1" noChangeArrowheads="1"/>
          </p:cNvSpPr>
          <p:nvPr>
            <p:ph type="sldNum" sz="quarter" idx="3"/>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5589A9CD-BD6A-482D-B4C9-8D3E23E9F031}" type="slidenum">
              <a:rPr lang="en-US"/>
              <a:pPr/>
              <a:t>‹#›</a:t>
            </a:fld>
            <a:endParaRPr lang="en-US"/>
          </a:p>
        </p:txBody>
      </p:sp>
    </p:spTree>
    <p:extLst>
      <p:ext uri="{BB962C8B-B14F-4D97-AF65-F5344CB8AC3E}">
        <p14:creationId xmlns:p14="http://schemas.microsoft.com/office/powerpoint/2010/main" val="315186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7171" name="Rectangle 3"/>
          <p:cNvSpPr>
            <a:spLocks noGrp="1" noChangeArrowheads="1"/>
          </p:cNvSpPr>
          <p:nvPr>
            <p:ph type="dt"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7172" name="Rectangle 4"/>
          <p:cNvSpPr>
            <a:spLocks noGrp="1" noRot="1" noChangeAspect="1" noChangeArrowheads="1" noTextEdit="1"/>
          </p:cNvSpPr>
          <p:nvPr>
            <p:ph type="sldImg" idx="2"/>
          </p:nvPr>
        </p:nvSpPr>
        <p:spPr bwMode="auto">
          <a:xfrm>
            <a:off x="2819400" y="547688"/>
            <a:ext cx="3962400"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60438" y="3475038"/>
            <a:ext cx="76803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7175" name="Rectangle 7"/>
          <p:cNvSpPr>
            <a:spLocks noGrp="1" noChangeArrowheads="1"/>
          </p:cNvSpPr>
          <p:nvPr>
            <p:ph type="sldNum" sz="quarter" idx="5"/>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A78BC8B8-9C02-4EA9-B3FE-B639116E83C3}" type="slidenum">
              <a:rPr lang="en-US"/>
              <a:pPr/>
              <a:t>‹#›</a:t>
            </a:fld>
            <a:endParaRPr lang="en-US"/>
          </a:p>
        </p:txBody>
      </p:sp>
    </p:spTree>
    <p:extLst>
      <p:ext uri="{BB962C8B-B14F-4D97-AF65-F5344CB8AC3E}">
        <p14:creationId xmlns:p14="http://schemas.microsoft.com/office/powerpoint/2010/main" val="3371072606"/>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16" name="Group 15"/>
          <p:cNvGrpSpPr/>
          <p:nvPr/>
        </p:nvGrpSpPr>
        <p:grpSpPr>
          <a:xfrm>
            <a:off x="4696178" y="1169931"/>
            <a:ext cx="5216071"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77850" y="533401"/>
            <a:ext cx="6667606" cy="3124201"/>
          </a:xfrm>
        </p:spPr>
        <p:txBody>
          <a:bodyPr anchor="b">
            <a:normAutofit/>
          </a:bodyPr>
          <a:lstStyle>
            <a:lvl1pPr algn="l">
              <a:defRPr sz="4400">
                <a:effectLst/>
              </a:defRPr>
            </a:lvl1pPr>
          </a:lstStyle>
          <a:p>
            <a:r>
              <a:rPr lang="vi-VN"/>
              <a:t>Bấm để sửa kiểu tiêu đề Bản cái</a:t>
            </a:r>
            <a:endParaRPr lang="en-US" dirty="0"/>
          </a:p>
        </p:txBody>
      </p:sp>
      <p:sp>
        <p:nvSpPr>
          <p:cNvPr id="3" name="Subtitle 2"/>
          <p:cNvSpPr>
            <a:spLocks noGrp="1"/>
          </p:cNvSpPr>
          <p:nvPr>
            <p:ph type="subTitle" idx="1"/>
          </p:nvPr>
        </p:nvSpPr>
        <p:spPr>
          <a:xfrm>
            <a:off x="577850" y="3843868"/>
            <a:ext cx="5367104"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43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vi-VN"/>
              <a:t>Bấm để sửa kiểu tiêu đề Bản cái</a:t>
            </a:r>
            <a:endParaRPr lang="en-US" dirty="0"/>
          </a:p>
        </p:txBody>
      </p:sp>
      <p:sp>
        <p:nvSpPr>
          <p:cNvPr id="6" name="Picture Placeholder 2"/>
          <p:cNvSpPr>
            <a:spLocks noGrp="1" noChangeAspect="1"/>
          </p:cNvSpPr>
          <p:nvPr>
            <p:ph type="pic" idx="13"/>
          </p:nvPr>
        </p:nvSpPr>
        <p:spPr>
          <a:xfrm>
            <a:off x="577850" y="533400"/>
            <a:ext cx="87503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9" name="Text Placeholder 9"/>
          <p:cNvSpPr>
            <a:spLocks noGrp="1"/>
          </p:cNvSpPr>
          <p:nvPr>
            <p:ph type="body" sz="quarter" idx="14"/>
          </p:nvPr>
        </p:nvSpPr>
        <p:spPr>
          <a:xfrm>
            <a:off x="825502" y="3843867"/>
            <a:ext cx="78881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Date Placeholder 2"/>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017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750300" cy="2895600"/>
          </a:xfrm>
        </p:spPr>
        <p:txBody>
          <a:bodyPr anchor="ctr">
            <a:normAutofit/>
          </a:bodyPr>
          <a:lstStyle>
            <a:lvl1pPr algn="l">
              <a:defRPr sz="2800" b="0" cap="all"/>
            </a:lvl1pPr>
          </a:lstStyle>
          <a:p>
            <a:r>
              <a:rPr lang="vi-VN"/>
              <a:t>Bấm để sửa kiểu tiêu đề Bản cái</a:t>
            </a:r>
            <a:endParaRPr lang="en-US" dirty="0"/>
          </a:p>
        </p:txBody>
      </p:sp>
      <p:sp>
        <p:nvSpPr>
          <p:cNvPr id="3" name="Text Placeholder 2"/>
          <p:cNvSpPr>
            <a:spLocks noGrp="1"/>
          </p:cNvSpPr>
          <p:nvPr>
            <p:ph type="body" idx="1"/>
          </p:nvPr>
        </p:nvSpPr>
        <p:spPr>
          <a:xfrm>
            <a:off x="577850" y="4114800"/>
            <a:ext cx="6915515"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792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27640" y="533400"/>
            <a:ext cx="7431436" cy="2895600"/>
          </a:xfrm>
        </p:spPr>
        <p:txBody>
          <a:bodyPr anchor="ctr">
            <a:normAutofit/>
          </a:bodyPr>
          <a:lstStyle>
            <a:lvl1pPr algn="l">
              <a:defRPr sz="2800" b="0" cap="all">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1155701" y="3429000"/>
            <a:ext cx="6936006"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577851" y="4301070"/>
            <a:ext cx="6914224"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331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577851" y="3429000"/>
            <a:ext cx="6914224" cy="1697400"/>
          </a:xfrm>
        </p:spPr>
        <p:txBody>
          <a:bodyPr anchor="b">
            <a:normAutofit/>
          </a:bodyPr>
          <a:lstStyle>
            <a:lvl1pPr algn="l">
              <a:defRPr sz="2800" b="0" cap="all"/>
            </a:lvl1pPr>
          </a:lstStyle>
          <a:p>
            <a:r>
              <a:rPr lang="vi-VN"/>
              <a:t>Bấm để sửa kiểu tiêu đề Bản cái</a:t>
            </a:r>
            <a:endParaRPr lang="en-US" dirty="0"/>
          </a:p>
        </p:txBody>
      </p:sp>
      <p:sp>
        <p:nvSpPr>
          <p:cNvPr id="3" name="Text Placeholder 2"/>
          <p:cNvSpPr>
            <a:spLocks noGrp="1"/>
          </p:cNvSpPr>
          <p:nvPr>
            <p:ph type="body" idx="1"/>
          </p:nvPr>
        </p:nvSpPr>
        <p:spPr>
          <a:xfrm>
            <a:off x="577850" y="5132981"/>
            <a:ext cx="6915515"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6540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27641" y="533400"/>
            <a:ext cx="7431435" cy="2895600"/>
          </a:xfrm>
        </p:spPr>
        <p:txBody>
          <a:bodyPr anchor="ctr">
            <a:normAutofit/>
          </a:bodyPr>
          <a:lstStyle>
            <a:lvl1pPr algn="l">
              <a:defRPr sz="2800" b="0" cap="all">
                <a:solidFill>
                  <a:schemeClr val="tx1"/>
                </a:solidFill>
              </a:defRPr>
            </a:lvl1pPr>
          </a:lstStyle>
          <a:p>
            <a:r>
              <a:rPr lang="vi-VN"/>
              <a:t>Bấm để sửa kiểu tiêu đề Bản cái</a:t>
            </a:r>
            <a:endParaRPr lang="en-US" dirty="0"/>
          </a:p>
        </p:txBody>
      </p:sp>
      <p:sp>
        <p:nvSpPr>
          <p:cNvPr id="10" name="Text Placeholder 9"/>
          <p:cNvSpPr>
            <a:spLocks noGrp="1"/>
          </p:cNvSpPr>
          <p:nvPr>
            <p:ph type="body" sz="quarter" idx="13"/>
          </p:nvPr>
        </p:nvSpPr>
        <p:spPr>
          <a:xfrm>
            <a:off x="577851" y="3886200"/>
            <a:ext cx="6914224"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vi-VN"/>
              <a:t>Chỉnh sửa kiểu văn bản của Bản cái</a:t>
            </a:r>
          </a:p>
        </p:txBody>
      </p:sp>
      <p:sp>
        <p:nvSpPr>
          <p:cNvPr id="3" name="Text Placeholder 2"/>
          <p:cNvSpPr>
            <a:spLocks noGrp="1"/>
          </p:cNvSpPr>
          <p:nvPr>
            <p:ph type="body" idx="1"/>
          </p:nvPr>
        </p:nvSpPr>
        <p:spPr>
          <a:xfrm>
            <a:off x="577850" y="4953000"/>
            <a:ext cx="6914223"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247651" y="710624"/>
            <a:ext cx="49542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8337551" y="2768601"/>
            <a:ext cx="49542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76095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577850" y="533400"/>
            <a:ext cx="8152796" cy="2895600"/>
          </a:xfrm>
        </p:spPr>
        <p:txBody>
          <a:bodyPr vert="horz" lIns="91440" tIns="45720" rIns="91440" bIns="45720" rtlCol="0" anchor="ctr">
            <a:normAutofit/>
          </a:bodyPr>
          <a:lstStyle>
            <a:lvl1pPr>
              <a:defRPr lang="en-US" sz="2800" b="0" dirty="0"/>
            </a:lvl1pPr>
          </a:lstStyle>
          <a:p>
            <a:pPr marL="0" lvl="0"/>
            <a:r>
              <a:rPr lang="vi-VN"/>
              <a:t>Bấm để sửa kiểu tiêu đề Bản cái</a:t>
            </a:r>
            <a:endParaRPr lang="en-US" dirty="0"/>
          </a:p>
        </p:txBody>
      </p:sp>
      <p:sp>
        <p:nvSpPr>
          <p:cNvPr id="10" name="Text Placeholder 9"/>
          <p:cNvSpPr>
            <a:spLocks noGrp="1"/>
          </p:cNvSpPr>
          <p:nvPr>
            <p:ph type="body" sz="quarter" idx="13"/>
          </p:nvPr>
        </p:nvSpPr>
        <p:spPr>
          <a:xfrm>
            <a:off x="577851" y="3928534"/>
            <a:ext cx="6914224"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vi-VN"/>
              <a:t>Chỉnh sửa kiểu văn bản của Bản cái</a:t>
            </a:r>
          </a:p>
        </p:txBody>
      </p:sp>
      <p:sp>
        <p:nvSpPr>
          <p:cNvPr id="3" name="Text Placeholder 2"/>
          <p:cNvSpPr>
            <a:spLocks noGrp="1"/>
          </p:cNvSpPr>
          <p:nvPr>
            <p:ph type="body" idx="1"/>
          </p:nvPr>
        </p:nvSpPr>
        <p:spPr>
          <a:xfrm>
            <a:off x="577850" y="4766736"/>
            <a:ext cx="6914223"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6987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lgn="l">
              <a:defRPr sz="2800"/>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577851" y="533401"/>
            <a:ext cx="7101106" cy="3767670"/>
          </a:xfrm>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927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13606" y="533400"/>
            <a:ext cx="2214544" cy="4419600"/>
          </a:xfrm>
        </p:spPr>
        <p:txBody>
          <a:bodyPr vert="eaVert">
            <a:normAutofit/>
          </a:bodyPr>
          <a:lstStyle>
            <a:lvl1pPr>
              <a:defRPr sz="2800"/>
            </a:lvl1pPr>
          </a:lstStyle>
          <a:p>
            <a:r>
              <a:rPr lang="vi-VN"/>
              <a:t>Bấm để sửa kiểu tiêu đề Bản cái</a:t>
            </a:r>
            <a:endParaRPr lang="en-US" dirty="0"/>
          </a:p>
        </p:txBody>
      </p:sp>
      <p:sp>
        <p:nvSpPr>
          <p:cNvPr id="3" name="Vertical Text Placeholder 2"/>
          <p:cNvSpPr>
            <a:spLocks noGrp="1"/>
          </p:cNvSpPr>
          <p:nvPr>
            <p:ph type="body" orient="vert" idx="1"/>
          </p:nvPr>
        </p:nvSpPr>
        <p:spPr>
          <a:xfrm>
            <a:off x="577850" y="533400"/>
            <a:ext cx="6337513" cy="5486400"/>
          </a:xfrm>
        </p:spPr>
        <p:txBody>
          <a:bodyPr vert="eaVert" ancho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160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65175"/>
          </a:xfrm>
        </p:spPr>
        <p:txBody>
          <a:bodyPr/>
          <a:lstStyle/>
          <a:p>
            <a:r>
              <a:rPr lang="en-US"/>
              <a:t>Click to edit Master title style</a:t>
            </a:r>
          </a:p>
        </p:txBody>
      </p:sp>
      <p:sp>
        <p:nvSpPr>
          <p:cNvPr id="3" name="Table Placeholder 2"/>
          <p:cNvSpPr>
            <a:spLocks noGrp="1"/>
          </p:cNvSpPr>
          <p:nvPr>
            <p:ph type="tbl" idx="1"/>
          </p:nvPr>
        </p:nvSpPr>
        <p:spPr>
          <a:xfrm>
            <a:off x="776288" y="765175"/>
            <a:ext cx="9129712" cy="6092825"/>
          </a:xfrm>
        </p:spPr>
        <p:txBody>
          <a:bodyPr/>
          <a:lstStyle/>
          <a:p>
            <a:endParaRPr lang="en-US"/>
          </a:p>
        </p:txBody>
      </p:sp>
    </p:spTree>
    <p:extLst>
      <p:ext uri="{BB962C8B-B14F-4D97-AF65-F5344CB8AC3E}">
        <p14:creationId xmlns:p14="http://schemas.microsoft.com/office/powerpoint/2010/main" val="137379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577851" y="533400"/>
            <a:ext cx="7101106" cy="3767670"/>
          </a:xfrm>
        </p:spPr>
        <p:txBody>
          <a:bodyPr anchor="ct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80788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577850" y="1981200"/>
            <a:ext cx="6936007" cy="2319867"/>
          </a:xfrm>
        </p:spPr>
        <p:txBody>
          <a:bodyPr anchor="b">
            <a:normAutofit/>
          </a:bodyPr>
          <a:lstStyle>
            <a:lvl1pPr algn="l">
              <a:defRPr sz="3200" b="0" cap="all"/>
            </a:lvl1pPr>
          </a:lstStyle>
          <a:p>
            <a:r>
              <a:rPr lang="vi-VN"/>
              <a:t>Bấm để sửa kiểu tiêu đề Bản cái</a:t>
            </a:r>
            <a:endParaRPr lang="en-US" dirty="0"/>
          </a:p>
        </p:txBody>
      </p:sp>
      <p:sp>
        <p:nvSpPr>
          <p:cNvPr id="3" name="Text Placeholder 2"/>
          <p:cNvSpPr>
            <a:spLocks noGrp="1"/>
          </p:cNvSpPr>
          <p:nvPr>
            <p:ph type="body" idx="1"/>
          </p:nvPr>
        </p:nvSpPr>
        <p:spPr>
          <a:xfrm>
            <a:off x="577851" y="4487334"/>
            <a:ext cx="6936006"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764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vi-VN"/>
              <a:t>Bấm để sửa kiểu tiêu đề Bản cái</a:t>
            </a:r>
            <a:endParaRPr lang="en-US" dirty="0"/>
          </a:p>
        </p:txBody>
      </p:sp>
      <p:sp>
        <p:nvSpPr>
          <p:cNvPr id="11" name="Content Placeholder 3"/>
          <p:cNvSpPr>
            <a:spLocks noGrp="1"/>
          </p:cNvSpPr>
          <p:nvPr>
            <p:ph sz="half" idx="13"/>
          </p:nvPr>
        </p:nvSpPr>
        <p:spPr>
          <a:xfrm>
            <a:off x="577851" y="533401"/>
            <a:ext cx="4279131" cy="3767667"/>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2" name="Content Placeholder 5"/>
          <p:cNvSpPr>
            <a:spLocks noGrp="1"/>
          </p:cNvSpPr>
          <p:nvPr>
            <p:ph sz="quarter" idx="4"/>
          </p:nvPr>
        </p:nvSpPr>
        <p:spPr>
          <a:xfrm>
            <a:off x="5050892" y="533400"/>
            <a:ext cx="4277258" cy="3759200"/>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376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vi-VN"/>
              <a:t>Bấm để sửa kiểu tiêu đề Bản cái</a:t>
            </a:r>
            <a:endParaRPr lang="en-US" dirty="0"/>
          </a:p>
        </p:txBody>
      </p:sp>
      <p:sp>
        <p:nvSpPr>
          <p:cNvPr id="3" name="Text Placeholder 2"/>
          <p:cNvSpPr>
            <a:spLocks noGrp="1"/>
          </p:cNvSpPr>
          <p:nvPr>
            <p:ph type="body" idx="1"/>
          </p:nvPr>
        </p:nvSpPr>
        <p:spPr>
          <a:xfrm>
            <a:off x="825501" y="533400"/>
            <a:ext cx="4026605"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577849" y="1143001"/>
            <a:ext cx="4274256" cy="3158067"/>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259601" y="566738"/>
            <a:ext cx="4077722"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5050893" y="1143000"/>
            <a:ext cx="4286430" cy="3149600"/>
          </a:xfrm>
        </p:spPr>
        <p:txBody>
          <a:bodyPr anchor="t">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351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577851" y="4495800"/>
            <a:ext cx="7101106" cy="1524000"/>
          </a:xfrm>
        </p:spPr>
        <p:txBody>
          <a:bodyPr>
            <a:normAutofit/>
          </a:bodyPr>
          <a:lstStyle>
            <a:lvl1pPr>
              <a:defRPr sz="3200"/>
            </a:lvl1p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957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477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5870223" y="533400"/>
            <a:ext cx="3467100" cy="1524000"/>
          </a:xfrm>
        </p:spPr>
        <p:txBody>
          <a:bodyPr anchor="b">
            <a:normAutofit/>
          </a:bodyPr>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577850" y="533400"/>
            <a:ext cx="4808651" cy="5486400"/>
          </a:xfrm>
        </p:spPr>
        <p:txBody>
          <a:bodyPr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5870223" y="2209803"/>
            <a:ext cx="34671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965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4870450" y="1447800"/>
            <a:ext cx="3860196" cy="1143000"/>
          </a:xfrm>
        </p:spPr>
        <p:txBody>
          <a:bodyPr anchor="b">
            <a:normAutofit/>
          </a:bodyPr>
          <a:lstStyle>
            <a:lvl1pPr algn="l">
              <a:defRPr sz="2400" b="0"/>
            </a:lvl1pPr>
          </a:lstStyle>
          <a:p>
            <a:r>
              <a:rPr lang="vi-VN"/>
              <a:t>Bấm để sửa kiểu tiêu đề Bản cái</a:t>
            </a:r>
            <a:endParaRPr lang="en-US" dirty="0"/>
          </a:p>
        </p:txBody>
      </p:sp>
      <p:sp>
        <p:nvSpPr>
          <p:cNvPr id="17" name="Picture Placeholder 2"/>
          <p:cNvSpPr>
            <a:spLocks noGrp="1" noChangeAspect="1"/>
          </p:cNvSpPr>
          <p:nvPr>
            <p:ph type="pic" idx="13"/>
          </p:nvPr>
        </p:nvSpPr>
        <p:spPr>
          <a:xfrm>
            <a:off x="825500" y="914400"/>
            <a:ext cx="3554389"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4870696" y="2743200"/>
            <a:ext cx="3861242"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96DFF08F-DC6B-4601-B491-B0F83F6DD2DA}" type="datetimeFigureOut">
              <a:rPr lang="en-US" smtClean="0"/>
              <a:pPr/>
              <a:t>5/25/2018</a:t>
            </a:fld>
            <a:endParaRPr lang="en-US" dirty="0"/>
          </a:p>
        </p:txBody>
      </p:sp>
      <p:sp>
        <p:nvSpPr>
          <p:cNvPr id="6" name="Footer Placeholder 5"/>
          <p:cNvSpPr>
            <a:spLocks noGrp="1"/>
          </p:cNvSpPr>
          <p:nvPr>
            <p:ph type="ftr" sz="quarter" idx="11"/>
          </p:nvPr>
        </p:nvSpPr>
        <p:spPr>
          <a:xfrm>
            <a:off x="577850" y="6172201"/>
            <a:ext cx="6296034" cy="365125"/>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289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226565" y="3894668"/>
            <a:ext cx="2676327"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77851" y="4495800"/>
            <a:ext cx="7101106" cy="1524000"/>
          </a:xfrm>
          <a:prstGeom prst="rect">
            <a:avLst/>
          </a:prstGeom>
          <a:effectLst/>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577851" y="533401"/>
            <a:ext cx="7101106" cy="3767670"/>
          </a:xfrm>
          <a:prstGeom prst="rect">
            <a:avLst/>
          </a:prstGeom>
        </p:spPr>
        <p:txBody>
          <a:bodyPr vert="horz" lIns="91440" tIns="45720" rIns="91440" bIns="45720" rtlCol="0" anchor="ct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049432" y="6172204"/>
            <a:ext cx="1300502"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DFF08F-DC6B-4601-B491-B0F83F6DD2DA}" type="datetimeFigureOut">
              <a:rPr lang="en-US" smtClean="0"/>
              <a:pPr/>
              <a:t>5/25/2018</a:t>
            </a:fld>
            <a:endParaRPr lang="en-US" dirty="0"/>
          </a:p>
        </p:txBody>
      </p:sp>
      <p:sp>
        <p:nvSpPr>
          <p:cNvPr id="5" name="Footer Placeholder 4"/>
          <p:cNvSpPr>
            <a:spLocks noGrp="1"/>
          </p:cNvSpPr>
          <p:nvPr>
            <p:ph type="ftr" sz="quarter" idx="3"/>
          </p:nvPr>
        </p:nvSpPr>
        <p:spPr>
          <a:xfrm>
            <a:off x="577850" y="6172201"/>
            <a:ext cx="629603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8422295" y="5578479"/>
            <a:ext cx="928316"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5359897"/>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NỘI DUNG</a:t>
            </a:r>
          </a:p>
        </p:txBody>
      </p:sp>
      <p:grpSp>
        <p:nvGrpSpPr>
          <p:cNvPr id="237572" name="Group 4"/>
          <p:cNvGrpSpPr>
            <a:grpSpLocks/>
          </p:cNvGrpSpPr>
          <p:nvPr/>
        </p:nvGrpSpPr>
        <p:grpSpPr bwMode="auto">
          <a:xfrm>
            <a:off x="1065213" y="2708275"/>
            <a:ext cx="8496300" cy="1482725"/>
            <a:chOff x="960" y="2256"/>
            <a:chExt cx="4320" cy="624"/>
          </a:xfrm>
        </p:grpSpPr>
        <p:sp>
          <p:nvSpPr>
            <p:cNvPr id="237573" name="AutoShape 5"/>
            <p:cNvSpPr>
              <a:spLocks noChangeArrowheads="1"/>
            </p:cNvSpPr>
            <p:nvPr/>
          </p:nvSpPr>
          <p:spPr bwMode="gray">
            <a:xfrm>
              <a:off x="1320" y="2364"/>
              <a:ext cx="3960" cy="41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ctr"/>
              <a:endParaRPr lang="de-DE">
                <a:solidFill>
                  <a:schemeClr val="bg1"/>
                </a:solidFill>
              </a:endParaRPr>
            </a:p>
          </p:txBody>
        </p:sp>
        <p:sp>
          <p:nvSpPr>
            <p:cNvPr id="237574" name="AutoShape 6"/>
            <p:cNvSpPr>
              <a:spLocks noChangeArrowheads="1"/>
            </p:cNvSpPr>
            <p:nvPr/>
          </p:nvSpPr>
          <p:spPr bwMode="gray">
            <a:xfrm>
              <a:off x="960" y="2256"/>
              <a:ext cx="648" cy="624"/>
            </a:xfrm>
            <a:prstGeom prst="diamond">
              <a:avLst/>
            </a:prstGeom>
            <a:solidFill>
              <a:schemeClr val="tx2">
                <a:lumMod val="75000"/>
              </a:schemeClr>
            </a:solidFill>
            <a:ln w="25400" algn="ctr">
              <a:solidFill>
                <a:schemeClr val="accent1">
                  <a:lumMod val="40000"/>
                  <a:lumOff val="60000"/>
                </a:schemeClr>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7575" name="Text Box 7"/>
            <p:cNvSpPr txBox="1">
              <a:spLocks noChangeArrowheads="1"/>
            </p:cNvSpPr>
            <p:nvPr/>
          </p:nvSpPr>
          <p:spPr bwMode="gray">
            <a:xfrm>
              <a:off x="1560" y="2457"/>
              <a:ext cx="3240" cy="21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800" b="1" dirty="0">
                  <a:solidFill>
                    <a:srgbClr val="FFF3F3"/>
                  </a:solidFill>
                </a:rPr>
                <a:t>DANH SÁCH LIÊN KẾT ĐƠN (LIST)</a:t>
              </a:r>
            </a:p>
          </p:txBody>
        </p:sp>
        <p:sp>
          <p:nvSpPr>
            <p:cNvPr id="237576" name="Text Box 8"/>
            <p:cNvSpPr txBox="1">
              <a:spLocks noChangeArrowheads="1"/>
            </p:cNvSpPr>
            <p:nvPr/>
          </p:nvSpPr>
          <p:spPr bwMode="gray">
            <a:xfrm>
              <a:off x="1226" y="2400"/>
              <a:ext cx="93" cy="19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endParaRPr lang="en-US" sz="2400">
                <a:solidFill>
                  <a:schemeClr val="bg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173"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6317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Hàm thêm 1 phần tử vào đầu List</a:t>
            </a:r>
          </a:p>
        </p:txBody>
      </p:sp>
      <p:sp>
        <p:nvSpPr>
          <p:cNvPr id="263171"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600">
                <a:solidFill>
                  <a:schemeClr val="tx1"/>
                </a:solidFill>
              </a:rPr>
              <a:t>void</a:t>
            </a:r>
            <a:r>
              <a:rPr lang="en-US" sz="1600">
                <a:solidFill>
                  <a:schemeClr val="tx1"/>
                </a:solidFill>
                <a:cs typeface="Times New Roman" pitchFamily="18" charset="0"/>
              </a:rPr>
              <a:t> AddHead(</a:t>
            </a:r>
            <a:r>
              <a:rPr lang="en-US" sz="1600">
                <a:solidFill>
                  <a:schemeClr val="tx1"/>
                </a:solidFill>
              </a:rPr>
              <a:t>LIST</a:t>
            </a:r>
            <a:r>
              <a:rPr lang="en-US" sz="1600">
                <a:solidFill>
                  <a:schemeClr val="tx1"/>
                </a:solidFill>
                <a:cs typeface="Times New Roman" pitchFamily="18" charset="0"/>
              </a:rPr>
              <a:t> &amp;l, </a:t>
            </a:r>
            <a:r>
              <a:rPr lang="en-US" sz="1600">
                <a:solidFill>
                  <a:schemeClr val="tx1"/>
                </a:solidFill>
              </a:rPr>
              <a:t>Node</a:t>
            </a:r>
            <a:r>
              <a:rPr lang="en-US" sz="1600">
                <a:solidFill>
                  <a:schemeClr val="tx1"/>
                </a:solidFill>
                <a:cs typeface="Times New Roman" pitchFamily="18" charset="0"/>
              </a:rPr>
              <a:t>* p)</a:t>
            </a:r>
          </a:p>
          <a:p>
            <a:pPr>
              <a:lnSpc>
                <a:spcPct val="90000"/>
              </a:lnSpc>
              <a:buFontTx/>
              <a:buNone/>
            </a:pPr>
            <a:r>
              <a:rPr lang="en-US" sz="1600">
                <a:solidFill>
                  <a:schemeClr val="tx1"/>
                </a:solidFill>
                <a:cs typeface="Times New Roman" pitchFamily="18" charset="0"/>
              </a:rPr>
              <a:t>{</a:t>
            </a:r>
          </a:p>
          <a:p>
            <a:pPr>
              <a:lnSpc>
                <a:spcPct val="90000"/>
              </a:lnSpc>
              <a:buFontTx/>
              <a:buNone/>
            </a:pPr>
            <a:r>
              <a:rPr lang="en-US" sz="1600">
                <a:solidFill>
                  <a:schemeClr val="tx1"/>
                </a:solidFill>
                <a:cs typeface="Times New Roman" pitchFamily="18" charset="0"/>
              </a:rPr>
              <a:t>		</a:t>
            </a:r>
            <a:r>
              <a:rPr lang="en-US" sz="1600">
                <a:solidFill>
                  <a:schemeClr val="tx1"/>
                </a:solidFill>
              </a:rPr>
              <a:t>if</a:t>
            </a:r>
            <a:r>
              <a:rPr lang="en-US" sz="1600">
                <a:solidFill>
                  <a:schemeClr val="tx1"/>
                </a:solidFill>
                <a:cs typeface="Times New Roman" pitchFamily="18" charset="0"/>
              </a:rPr>
              <a:t> (l.pHead==NULL) </a:t>
            </a:r>
          </a:p>
          <a:p>
            <a:pPr>
              <a:lnSpc>
                <a:spcPct val="90000"/>
              </a:lnSpc>
              <a:buFontTx/>
              <a:buNone/>
            </a:pPr>
            <a:r>
              <a:rPr lang="en-US" sz="1600">
                <a:solidFill>
                  <a:schemeClr val="tx1"/>
                </a:solidFill>
                <a:cs typeface="Times New Roman" pitchFamily="18" charset="0"/>
              </a:rPr>
              <a:t>		{ </a:t>
            </a:r>
          </a:p>
          <a:p>
            <a:pPr>
              <a:lnSpc>
                <a:spcPct val="90000"/>
              </a:lnSpc>
              <a:buFontTx/>
              <a:buNone/>
            </a:pPr>
            <a:r>
              <a:rPr lang="en-US" sz="1600">
                <a:solidFill>
                  <a:schemeClr val="tx1"/>
                </a:solidFill>
                <a:cs typeface="Times New Roman" pitchFamily="18" charset="0"/>
              </a:rPr>
              <a:t>			l.pHead = p; </a:t>
            </a:r>
          </a:p>
          <a:p>
            <a:pPr>
              <a:lnSpc>
                <a:spcPct val="90000"/>
              </a:lnSpc>
              <a:buFontTx/>
              <a:buNone/>
            </a:pPr>
            <a:r>
              <a:rPr lang="en-US" sz="1600">
                <a:solidFill>
                  <a:schemeClr val="tx1"/>
                </a:solidFill>
                <a:cs typeface="Times New Roman" pitchFamily="18" charset="0"/>
              </a:rPr>
              <a:t>			l.pTail = l.pHead; </a:t>
            </a:r>
          </a:p>
          <a:p>
            <a:pPr>
              <a:lnSpc>
                <a:spcPct val="90000"/>
              </a:lnSpc>
              <a:buFontTx/>
              <a:buNone/>
            </a:pPr>
            <a:r>
              <a:rPr lang="en-US" sz="1600">
                <a:solidFill>
                  <a:schemeClr val="tx1"/>
                </a:solidFill>
                <a:cs typeface="Times New Roman" pitchFamily="18" charset="0"/>
              </a:rPr>
              <a:t>		}</a:t>
            </a:r>
          </a:p>
          <a:p>
            <a:pPr>
              <a:lnSpc>
                <a:spcPct val="90000"/>
              </a:lnSpc>
              <a:buFontTx/>
              <a:buNone/>
            </a:pPr>
            <a:r>
              <a:rPr lang="en-US" sz="1600">
                <a:solidFill>
                  <a:schemeClr val="tx1"/>
                </a:solidFill>
                <a:cs typeface="Times New Roman" pitchFamily="18" charset="0"/>
              </a:rPr>
              <a:t>		</a:t>
            </a:r>
            <a:r>
              <a:rPr lang="en-US" sz="1600">
                <a:solidFill>
                  <a:schemeClr val="tx1"/>
                </a:solidFill>
              </a:rPr>
              <a:t>else</a:t>
            </a:r>
          </a:p>
          <a:p>
            <a:pPr>
              <a:lnSpc>
                <a:spcPct val="90000"/>
              </a:lnSpc>
              <a:buFontTx/>
              <a:buNone/>
            </a:pPr>
            <a:r>
              <a:rPr lang="en-US" sz="1600">
                <a:solidFill>
                  <a:schemeClr val="tx1"/>
                </a:solidFill>
                <a:cs typeface="Times New Roman" pitchFamily="18" charset="0"/>
              </a:rPr>
              <a:t>		{ </a:t>
            </a:r>
          </a:p>
          <a:p>
            <a:pPr>
              <a:lnSpc>
                <a:spcPct val="90000"/>
              </a:lnSpc>
              <a:buFontTx/>
              <a:buNone/>
            </a:pPr>
            <a:r>
              <a:rPr lang="en-US" sz="1600">
                <a:solidFill>
                  <a:schemeClr val="tx1"/>
                </a:solidFill>
                <a:cs typeface="Times New Roman" pitchFamily="18" charset="0"/>
              </a:rPr>
              <a:t>			p-&gt;pNext = l.pHead;</a:t>
            </a:r>
          </a:p>
          <a:p>
            <a:pPr>
              <a:lnSpc>
                <a:spcPct val="90000"/>
              </a:lnSpc>
              <a:buFontTx/>
              <a:buNone/>
            </a:pPr>
            <a:r>
              <a:rPr lang="en-US" sz="1600">
                <a:solidFill>
                  <a:schemeClr val="tx1"/>
                </a:solidFill>
                <a:cs typeface="Times New Roman" pitchFamily="18" charset="0"/>
              </a:rPr>
              <a:t>  			l.pHead = p; 	</a:t>
            </a:r>
          </a:p>
          <a:p>
            <a:pPr>
              <a:lnSpc>
                <a:spcPct val="90000"/>
              </a:lnSpc>
              <a:buFontTx/>
              <a:buNone/>
            </a:pPr>
            <a:r>
              <a:rPr lang="en-US" sz="1600">
                <a:solidFill>
                  <a:schemeClr val="tx1"/>
                </a:solidFill>
                <a:cs typeface="Times New Roman" pitchFamily="18" charset="0"/>
              </a:rPr>
              <a:t>		}</a:t>
            </a:r>
          </a:p>
          <a:p>
            <a:pPr>
              <a:lnSpc>
                <a:spcPct val="90000"/>
              </a:lnSpc>
              <a:buFontTx/>
              <a:buNone/>
            </a:pPr>
            <a:r>
              <a:rPr lang="en-US" sz="1600">
                <a:solidFill>
                  <a:schemeClr val="tx1"/>
                </a:solidFill>
                <a:cs typeface="Times New Roman" pitchFamily="18" charset="0"/>
              </a:rPr>
              <a:t>}</a:t>
            </a:r>
            <a:endParaRPr lang="en-US" sz="16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thêm vào đầu</a:t>
            </a:r>
          </a:p>
        </p:txBody>
      </p:sp>
      <p:sp>
        <p:nvSpPr>
          <p:cNvPr id="264198" name="Text Box 6"/>
          <p:cNvSpPr txBox="1">
            <a:spLocks noChangeArrowheads="1"/>
          </p:cNvSpPr>
          <p:nvPr/>
        </p:nvSpPr>
        <p:spPr bwMode="auto">
          <a:xfrm>
            <a:off x="3979863" y="2335213"/>
            <a:ext cx="973137"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3  </a:t>
            </a:r>
            <a:r>
              <a:rPr lang="en-US" sz="2800" b="1">
                <a:latin typeface="VNI-Helve" pitchFamily="2" charset="0"/>
              </a:rPr>
              <a:t>3f</a:t>
            </a:r>
          </a:p>
        </p:txBody>
      </p:sp>
      <p:sp>
        <p:nvSpPr>
          <p:cNvPr id="264199" name="Text Box 7"/>
          <p:cNvSpPr txBox="1">
            <a:spLocks noChangeArrowheads="1"/>
          </p:cNvSpPr>
          <p:nvPr/>
        </p:nvSpPr>
        <p:spPr bwMode="auto">
          <a:xfrm>
            <a:off x="5408613" y="2335213"/>
            <a:ext cx="1057275"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4  </a:t>
            </a:r>
            <a:r>
              <a:rPr lang="en-US" sz="2800" b="1">
                <a:latin typeface="VNI-Helve" pitchFamily="2" charset="0"/>
              </a:rPr>
              <a:t>4f</a:t>
            </a:r>
          </a:p>
        </p:txBody>
      </p:sp>
      <p:sp>
        <p:nvSpPr>
          <p:cNvPr id="264200" name="Text Box 8"/>
          <p:cNvSpPr txBox="1">
            <a:spLocks noChangeArrowheads="1"/>
          </p:cNvSpPr>
          <p:nvPr/>
        </p:nvSpPr>
        <p:spPr bwMode="auto">
          <a:xfrm>
            <a:off x="6969125" y="2349500"/>
            <a:ext cx="1062038"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 …</a:t>
            </a:r>
          </a:p>
        </p:txBody>
      </p:sp>
      <p:cxnSp>
        <p:nvCxnSpPr>
          <p:cNvPr id="264201" name="AutoShape 9"/>
          <p:cNvCxnSpPr>
            <a:cxnSpLocks noChangeShapeType="1"/>
            <a:stCxn id="264206" idx="3"/>
            <a:endCxn id="264198" idx="1"/>
          </p:cNvCxnSpPr>
          <p:nvPr/>
        </p:nvCxnSpPr>
        <p:spPr bwMode="auto">
          <a:xfrm>
            <a:off x="2433638" y="2047875"/>
            <a:ext cx="1546225" cy="582613"/>
          </a:xfrm>
          <a:prstGeom prst="bentConnector3">
            <a:avLst>
              <a:gd name="adj1" fmla="val 49898"/>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2" name="Line 10"/>
          <p:cNvSpPr>
            <a:spLocks noChangeShapeType="1"/>
          </p:cNvSpPr>
          <p:nvPr/>
        </p:nvSpPr>
        <p:spPr bwMode="auto">
          <a:xfrm flipV="1">
            <a:off x="4972050" y="2620963"/>
            <a:ext cx="455613" cy="158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3" name="Line 11"/>
          <p:cNvSpPr>
            <a:spLocks noChangeShapeType="1"/>
          </p:cNvSpPr>
          <p:nvPr/>
        </p:nvSpPr>
        <p:spPr bwMode="auto">
          <a:xfrm>
            <a:off x="6465888" y="2636838"/>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4204" name="Line 12"/>
          <p:cNvSpPr>
            <a:spLocks noChangeShapeType="1"/>
          </p:cNvSpPr>
          <p:nvPr/>
        </p:nvSpPr>
        <p:spPr bwMode="auto">
          <a:xfrm>
            <a:off x="8048625" y="2636838"/>
            <a:ext cx="576263"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6" name="Text Box 14"/>
          <p:cNvSpPr txBox="1">
            <a:spLocks noChangeArrowheads="1"/>
          </p:cNvSpPr>
          <p:nvPr/>
        </p:nvSpPr>
        <p:spPr bwMode="auto">
          <a:xfrm>
            <a:off x="1136650" y="1814513"/>
            <a:ext cx="1296988"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pHead</a:t>
            </a:r>
          </a:p>
        </p:txBody>
      </p:sp>
      <p:sp>
        <p:nvSpPr>
          <p:cNvPr id="264208" name="Text Box 16"/>
          <p:cNvSpPr txBox="1">
            <a:spLocks noChangeArrowheads="1"/>
          </p:cNvSpPr>
          <p:nvPr/>
        </p:nvSpPr>
        <p:spPr bwMode="auto">
          <a:xfrm>
            <a:off x="3873500"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2f</a:t>
            </a:r>
          </a:p>
        </p:txBody>
      </p:sp>
      <p:sp>
        <p:nvSpPr>
          <p:cNvPr id="264209" name="Text Box 17"/>
          <p:cNvSpPr txBox="1">
            <a:spLocks noChangeArrowheads="1"/>
          </p:cNvSpPr>
          <p:nvPr/>
        </p:nvSpPr>
        <p:spPr bwMode="auto">
          <a:xfrm>
            <a:off x="5240338"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264210" name="Text Box 18"/>
          <p:cNvSpPr txBox="1">
            <a:spLocks noChangeArrowheads="1"/>
          </p:cNvSpPr>
          <p:nvPr/>
        </p:nvSpPr>
        <p:spPr bwMode="auto">
          <a:xfrm>
            <a:off x="6896100"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4f</a:t>
            </a:r>
          </a:p>
        </p:txBody>
      </p:sp>
      <p:cxnSp>
        <p:nvCxnSpPr>
          <p:cNvPr id="264217" name="AutoShape 25"/>
          <p:cNvCxnSpPr>
            <a:cxnSpLocks noChangeShapeType="1"/>
          </p:cNvCxnSpPr>
          <p:nvPr/>
        </p:nvCxnSpPr>
        <p:spPr bwMode="auto">
          <a:xfrm flipV="1">
            <a:off x="3152775" y="2852738"/>
            <a:ext cx="846138" cy="647700"/>
          </a:xfrm>
          <a:prstGeom prst="bentConnector3">
            <a:avLst>
              <a:gd name="adj1" fmla="val 45213"/>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218" name="AutoShape 26"/>
          <p:cNvCxnSpPr>
            <a:cxnSpLocks noChangeShapeType="1"/>
            <a:endCxn id="264213" idx="1"/>
          </p:cNvCxnSpPr>
          <p:nvPr/>
        </p:nvCxnSpPr>
        <p:spPr bwMode="auto">
          <a:xfrm rot="16200000" flipH="1">
            <a:off x="999331" y="2712244"/>
            <a:ext cx="1376363" cy="504825"/>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4222" name="Group 30"/>
          <p:cNvGrpSpPr>
            <a:grpSpLocks/>
          </p:cNvGrpSpPr>
          <p:nvPr/>
        </p:nvGrpSpPr>
        <p:grpSpPr bwMode="auto">
          <a:xfrm>
            <a:off x="1852613" y="2781300"/>
            <a:ext cx="1300162" cy="1673225"/>
            <a:chOff x="1167" y="1752"/>
            <a:chExt cx="717" cy="1054"/>
          </a:xfrm>
        </p:grpSpPr>
        <p:sp>
          <p:nvSpPr>
            <p:cNvPr id="264213" name="Text Box 21"/>
            <p:cNvSpPr txBox="1">
              <a:spLocks noChangeArrowheads="1"/>
            </p:cNvSpPr>
            <p:nvPr/>
          </p:nvSpPr>
          <p:spPr bwMode="auto">
            <a:xfrm>
              <a:off x="1215" y="2115"/>
              <a:ext cx="669"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10        </a:t>
              </a:r>
            </a:p>
          </p:txBody>
        </p:sp>
        <p:sp>
          <p:nvSpPr>
            <p:cNvPr id="264214" name="Text Box 22"/>
            <p:cNvSpPr txBox="1">
              <a:spLocks noChangeArrowheads="1"/>
            </p:cNvSpPr>
            <p:nvPr/>
          </p:nvSpPr>
          <p:spPr bwMode="auto">
            <a:xfrm>
              <a:off x="1170" y="175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spcBef>
                  <a:spcPct val="50000"/>
                </a:spcBef>
              </a:pPr>
              <a:r>
                <a:rPr lang="en-US" sz="2800" b="1"/>
                <a:t>9f</a:t>
              </a:r>
            </a:p>
          </p:txBody>
        </p:sp>
        <p:sp>
          <p:nvSpPr>
            <p:cNvPr id="264221" name="Text Box 29"/>
            <p:cNvSpPr txBox="1">
              <a:spLocks noChangeArrowheads="1"/>
            </p:cNvSpPr>
            <p:nvPr/>
          </p:nvSpPr>
          <p:spPr bwMode="auto">
            <a:xfrm>
              <a:off x="1167" y="2518"/>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spcBef>
                  <a:spcPct val="50000"/>
                </a:spcBef>
              </a:pPr>
              <a:r>
                <a:rPr lang="en-US" sz="2400" b="1">
                  <a:solidFill>
                    <a:schemeClr val="accent2"/>
                  </a:solidFill>
                </a:rPr>
                <a:t>P</a:t>
              </a:r>
            </a:p>
          </p:txBody>
        </p:sp>
      </p:grpSp>
      <p:cxnSp>
        <p:nvCxnSpPr>
          <p:cNvPr id="264223" name="AutoShape 31"/>
          <p:cNvCxnSpPr>
            <a:cxnSpLocks noChangeShapeType="1"/>
          </p:cNvCxnSpPr>
          <p:nvPr/>
        </p:nvCxnSpPr>
        <p:spPr bwMode="auto">
          <a:xfrm>
            <a:off x="2428875" y="2054225"/>
            <a:ext cx="1546225" cy="582613"/>
          </a:xfrm>
          <a:prstGeom prst="bentConnector3">
            <a:avLst>
              <a:gd name="adj1" fmla="val 49898"/>
            </a:avLst>
          </a:prstGeom>
          <a:noFill/>
          <a:ln w="76200" cap="rnd">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3368675" y="3789363"/>
            <a:ext cx="2447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P-&gt;</a:t>
            </a:r>
            <a:r>
              <a:rPr lang="en-US" dirty="0" err="1"/>
              <a:t>pNext</a:t>
            </a:r>
            <a:r>
              <a:rPr lang="en-US" dirty="0"/>
              <a:t>=</a:t>
            </a:r>
            <a:r>
              <a:rPr lang="en-US" dirty="0" err="1"/>
              <a:t>pHead</a:t>
            </a:r>
            <a:endParaRPr lang="en-US" dirty="0"/>
          </a:p>
        </p:txBody>
      </p:sp>
      <p:sp>
        <p:nvSpPr>
          <p:cNvPr id="264238" name="Line 46"/>
          <p:cNvSpPr>
            <a:spLocks noChangeShapeType="1"/>
          </p:cNvSpPr>
          <p:nvPr/>
        </p:nvSpPr>
        <p:spPr bwMode="auto">
          <a:xfrm>
            <a:off x="4402138"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9" name="Line 47"/>
          <p:cNvSpPr>
            <a:spLocks noChangeShapeType="1"/>
          </p:cNvSpPr>
          <p:nvPr/>
        </p:nvSpPr>
        <p:spPr bwMode="auto">
          <a:xfrm>
            <a:off x="5911850"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0" name="Line 48"/>
          <p:cNvSpPr>
            <a:spLocks noChangeShapeType="1"/>
          </p:cNvSpPr>
          <p:nvPr/>
        </p:nvSpPr>
        <p:spPr bwMode="auto">
          <a:xfrm>
            <a:off x="7493000" y="234791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1" name="Line 49"/>
          <p:cNvSpPr>
            <a:spLocks noChangeShapeType="1"/>
          </p:cNvSpPr>
          <p:nvPr/>
        </p:nvSpPr>
        <p:spPr bwMode="auto">
          <a:xfrm>
            <a:off x="2706688" y="335756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2" name="Text Box 50"/>
          <p:cNvSpPr txBox="1">
            <a:spLocks noChangeArrowheads="1"/>
          </p:cNvSpPr>
          <p:nvPr/>
        </p:nvSpPr>
        <p:spPr bwMode="auto">
          <a:xfrm>
            <a:off x="2668588" y="3425825"/>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2f</a:t>
            </a:r>
          </a:p>
        </p:txBody>
      </p:sp>
      <p:sp>
        <p:nvSpPr>
          <p:cNvPr id="264244" name="Text Box 52"/>
          <p:cNvSpPr txBox="1">
            <a:spLocks noChangeArrowheads="1"/>
          </p:cNvSpPr>
          <p:nvPr/>
        </p:nvSpPr>
        <p:spPr bwMode="auto">
          <a:xfrm>
            <a:off x="2687638" y="34290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N</a:t>
            </a:r>
          </a:p>
        </p:txBody>
      </p:sp>
      <p:sp>
        <p:nvSpPr>
          <p:cNvPr id="264245" name="Text Box 53"/>
          <p:cNvSpPr txBox="1">
            <a:spLocks noChangeArrowheads="1"/>
          </p:cNvSpPr>
          <p:nvPr/>
        </p:nvSpPr>
        <p:spPr bwMode="auto">
          <a:xfrm>
            <a:off x="669925" y="3746500"/>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pHead=P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64222"/>
                                        </p:tgtEl>
                                        <p:attrNameLst>
                                          <p:attrName>style.visibility</p:attrName>
                                        </p:attrNameLst>
                                      </p:cBhvr>
                                      <p:to>
                                        <p:strVal val="visible"/>
                                      </p:to>
                                    </p:set>
                                    <p:animEffect transition="in" filter="blinds(horizontal)">
                                      <p:cBhvr>
                                        <p:cTn id="7" dur="500"/>
                                        <p:tgtEl>
                                          <p:spTgt spid="264222"/>
                                        </p:tgtEl>
                                      </p:cBhvr>
                                    </p:animEffect>
                                  </p:childTnLst>
                                </p:cTn>
                              </p:par>
                            </p:childTnLst>
                          </p:cTn>
                        </p:par>
                        <p:par>
                          <p:cTn id="8" fill="hold" nodeType="afterGroup">
                            <p:stCondLst>
                              <p:cond delay="500"/>
                            </p:stCondLst>
                            <p:childTnLst>
                              <p:par>
                                <p:cTn id="9" presetID="8" presetClass="entr" presetSubtype="16" fill="hold" nodeType="afterEffect">
                                  <p:stCondLst>
                                    <p:cond delay="0"/>
                                  </p:stCondLst>
                                  <p:childTnLst>
                                    <p:set>
                                      <p:cBhvr>
                                        <p:cTn id="10" dur="1" fill="hold">
                                          <p:stCondLst>
                                            <p:cond delay="0"/>
                                          </p:stCondLst>
                                        </p:cTn>
                                        <p:tgtEl>
                                          <p:spTgt spid="264217"/>
                                        </p:tgtEl>
                                        <p:attrNameLst>
                                          <p:attrName>style.visibility</p:attrName>
                                        </p:attrNameLst>
                                      </p:cBhvr>
                                      <p:to>
                                        <p:strVal val="visible"/>
                                      </p:to>
                                    </p:set>
                                    <p:animEffect transition="in" filter="diamond(in)">
                                      <p:cBhvr>
                                        <p:cTn id="11" dur="2000"/>
                                        <p:tgtEl>
                                          <p:spTgt spid="264217"/>
                                        </p:tgtEl>
                                      </p:cBhvr>
                                    </p:animEffect>
                                  </p:childTnLst>
                                </p:cTn>
                              </p:par>
                              <p:par>
                                <p:cTn id="12" presetID="3" presetClass="exit" presetSubtype="10" fill="hold" grpId="0" nodeType="withEffect">
                                  <p:stCondLst>
                                    <p:cond delay="0"/>
                                  </p:stCondLst>
                                  <p:childTnLst>
                                    <p:animEffect transition="out" filter="blinds(horizontal)">
                                      <p:cBhvr>
                                        <p:cTn id="13" dur="500"/>
                                        <p:tgtEl>
                                          <p:spTgt spid="264244"/>
                                        </p:tgtEl>
                                      </p:cBhvr>
                                    </p:animEffect>
                                    <p:set>
                                      <p:cBhvr>
                                        <p:cTn id="14" dur="1" fill="hold">
                                          <p:stCondLst>
                                            <p:cond delay="499"/>
                                          </p:stCondLst>
                                        </p:cTn>
                                        <p:tgtEl>
                                          <p:spTgt spid="264244"/>
                                        </p:tgtEl>
                                        <p:attrNameLst>
                                          <p:attrName>style.visibility</p:attrName>
                                        </p:attrNameLst>
                                      </p:cBhvr>
                                      <p:to>
                                        <p:strVal val="hidden"/>
                                      </p:to>
                                    </p:set>
                                  </p:childTnLst>
                                </p:cTn>
                              </p:par>
                              <p:par>
                                <p:cTn id="15" presetID="3" presetClass="entr" presetSubtype="10" fill="hold" grpId="0" nodeType="withEffect">
                                  <p:stCondLst>
                                    <p:cond delay="0"/>
                                  </p:stCondLst>
                                  <p:childTnLst>
                                    <p:set>
                                      <p:cBhvr>
                                        <p:cTn id="16" dur="1" fill="hold">
                                          <p:stCondLst>
                                            <p:cond delay="0"/>
                                          </p:stCondLst>
                                        </p:cTn>
                                        <p:tgtEl>
                                          <p:spTgt spid="264242"/>
                                        </p:tgtEl>
                                        <p:attrNameLst>
                                          <p:attrName>style.visibility</p:attrName>
                                        </p:attrNameLst>
                                      </p:cBhvr>
                                      <p:to>
                                        <p:strVal val="visible"/>
                                      </p:to>
                                    </p:set>
                                    <p:animEffect transition="in" filter="blinds(horizontal)">
                                      <p:cBhvr>
                                        <p:cTn id="17" dur="500"/>
                                        <p:tgtEl>
                                          <p:spTgt spid="26424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64224"/>
                                        </p:tgtEl>
                                        <p:attrNameLst>
                                          <p:attrName>style.visibility</p:attrName>
                                        </p:attrNameLst>
                                      </p:cBhvr>
                                      <p:to>
                                        <p:strVal val="visible"/>
                                      </p:to>
                                    </p:set>
                                    <p:animEffect transition="in" filter="blinds(horizontal)">
                                      <p:cBhvr>
                                        <p:cTn id="20" dur="500"/>
                                        <p:tgtEl>
                                          <p:spTgt spid="264224"/>
                                        </p:tgtEl>
                                      </p:cBhvr>
                                    </p:animEffect>
                                  </p:childTnLst>
                                </p:cTn>
                              </p:par>
                            </p:childTnLst>
                          </p:cTn>
                        </p:par>
                        <p:par>
                          <p:cTn id="21" fill="hold" nodeType="afterGroup">
                            <p:stCondLst>
                              <p:cond delay="2500"/>
                            </p:stCondLst>
                            <p:childTnLst>
                              <p:par>
                                <p:cTn id="22" presetID="8" presetClass="entr" presetSubtype="16" fill="hold" nodeType="afterEffect">
                                  <p:stCondLst>
                                    <p:cond delay="0"/>
                                  </p:stCondLst>
                                  <p:childTnLst>
                                    <p:set>
                                      <p:cBhvr>
                                        <p:cTn id="23" dur="1" fill="hold">
                                          <p:stCondLst>
                                            <p:cond delay="0"/>
                                          </p:stCondLst>
                                        </p:cTn>
                                        <p:tgtEl>
                                          <p:spTgt spid="264218"/>
                                        </p:tgtEl>
                                        <p:attrNameLst>
                                          <p:attrName>style.visibility</p:attrName>
                                        </p:attrNameLst>
                                      </p:cBhvr>
                                      <p:to>
                                        <p:strVal val="visible"/>
                                      </p:to>
                                    </p:set>
                                    <p:animEffect transition="in" filter="diamond(in)">
                                      <p:cBhvr>
                                        <p:cTn id="24" dur="2000"/>
                                        <p:tgtEl>
                                          <p:spTgt spid="264218"/>
                                        </p:tgtEl>
                                      </p:cBhvr>
                                    </p:animEffect>
                                  </p:childTnLst>
                                </p:cTn>
                              </p:par>
                              <p:par>
                                <p:cTn id="25" presetID="3" presetClass="entr" presetSubtype="10" fill="hold" nodeType="withEffect">
                                  <p:stCondLst>
                                    <p:cond delay="0"/>
                                  </p:stCondLst>
                                  <p:childTnLst>
                                    <p:set>
                                      <p:cBhvr>
                                        <p:cTn id="26" dur="1" fill="hold">
                                          <p:stCondLst>
                                            <p:cond delay="0"/>
                                          </p:stCondLst>
                                        </p:cTn>
                                        <p:tgtEl>
                                          <p:spTgt spid="264223"/>
                                        </p:tgtEl>
                                        <p:attrNameLst>
                                          <p:attrName>style.visibility</p:attrName>
                                        </p:attrNameLst>
                                      </p:cBhvr>
                                      <p:to>
                                        <p:strVal val="visible"/>
                                      </p:to>
                                    </p:set>
                                    <p:animEffect transition="in" filter="blinds(horizontal)">
                                      <p:cBhvr>
                                        <p:cTn id="27" dur="500"/>
                                        <p:tgtEl>
                                          <p:spTgt spid="26422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4245"/>
                                        </p:tgtEl>
                                        <p:attrNameLst>
                                          <p:attrName>style.visibility</p:attrName>
                                        </p:attrNameLst>
                                      </p:cBhvr>
                                      <p:to>
                                        <p:strVal val="visible"/>
                                      </p:to>
                                    </p:set>
                                    <p:animEffect transition="in" filter="blinds(horizontal)">
                                      <p:cBhvr>
                                        <p:cTn id="30" dur="500"/>
                                        <p:tgtEl>
                                          <p:spTgt spid="264245"/>
                                        </p:tgtEl>
                                      </p:cBhvr>
                                    </p:animEffect>
                                  </p:childTnLst>
                                </p:cTn>
                              </p:par>
                              <p:par>
                                <p:cTn id="31" presetID="3" presetClass="exit" presetSubtype="10" fill="hold" nodeType="withEffect">
                                  <p:stCondLst>
                                    <p:cond delay="0"/>
                                  </p:stCondLst>
                                  <p:childTnLst>
                                    <p:animEffect transition="out" filter="blinds(horizontal)">
                                      <p:cBhvr>
                                        <p:cTn id="32" dur="500"/>
                                        <p:tgtEl>
                                          <p:spTgt spid="264201"/>
                                        </p:tgtEl>
                                      </p:cBhvr>
                                    </p:animEffect>
                                    <p:set>
                                      <p:cBhvr>
                                        <p:cTn id="33" dur="1" fill="hold">
                                          <p:stCondLst>
                                            <p:cond delay="499"/>
                                          </p:stCondLst>
                                        </p:cTn>
                                        <p:tgtEl>
                                          <p:spTgt spid="264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4" grpId="0"/>
      <p:bldP spid="264242" grpId="0"/>
      <p:bldP spid="264244" grpId="0"/>
      <p:bldP spid="26424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6521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Thuật toán thêm vào cuối DSLK</a:t>
            </a:r>
          </a:p>
        </p:txBody>
      </p:sp>
      <p:sp>
        <p:nvSpPr>
          <p:cNvPr id="265219" name="Rectangle 3"/>
          <p:cNvSpPr>
            <a:spLocks noGrp="1" noChangeArrowheads="1"/>
          </p:cNvSpPr>
          <p:nvPr>
            <p:ph idx="1"/>
          </p:nvPr>
        </p:nvSpPr>
        <p:spPr>
          <a:xfrm>
            <a:off x="4046219" y="685799"/>
            <a:ext cx="5109211" cy="4892040"/>
          </a:xfrm>
        </p:spPr>
        <p:txBody>
          <a:bodyPr>
            <a:normAutofit/>
          </a:bodyPr>
          <a:lstStyle/>
          <a:p>
            <a:pPr>
              <a:buFont typeface="Wingdings" pitchFamily="2" charset="2"/>
              <a:buChar char="Ø"/>
            </a:pPr>
            <a:r>
              <a:rPr lang="en-US">
                <a:solidFill>
                  <a:schemeClr val="tx1"/>
                </a:solidFill>
              </a:rPr>
              <a:t>Ta cần thêm nút p vào cuối list đơn</a:t>
            </a:r>
          </a:p>
          <a:p>
            <a:pPr>
              <a:buFontTx/>
              <a:buNone/>
            </a:pPr>
            <a:r>
              <a:rPr lang="en-US" b="1">
                <a:solidFill>
                  <a:schemeClr val="tx1"/>
                </a:solidFill>
              </a:rPr>
              <a:t>	</a:t>
            </a:r>
            <a:r>
              <a:rPr lang="en-US" b="1" u="sng">
                <a:solidFill>
                  <a:schemeClr val="tx1"/>
                </a:solidFill>
              </a:rPr>
              <a:t>Bắt đầu</a:t>
            </a:r>
            <a:r>
              <a:rPr lang="en-US">
                <a:solidFill>
                  <a:schemeClr val="tx1"/>
                </a:solidFill>
              </a:rPr>
              <a:t>: </a:t>
            </a:r>
          </a:p>
          <a:p>
            <a:pPr>
              <a:buFontTx/>
              <a:buNone/>
            </a:pPr>
            <a:r>
              <a:rPr lang="en-US">
                <a:solidFill>
                  <a:schemeClr val="tx1"/>
                </a:solidFill>
              </a:rPr>
              <a:t>		Nếu List rỗng thì</a:t>
            </a:r>
          </a:p>
          <a:p>
            <a:pPr>
              <a:buFontTx/>
              <a:buNone/>
            </a:pPr>
            <a:r>
              <a:rPr lang="en-US">
                <a:solidFill>
                  <a:schemeClr val="tx1"/>
                </a:solidFill>
              </a:rPr>
              <a:t>			+ pHead = p;</a:t>
            </a:r>
          </a:p>
          <a:p>
            <a:pPr>
              <a:buFontTx/>
              <a:buNone/>
            </a:pPr>
            <a:r>
              <a:rPr lang="en-US">
                <a:solidFill>
                  <a:schemeClr val="tx1"/>
                </a:solidFill>
              </a:rPr>
              <a:t>			+ pTail = pHead;</a:t>
            </a:r>
          </a:p>
          <a:p>
            <a:pPr>
              <a:buFontTx/>
              <a:buNone/>
            </a:pPr>
            <a:r>
              <a:rPr lang="en-US">
                <a:solidFill>
                  <a:schemeClr val="tx1"/>
                </a:solidFill>
              </a:rPr>
              <a:t>		Ngược lại </a:t>
            </a:r>
          </a:p>
          <a:p>
            <a:pPr>
              <a:buFontTx/>
              <a:buNone/>
            </a:pPr>
            <a:r>
              <a:rPr lang="en-US">
                <a:solidFill>
                  <a:schemeClr val="tx1"/>
                </a:solidFill>
              </a:rPr>
              <a:t>			+ pTail-&gt;pNext=p;</a:t>
            </a:r>
          </a:p>
          <a:p>
            <a:pPr>
              <a:buFontTx/>
              <a:buNone/>
            </a:pPr>
            <a:r>
              <a:rPr lang="en-US">
                <a:solidFill>
                  <a:schemeClr val="tx1"/>
                </a:solidFill>
              </a:rPr>
              <a:t>			+ pTail=p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66242"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Hàm thêm 1 phần tử vào cuối DSLKD</a:t>
            </a:r>
          </a:p>
        </p:txBody>
      </p:sp>
      <p:sp>
        <p:nvSpPr>
          <p:cNvPr id="266256"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600">
                <a:solidFill>
                  <a:schemeClr val="tx1"/>
                </a:solidFill>
              </a:rPr>
              <a:t>	void</a:t>
            </a:r>
            <a:r>
              <a:rPr lang="en-US" sz="1600">
                <a:solidFill>
                  <a:schemeClr val="tx1"/>
                </a:solidFill>
                <a:cs typeface="Times New Roman" pitchFamily="18" charset="0"/>
              </a:rPr>
              <a:t> AddTail(</a:t>
            </a:r>
            <a:r>
              <a:rPr lang="en-US" sz="1600">
                <a:solidFill>
                  <a:schemeClr val="tx1"/>
                </a:solidFill>
              </a:rPr>
              <a:t>LIST</a:t>
            </a:r>
            <a:r>
              <a:rPr lang="en-US" sz="1600">
                <a:solidFill>
                  <a:schemeClr val="tx1"/>
                </a:solidFill>
                <a:cs typeface="Times New Roman" pitchFamily="18" charset="0"/>
              </a:rPr>
              <a:t> &amp;l, </a:t>
            </a:r>
            <a:r>
              <a:rPr lang="en-US" sz="1600">
                <a:solidFill>
                  <a:schemeClr val="tx1"/>
                </a:solidFill>
              </a:rPr>
              <a:t>Node</a:t>
            </a:r>
            <a:r>
              <a:rPr lang="en-US" sz="1600">
                <a:solidFill>
                  <a:schemeClr val="tx1"/>
                </a:solidFill>
                <a:cs typeface="Times New Roman" pitchFamily="18" charset="0"/>
              </a:rPr>
              <a:t> *p)</a:t>
            </a:r>
          </a:p>
          <a:p>
            <a:pPr>
              <a:lnSpc>
                <a:spcPct val="90000"/>
              </a:lnSpc>
              <a:buFontTx/>
              <a:buNone/>
            </a:pPr>
            <a:r>
              <a:rPr lang="en-US" sz="1600">
                <a:solidFill>
                  <a:schemeClr val="tx1"/>
                </a:solidFill>
                <a:cs typeface="Times New Roman" pitchFamily="18" charset="0"/>
              </a:rPr>
              <a:t>	{</a:t>
            </a:r>
          </a:p>
          <a:p>
            <a:pPr>
              <a:lnSpc>
                <a:spcPct val="90000"/>
              </a:lnSpc>
              <a:buFontTx/>
              <a:buNone/>
            </a:pPr>
            <a:r>
              <a:rPr lang="en-US" sz="1600">
                <a:solidFill>
                  <a:schemeClr val="tx1"/>
                </a:solidFill>
                <a:cs typeface="Times New Roman" pitchFamily="18" charset="0"/>
              </a:rPr>
              <a:t>		</a:t>
            </a:r>
            <a:r>
              <a:rPr lang="en-US" sz="1600">
                <a:solidFill>
                  <a:schemeClr val="tx1"/>
                </a:solidFill>
              </a:rPr>
              <a:t>if </a:t>
            </a:r>
            <a:r>
              <a:rPr lang="en-US" sz="1600">
                <a:solidFill>
                  <a:schemeClr val="tx1"/>
                </a:solidFill>
                <a:cs typeface="Times New Roman" pitchFamily="18" charset="0"/>
              </a:rPr>
              <a:t>(l.pHead==NULL)  </a:t>
            </a:r>
          </a:p>
          <a:p>
            <a:pPr>
              <a:lnSpc>
                <a:spcPct val="90000"/>
              </a:lnSpc>
              <a:buFontTx/>
              <a:buNone/>
            </a:pPr>
            <a:r>
              <a:rPr lang="en-US" sz="1600">
                <a:solidFill>
                  <a:schemeClr val="tx1"/>
                </a:solidFill>
                <a:cs typeface="Times New Roman" pitchFamily="18" charset="0"/>
              </a:rPr>
              <a:t>		{	</a:t>
            </a:r>
          </a:p>
          <a:p>
            <a:pPr>
              <a:lnSpc>
                <a:spcPct val="90000"/>
              </a:lnSpc>
              <a:buFontTx/>
              <a:buNone/>
            </a:pPr>
            <a:r>
              <a:rPr lang="en-US" sz="1600">
                <a:solidFill>
                  <a:schemeClr val="tx1"/>
                </a:solidFill>
                <a:cs typeface="Times New Roman" pitchFamily="18" charset="0"/>
              </a:rPr>
              <a:t>			l.pHead = p; </a:t>
            </a:r>
          </a:p>
          <a:p>
            <a:pPr>
              <a:lnSpc>
                <a:spcPct val="90000"/>
              </a:lnSpc>
              <a:buFontTx/>
              <a:buNone/>
            </a:pPr>
            <a:r>
              <a:rPr lang="en-US" sz="1600">
                <a:solidFill>
                  <a:schemeClr val="tx1"/>
                </a:solidFill>
                <a:cs typeface="Times New Roman" pitchFamily="18" charset="0"/>
              </a:rPr>
              <a:t>			l.pTail = l.pHead; </a:t>
            </a:r>
          </a:p>
          <a:p>
            <a:pPr>
              <a:lnSpc>
                <a:spcPct val="90000"/>
              </a:lnSpc>
              <a:buFontTx/>
              <a:buNone/>
            </a:pPr>
            <a:r>
              <a:rPr lang="en-US" sz="1600">
                <a:solidFill>
                  <a:schemeClr val="tx1"/>
                </a:solidFill>
                <a:cs typeface="Times New Roman" pitchFamily="18" charset="0"/>
              </a:rPr>
              <a:t>		}</a:t>
            </a:r>
          </a:p>
          <a:p>
            <a:pPr>
              <a:lnSpc>
                <a:spcPct val="90000"/>
              </a:lnSpc>
              <a:buFontTx/>
              <a:buNone/>
            </a:pPr>
            <a:r>
              <a:rPr lang="en-US" sz="1600">
                <a:solidFill>
                  <a:schemeClr val="tx1"/>
                </a:solidFill>
                <a:cs typeface="Times New Roman" pitchFamily="18" charset="0"/>
              </a:rPr>
              <a:t>		</a:t>
            </a:r>
            <a:r>
              <a:rPr lang="en-US" sz="1600">
                <a:solidFill>
                  <a:schemeClr val="tx1"/>
                </a:solidFill>
              </a:rPr>
              <a:t>else</a:t>
            </a:r>
          </a:p>
          <a:p>
            <a:pPr>
              <a:lnSpc>
                <a:spcPct val="90000"/>
              </a:lnSpc>
              <a:buFontTx/>
              <a:buNone/>
            </a:pPr>
            <a:r>
              <a:rPr lang="en-US" sz="1600">
                <a:solidFill>
                  <a:schemeClr val="tx1"/>
                </a:solidFill>
                <a:cs typeface="Times New Roman" pitchFamily="18" charset="0"/>
              </a:rPr>
              <a:t>		{ </a:t>
            </a:r>
          </a:p>
          <a:p>
            <a:pPr>
              <a:lnSpc>
                <a:spcPct val="90000"/>
              </a:lnSpc>
              <a:buFontTx/>
              <a:buNone/>
            </a:pPr>
            <a:r>
              <a:rPr lang="en-US" sz="1600">
                <a:solidFill>
                  <a:schemeClr val="tx1"/>
                </a:solidFill>
                <a:cs typeface="Times New Roman" pitchFamily="18" charset="0"/>
              </a:rPr>
              <a:t>			l.pTail-&gt;Next = p;	</a:t>
            </a:r>
          </a:p>
          <a:p>
            <a:pPr>
              <a:lnSpc>
                <a:spcPct val="90000"/>
              </a:lnSpc>
              <a:buFontTx/>
              <a:buNone/>
            </a:pPr>
            <a:r>
              <a:rPr lang="en-US" sz="1600">
                <a:solidFill>
                  <a:schemeClr val="tx1"/>
                </a:solidFill>
                <a:cs typeface="Times New Roman" pitchFamily="18" charset="0"/>
              </a:rPr>
              <a:t>  			l.pTail = p; </a:t>
            </a:r>
          </a:p>
          <a:p>
            <a:pPr>
              <a:lnSpc>
                <a:spcPct val="90000"/>
              </a:lnSpc>
              <a:buFontTx/>
              <a:buNone/>
            </a:pPr>
            <a:r>
              <a:rPr lang="en-US" sz="1600">
                <a:solidFill>
                  <a:schemeClr val="tx1"/>
                </a:solidFill>
                <a:cs typeface="Times New Roman" pitchFamily="18" charset="0"/>
              </a:rPr>
              <a:t>		}</a:t>
            </a:r>
          </a:p>
          <a:p>
            <a:pPr>
              <a:lnSpc>
                <a:spcPct val="90000"/>
              </a:lnSpc>
              <a:buFontTx/>
              <a:buNone/>
            </a:pPr>
            <a:r>
              <a:rPr lang="en-US" sz="1600">
                <a:solidFill>
                  <a:schemeClr val="tx1"/>
                </a:solidFill>
                <a:cs typeface="Times New Roman" pitchFamily="18" charset="0"/>
              </a:rPr>
              <a:t>	}</a:t>
            </a:r>
            <a:endParaRPr lang="en-US" sz="16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thêm vào cuối</a:t>
            </a:r>
          </a:p>
        </p:txBody>
      </p:sp>
      <p:sp>
        <p:nvSpPr>
          <p:cNvPr id="267268" name="Text Box 4"/>
          <p:cNvSpPr txBox="1">
            <a:spLocks noChangeArrowheads="1"/>
          </p:cNvSpPr>
          <p:nvPr/>
        </p:nvSpPr>
        <p:spPr bwMode="auto">
          <a:xfrm>
            <a:off x="4414838" y="2330450"/>
            <a:ext cx="1130300"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      </a:t>
            </a:r>
          </a:p>
        </p:txBody>
      </p:sp>
      <p:sp>
        <p:nvSpPr>
          <p:cNvPr id="267270" name="Text Box 6"/>
          <p:cNvSpPr txBox="1">
            <a:spLocks noChangeArrowheads="1"/>
          </p:cNvSpPr>
          <p:nvPr/>
        </p:nvSpPr>
        <p:spPr bwMode="auto">
          <a:xfrm>
            <a:off x="1212850" y="2335213"/>
            <a:ext cx="1057275"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  </a:t>
            </a:r>
            <a:r>
              <a:rPr lang="en-US" sz="2800" b="1">
                <a:latin typeface="VNI-Helve" pitchFamily="2" charset="0"/>
              </a:rPr>
              <a:t>4f</a:t>
            </a:r>
          </a:p>
        </p:txBody>
      </p:sp>
      <p:sp>
        <p:nvSpPr>
          <p:cNvPr id="267271" name="Text Box 7"/>
          <p:cNvSpPr txBox="1">
            <a:spLocks noChangeArrowheads="1"/>
          </p:cNvSpPr>
          <p:nvPr/>
        </p:nvSpPr>
        <p:spPr bwMode="auto">
          <a:xfrm>
            <a:off x="2773363" y="2349500"/>
            <a:ext cx="1062037"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 </a:t>
            </a:r>
            <a:r>
              <a:rPr lang="en-US" sz="2800" b="1">
                <a:latin typeface="VNI-Helve" pitchFamily="2" charset="0"/>
              </a:rPr>
              <a:t>5f</a:t>
            </a:r>
          </a:p>
        </p:txBody>
      </p:sp>
      <p:cxnSp>
        <p:nvCxnSpPr>
          <p:cNvPr id="267272" name="AutoShape 8"/>
          <p:cNvCxnSpPr>
            <a:cxnSpLocks noChangeShapeType="1"/>
          </p:cNvCxnSpPr>
          <p:nvPr/>
        </p:nvCxnSpPr>
        <p:spPr bwMode="auto">
          <a:xfrm rot="5400000">
            <a:off x="5964238" y="1614488"/>
            <a:ext cx="603250" cy="144145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73" name="Line 9"/>
          <p:cNvSpPr>
            <a:spLocks noChangeShapeType="1"/>
          </p:cNvSpPr>
          <p:nvPr/>
        </p:nvSpPr>
        <p:spPr bwMode="auto">
          <a:xfrm flipV="1">
            <a:off x="776288" y="2620963"/>
            <a:ext cx="455612" cy="158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7274" name="Line 10"/>
          <p:cNvSpPr>
            <a:spLocks noChangeShapeType="1"/>
          </p:cNvSpPr>
          <p:nvPr/>
        </p:nvSpPr>
        <p:spPr bwMode="auto">
          <a:xfrm>
            <a:off x="2270125" y="2636838"/>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7275" name="Line 11"/>
          <p:cNvSpPr>
            <a:spLocks noChangeShapeType="1"/>
          </p:cNvSpPr>
          <p:nvPr/>
        </p:nvSpPr>
        <p:spPr bwMode="auto">
          <a:xfrm>
            <a:off x="3852863" y="2636838"/>
            <a:ext cx="5762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7276" name="Text Box 12"/>
          <p:cNvSpPr txBox="1">
            <a:spLocks noChangeArrowheads="1"/>
          </p:cNvSpPr>
          <p:nvPr/>
        </p:nvSpPr>
        <p:spPr bwMode="auto">
          <a:xfrm>
            <a:off x="6480175" y="1531938"/>
            <a:ext cx="1296988" cy="52863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pTail</a:t>
            </a:r>
          </a:p>
        </p:txBody>
      </p:sp>
      <p:sp>
        <p:nvSpPr>
          <p:cNvPr id="267278" name="Text Box 14"/>
          <p:cNvSpPr txBox="1">
            <a:spLocks noChangeArrowheads="1"/>
          </p:cNvSpPr>
          <p:nvPr/>
        </p:nvSpPr>
        <p:spPr bwMode="auto">
          <a:xfrm>
            <a:off x="1044575"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267279" name="Text Box 15"/>
          <p:cNvSpPr txBox="1">
            <a:spLocks noChangeArrowheads="1"/>
          </p:cNvSpPr>
          <p:nvPr/>
        </p:nvSpPr>
        <p:spPr bwMode="auto">
          <a:xfrm>
            <a:off x="2700338"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4f</a:t>
            </a:r>
          </a:p>
        </p:txBody>
      </p:sp>
      <p:sp>
        <p:nvSpPr>
          <p:cNvPr id="267280" name="Text Box 16"/>
          <p:cNvSpPr txBox="1">
            <a:spLocks noChangeArrowheads="1"/>
          </p:cNvSpPr>
          <p:nvPr/>
        </p:nvSpPr>
        <p:spPr bwMode="auto">
          <a:xfrm>
            <a:off x="4356100"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5f</a:t>
            </a:r>
          </a:p>
        </p:txBody>
      </p:sp>
      <p:cxnSp>
        <p:nvCxnSpPr>
          <p:cNvPr id="267281" name="AutoShape 17"/>
          <p:cNvCxnSpPr>
            <a:cxnSpLocks noChangeShapeType="1"/>
            <a:endCxn id="267284" idx="3"/>
          </p:cNvCxnSpPr>
          <p:nvPr/>
        </p:nvCxnSpPr>
        <p:spPr bwMode="auto">
          <a:xfrm rot="5400000">
            <a:off x="6403975" y="2987675"/>
            <a:ext cx="2168525" cy="314325"/>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82" name="AutoShape 18"/>
          <p:cNvCxnSpPr>
            <a:cxnSpLocks noChangeShapeType="1"/>
          </p:cNvCxnSpPr>
          <p:nvPr/>
        </p:nvCxnSpPr>
        <p:spPr bwMode="auto">
          <a:xfrm>
            <a:off x="5545138" y="2781300"/>
            <a:ext cx="723900" cy="1458913"/>
          </a:xfrm>
          <a:prstGeom prst="bentConnector3">
            <a:avLst>
              <a:gd name="adj1" fmla="val 50000"/>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87" name="AutoShape 23"/>
          <p:cNvCxnSpPr>
            <a:cxnSpLocks noChangeShapeType="1"/>
          </p:cNvCxnSpPr>
          <p:nvPr/>
        </p:nvCxnSpPr>
        <p:spPr bwMode="auto">
          <a:xfrm rot="5400000">
            <a:off x="5957888" y="1614488"/>
            <a:ext cx="603250" cy="1441450"/>
          </a:xfrm>
          <a:prstGeom prst="bentConnector2">
            <a:avLst/>
          </a:prstGeom>
          <a:noFill/>
          <a:ln w="76200" cap="rnd">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90" name="Line 26"/>
          <p:cNvSpPr>
            <a:spLocks noChangeShapeType="1"/>
          </p:cNvSpPr>
          <p:nvPr/>
        </p:nvSpPr>
        <p:spPr bwMode="auto">
          <a:xfrm>
            <a:off x="1712913"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1" name="Line 27"/>
          <p:cNvSpPr>
            <a:spLocks noChangeShapeType="1"/>
          </p:cNvSpPr>
          <p:nvPr/>
        </p:nvSpPr>
        <p:spPr bwMode="auto">
          <a:xfrm>
            <a:off x="3240088"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2" name="Line 28"/>
          <p:cNvSpPr>
            <a:spLocks noChangeShapeType="1"/>
          </p:cNvSpPr>
          <p:nvPr/>
        </p:nvSpPr>
        <p:spPr bwMode="auto">
          <a:xfrm>
            <a:off x="5086350"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7296" name="Group 32"/>
          <p:cNvGrpSpPr>
            <a:grpSpLocks/>
          </p:cNvGrpSpPr>
          <p:nvPr/>
        </p:nvGrpSpPr>
        <p:grpSpPr bwMode="auto">
          <a:xfrm>
            <a:off x="6192838" y="3357563"/>
            <a:ext cx="1138237" cy="1673225"/>
            <a:chOff x="3901" y="2115"/>
            <a:chExt cx="717" cy="1054"/>
          </a:xfrm>
        </p:grpSpPr>
        <p:grpSp>
          <p:nvGrpSpPr>
            <p:cNvPr id="267283" name="Group 19"/>
            <p:cNvGrpSpPr>
              <a:grpSpLocks/>
            </p:cNvGrpSpPr>
            <p:nvPr/>
          </p:nvGrpSpPr>
          <p:grpSpPr bwMode="auto">
            <a:xfrm>
              <a:off x="3901" y="2115"/>
              <a:ext cx="717" cy="1054"/>
              <a:chOff x="1167" y="1752"/>
              <a:chExt cx="717" cy="1054"/>
            </a:xfrm>
          </p:grpSpPr>
          <p:sp>
            <p:nvSpPr>
              <p:cNvPr id="267284" name="Text Box 20"/>
              <p:cNvSpPr txBox="1">
                <a:spLocks noChangeArrowheads="1"/>
              </p:cNvSpPr>
              <p:nvPr/>
            </p:nvSpPr>
            <p:spPr bwMode="auto">
              <a:xfrm>
                <a:off x="1215" y="2115"/>
                <a:ext cx="669"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 </a:t>
                </a:r>
                <a:r>
                  <a:rPr lang="en-US" sz="2800" b="1">
                    <a:latin typeface="VNI-Helve" pitchFamily="2" charset="0"/>
                  </a:rPr>
                  <a:t>N</a:t>
                </a:r>
                <a:r>
                  <a:rPr lang="en-US" sz="3200" b="1">
                    <a:latin typeface="VNI-Helve" pitchFamily="2" charset="0"/>
                  </a:rPr>
                  <a:t>           </a:t>
                </a:r>
              </a:p>
            </p:txBody>
          </p:sp>
          <p:sp>
            <p:nvSpPr>
              <p:cNvPr id="267285" name="Text Box 21"/>
              <p:cNvSpPr txBox="1">
                <a:spLocks noChangeArrowheads="1"/>
              </p:cNvSpPr>
              <p:nvPr/>
            </p:nvSpPr>
            <p:spPr bwMode="auto">
              <a:xfrm>
                <a:off x="1170" y="175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9f</a:t>
                </a:r>
              </a:p>
            </p:txBody>
          </p:sp>
          <p:sp>
            <p:nvSpPr>
              <p:cNvPr id="267286" name="Text Box 22"/>
              <p:cNvSpPr txBox="1">
                <a:spLocks noChangeArrowheads="1"/>
              </p:cNvSpPr>
              <p:nvPr/>
            </p:nvSpPr>
            <p:spPr bwMode="auto">
              <a:xfrm>
                <a:off x="1167" y="2518"/>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P</a:t>
                </a:r>
              </a:p>
            </p:txBody>
          </p:sp>
        </p:grpSp>
        <p:sp>
          <p:nvSpPr>
            <p:cNvPr id="267293" name="Line 29"/>
            <p:cNvSpPr>
              <a:spLocks noChangeShapeType="1"/>
            </p:cNvSpPr>
            <p:nvPr/>
          </p:nvSpPr>
          <p:spPr bwMode="auto">
            <a:xfrm>
              <a:off x="4285"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7294" name="Text Box 30"/>
          <p:cNvSpPr txBox="1">
            <a:spLocks noChangeArrowheads="1"/>
          </p:cNvSpPr>
          <p:nvPr/>
        </p:nvSpPr>
        <p:spPr bwMode="auto">
          <a:xfrm>
            <a:off x="5097463" y="2420938"/>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N</a:t>
            </a:r>
          </a:p>
        </p:txBody>
      </p:sp>
      <p:sp>
        <p:nvSpPr>
          <p:cNvPr id="267295" name="Text Box 31"/>
          <p:cNvSpPr txBox="1">
            <a:spLocks noChangeArrowheads="1"/>
          </p:cNvSpPr>
          <p:nvPr/>
        </p:nvSpPr>
        <p:spPr bwMode="auto">
          <a:xfrm>
            <a:off x="5097463" y="2420938"/>
            <a:ext cx="503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9f</a:t>
            </a:r>
          </a:p>
        </p:txBody>
      </p:sp>
      <p:sp>
        <p:nvSpPr>
          <p:cNvPr id="267297" name="Text Box 33"/>
          <p:cNvSpPr txBox="1">
            <a:spLocks noChangeArrowheads="1"/>
          </p:cNvSpPr>
          <p:nvPr/>
        </p:nvSpPr>
        <p:spPr bwMode="auto">
          <a:xfrm>
            <a:off x="4232275" y="3500438"/>
            <a:ext cx="1655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pTail-&gt;pNext</a:t>
            </a:r>
          </a:p>
        </p:txBody>
      </p:sp>
      <p:sp>
        <p:nvSpPr>
          <p:cNvPr id="267298" name="Text Box 34"/>
          <p:cNvSpPr txBox="1">
            <a:spLocks noChangeArrowheads="1"/>
          </p:cNvSpPr>
          <p:nvPr/>
        </p:nvSpPr>
        <p:spPr bwMode="auto">
          <a:xfrm>
            <a:off x="8048625" y="2924175"/>
            <a:ext cx="122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pTail=P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7296"/>
                                        </p:tgtEl>
                                        <p:attrNameLst>
                                          <p:attrName>style.visibility</p:attrName>
                                        </p:attrNameLst>
                                      </p:cBhvr>
                                      <p:to>
                                        <p:strVal val="visible"/>
                                      </p:to>
                                    </p:set>
                                    <p:animEffect transition="in" filter="blinds(horizontal)">
                                      <p:cBhvr>
                                        <p:cTn id="7" dur="500"/>
                                        <p:tgtEl>
                                          <p:spTgt spid="267296"/>
                                        </p:tgtEl>
                                      </p:cBhvr>
                                    </p:animEffect>
                                  </p:childTnLst>
                                </p:cTn>
                              </p:par>
                            </p:childTnLst>
                          </p:cTn>
                        </p:par>
                        <p:par>
                          <p:cTn id="8" fill="hold" nodeType="afterGroup">
                            <p:stCondLst>
                              <p:cond delay="500"/>
                            </p:stCondLst>
                            <p:childTnLst>
                              <p:par>
                                <p:cTn id="9" presetID="8" presetClass="entr" presetSubtype="16" fill="hold" nodeType="afterEffect">
                                  <p:stCondLst>
                                    <p:cond delay="0"/>
                                  </p:stCondLst>
                                  <p:childTnLst>
                                    <p:set>
                                      <p:cBhvr>
                                        <p:cTn id="10" dur="1" fill="hold">
                                          <p:stCondLst>
                                            <p:cond delay="0"/>
                                          </p:stCondLst>
                                        </p:cTn>
                                        <p:tgtEl>
                                          <p:spTgt spid="267282"/>
                                        </p:tgtEl>
                                        <p:attrNameLst>
                                          <p:attrName>style.visibility</p:attrName>
                                        </p:attrNameLst>
                                      </p:cBhvr>
                                      <p:to>
                                        <p:strVal val="visible"/>
                                      </p:to>
                                    </p:set>
                                    <p:animEffect transition="in" filter="diamond(in)">
                                      <p:cBhvr>
                                        <p:cTn id="11" dur="2000"/>
                                        <p:tgtEl>
                                          <p:spTgt spid="26728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67297"/>
                                        </p:tgtEl>
                                        <p:attrNameLst>
                                          <p:attrName>style.visibility</p:attrName>
                                        </p:attrNameLst>
                                      </p:cBhvr>
                                      <p:to>
                                        <p:strVal val="visible"/>
                                      </p:to>
                                    </p:set>
                                    <p:animEffect transition="in" filter="blinds(horizontal)">
                                      <p:cBhvr>
                                        <p:cTn id="14" dur="500"/>
                                        <p:tgtEl>
                                          <p:spTgt spid="267297"/>
                                        </p:tgtEl>
                                      </p:cBhvr>
                                    </p:animEffect>
                                  </p:childTnLst>
                                </p:cTn>
                              </p:par>
                              <p:par>
                                <p:cTn id="15" presetID="3" presetClass="exit" presetSubtype="10" fill="hold" grpId="0" nodeType="withEffect">
                                  <p:stCondLst>
                                    <p:cond delay="0"/>
                                  </p:stCondLst>
                                  <p:childTnLst>
                                    <p:animEffect transition="out" filter="blinds(horizontal)">
                                      <p:cBhvr>
                                        <p:cTn id="16" dur="500"/>
                                        <p:tgtEl>
                                          <p:spTgt spid="267294"/>
                                        </p:tgtEl>
                                      </p:cBhvr>
                                    </p:animEffect>
                                    <p:set>
                                      <p:cBhvr>
                                        <p:cTn id="17" dur="1" fill="hold">
                                          <p:stCondLst>
                                            <p:cond delay="499"/>
                                          </p:stCondLst>
                                        </p:cTn>
                                        <p:tgtEl>
                                          <p:spTgt spid="267294"/>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267295"/>
                                        </p:tgtEl>
                                        <p:attrNameLst>
                                          <p:attrName>style.visibility</p:attrName>
                                        </p:attrNameLst>
                                      </p:cBhvr>
                                      <p:to>
                                        <p:strVal val="visible"/>
                                      </p:to>
                                    </p:set>
                                    <p:animEffect transition="in" filter="blinds(horizontal)">
                                      <p:cBhvr>
                                        <p:cTn id="20" dur="500"/>
                                        <p:tgtEl>
                                          <p:spTgt spid="267295"/>
                                        </p:tgtEl>
                                      </p:cBhvr>
                                    </p:animEffect>
                                  </p:childTnLst>
                                </p:cTn>
                              </p:par>
                            </p:childTnLst>
                          </p:cTn>
                        </p:par>
                        <p:par>
                          <p:cTn id="21" fill="hold" nodeType="afterGroup">
                            <p:stCondLst>
                              <p:cond delay="2500"/>
                            </p:stCondLst>
                            <p:childTnLst>
                              <p:par>
                                <p:cTn id="22" presetID="8" presetClass="entr" presetSubtype="16" fill="hold" nodeType="afterEffect">
                                  <p:stCondLst>
                                    <p:cond delay="0"/>
                                  </p:stCondLst>
                                  <p:childTnLst>
                                    <p:set>
                                      <p:cBhvr>
                                        <p:cTn id="23" dur="1" fill="hold">
                                          <p:stCondLst>
                                            <p:cond delay="0"/>
                                          </p:stCondLst>
                                        </p:cTn>
                                        <p:tgtEl>
                                          <p:spTgt spid="267281"/>
                                        </p:tgtEl>
                                        <p:attrNameLst>
                                          <p:attrName>style.visibility</p:attrName>
                                        </p:attrNameLst>
                                      </p:cBhvr>
                                      <p:to>
                                        <p:strVal val="visible"/>
                                      </p:to>
                                    </p:set>
                                    <p:animEffect transition="in" filter="diamond(in)">
                                      <p:cBhvr>
                                        <p:cTn id="24" dur="2000"/>
                                        <p:tgtEl>
                                          <p:spTgt spid="26728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7298"/>
                                        </p:tgtEl>
                                        <p:attrNameLst>
                                          <p:attrName>style.visibility</p:attrName>
                                        </p:attrNameLst>
                                      </p:cBhvr>
                                      <p:to>
                                        <p:strVal val="visible"/>
                                      </p:to>
                                    </p:set>
                                    <p:animEffect transition="in" filter="blinds(horizontal)">
                                      <p:cBhvr>
                                        <p:cTn id="27" dur="500"/>
                                        <p:tgtEl>
                                          <p:spTgt spid="267298"/>
                                        </p:tgtEl>
                                      </p:cBhvr>
                                    </p:animEffect>
                                  </p:childTnLst>
                                </p:cTn>
                              </p:par>
                              <p:par>
                                <p:cTn id="28" presetID="3" presetClass="entr" presetSubtype="10" fill="hold" nodeType="withEffect">
                                  <p:stCondLst>
                                    <p:cond delay="0"/>
                                  </p:stCondLst>
                                  <p:childTnLst>
                                    <p:set>
                                      <p:cBhvr>
                                        <p:cTn id="29" dur="1" fill="hold">
                                          <p:stCondLst>
                                            <p:cond delay="0"/>
                                          </p:stCondLst>
                                        </p:cTn>
                                        <p:tgtEl>
                                          <p:spTgt spid="267287"/>
                                        </p:tgtEl>
                                        <p:attrNameLst>
                                          <p:attrName>style.visibility</p:attrName>
                                        </p:attrNameLst>
                                      </p:cBhvr>
                                      <p:to>
                                        <p:strVal val="visible"/>
                                      </p:to>
                                    </p:set>
                                    <p:animEffect transition="in" filter="blinds(horizontal)">
                                      <p:cBhvr>
                                        <p:cTn id="30" dur="500"/>
                                        <p:tgtEl>
                                          <p:spTgt spid="267287"/>
                                        </p:tgtEl>
                                      </p:cBhvr>
                                    </p:animEffect>
                                  </p:childTnLst>
                                </p:cTn>
                              </p:par>
                              <p:par>
                                <p:cTn id="31" presetID="3" presetClass="exit" presetSubtype="10" fill="hold" nodeType="withEffect">
                                  <p:stCondLst>
                                    <p:cond delay="0"/>
                                  </p:stCondLst>
                                  <p:childTnLst>
                                    <p:animEffect transition="out" filter="blinds(horizontal)">
                                      <p:cBhvr>
                                        <p:cTn id="32" dur="500"/>
                                        <p:tgtEl>
                                          <p:spTgt spid="267272"/>
                                        </p:tgtEl>
                                      </p:cBhvr>
                                    </p:animEffect>
                                    <p:set>
                                      <p:cBhvr>
                                        <p:cTn id="33" dur="1" fill="hold">
                                          <p:stCondLst>
                                            <p:cond delay="499"/>
                                          </p:stCondLst>
                                        </p:cTn>
                                        <p:tgtEl>
                                          <p:spTgt spid="267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94" grpId="0"/>
      <p:bldP spid="267295" grpId="0"/>
      <p:bldP spid="267297" grpId="0"/>
      <p:bldP spid="26729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90818"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dirty="0" err="1"/>
              <a:t>Thuật</a:t>
            </a:r>
            <a:r>
              <a:rPr lang="en-US" sz="4700" dirty="0"/>
              <a:t> </a:t>
            </a:r>
            <a:r>
              <a:rPr lang="en-US" sz="4700" dirty="0" err="1"/>
              <a:t>toán</a:t>
            </a:r>
            <a:r>
              <a:rPr lang="en-US" sz="4700" dirty="0"/>
              <a:t> </a:t>
            </a:r>
            <a:r>
              <a:rPr lang="en-US" sz="4700" dirty="0" err="1"/>
              <a:t>phần</a:t>
            </a:r>
            <a:r>
              <a:rPr lang="en-US" sz="4700" dirty="0"/>
              <a:t> </a:t>
            </a:r>
            <a:r>
              <a:rPr lang="en-US" sz="4700" dirty="0" err="1"/>
              <a:t>tử</a:t>
            </a:r>
            <a:r>
              <a:rPr lang="en-US" sz="4700" dirty="0"/>
              <a:t> P </a:t>
            </a:r>
            <a:r>
              <a:rPr lang="en-US" sz="4700" dirty="0" err="1"/>
              <a:t>vào</a:t>
            </a:r>
            <a:r>
              <a:rPr lang="en-US" sz="4700" dirty="0"/>
              <a:t> </a:t>
            </a:r>
            <a:r>
              <a:rPr lang="en-US" sz="4700" dirty="0" err="1"/>
              <a:t>sau</a:t>
            </a:r>
            <a:r>
              <a:rPr lang="en-US" sz="4700" dirty="0"/>
              <a:t> </a:t>
            </a:r>
            <a:r>
              <a:rPr lang="en-US" sz="4700" dirty="0" err="1"/>
              <a:t>phần</a:t>
            </a:r>
            <a:r>
              <a:rPr lang="en-US" sz="4700" dirty="0"/>
              <a:t> </a:t>
            </a:r>
            <a:r>
              <a:rPr lang="en-US" sz="4700" dirty="0" err="1"/>
              <a:t>tử</a:t>
            </a:r>
            <a:r>
              <a:rPr lang="en-US" sz="4700" dirty="0"/>
              <a:t> q</a:t>
            </a:r>
          </a:p>
        </p:txBody>
      </p:sp>
      <p:sp>
        <p:nvSpPr>
          <p:cNvPr id="290819" name="Rectangle 3"/>
          <p:cNvSpPr>
            <a:spLocks noGrp="1" noChangeArrowheads="1"/>
          </p:cNvSpPr>
          <p:nvPr>
            <p:ph idx="1"/>
          </p:nvPr>
        </p:nvSpPr>
        <p:spPr>
          <a:xfrm>
            <a:off x="5383341" y="685800"/>
            <a:ext cx="3964154" cy="4603750"/>
          </a:xfrm>
        </p:spPr>
        <p:txBody>
          <a:bodyPr>
            <a:normAutofit/>
          </a:bodyPr>
          <a:lstStyle/>
          <a:p>
            <a:pPr>
              <a:buFont typeface="Wingdings" pitchFamily="2" charset="2"/>
              <a:buChar char="Ø"/>
            </a:pPr>
            <a:r>
              <a:rPr lang="en-US">
                <a:solidFill>
                  <a:schemeClr val="tx1"/>
                </a:solidFill>
              </a:rPr>
              <a:t>Ta cần thêm nút p vào sau nút q trong list đơn</a:t>
            </a:r>
          </a:p>
          <a:p>
            <a:pPr>
              <a:buFontTx/>
              <a:buNone/>
            </a:pPr>
            <a:r>
              <a:rPr lang="en-US" b="1">
                <a:solidFill>
                  <a:schemeClr val="tx1"/>
                </a:solidFill>
              </a:rPr>
              <a:t>	</a:t>
            </a:r>
            <a:r>
              <a:rPr lang="en-US" b="1" u="sng">
                <a:solidFill>
                  <a:schemeClr val="tx1"/>
                </a:solidFill>
              </a:rPr>
              <a:t>Bắt đầu</a:t>
            </a:r>
            <a:r>
              <a:rPr lang="en-US">
                <a:solidFill>
                  <a:schemeClr val="tx1"/>
                </a:solidFill>
              </a:rPr>
              <a:t>: </a:t>
            </a:r>
          </a:p>
          <a:p>
            <a:pPr>
              <a:buFontTx/>
              <a:buNone/>
            </a:pPr>
            <a:r>
              <a:rPr lang="en-US">
                <a:solidFill>
                  <a:schemeClr val="tx1"/>
                </a:solidFill>
              </a:rPr>
              <a:t>		Nếu (q!=NULL) thì </a:t>
            </a:r>
          </a:p>
          <a:p>
            <a:pPr>
              <a:buFontTx/>
              <a:buNone/>
            </a:pPr>
            <a:r>
              <a:rPr lang="en-US">
                <a:solidFill>
                  <a:schemeClr val="tx1"/>
                </a:solidFill>
              </a:rPr>
              <a:t>			</a:t>
            </a:r>
            <a:r>
              <a:rPr lang="en-US" u="sng">
                <a:solidFill>
                  <a:schemeClr val="tx1"/>
                </a:solidFill>
              </a:rPr>
              <a:t>B1</a:t>
            </a:r>
            <a:r>
              <a:rPr lang="en-US">
                <a:solidFill>
                  <a:schemeClr val="tx1"/>
                </a:solidFill>
              </a:rPr>
              <a:t>: p-&gt;pNext = q-&gt;pNext</a:t>
            </a:r>
          </a:p>
          <a:p>
            <a:pPr>
              <a:buFontTx/>
              <a:buNone/>
            </a:pPr>
            <a:r>
              <a:rPr lang="en-US">
                <a:solidFill>
                  <a:schemeClr val="tx1"/>
                </a:solidFill>
              </a:rPr>
              <a:t>			</a:t>
            </a:r>
            <a:r>
              <a:rPr lang="en-US" u="sng">
                <a:solidFill>
                  <a:schemeClr val="tx1"/>
                </a:solidFill>
              </a:rPr>
              <a:t>B2</a:t>
            </a:r>
            <a:r>
              <a:rPr lang="en-US">
                <a:solidFill>
                  <a:schemeClr val="tx1"/>
                </a:solidFill>
              </a:rPr>
              <a:t>: </a:t>
            </a:r>
          </a:p>
          <a:p>
            <a:pPr lvl="4">
              <a:buFont typeface="Wingdings" pitchFamily="2" charset="2"/>
              <a:buNone/>
            </a:pPr>
            <a:r>
              <a:rPr lang="en-US">
                <a:solidFill>
                  <a:schemeClr val="tx1"/>
                </a:solidFill>
              </a:rPr>
              <a:t>		+ q-&gt;pNext = p </a:t>
            </a:r>
          </a:p>
          <a:p>
            <a:pPr>
              <a:buFontTx/>
              <a:buNone/>
            </a:pPr>
            <a:r>
              <a:rPr lang="en-US">
                <a:solidFill>
                  <a:schemeClr val="tx1"/>
                </a:solidFill>
              </a:rPr>
              <a:t>				+ nếu q = pTail thì</a:t>
            </a:r>
          </a:p>
          <a:p>
            <a:pPr>
              <a:buFontTx/>
              <a:buNone/>
            </a:pPr>
            <a:r>
              <a:rPr lang="en-US">
                <a:solidFill>
                  <a:schemeClr val="tx1"/>
                </a:solidFill>
              </a:rPr>
              <a:t>					pTail=p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5943"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9593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thuật toán</a:t>
            </a:r>
          </a:p>
        </p:txBody>
      </p:sp>
      <p:sp>
        <p:nvSpPr>
          <p:cNvPr id="295944" name="Rectangle 3"/>
          <p:cNvSpPr>
            <a:spLocks noGrp="1" noChangeArrowheads="1"/>
          </p:cNvSpPr>
          <p:nvPr>
            <p:ph idx="1"/>
          </p:nvPr>
        </p:nvSpPr>
        <p:spPr>
          <a:xfrm>
            <a:off x="4046219" y="685799"/>
            <a:ext cx="5109211" cy="4892040"/>
          </a:xfrm>
        </p:spPr>
        <p:txBody>
          <a:bodyPr>
            <a:normAutofit/>
          </a:bodyPr>
          <a:lstStyle/>
          <a:p>
            <a:pPr>
              <a:lnSpc>
                <a:spcPct val="90000"/>
              </a:lnSpc>
              <a:buFontTx/>
              <a:buNone/>
            </a:pPr>
            <a:endParaRPr lang="en-US" sz="1600" dirty="0">
              <a:solidFill>
                <a:schemeClr val="tx1"/>
              </a:solidFill>
            </a:endParaRPr>
          </a:p>
          <a:p>
            <a:pPr>
              <a:lnSpc>
                <a:spcPct val="90000"/>
              </a:lnSpc>
              <a:buFontTx/>
              <a:buNone/>
            </a:pPr>
            <a:r>
              <a:rPr lang="en-US" sz="1600" dirty="0">
                <a:solidFill>
                  <a:schemeClr val="tx1"/>
                </a:solidFill>
              </a:rPr>
              <a:t>  void </a:t>
            </a:r>
            <a:r>
              <a:rPr lang="en-US" sz="1600" dirty="0" err="1">
                <a:solidFill>
                  <a:schemeClr val="tx1"/>
                </a:solidFill>
              </a:rPr>
              <a:t>InsertAfterQ</a:t>
            </a:r>
            <a:r>
              <a:rPr lang="en-US" sz="1600" dirty="0">
                <a:solidFill>
                  <a:schemeClr val="tx1"/>
                </a:solidFill>
              </a:rPr>
              <a:t>(List &amp;l, Node *p, Node *q)</a:t>
            </a:r>
          </a:p>
          <a:p>
            <a:pPr>
              <a:lnSpc>
                <a:spcPct val="90000"/>
              </a:lnSpc>
              <a:buFontTx/>
              <a:buNone/>
            </a:pPr>
            <a:r>
              <a:rPr lang="en-US" sz="1600" dirty="0">
                <a:solidFill>
                  <a:schemeClr val="tx1"/>
                </a:solidFill>
              </a:rPr>
              <a:t>  {</a:t>
            </a:r>
          </a:p>
          <a:p>
            <a:pPr>
              <a:lnSpc>
                <a:spcPct val="90000"/>
              </a:lnSpc>
              <a:buFontTx/>
              <a:buNone/>
            </a:pPr>
            <a:r>
              <a:rPr lang="en-US" sz="1600" dirty="0">
                <a:solidFill>
                  <a:schemeClr val="tx1"/>
                </a:solidFill>
              </a:rPr>
              <a:t>	  if(q!=NULL)</a:t>
            </a:r>
          </a:p>
          <a:p>
            <a:pPr>
              <a:lnSpc>
                <a:spcPct val="90000"/>
              </a:lnSpc>
              <a:buFontTx/>
              <a:buNone/>
            </a:pPr>
            <a:r>
              <a:rPr lang="en-US" sz="1600" dirty="0">
                <a:solidFill>
                  <a:schemeClr val="tx1"/>
                </a:solidFill>
              </a:rPr>
              <a:t>	  {</a:t>
            </a:r>
          </a:p>
          <a:p>
            <a:pPr>
              <a:lnSpc>
                <a:spcPct val="90000"/>
              </a:lnSpc>
              <a:buFontTx/>
              <a:buNone/>
            </a:pPr>
            <a:r>
              <a:rPr lang="en-US" sz="1600" dirty="0">
                <a:solidFill>
                  <a:schemeClr val="tx1"/>
                </a:solidFill>
              </a:rPr>
              <a:t>		p-&gt;</a:t>
            </a:r>
            <a:r>
              <a:rPr lang="en-US" sz="1600" dirty="0" err="1">
                <a:solidFill>
                  <a:schemeClr val="tx1"/>
                </a:solidFill>
              </a:rPr>
              <a:t>pNext</a:t>
            </a:r>
            <a:r>
              <a:rPr lang="en-US" sz="1600" dirty="0">
                <a:solidFill>
                  <a:schemeClr val="tx1"/>
                </a:solidFill>
              </a:rPr>
              <a:t>=q-&gt;</a:t>
            </a:r>
            <a:r>
              <a:rPr lang="en-US" sz="1600" dirty="0" err="1">
                <a:solidFill>
                  <a:schemeClr val="tx1"/>
                </a:solidFill>
              </a:rPr>
              <a:t>qNext</a:t>
            </a:r>
            <a:r>
              <a:rPr lang="en-US" sz="1600" dirty="0">
                <a:solidFill>
                  <a:schemeClr val="tx1"/>
                </a:solidFill>
              </a:rPr>
              <a:t>;</a:t>
            </a:r>
          </a:p>
          <a:p>
            <a:pPr>
              <a:lnSpc>
                <a:spcPct val="90000"/>
              </a:lnSpc>
              <a:buFontTx/>
              <a:buNone/>
            </a:pPr>
            <a:r>
              <a:rPr lang="en-US" sz="1600" dirty="0">
                <a:solidFill>
                  <a:schemeClr val="tx1"/>
                </a:solidFill>
              </a:rPr>
              <a:t>		q-&gt;</a:t>
            </a:r>
            <a:r>
              <a:rPr lang="en-US" sz="1600" dirty="0" err="1">
                <a:solidFill>
                  <a:schemeClr val="tx1"/>
                </a:solidFill>
              </a:rPr>
              <a:t>pNext</a:t>
            </a:r>
            <a:r>
              <a:rPr lang="en-US" sz="1600" dirty="0">
                <a:solidFill>
                  <a:schemeClr val="tx1"/>
                </a:solidFill>
              </a:rPr>
              <a:t>=p;</a:t>
            </a:r>
          </a:p>
          <a:p>
            <a:pPr>
              <a:lnSpc>
                <a:spcPct val="90000"/>
              </a:lnSpc>
              <a:buFontTx/>
              <a:buNone/>
            </a:pPr>
            <a:r>
              <a:rPr lang="en-US" sz="1600" dirty="0">
                <a:solidFill>
                  <a:schemeClr val="tx1"/>
                </a:solidFill>
              </a:rPr>
              <a:t>		if(</a:t>
            </a:r>
            <a:r>
              <a:rPr lang="en-US" sz="1600" dirty="0" err="1">
                <a:solidFill>
                  <a:schemeClr val="tx1"/>
                </a:solidFill>
              </a:rPr>
              <a:t>l.pTail</a:t>
            </a:r>
            <a:r>
              <a:rPr lang="en-US" sz="1600" dirty="0">
                <a:solidFill>
                  <a:schemeClr val="tx1"/>
                </a:solidFill>
              </a:rPr>
              <a:t>==q) </a:t>
            </a:r>
          </a:p>
          <a:p>
            <a:pPr>
              <a:lnSpc>
                <a:spcPct val="90000"/>
              </a:lnSpc>
              <a:buFontTx/>
              <a:buNone/>
            </a:pPr>
            <a:r>
              <a:rPr lang="en-US" sz="1600" dirty="0">
                <a:solidFill>
                  <a:schemeClr val="tx1"/>
                </a:solidFill>
              </a:rPr>
              <a:t>			</a:t>
            </a:r>
            <a:r>
              <a:rPr lang="en-US" sz="1600" dirty="0" err="1">
                <a:solidFill>
                  <a:schemeClr val="tx1"/>
                </a:solidFill>
              </a:rPr>
              <a:t>l.Tail</a:t>
            </a:r>
            <a:r>
              <a:rPr lang="en-US" sz="1600" dirty="0">
                <a:solidFill>
                  <a:schemeClr val="tx1"/>
                </a:solidFill>
              </a:rPr>
              <a:t>=p;</a:t>
            </a:r>
          </a:p>
          <a:p>
            <a:pPr>
              <a:lnSpc>
                <a:spcPct val="90000"/>
              </a:lnSpc>
              <a:buFontTx/>
              <a:buNone/>
            </a:pPr>
            <a:r>
              <a:rPr lang="en-US" sz="1600" dirty="0">
                <a:solidFill>
                  <a:schemeClr val="tx1"/>
                </a:solidFill>
              </a:rPr>
              <a:t>	 }</a:t>
            </a:r>
          </a:p>
          <a:p>
            <a:pPr>
              <a:lnSpc>
                <a:spcPct val="90000"/>
              </a:lnSpc>
              <a:buFontTx/>
              <a:buNone/>
            </a:pPr>
            <a:r>
              <a:rPr lang="en-US" sz="1600" dirty="0">
                <a:solidFill>
                  <a:schemeClr val="tx1"/>
                </a:solidFill>
              </a:rPr>
              <a:t> 	 else</a:t>
            </a:r>
          </a:p>
          <a:p>
            <a:pPr>
              <a:lnSpc>
                <a:spcPct val="90000"/>
              </a:lnSpc>
              <a:buFontTx/>
              <a:buNone/>
            </a:pPr>
            <a:r>
              <a:rPr lang="en-US" sz="1600" dirty="0">
                <a:solidFill>
                  <a:schemeClr val="tx1"/>
                </a:solidFill>
              </a:rPr>
              <a:t>		</a:t>
            </a:r>
            <a:r>
              <a:rPr lang="en-US" sz="1600" dirty="0" err="1">
                <a:solidFill>
                  <a:schemeClr val="tx1"/>
                </a:solidFill>
              </a:rPr>
              <a:t>AddHead</a:t>
            </a:r>
            <a:r>
              <a:rPr lang="en-US" sz="1600" dirty="0">
                <a:solidFill>
                  <a:schemeClr val="tx1"/>
                </a:solidFill>
              </a:rPr>
              <a:t>(</a:t>
            </a:r>
            <a:r>
              <a:rPr lang="en-US" sz="1600" dirty="0" err="1">
                <a:solidFill>
                  <a:schemeClr val="tx1"/>
                </a:solidFill>
              </a:rPr>
              <a:t>l,q</a:t>
            </a:r>
            <a:r>
              <a:rPr lang="en-US" sz="1600" dirty="0">
                <a:solidFill>
                  <a:schemeClr val="tx1"/>
                </a:solidFill>
              </a:rPr>
              <a:t>);// </a:t>
            </a:r>
            <a:r>
              <a:rPr lang="en-US" sz="1600" dirty="0" err="1">
                <a:solidFill>
                  <a:schemeClr val="tx1"/>
                </a:solidFill>
              </a:rPr>
              <a:t>thêm</a:t>
            </a:r>
            <a:r>
              <a:rPr lang="en-US" sz="1600" dirty="0">
                <a:solidFill>
                  <a:schemeClr val="tx1"/>
                </a:solidFill>
              </a:rPr>
              <a:t> q </a:t>
            </a:r>
            <a:r>
              <a:rPr lang="en-US" sz="1600" dirty="0" err="1">
                <a:solidFill>
                  <a:schemeClr val="tx1"/>
                </a:solidFill>
              </a:rPr>
              <a:t>vào</a:t>
            </a:r>
            <a:r>
              <a:rPr lang="en-US" sz="1600" dirty="0">
                <a:solidFill>
                  <a:schemeClr val="tx1"/>
                </a:solidFill>
              </a:rPr>
              <a:t> </a:t>
            </a:r>
            <a:r>
              <a:rPr lang="en-US" sz="1600" dirty="0" err="1">
                <a:solidFill>
                  <a:schemeClr val="tx1"/>
                </a:solidFill>
              </a:rPr>
              <a:t>đầu</a:t>
            </a:r>
            <a:r>
              <a:rPr lang="en-US" sz="1600" dirty="0">
                <a:solidFill>
                  <a:schemeClr val="tx1"/>
                </a:solidFill>
              </a:rPr>
              <a:t> list</a:t>
            </a:r>
          </a:p>
          <a:p>
            <a:pPr>
              <a:lnSpc>
                <a:spcPct val="90000"/>
              </a:lnSpc>
              <a:buFontTx/>
              <a:buNone/>
            </a:pPr>
            <a:r>
              <a:rPr lang="en-US" sz="1600" dirty="0">
                <a:solidFill>
                  <a:schemeClr val="tx1"/>
                </a:solidFill>
              </a:rPr>
              <a:t>}</a:t>
            </a:r>
          </a:p>
          <a:p>
            <a:pPr>
              <a:lnSpc>
                <a:spcPct val="90000"/>
              </a:lnSpc>
              <a:buFontTx/>
              <a:buNone/>
            </a:pPr>
            <a:r>
              <a:rPr lang="en-US" sz="1600" dirty="0">
                <a:solidFill>
                  <a:schemeClr val="tx1"/>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292868" name="Text Box 4"/>
          <p:cNvSpPr txBox="1">
            <a:spLocks noChangeArrowheads="1"/>
          </p:cNvSpPr>
          <p:nvPr/>
        </p:nvSpPr>
        <p:spPr bwMode="auto">
          <a:xfrm>
            <a:off x="7443788" y="2330450"/>
            <a:ext cx="1130300"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5  ..    </a:t>
            </a:r>
          </a:p>
        </p:txBody>
      </p:sp>
      <p:sp>
        <p:nvSpPr>
          <p:cNvPr id="292869" name="Text Box 5"/>
          <p:cNvSpPr txBox="1">
            <a:spLocks noChangeArrowheads="1"/>
          </p:cNvSpPr>
          <p:nvPr/>
        </p:nvSpPr>
        <p:spPr bwMode="auto">
          <a:xfrm>
            <a:off x="1952625" y="2335213"/>
            <a:ext cx="1057275"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  </a:t>
            </a:r>
            <a:r>
              <a:rPr lang="en-US" sz="2800" b="1">
                <a:latin typeface="VNI-Helve" pitchFamily="2" charset="0"/>
              </a:rPr>
              <a:t>4f</a:t>
            </a:r>
          </a:p>
        </p:txBody>
      </p:sp>
      <p:sp>
        <p:nvSpPr>
          <p:cNvPr id="292870" name="Text Box 6"/>
          <p:cNvSpPr txBox="1">
            <a:spLocks noChangeArrowheads="1"/>
          </p:cNvSpPr>
          <p:nvPr/>
        </p:nvSpPr>
        <p:spPr bwMode="auto">
          <a:xfrm>
            <a:off x="3513138" y="2349500"/>
            <a:ext cx="1062037"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8   </a:t>
            </a:r>
            <a:r>
              <a:rPr lang="en-US" sz="2800" b="1">
                <a:latin typeface="VNI-Helve" pitchFamily="2" charset="0"/>
              </a:rPr>
              <a:t> </a:t>
            </a:r>
          </a:p>
        </p:txBody>
      </p:sp>
      <p:sp>
        <p:nvSpPr>
          <p:cNvPr id="292871" name="Line 7"/>
          <p:cNvSpPr>
            <a:spLocks noChangeShapeType="1"/>
          </p:cNvSpPr>
          <p:nvPr/>
        </p:nvSpPr>
        <p:spPr bwMode="auto">
          <a:xfrm>
            <a:off x="3009900" y="2636838"/>
            <a:ext cx="5334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92872" name="Line 8"/>
          <p:cNvSpPr>
            <a:spLocks noChangeShapeType="1"/>
          </p:cNvSpPr>
          <p:nvPr/>
        </p:nvSpPr>
        <p:spPr bwMode="auto">
          <a:xfrm>
            <a:off x="4592638" y="2636838"/>
            <a:ext cx="280828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873" name="Text Box 9"/>
          <p:cNvSpPr txBox="1">
            <a:spLocks noChangeArrowheads="1"/>
          </p:cNvSpPr>
          <p:nvPr/>
        </p:nvSpPr>
        <p:spPr bwMode="auto">
          <a:xfrm>
            <a:off x="1784350"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292874" name="Text Box 10"/>
          <p:cNvSpPr txBox="1">
            <a:spLocks noChangeArrowheads="1"/>
          </p:cNvSpPr>
          <p:nvPr/>
        </p:nvSpPr>
        <p:spPr bwMode="auto">
          <a:xfrm>
            <a:off x="3440113"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4f</a:t>
            </a:r>
          </a:p>
        </p:txBody>
      </p:sp>
      <p:sp>
        <p:nvSpPr>
          <p:cNvPr id="292875" name="Text Box 11"/>
          <p:cNvSpPr txBox="1">
            <a:spLocks noChangeArrowheads="1"/>
          </p:cNvSpPr>
          <p:nvPr/>
        </p:nvSpPr>
        <p:spPr bwMode="auto">
          <a:xfrm>
            <a:off x="7385050"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5f</a:t>
            </a:r>
          </a:p>
        </p:txBody>
      </p:sp>
      <p:sp>
        <p:nvSpPr>
          <p:cNvPr id="292876" name="Line 12"/>
          <p:cNvSpPr>
            <a:spLocks noChangeShapeType="1"/>
          </p:cNvSpPr>
          <p:nvPr/>
        </p:nvSpPr>
        <p:spPr bwMode="auto">
          <a:xfrm>
            <a:off x="2452688"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7" name="Line 13"/>
          <p:cNvSpPr>
            <a:spLocks noChangeShapeType="1"/>
          </p:cNvSpPr>
          <p:nvPr/>
        </p:nvSpPr>
        <p:spPr bwMode="auto">
          <a:xfrm>
            <a:off x="4160838"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8" name="Line 14"/>
          <p:cNvSpPr>
            <a:spLocks noChangeShapeType="1"/>
          </p:cNvSpPr>
          <p:nvPr/>
        </p:nvSpPr>
        <p:spPr bwMode="auto">
          <a:xfrm>
            <a:off x="7997825" y="2349500"/>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1" name="Line 17"/>
          <p:cNvSpPr>
            <a:spLocks noChangeShapeType="1"/>
          </p:cNvSpPr>
          <p:nvPr/>
        </p:nvSpPr>
        <p:spPr bwMode="auto">
          <a:xfrm>
            <a:off x="8593138" y="2655888"/>
            <a:ext cx="5762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882" name="Line 18"/>
          <p:cNvSpPr>
            <a:spLocks noChangeShapeType="1"/>
          </p:cNvSpPr>
          <p:nvPr/>
        </p:nvSpPr>
        <p:spPr bwMode="auto">
          <a:xfrm>
            <a:off x="1404938" y="2636838"/>
            <a:ext cx="5762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 name="Group 42"/>
          <p:cNvGrpSpPr>
            <a:grpSpLocks noRot="1"/>
          </p:cNvGrpSpPr>
          <p:nvPr/>
        </p:nvGrpSpPr>
        <p:grpSpPr bwMode="auto">
          <a:xfrm>
            <a:off x="5335588" y="3221038"/>
            <a:ext cx="1225550" cy="588962"/>
            <a:chOff x="3301" y="2341"/>
            <a:chExt cx="772" cy="371"/>
          </a:xfrm>
        </p:grpSpPr>
        <p:sp>
          <p:nvSpPr>
            <p:cNvPr id="3" name="Rectangle 3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4" name="Rectangle 3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34"/>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35"/>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36"/>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37"/>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8"/>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92907" name="Text Box 43"/>
          <p:cNvSpPr txBox="1">
            <a:spLocks noChangeArrowheads="1"/>
          </p:cNvSpPr>
          <p:nvPr/>
        </p:nvSpPr>
        <p:spPr bwMode="auto">
          <a:xfrm>
            <a:off x="5313363" y="394176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P</a:t>
            </a:r>
          </a:p>
        </p:txBody>
      </p:sp>
      <p:sp>
        <p:nvSpPr>
          <p:cNvPr id="292908" name="Text Box 44"/>
          <p:cNvSpPr txBox="1">
            <a:spLocks noChangeArrowheads="1"/>
          </p:cNvSpPr>
          <p:nvPr/>
        </p:nvSpPr>
        <p:spPr bwMode="auto">
          <a:xfrm>
            <a:off x="5173663" y="2717800"/>
            <a:ext cx="503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9f</a:t>
            </a:r>
          </a:p>
        </p:txBody>
      </p:sp>
      <p:sp>
        <p:nvSpPr>
          <p:cNvPr id="292909" name="Text Box 45"/>
          <p:cNvSpPr txBox="1">
            <a:spLocks noChangeArrowheads="1"/>
          </p:cNvSpPr>
          <p:nvPr/>
        </p:nvSpPr>
        <p:spPr bwMode="auto">
          <a:xfrm>
            <a:off x="4016375" y="184467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q</a:t>
            </a:r>
          </a:p>
        </p:txBody>
      </p:sp>
      <p:cxnSp>
        <p:nvCxnSpPr>
          <p:cNvPr id="292910" name="AutoShape 46"/>
          <p:cNvCxnSpPr>
            <a:cxnSpLocks noChangeShapeType="1"/>
          </p:cNvCxnSpPr>
          <p:nvPr/>
        </p:nvCxnSpPr>
        <p:spPr bwMode="auto">
          <a:xfrm flipV="1">
            <a:off x="6556375" y="2781300"/>
            <a:ext cx="863600" cy="720725"/>
          </a:xfrm>
          <a:prstGeom prst="bentConnector3">
            <a:avLst>
              <a:gd name="adj1" fmla="val 50000"/>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911" name="AutoShape 47"/>
          <p:cNvCxnSpPr>
            <a:cxnSpLocks noChangeShapeType="1"/>
          </p:cNvCxnSpPr>
          <p:nvPr/>
        </p:nvCxnSpPr>
        <p:spPr bwMode="auto">
          <a:xfrm>
            <a:off x="4578350" y="2762250"/>
            <a:ext cx="792163" cy="720725"/>
          </a:xfrm>
          <a:prstGeom prst="bentConnector3">
            <a:avLst>
              <a:gd name="adj1" fmla="val 49898"/>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2912" name="Text Box 48"/>
          <p:cNvSpPr txBox="1">
            <a:spLocks noChangeArrowheads="1"/>
          </p:cNvSpPr>
          <p:nvPr/>
        </p:nvSpPr>
        <p:spPr bwMode="auto">
          <a:xfrm>
            <a:off x="4089400" y="240665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5f</a:t>
            </a:r>
          </a:p>
        </p:txBody>
      </p:sp>
      <p:sp>
        <p:nvSpPr>
          <p:cNvPr id="292913" name="Text Box 49"/>
          <p:cNvSpPr txBox="1">
            <a:spLocks noChangeArrowheads="1"/>
          </p:cNvSpPr>
          <p:nvPr/>
        </p:nvSpPr>
        <p:spPr bwMode="auto">
          <a:xfrm>
            <a:off x="4122738" y="2420938"/>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9f</a:t>
            </a:r>
          </a:p>
        </p:txBody>
      </p:sp>
      <p:sp>
        <p:nvSpPr>
          <p:cNvPr id="292914" name="Text Box 50"/>
          <p:cNvSpPr txBox="1">
            <a:spLocks noChangeArrowheads="1"/>
          </p:cNvSpPr>
          <p:nvPr/>
        </p:nvSpPr>
        <p:spPr bwMode="auto">
          <a:xfrm>
            <a:off x="6032500" y="3284538"/>
            <a:ext cx="503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5f</a:t>
            </a:r>
          </a:p>
        </p:txBody>
      </p:sp>
      <p:sp>
        <p:nvSpPr>
          <p:cNvPr id="292915" name="Text Box 51"/>
          <p:cNvSpPr txBox="1">
            <a:spLocks noChangeArrowheads="1"/>
          </p:cNvSpPr>
          <p:nvPr/>
        </p:nvSpPr>
        <p:spPr bwMode="auto">
          <a:xfrm>
            <a:off x="5980113" y="3213100"/>
            <a:ext cx="503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N</a:t>
            </a:r>
          </a:p>
        </p:txBody>
      </p:sp>
      <p:sp>
        <p:nvSpPr>
          <p:cNvPr id="292916" name="Line 52"/>
          <p:cNvSpPr>
            <a:spLocks noChangeShapeType="1"/>
          </p:cNvSpPr>
          <p:nvPr/>
        </p:nvSpPr>
        <p:spPr bwMode="auto">
          <a:xfrm>
            <a:off x="4592638" y="2636838"/>
            <a:ext cx="2808287" cy="0"/>
          </a:xfrm>
          <a:prstGeom prst="line">
            <a:avLst/>
          </a:prstGeom>
          <a:noFill/>
          <a:ln w="762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917" name="Text Box 53"/>
          <p:cNvSpPr txBox="1">
            <a:spLocks noChangeArrowheads="1"/>
          </p:cNvSpPr>
          <p:nvPr/>
        </p:nvSpPr>
        <p:spPr bwMode="auto">
          <a:xfrm>
            <a:off x="6608763" y="3573463"/>
            <a:ext cx="252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P-&gt;pNext=q-&gt;pNext</a:t>
            </a:r>
          </a:p>
        </p:txBody>
      </p:sp>
      <p:sp>
        <p:nvSpPr>
          <p:cNvPr id="292918" name="Text Box 54"/>
          <p:cNvSpPr txBox="1">
            <a:spLocks noChangeArrowheads="1"/>
          </p:cNvSpPr>
          <p:nvPr/>
        </p:nvSpPr>
        <p:spPr bwMode="auto">
          <a:xfrm>
            <a:off x="3224213" y="3141663"/>
            <a:ext cx="1655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q-&gt;pNext=P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292910"/>
                                        </p:tgtEl>
                                        <p:attrNameLst>
                                          <p:attrName>style.visibility</p:attrName>
                                        </p:attrNameLst>
                                      </p:cBhvr>
                                      <p:to>
                                        <p:strVal val="visible"/>
                                      </p:to>
                                    </p:set>
                                    <p:animEffect transition="in" filter="diamond(in)">
                                      <p:cBhvr>
                                        <p:cTn id="7" dur="2000"/>
                                        <p:tgtEl>
                                          <p:spTgt spid="292910"/>
                                        </p:tgtEl>
                                      </p:cBhvr>
                                    </p:animEffect>
                                  </p:childTnLst>
                                </p:cTn>
                              </p:par>
                            </p:childTnLst>
                          </p:cTn>
                        </p:par>
                        <p:par>
                          <p:cTn id="8" fill="hold" nodeType="afterGroup">
                            <p:stCondLst>
                              <p:cond delay="2000"/>
                            </p:stCondLst>
                            <p:childTnLst>
                              <p:par>
                                <p:cTn id="9" presetID="3" presetClass="exit" presetSubtype="10" fill="hold" grpId="1" nodeType="afterEffect">
                                  <p:stCondLst>
                                    <p:cond delay="0"/>
                                  </p:stCondLst>
                                  <p:childTnLst>
                                    <p:animEffect transition="out" filter="blinds(horizontal)">
                                      <p:cBhvr>
                                        <p:cTn id="10" dur="500"/>
                                        <p:tgtEl>
                                          <p:spTgt spid="292915"/>
                                        </p:tgtEl>
                                      </p:cBhvr>
                                    </p:animEffect>
                                    <p:set>
                                      <p:cBhvr>
                                        <p:cTn id="11" dur="1" fill="hold">
                                          <p:stCondLst>
                                            <p:cond delay="499"/>
                                          </p:stCondLst>
                                        </p:cTn>
                                        <p:tgtEl>
                                          <p:spTgt spid="292915"/>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292917"/>
                                        </p:tgtEl>
                                        <p:attrNameLst>
                                          <p:attrName>style.visibility</p:attrName>
                                        </p:attrNameLst>
                                      </p:cBhvr>
                                      <p:to>
                                        <p:strVal val="visible"/>
                                      </p:to>
                                    </p:set>
                                    <p:animEffect transition="in" filter="blinds(horizontal)">
                                      <p:cBhvr>
                                        <p:cTn id="14" dur="500"/>
                                        <p:tgtEl>
                                          <p:spTgt spid="29291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92914"/>
                                        </p:tgtEl>
                                        <p:attrNameLst>
                                          <p:attrName>style.visibility</p:attrName>
                                        </p:attrNameLst>
                                      </p:cBhvr>
                                      <p:to>
                                        <p:strVal val="visible"/>
                                      </p:to>
                                    </p:set>
                                    <p:animEffect transition="in" filter="blinds(horizontal)">
                                      <p:cBhvr>
                                        <p:cTn id="17" dur="500"/>
                                        <p:tgtEl>
                                          <p:spTgt spid="292914"/>
                                        </p:tgtEl>
                                      </p:cBhvr>
                                    </p:animEffect>
                                  </p:childTnLst>
                                </p:cTn>
                              </p:par>
                              <p:par>
                                <p:cTn id="18" presetID="8" presetClass="entr" presetSubtype="16" fill="hold" nodeType="withEffect">
                                  <p:stCondLst>
                                    <p:cond delay="0"/>
                                  </p:stCondLst>
                                  <p:childTnLst>
                                    <p:set>
                                      <p:cBhvr>
                                        <p:cTn id="19" dur="1" fill="hold">
                                          <p:stCondLst>
                                            <p:cond delay="0"/>
                                          </p:stCondLst>
                                        </p:cTn>
                                        <p:tgtEl>
                                          <p:spTgt spid="292911"/>
                                        </p:tgtEl>
                                        <p:attrNameLst>
                                          <p:attrName>style.visibility</p:attrName>
                                        </p:attrNameLst>
                                      </p:cBhvr>
                                      <p:to>
                                        <p:strVal val="visible"/>
                                      </p:to>
                                    </p:set>
                                    <p:animEffect transition="in" filter="diamond(in)">
                                      <p:cBhvr>
                                        <p:cTn id="20" dur="2000"/>
                                        <p:tgtEl>
                                          <p:spTgt spid="292911"/>
                                        </p:tgtEl>
                                      </p:cBhvr>
                                    </p:animEffect>
                                  </p:childTnLst>
                                </p:cTn>
                              </p:par>
                            </p:childTnLst>
                          </p:cTn>
                        </p:par>
                        <p:par>
                          <p:cTn id="21" fill="hold" nodeType="afterGroup">
                            <p:stCondLst>
                              <p:cond delay="4000"/>
                            </p:stCondLst>
                            <p:childTnLst>
                              <p:par>
                                <p:cTn id="22" presetID="3" presetClass="exit" presetSubtype="10" fill="hold" grpId="0" nodeType="afterEffect">
                                  <p:stCondLst>
                                    <p:cond delay="0"/>
                                  </p:stCondLst>
                                  <p:childTnLst>
                                    <p:animEffect transition="out" filter="blinds(horizontal)">
                                      <p:cBhvr>
                                        <p:cTn id="23" dur="500"/>
                                        <p:tgtEl>
                                          <p:spTgt spid="292912"/>
                                        </p:tgtEl>
                                      </p:cBhvr>
                                    </p:animEffect>
                                    <p:set>
                                      <p:cBhvr>
                                        <p:cTn id="24" dur="1" fill="hold">
                                          <p:stCondLst>
                                            <p:cond delay="499"/>
                                          </p:stCondLst>
                                        </p:cTn>
                                        <p:tgtEl>
                                          <p:spTgt spid="292912"/>
                                        </p:tgtEl>
                                        <p:attrNameLst>
                                          <p:attrName>style.visibility</p:attrName>
                                        </p:attrNameLst>
                                      </p:cBhvr>
                                      <p:to>
                                        <p:strVal val="hidden"/>
                                      </p:to>
                                    </p:set>
                                  </p:childTnLst>
                                </p:cTn>
                              </p:par>
                              <p:par>
                                <p:cTn id="25" presetID="3" presetClass="entr" presetSubtype="10" fill="hold" grpId="0" nodeType="withEffect">
                                  <p:stCondLst>
                                    <p:cond delay="0"/>
                                  </p:stCondLst>
                                  <p:childTnLst>
                                    <p:set>
                                      <p:cBhvr>
                                        <p:cTn id="26" dur="1" fill="hold">
                                          <p:stCondLst>
                                            <p:cond delay="0"/>
                                          </p:stCondLst>
                                        </p:cTn>
                                        <p:tgtEl>
                                          <p:spTgt spid="292918"/>
                                        </p:tgtEl>
                                        <p:attrNameLst>
                                          <p:attrName>style.visibility</p:attrName>
                                        </p:attrNameLst>
                                      </p:cBhvr>
                                      <p:to>
                                        <p:strVal val="visible"/>
                                      </p:to>
                                    </p:set>
                                    <p:animEffect transition="in" filter="blinds(horizontal)">
                                      <p:cBhvr>
                                        <p:cTn id="27" dur="500"/>
                                        <p:tgtEl>
                                          <p:spTgt spid="292918"/>
                                        </p:tgtEl>
                                      </p:cBhvr>
                                    </p:animEffect>
                                  </p:childTnLst>
                                </p:cTn>
                              </p:par>
                            </p:childTnLst>
                          </p:cTn>
                        </p:par>
                        <p:par>
                          <p:cTn id="28" fill="hold" nodeType="afterGroup">
                            <p:stCondLst>
                              <p:cond delay="4500"/>
                            </p:stCondLst>
                            <p:childTnLst>
                              <p:par>
                                <p:cTn id="29" presetID="3" presetClass="entr" presetSubtype="10" fill="hold" grpId="0" nodeType="afterEffect">
                                  <p:stCondLst>
                                    <p:cond delay="0"/>
                                  </p:stCondLst>
                                  <p:childTnLst>
                                    <p:set>
                                      <p:cBhvr>
                                        <p:cTn id="30" dur="1" fill="hold">
                                          <p:stCondLst>
                                            <p:cond delay="0"/>
                                          </p:stCondLst>
                                        </p:cTn>
                                        <p:tgtEl>
                                          <p:spTgt spid="292913"/>
                                        </p:tgtEl>
                                        <p:attrNameLst>
                                          <p:attrName>style.visibility</p:attrName>
                                        </p:attrNameLst>
                                      </p:cBhvr>
                                      <p:to>
                                        <p:strVal val="visible"/>
                                      </p:to>
                                    </p:set>
                                    <p:animEffect transition="in" filter="blinds(horizontal)">
                                      <p:cBhvr>
                                        <p:cTn id="31" dur="500"/>
                                        <p:tgtEl>
                                          <p:spTgt spid="292913"/>
                                        </p:tgtEl>
                                      </p:cBhvr>
                                    </p:animEffect>
                                  </p:childTnLst>
                                </p:cTn>
                              </p:par>
                              <p:par>
                                <p:cTn id="32" presetID="3" presetClass="exit" presetSubtype="10" fill="hold" grpId="0" nodeType="withEffect">
                                  <p:stCondLst>
                                    <p:cond delay="0"/>
                                  </p:stCondLst>
                                  <p:childTnLst>
                                    <p:animEffect transition="out" filter="blinds(horizontal)">
                                      <p:cBhvr>
                                        <p:cTn id="33" dur="500"/>
                                        <p:tgtEl>
                                          <p:spTgt spid="292872"/>
                                        </p:tgtEl>
                                      </p:cBhvr>
                                    </p:animEffect>
                                    <p:set>
                                      <p:cBhvr>
                                        <p:cTn id="34" dur="1" fill="hold">
                                          <p:stCondLst>
                                            <p:cond delay="499"/>
                                          </p:stCondLst>
                                        </p:cTn>
                                        <p:tgtEl>
                                          <p:spTgt spid="292872"/>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292916"/>
                                        </p:tgtEl>
                                        <p:attrNameLst>
                                          <p:attrName>style.visibility</p:attrName>
                                        </p:attrNameLst>
                                      </p:cBhvr>
                                      <p:to>
                                        <p:strVal val="visible"/>
                                      </p:to>
                                    </p:set>
                                    <p:animEffect transition="in" filter="blinds(horizontal)">
                                      <p:cBhvr>
                                        <p:cTn id="37" dur="500"/>
                                        <p:tgtEl>
                                          <p:spTgt spid="29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P spid="292912" grpId="0"/>
      <p:bldP spid="292913" grpId="0"/>
      <p:bldP spid="292914" grpId="0"/>
      <p:bldP spid="292915" grpId="1"/>
      <p:bldP spid="292916" grpId="0" animBg="1"/>
      <p:bldP spid="292917" grpId="0"/>
      <p:bldP spid="29291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96962"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Hủy phần tử trong DSLK đơn</a:t>
            </a:r>
          </a:p>
        </p:txBody>
      </p:sp>
      <p:sp>
        <p:nvSpPr>
          <p:cNvPr id="296963" name="Rectangle 3"/>
          <p:cNvSpPr>
            <a:spLocks noGrp="1" noChangeArrowheads="1"/>
          </p:cNvSpPr>
          <p:nvPr>
            <p:ph idx="1"/>
          </p:nvPr>
        </p:nvSpPr>
        <p:spPr>
          <a:xfrm>
            <a:off x="5383341" y="685800"/>
            <a:ext cx="3964154" cy="4603750"/>
          </a:xfrm>
        </p:spPr>
        <p:txBody>
          <a:bodyPr>
            <a:normAutofit/>
          </a:bodyPr>
          <a:lstStyle/>
          <a:p>
            <a:pPr>
              <a:lnSpc>
                <a:spcPct val="90000"/>
              </a:lnSpc>
              <a:spcBef>
                <a:spcPct val="50000"/>
              </a:spcBef>
              <a:buFont typeface="Wingdings" pitchFamily="2" charset="2"/>
              <a:buChar char="Ø"/>
            </a:pPr>
            <a:r>
              <a:rPr lang="en-US" sz="1700" b="1">
                <a:solidFill>
                  <a:schemeClr val="tx1"/>
                </a:solidFill>
              </a:rPr>
              <a:t>Nguyên tắc</a:t>
            </a:r>
            <a:r>
              <a:rPr lang="en-US" sz="1700">
                <a:solidFill>
                  <a:schemeClr val="tx1"/>
                </a:solidFill>
              </a:rPr>
              <a:t>: Phải cô lập phần tử cần hủy trước hủy.</a:t>
            </a:r>
          </a:p>
          <a:p>
            <a:pPr>
              <a:lnSpc>
                <a:spcPct val="90000"/>
              </a:lnSpc>
              <a:spcBef>
                <a:spcPct val="50000"/>
              </a:spcBef>
              <a:buFont typeface="Wingdings" pitchFamily="2" charset="2"/>
              <a:buChar char="Ø"/>
            </a:pPr>
            <a:r>
              <a:rPr lang="en-US" sz="1700">
                <a:solidFill>
                  <a:schemeClr val="tx1"/>
                </a:solidFill>
              </a:rPr>
              <a:t>Các vị trị cần hủy</a:t>
            </a:r>
          </a:p>
          <a:p>
            <a:pPr lvl="1">
              <a:lnSpc>
                <a:spcPct val="90000"/>
              </a:lnSpc>
              <a:spcBef>
                <a:spcPct val="50000"/>
              </a:spcBef>
              <a:buFont typeface="Wingdings" pitchFamily="2" charset="2"/>
              <a:buChar char="§"/>
            </a:pPr>
            <a:r>
              <a:rPr lang="en-US" sz="1700">
                <a:solidFill>
                  <a:schemeClr val="tx1"/>
                </a:solidFill>
              </a:rPr>
              <a:t>Hủy phần tử đứng đầu List</a:t>
            </a:r>
          </a:p>
          <a:p>
            <a:pPr lvl="1">
              <a:lnSpc>
                <a:spcPct val="90000"/>
              </a:lnSpc>
              <a:spcBef>
                <a:spcPct val="50000"/>
              </a:spcBef>
              <a:buFont typeface="Wingdings" pitchFamily="2" charset="2"/>
              <a:buChar char="§"/>
            </a:pPr>
            <a:r>
              <a:rPr lang="en-US" sz="1700">
                <a:solidFill>
                  <a:schemeClr val="tx1"/>
                </a:solidFill>
              </a:rPr>
              <a:t>Hủy phần tử có khoá bằng x</a:t>
            </a:r>
          </a:p>
          <a:p>
            <a:pPr lvl="1">
              <a:lnSpc>
                <a:spcPct val="90000"/>
              </a:lnSpc>
              <a:spcBef>
                <a:spcPct val="50000"/>
              </a:spcBef>
              <a:buFont typeface="Wingdings" pitchFamily="2" charset="2"/>
              <a:buChar char="§"/>
            </a:pPr>
            <a:r>
              <a:rPr lang="en-US" sz="1700">
                <a:solidFill>
                  <a:schemeClr val="tx1"/>
                </a:solidFill>
              </a:rPr>
              <a:t>Huỷ phần tử đứng sau q trong danh sách liên kết đơn</a:t>
            </a:r>
          </a:p>
          <a:p>
            <a:pPr>
              <a:lnSpc>
                <a:spcPct val="90000"/>
              </a:lnSpc>
              <a:spcBef>
                <a:spcPct val="50000"/>
              </a:spcBef>
              <a:buFont typeface="Wingdings" pitchFamily="2" charset="2"/>
              <a:buChar char="Ø"/>
            </a:pPr>
            <a:r>
              <a:rPr lang="en-US" sz="1700">
                <a:solidFill>
                  <a:schemeClr val="tx1"/>
                </a:solidFill>
              </a:rPr>
              <a:t>Ở phần trên, các phần tử trong DSLK đơn được cấp phát vùng nhớ động bằng hàm new, thì sẽ được giải phóng vùng nhớ bằng hàm delete.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97986"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Thuật toán hủy phần tử trong DSLK</a:t>
            </a:r>
          </a:p>
        </p:txBody>
      </p:sp>
      <p:sp>
        <p:nvSpPr>
          <p:cNvPr id="297987" name="Rectangle 3"/>
          <p:cNvSpPr>
            <a:spLocks noGrp="1" noChangeArrowheads="1"/>
          </p:cNvSpPr>
          <p:nvPr>
            <p:ph idx="1"/>
          </p:nvPr>
        </p:nvSpPr>
        <p:spPr>
          <a:xfrm>
            <a:off x="5383341" y="685800"/>
            <a:ext cx="3964154" cy="4603750"/>
          </a:xfrm>
        </p:spPr>
        <p:txBody>
          <a:bodyPr>
            <a:normAutofit/>
          </a:bodyPr>
          <a:lstStyle/>
          <a:p>
            <a:pPr>
              <a:buFont typeface="Wingdings" pitchFamily="2" charset="2"/>
              <a:buChar char="Ø"/>
            </a:pPr>
            <a:r>
              <a:rPr lang="en-US">
                <a:solidFill>
                  <a:schemeClr val="tx1"/>
                </a:solidFill>
              </a:rPr>
              <a:t> Bắt đầu:</a:t>
            </a:r>
          </a:p>
          <a:p>
            <a:pPr lvl="1">
              <a:buFont typeface="Wingdings" pitchFamily="2" charset="2"/>
              <a:buChar char="§"/>
            </a:pPr>
            <a:r>
              <a:rPr lang="en-US">
                <a:solidFill>
                  <a:schemeClr val="tx1"/>
                </a:solidFill>
              </a:rPr>
              <a:t>Nếu (pHead!=NULL) thì</a:t>
            </a:r>
          </a:p>
          <a:p>
            <a:pPr lvl="1">
              <a:buFont typeface="Wingdings" pitchFamily="2" charset="2"/>
              <a:buChar char="§"/>
            </a:pPr>
            <a:r>
              <a:rPr lang="en-US" u="sng">
                <a:solidFill>
                  <a:schemeClr val="tx1"/>
                </a:solidFill>
              </a:rPr>
              <a:t>B1</a:t>
            </a:r>
            <a:r>
              <a:rPr lang="en-US">
                <a:solidFill>
                  <a:schemeClr val="tx1"/>
                </a:solidFill>
              </a:rPr>
              <a:t>: p=pHead</a:t>
            </a:r>
          </a:p>
          <a:p>
            <a:pPr lvl="1">
              <a:buFont typeface="Wingdings" pitchFamily="2" charset="2"/>
              <a:buChar char="§"/>
            </a:pPr>
            <a:r>
              <a:rPr lang="en-US" u="sng">
                <a:solidFill>
                  <a:schemeClr val="tx1"/>
                </a:solidFill>
              </a:rPr>
              <a:t>B2</a:t>
            </a:r>
            <a:r>
              <a:rPr lang="en-US">
                <a:solidFill>
                  <a:schemeClr val="tx1"/>
                </a:solidFill>
              </a:rPr>
              <a:t>:</a:t>
            </a:r>
          </a:p>
          <a:p>
            <a:pPr lvl="2">
              <a:buFont typeface="Wingdings" pitchFamily="2" charset="2"/>
              <a:buNone/>
            </a:pPr>
            <a:r>
              <a:rPr lang="en-US">
                <a:solidFill>
                  <a:schemeClr val="tx1"/>
                </a:solidFill>
              </a:rPr>
              <a:t>+ pHead = pHead-&gt;pNext </a:t>
            </a:r>
          </a:p>
          <a:p>
            <a:pPr lvl="2">
              <a:buFont typeface="Wingdings" pitchFamily="2" charset="2"/>
              <a:buNone/>
            </a:pPr>
            <a:r>
              <a:rPr lang="en-US">
                <a:solidFill>
                  <a:schemeClr val="tx1"/>
                </a:solidFill>
              </a:rPr>
              <a:t>+ delete (p)</a:t>
            </a:r>
          </a:p>
          <a:p>
            <a:pPr lvl="1">
              <a:buFont typeface="Wingdings" pitchFamily="2" charset="2"/>
              <a:buChar char="§"/>
            </a:pPr>
            <a:r>
              <a:rPr lang="en-US" u="sng">
                <a:solidFill>
                  <a:schemeClr val="tx1"/>
                </a:solidFill>
              </a:rPr>
              <a:t>B3</a:t>
            </a:r>
            <a:r>
              <a:rPr lang="en-US">
                <a:solidFill>
                  <a:schemeClr val="tx1"/>
                </a:solidFill>
              </a:rPr>
              <a:t>: </a:t>
            </a:r>
          </a:p>
          <a:p>
            <a:pPr lvl="2">
              <a:buFont typeface="Wingdings" pitchFamily="2" charset="2"/>
              <a:buNone/>
            </a:pPr>
            <a:r>
              <a:rPr lang="en-US">
                <a:solidFill>
                  <a:schemeClr val="tx1"/>
                </a:solidFill>
              </a:rPr>
              <a:t> Nếu pHead==NULL thì pTail=NULL</a:t>
            </a:r>
          </a:p>
          <a:p>
            <a:pPr lvl="2">
              <a:buFont typeface="Wingdings" pitchFamily="2" charset="2"/>
              <a:buNone/>
            </a:pP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5190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Tổ Chức Của DSLK Đơn</a:t>
            </a:r>
          </a:p>
        </p:txBody>
      </p:sp>
      <p:sp>
        <p:nvSpPr>
          <p:cNvPr id="251907" name="Rectangle 3"/>
          <p:cNvSpPr>
            <a:spLocks noGrp="1" noChangeArrowheads="1"/>
          </p:cNvSpPr>
          <p:nvPr>
            <p:ph idx="1"/>
          </p:nvPr>
        </p:nvSpPr>
        <p:spPr>
          <a:xfrm>
            <a:off x="4046219" y="685799"/>
            <a:ext cx="5109211" cy="4892040"/>
          </a:xfrm>
        </p:spPr>
        <p:txBody>
          <a:bodyPr>
            <a:normAutofit/>
          </a:bodyPr>
          <a:lstStyle/>
          <a:p>
            <a:pPr>
              <a:spcBef>
                <a:spcPct val="40000"/>
              </a:spcBef>
              <a:buFont typeface="Wingdings" pitchFamily="2" charset="2"/>
              <a:buChar char="Ø"/>
            </a:pPr>
            <a:r>
              <a:rPr lang="en-US">
                <a:solidFill>
                  <a:schemeClr val="tx1"/>
                </a:solidFill>
              </a:rPr>
              <a:t>Mỗi phần tử liên kết với phần tử đứng liền sau trong danh sách</a:t>
            </a:r>
          </a:p>
          <a:p>
            <a:pPr>
              <a:spcBef>
                <a:spcPct val="40000"/>
              </a:spcBef>
              <a:buFont typeface="Wingdings" pitchFamily="2" charset="2"/>
              <a:buChar char="Ø"/>
            </a:pPr>
            <a:r>
              <a:rPr lang="en-US">
                <a:solidFill>
                  <a:schemeClr val="tx1"/>
                </a:solidFill>
              </a:rPr>
              <a:t>Mỗi phần tử trong danh sách liên kết đơn là một cấu trúc có hai thành phần</a:t>
            </a:r>
          </a:p>
          <a:p>
            <a:pPr lvl="1">
              <a:spcBef>
                <a:spcPct val="40000"/>
              </a:spcBef>
              <a:buFont typeface="Wingdings" pitchFamily="2" charset="2"/>
              <a:buChar char="§"/>
            </a:pPr>
            <a:r>
              <a:rPr lang="en-US" b="1" i="1">
                <a:solidFill>
                  <a:schemeClr val="tx1"/>
                </a:solidFill>
              </a:rPr>
              <a:t>Thành phần dữ liệu</a:t>
            </a:r>
            <a:r>
              <a:rPr lang="en-US">
                <a:solidFill>
                  <a:schemeClr val="tx1"/>
                </a:solidFill>
              </a:rPr>
              <a:t>: Lưu trữ thông tin về bản thân phần tử</a:t>
            </a:r>
          </a:p>
          <a:p>
            <a:pPr lvl="1">
              <a:spcBef>
                <a:spcPct val="40000"/>
              </a:spcBef>
              <a:buFont typeface="Wingdings" pitchFamily="2" charset="2"/>
              <a:buChar char="§"/>
            </a:pPr>
            <a:r>
              <a:rPr lang="en-US" b="1" i="1">
                <a:solidFill>
                  <a:schemeClr val="tx1"/>
                </a:solidFill>
              </a:rPr>
              <a:t>Thành phần liên kết</a:t>
            </a:r>
            <a:r>
              <a:rPr lang="en-US">
                <a:solidFill>
                  <a:schemeClr val="tx1"/>
                </a:solidFill>
              </a:rPr>
              <a:t>: Lưu địa chỉ phần tử đứng sau trong danh sách hoặc bằng NULL nếu là phần tử cuối danh sách.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4C5530E-85F5-4469-A5C9-54B113C1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76" name="Snip Diagonal Corner Rectangle 21">
            <a:extLst>
              <a:ext uri="{FF2B5EF4-FFF2-40B4-BE49-F238E27FC236}">
                <a16:creationId xmlns:a16="http://schemas.microsoft.com/office/drawing/2014/main" id="{A9CEB52D-0D40-45E3-94F9-CDB2083A9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125" y="620722"/>
            <a:ext cx="5342590"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0F7EB202-DE79-4E39-BCF0-D9855DA173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80663" y="2963333"/>
            <a:ext cx="2422759" cy="3208867"/>
            <a:chOff x="9206969" y="2963333"/>
            <a:chExt cx="2981858" cy="3208867"/>
          </a:xfrm>
        </p:grpSpPr>
        <p:cxnSp>
          <p:nvCxnSpPr>
            <p:cNvPr id="79" name="Straight Connector 78">
              <a:extLst>
                <a:ext uri="{FF2B5EF4-FFF2-40B4-BE49-F238E27FC236}">
                  <a16:creationId xmlns:a16="http://schemas.microsoft.com/office/drawing/2014/main" id="{4DF8FC51-F3B0-4D84-A367-A14707163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5B3C3EDB-3DD5-4F8C-84C2-B598DB12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C9DD3267-7A88-4810-94C1-0176A11D9C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F7E30E-9755-4BB4-B799-15752AE275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2A0A74F5-C569-4A54-9AA8-8F85E9E7E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99010" name="Rectangle 2"/>
          <p:cNvSpPr>
            <a:spLocks noGrp="1" noChangeArrowheads="1"/>
          </p:cNvSpPr>
          <p:nvPr>
            <p:ph type="title"/>
          </p:nvPr>
        </p:nvSpPr>
        <p:spPr>
          <a:xfrm>
            <a:off x="6120326" y="620722"/>
            <a:ext cx="2968956" cy="353298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b">
            <a:normAutofit/>
          </a:bodyPr>
          <a:lstStyle/>
          <a:p>
            <a:r>
              <a:rPr lang="en-US">
                <a:solidFill>
                  <a:srgbClr val="FFFFFF"/>
                </a:solidFill>
              </a:rPr>
              <a:t>Cài đặt thuật toán</a:t>
            </a:r>
          </a:p>
        </p:txBody>
      </p:sp>
      <p:graphicFrame>
        <p:nvGraphicFramePr>
          <p:cNvPr id="299013" name="Rectangle 3">
            <a:extLst>
              <a:ext uri="{FF2B5EF4-FFF2-40B4-BE49-F238E27FC236}">
                <a16:creationId xmlns:a16="http://schemas.microsoft.com/office/drawing/2014/main" id="{EA2DC0E1-69AC-4B97-93B5-E2C114D437B6}"/>
              </a:ext>
            </a:extLst>
          </p:cNvPr>
          <p:cNvGraphicFramePr>
            <a:graphicFrameLocks noGrp="1"/>
          </p:cNvGraphicFramePr>
          <p:nvPr>
            <p:ph idx="1"/>
            <p:extLst>
              <p:ext uri="{D42A27DB-BD31-4B8C-83A1-F6EECF244321}">
                <p14:modId xmlns:p14="http://schemas.microsoft.com/office/powerpoint/2010/main" val="2573414452"/>
              </p:ext>
            </p:extLst>
          </p:nvPr>
        </p:nvGraphicFramePr>
        <p:xfrm>
          <a:off x="982216" y="767245"/>
          <a:ext cx="4618856" cy="4749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hoạ thuật toán</a:t>
            </a:r>
          </a:p>
        </p:txBody>
      </p:sp>
      <p:grpSp>
        <p:nvGrpSpPr>
          <p:cNvPr id="2" name="Group 4"/>
          <p:cNvGrpSpPr>
            <a:grpSpLocks noRot="1"/>
          </p:cNvGrpSpPr>
          <p:nvPr/>
        </p:nvGrpSpPr>
        <p:grpSpPr bwMode="auto">
          <a:xfrm>
            <a:off x="2360613" y="3468688"/>
            <a:ext cx="1225550" cy="588962"/>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4159250" y="3468688"/>
            <a:ext cx="1225550" cy="588962"/>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3f</a:t>
              </a: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5959475" y="3468688"/>
            <a:ext cx="1225550" cy="588962"/>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7689850" y="3481388"/>
            <a:ext cx="1225550" cy="588962"/>
            <a:chOff x="3301" y="2341"/>
            <a:chExt cx="772" cy="371"/>
          </a:xfrm>
        </p:grpSpPr>
        <p:sp>
          <p:nvSpPr>
            <p:cNvPr id="27" name="Rectangle 29"/>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32"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33"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00068" name="Line 36"/>
          <p:cNvSpPr>
            <a:spLocks noChangeShapeType="1"/>
          </p:cNvSpPr>
          <p:nvPr/>
        </p:nvSpPr>
        <p:spPr bwMode="auto">
          <a:xfrm>
            <a:off x="3584575" y="37703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69" name="Line 37"/>
          <p:cNvSpPr>
            <a:spLocks noChangeShapeType="1"/>
          </p:cNvSpPr>
          <p:nvPr/>
        </p:nvSpPr>
        <p:spPr bwMode="auto">
          <a:xfrm>
            <a:off x="5384800" y="37703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70" name="Line 38"/>
          <p:cNvSpPr>
            <a:spLocks noChangeShapeType="1"/>
          </p:cNvSpPr>
          <p:nvPr/>
        </p:nvSpPr>
        <p:spPr bwMode="auto">
          <a:xfrm>
            <a:off x="7185025" y="37703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71" name="Line 39"/>
          <p:cNvSpPr>
            <a:spLocks noChangeShapeType="1"/>
          </p:cNvSpPr>
          <p:nvPr/>
        </p:nvSpPr>
        <p:spPr bwMode="auto">
          <a:xfrm>
            <a:off x="8913813" y="37703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00090" name="Group 58"/>
          <p:cNvGrpSpPr>
            <a:grpSpLocks/>
          </p:cNvGrpSpPr>
          <p:nvPr/>
        </p:nvGrpSpPr>
        <p:grpSpPr bwMode="auto">
          <a:xfrm>
            <a:off x="2284413" y="4057650"/>
            <a:ext cx="387350" cy="1100138"/>
            <a:chOff x="1439" y="1570"/>
            <a:chExt cx="244" cy="693"/>
          </a:xfrm>
        </p:grpSpPr>
        <p:sp>
          <p:nvSpPr>
            <p:cNvPr id="300072" name="Line 40"/>
            <p:cNvSpPr>
              <a:spLocks noChangeShapeType="1"/>
            </p:cNvSpPr>
            <p:nvPr/>
          </p:nvSpPr>
          <p:spPr bwMode="auto">
            <a:xfrm flipV="1">
              <a:off x="1532" y="1570"/>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73" name="Text Box 41"/>
            <p:cNvSpPr txBox="1">
              <a:spLocks noChangeArrowheads="1"/>
            </p:cNvSpPr>
            <p:nvPr/>
          </p:nvSpPr>
          <p:spPr bwMode="auto">
            <a:xfrm>
              <a:off x="1439" y="197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accent2"/>
                  </a:solidFill>
                </a:rPr>
                <a:t>P</a:t>
              </a:r>
            </a:p>
          </p:txBody>
        </p:sp>
      </p:grpSp>
      <p:sp>
        <p:nvSpPr>
          <p:cNvPr id="300074" name="Line 42"/>
          <p:cNvSpPr>
            <a:spLocks noChangeShapeType="1"/>
          </p:cNvSpPr>
          <p:nvPr/>
        </p:nvSpPr>
        <p:spPr bwMode="auto">
          <a:xfrm flipV="1">
            <a:off x="1352550" y="3768725"/>
            <a:ext cx="1008063"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75" name="Text Box 43"/>
          <p:cNvSpPr txBox="1">
            <a:spLocks noChangeArrowheads="1"/>
          </p:cNvSpPr>
          <p:nvPr/>
        </p:nvSpPr>
        <p:spPr bwMode="auto">
          <a:xfrm>
            <a:off x="631825" y="2827338"/>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pHead</a:t>
            </a:r>
          </a:p>
        </p:txBody>
      </p:sp>
      <p:sp>
        <p:nvSpPr>
          <p:cNvPr id="300076" name="Oval 44"/>
          <p:cNvSpPr>
            <a:spLocks noChangeArrowheads="1"/>
          </p:cNvSpPr>
          <p:nvPr/>
        </p:nvSpPr>
        <p:spPr bwMode="auto">
          <a:xfrm>
            <a:off x="1136650" y="3625850"/>
            <a:ext cx="215900" cy="287338"/>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0081" name="Group 49"/>
          <p:cNvGrpSpPr>
            <a:grpSpLocks/>
          </p:cNvGrpSpPr>
          <p:nvPr/>
        </p:nvGrpSpPr>
        <p:grpSpPr bwMode="auto">
          <a:xfrm>
            <a:off x="2576513" y="3338513"/>
            <a:ext cx="863600" cy="1008062"/>
            <a:chOff x="2122" y="2568"/>
            <a:chExt cx="453" cy="408"/>
          </a:xfrm>
        </p:grpSpPr>
        <p:sp>
          <p:nvSpPr>
            <p:cNvPr id="300079" name="Line 47"/>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0080" name="Line 48"/>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0083" name="Text Box 51"/>
          <p:cNvSpPr txBox="1">
            <a:spLocks noChangeArrowheads="1"/>
          </p:cNvSpPr>
          <p:nvPr/>
        </p:nvSpPr>
        <p:spPr bwMode="auto">
          <a:xfrm>
            <a:off x="2289175" y="306863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00084" name="Text Box 52"/>
          <p:cNvSpPr txBox="1">
            <a:spLocks noChangeArrowheads="1"/>
          </p:cNvSpPr>
          <p:nvPr/>
        </p:nvSpPr>
        <p:spPr bwMode="auto">
          <a:xfrm>
            <a:off x="4017963" y="290671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00085" name="Text Box 53"/>
          <p:cNvSpPr txBox="1">
            <a:spLocks noChangeArrowheads="1"/>
          </p:cNvSpPr>
          <p:nvPr/>
        </p:nvSpPr>
        <p:spPr bwMode="auto">
          <a:xfrm>
            <a:off x="5816600" y="2978150"/>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00086" name="Text Box 54"/>
          <p:cNvSpPr txBox="1">
            <a:spLocks noChangeArrowheads="1"/>
          </p:cNvSpPr>
          <p:nvPr/>
        </p:nvSpPr>
        <p:spPr bwMode="auto">
          <a:xfrm>
            <a:off x="7545388" y="3049588"/>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00089" name="Freeform 57"/>
          <p:cNvSpPr>
            <a:spLocks/>
          </p:cNvSpPr>
          <p:nvPr/>
        </p:nvSpPr>
        <p:spPr bwMode="auto">
          <a:xfrm>
            <a:off x="1281113" y="3013075"/>
            <a:ext cx="3167062" cy="612775"/>
          </a:xfrm>
          <a:custGeom>
            <a:avLst/>
            <a:gdLst>
              <a:gd name="T0" fmla="*/ 0 w 1995"/>
              <a:gd name="T1" fmla="*/ 386 h 386"/>
              <a:gd name="T2" fmla="*/ 181 w 1995"/>
              <a:gd name="T3" fmla="*/ 205 h 386"/>
              <a:gd name="T4" fmla="*/ 544 w 1995"/>
              <a:gd name="T5" fmla="*/ 69 h 386"/>
              <a:gd name="T6" fmla="*/ 952 w 1995"/>
              <a:gd name="T7" fmla="*/ 23 h 386"/>
              <a:gd name="T8" fmla="*/ 1406 w 1995"/>
              <a:gd name="T9" fmla="*/ 23 h 386"/>
              <a:gd name="T10" fmla="*/ 1769 w 1995"/>
              <a:gd name="T11" fmla="*/ 159 h 386"/>
              <a:gd name="T12" fmla="*/ 1995 w 1995"/>
              <a:gd name="T13" fmla="*/ 295 h 386"/>
            </a:gdLst>
            <a:ahLst/>
            <a:cxnLst>
              <a:cxn ang="0">
                <a:pos x="T0" y="T1"/>
              </a:cxn>
              <a:cxn ang="0">
                <a:pos x="T2" y="T3"/>
              </a:cxn>
              <a:cxn ang="0">
                <a:pos x="T4" y="T5"/>
              </a:cxn>
              <a:cxn ang="0">
                <a:pos x="T6" y="T7"/>
              </a:cxn>
              <a:cxn ang="0">
                <a:pos x="T8" y="T9"/>
              </a:cxn>
              <a:cxn ang="0">
                <a:pos x="T10" y="T11"/>
              </a:cxn>
              <a:cxn ang="0">
                <a:pos x="T12" y="T13"/>
              </a:cxn>
            </a:cxnLst>
            <a:rect l="0" t="0" r="r" b="b"/>
            <a:pathLst>
              <a:path w="1995" h="386">
                <a:moveTo>
                  <a:pt x="0" y="386"/>
                </a:moveTo>
                <a:cubicBezTo>
                  <a:pt x="45" y="322"/>
                  <a:pt x="90" y="258"/>
                  <a:pt x="181" y="205"/>
                </a:cubicBezTo>
                <a:cubicBezTo>
                  <a:pt x="272" y="152"/>
                  <a:pt x="415" y="99"/>
                  <a:pt x="544" y="69"/>
                </a:cubicBezTo>
                <a:cubicBezTo>
                  <a:pt x="673" y="39"/>
                  <a:pt x="808" y="31"/>
                  <a:pt x="952" y="23"/>
                </a:cubicBezTo>
                <a:cubicBezTo>
                  <a:pt x="1096" y="15"/>
                  <a:pt x="1270" y="0"/>
                  <a:pt x="1406" y="23"/>
                </a:cubicBezTo>
                <a:cubicBezTo>
                  <a:pt x="1542" y="46"/>
                  <a:pt x="1671" y="114"/>
                  <a:pt x="1769" y="159"/>
                </a:cubicBezTo>
                <a:cubicBezTo>
                  <a:pt x="1867" y="204"/>
                  <a:pt x="1931" y="249"/>
                  <a:pt x="1995" y="295"/>
                </a:cubicBezTo>
              </a:path>
            </a:pathLst>
          </a:custGeom>
          <a:noFill/>
          <a:ln w="762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91" name="Line 59"/>
          <p:cNvSpPr>
            <a:spLocks noChangeShapeType="1"/>
          </p:cNvSpPr>
          <p:nvPr/>
        </p:nvSpPr>
        <p:spPr bwMode="auto">
          <a:xfrm flipV="1">
            <a:off x="1352550" y="3775075"/>
            <a:ext cx="1008063" cy="1588"/>
          </a:xfrm>
          <a:prstGeom prst="line">
            <a:avLst/>
          </a:prstGeom>
          <a:noFill/>
          <a:ln w="762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92" name="Text Box 60"/>
          <p:cNvSpPr txBox="1">
            <a:spLocks noChangeArrowheads="1"/>
          </p:cNvSpPr>
          <p:nvPr/>
        </p:nvSpPr>
        <p:spPr bwMode="auto">
          <a:xfrm>
            <a:off x="2936875" y="4418013"/>
            <a:ext cx="1439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P=pHead</a:t>
            </a:r>
          </a:p>
        </p:txBody>
      </p:sp>
      <p:sp>
        <p:nvSpPr>
          <p:cNvPr id="300093" name="Text Box 61"/>
          <p:cNvSpPr txBox="1">
            <a:spLocks noChangeArrowheads="1"/>
          </p:cNvSpPr>
          <p:nvPr/>
        </p:nvSpPr>
        <p:spPr bwMode="auto">
          <a:xfrm>
            <a:off x="1855788" y="2509838"/>
            <a:ext cx="2881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pHead=pHead-&gt;pNext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00090"/>
                                        </p:tgtEl>
                                        <p:attrNameLst>
                                          <p:attrName>style.visibility</p:attrName>
                                        </p:attrNameLst>
                                      </p:cBhvr>
                                      <p:to>
                                        <p:strVal val="visible"/>
                                      </p:to>
                                    </p:set>
                                    <p:animEffect transition="in" filter="blinds(horizontal)">
                                      <p:cBhvr>
                                        <p:cTn id="7" dur="2000"/>
                                        <p:tgtEl>
                                          <p:spTgt spid="30009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0092"/>
                                        </p:tgtEl>
                                        <p:attrNameLst>
                                          <p:attrName>style.visibility</p:attrName>
                                        </p:attrNameLst>
                                      </p:cBhvr>
                                      <p:to>
                                        <p:strVal val="visible"/>
                                      </p:to>
                                    </p:set>
                                    <p:animEffect transition="in" filter="blinds(horizontal)">
                                      <p:cBhvr>
                                        <p:cTn id="10" dur="2000"/>
                                        <p:tgtEl>
                                          <p:spTgt spid="300092"/>
                                        </p:tgtEl>
                                      </p:cBhvr>
                                    </p:animEffect>
                                  </p:childTnLst>
                                </p:cTn>
                              </p:par>
                            </p:childTnLst>
                          </p:cTn>
                        </p:par>
                        <p:par>
                          <p:cTn id="11" fill="hold" nodeType="afterGroup">
                            <p:stCondLst>
                              <p:cond delay="2000"/>
                            </p:stCondLst>
                            <p:childTnLst>
                              <p:par>
                                <p:cTn id="12" presetID="8" presetClass="entr" presetSubtype="16" fill="hold" grpId="0" nodeType="afterEffect">
                                  <p:stCondLst>
                                    <p:cond delay="0"/>
                                  </p:stCondLst>
                                  <p:childTnLst>
                                    <p:set>
                                      <p:cBhvr>
                                        <p:cTn id="13" dur="1" fill="hold">
                                          <p:stCondLst>
                                            <p:cond delay="0"/>
                                          </p:stCondLst>
                                        </p:cTn>
                                        <p:tgtEl>
                                          <p:spTgt spid="300089"/>
                                        </p:tgtEl>
                                        <p:attrNameLst>
                                          <p:attrName>style.visibility</p:attrName>
                                        </p:attrNameLst>
                                      </p:cBhvr>
                                      <p:to>
                                        <p:strVal val="visible"/>
                                      </p:to>
                                    </p:set>
                                    <p:animEffect transition="in" filter="diamond(in)">
                                      <p:cBhvr>
                                        <p:cTn id="14" dur="2000"/>
                                        <p:tgtEl>
                                          <p:spTgt spid="30008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00093"/>
                                        </p:tgtEl>
                                        <p:attrNameLst>
                                          <p:attrName>style.visibility</p:attrName>
                                        </p:attrNameLst>
                                      </p:cBhvr>
                                      <p:to>
                                        <p:strVal val="visible"/>
                                      </p:to>
                                    </p:set>
                                    <p:animEffect transition="in" filter="blinds(horizontal)">
                                      <p:cBhvr>
                                        <p:cTn id="17" dur="2000"/>
                                        <p:tgtEl>
                                          <p:spTgt spid="300093"/>
                                        </p:tgtEl>
                                      </p:cBhvr>
                                    </p:animEffect>
                                  </p:childTnLst>
                                </p:cTn>
                              </p:par>
                              <p:par>
                                <p:cTn id="18" presetID="3" presetClass="exit" presetSubtype="10" fill="hold" grpId="0" nodeType="withEffect">
                                  <p:stCondLst>
                                    <p:cond delay="0"/>
                                  </p:stCondLst>
                                  <p:childTnLst>
                                    <p:animEffect transition="out" filter="blinds(horizontal)">
                                      <p:cBhvr>
                                        <p:cTn id="19" dur="500"/>
                                        <p:tgtEl>
                                          <p:spTgt spid="300074"/>
                                        </p:tgtEl>
                                      </p:cBhvr>
                                    </p:animEffect>
                                    <p:set>
                                      <p:cBhvr>
                                        <p:cTn id="20" dur="1" fill="hold">
                                          <p:stCondLst>
                                            <p:cond delay="499"/>
                                          </p:stCondLst>
                                        </p:cTn>
                                        <p:tgtEl>
                                          <p:spTgt spid="300074"/>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300091"/>
                                        </p:tgtEl>
                                        <p:attrNameLst>
                                          <p:attrName>style.visibility</p:attrName>
                                        </p:attrNameLst>
                                      </p:cBhvr>
                                      <p:to>
                                        <p:strVal val="visible"/>
                                      </p:to>
                                    </p:set>
                                    <p:animEffect transition="in" filter="blinds(horizontal)">
                                      <p:cBhvr>
                                        <p:cTn id="23" dur="500"/>
                                        <p:tgtEl>
                                          <p:spTgt spid="300091"/>
                                        </p:tgtEl>
                                      </p:cBhvr>
                                    </p:animEffect>
                                  </p:childTnLst>
                                </p:cTn>
                              </p:par>
                            </p:childTnLst>
                          </p:cTn>
                        </p:par>
                        <p:par>
                          <p:cTn id="24" fill="hold" nodeType="afterGroup">
                            <p:stCondLst>
                              <p:cond delay="4000"/>
                            </p:stCondLst>
                            <p:childTnLst>
                              <p:par>
                                <p:cTn id="25" presetID="3" presetClass="entr" presetSubtype="10" fill="hold" nodeType="afterEffect">
                                  <p:stCondLst>
                                    <p:cond delay="0"/>
                                  </p:stCondLst>
                                  <p:childTnLst>
                                    <p:set>
                                      <p:cBhvr>
                                        <p:cTn id="26" dur="1" fill="hold">
                                          <p:stCondLst>
                                            <p:cond delay="0"/>
                                          </p:stCondLst>
                                        </p:cTn>
                                        <p:tgtEl>
                                          <p:spTgt spid="300081"/>
                                        </p:tgtEl>
                                        <p:attrNameLst>
                                          <p:attrName>style.visibility</p:attrName>
                                        </p:attrNameLst>
                                      </p:cBhvr>
                                      <p:to>
                                        <p:strVal val="visible"/>
                                      </p:to>
                                    </p:set>
                                    <p:animEffect transition="in" filter="blinds(horizontal)">
                                      <p:cBhvr>
                                        <p:cTn id="27" dur="500"/>
                                        <p:tgtEl>
                                          <p:spTgt spid="300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74" grpId="0" animBg="1"/>
      <p:bldP spid="300089" grpId="0" animBg="1"/>
      <p:bldP spid="300091" grpId="0" animBg="1"/>
      <p:bldP spid="300092" grpId="0"/>
      <p:bldP spid="30009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77371" y="284176"/>
            <a:ext cx="7949565" cy="150876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3200" dirty="0" err="1"/>
              <a:t>Hủy</a:t>
            </a:r>
            <a:r>
              <a:rPr lang="en-US" sz="3200" dirty="0"/>
              <a:t> </a:t>
            </a:r>
            <a:r>
              <a:rPr lang="en-US" sz="3200" dirty="0" err="1"/>
              <a:t>phần</a:t>
            </a:r>
            <a:r>
              <a:rPr lang="en-US" sz="3200" dirty="0"/>
              <a:t> </a:t>
            </a:r>
            <a:r>
              <a:rPr lang="en-US" sz="3200" dirty="0" err="1"/>
              <a:t>tử</a:t>
            </a:r>
            <a:r>
              <a:rPr lang="en-US" sz="3200" dirty="0"/>
              <a:t> </a:t>
            </a:r>
            <a:r>
              <a:rPr lang="en-US" sz="3200" dirty="0" err="1"/>
              <a:t>sau</a:t>
            </a:r>
            <a:r>
              <a:rPr lang="en-US" sz="3200" dirty="0"/>
              <a:t> </a:t>
            </a:r>
            <a:r>
              <a:rPr lang="en-US" sz="3200" dirty="0" err="1"/>
              <a:t>phần</a:t>
            </a:r>
            <a:r>
              <a:rPr lang="en-US" sz="3200" dirty="0"/>
              <a:t> </a:t>
            </a:r>
            <a:r>
              <a:rPr lang="en-US" sz="3200" dirty="0" err="1"/>
              <a:t>tử</a:t>
            </a:r>
            <a:r>
              <a:rPr lang="en-US" sz="3200" dirty="0"/>
              <a:t> q </a:t>
            </a:r>
            <a:r>
              <a:rPr lang="en-US" sz="3200" dirty="0" err="1"/>
              <a:t>trong</a:t>
            </a:r>
            <a:r>
              <a:rPr lang="en-US" sz="3200" dirty="0"/>
              <a:t> </a:t>
            </a:r>
            <a:r>
              <a:rPr lang="en-US" sz="3200" dirty="0">
                <a:solidFill>
                  <a:srgbClr val="FFFFFF"/>
                </a:solidFill>
              </a:rPr>
              <a:t>List</a:t>
            </a:r>
          </a:p>
        </p:txBody>
      </p:sp>
      <p:sp>
        <p:nvSpPr>
          <p:cNvPr id="302083" name="Rectangle 3"/>
          <p:cNvSpPr>
            <a:spLocks noGrp="1" noChangeArrowheads="1"/>
          </p:cNvSpPr>
          <p:nvPr>
            <p:ph idx="1"/>
          </p:nvPr>
        </p:nvSpPr>
        <p:spPr>
          <a:xfrm>
            <a:off x="977371" y="2286000"/>
            <a:ext cx="6150966" cy="3931919"/>
          </a:xfrm>
        </p:spPr>
        <p:txBody>
          <a:bodyPr>
            <a:normAutofit fontScale="92500"/>
          </a:bodyPr>
          <a:lstStyle/>
          <a:p>
            <a:pPr>
              <a:buFont typeface="Wingdings" pitchFamily="2" charset="2"/>
              <a:buChar char="Ø"/>
            </a:pPr>
            <a:r>
              <a:rPr lang="en-US" u="sng" dirty="0" err="1"/>
              <a:t>Bắt</a:t>
            </a:r>
            <a:r>
              <a:rPr lang="en-US" u="sng" dirty="0"/>
              <a:t> </a:t>
            </a:r>
            <a:r>
              <a:rPr lang="en-US" u="sng" dirty="0" err="1"/>
              <a:t>đầu</a:t>
            </a:r>
            <a:endParaRPr lang="en-US" u="sng" dirty="0"/>
          </a:p>
          <a:p>
            <a:pPr lvl="1">
              <a:buFont typeface="Wingdings" pitchFamily="2" charset="2"/>
              <a:buNone/>
            </a:pPr>
            <a:r>
              <a:rPr lang="en-US" dirty="0" err="1"/>
              <a:t>Nếu</a:t>
            </a:r>
            <a:r>
              <a:rPr lang="en-US" dirty="0"/>
              <a:t> (q!=NULL) </a:t>
            </a:r>
            <a:r>
              <a:rPr lang="en-US" dirty="0" err="1"/>
              <a:t>thì</a:t>
            </a:r>
            <a:r>
              <a:rPr lang="en-US" dirty="0"/>
              <a:t> //q </a:t>
            </a:r>
            <a:r>
              <a:rPr lang="en-US" dirty="0" err="1"/>
              <a:t>tồn</a:t>
            </a:r>
            <a:r>
              <a:rPr lang="en-US" dirty="0"/>
              <a:t> </a:t>
            </a:r>
            <a:r>
              <a:rPr lang="en-US" dirty="0" err="1"/>
              <a:t>tại</a:t>
            </a:r>
            <a:r>
              <a:rPr lang="en-US" dirty="0"/>
              <a:t> </a:t>
            </a:r>
            <a:r>
              <a:rPr lang="en-US" dirty="0" err="1"/>
              <a:t>trong</a:t>
            </a:r>
            <a:r>
              <a:rPr lang="en-US" dirty="0"/>
              <a:t> List</a:t>
            </a:r>
          </a:p>
          <a:p>
            <a:pPr lvl="1">
              <a:buFont typeface="Wingdings" pitchFamily="2" charset="2"/>
              <a:buChar char="§"/>
            </a:pPr>
            <a:r>
              <a:rPr lang="en-US" u="sng" dirty="0"/>
              <a:t>B1</a:t>
            </a:r>
            <a:r>
              <a:rPr lang="en-US" dirty="0"/>
              <a:t>: p=q-&gt;</a:t>
            </a:r>
            <a:r>
              <a:rPr lang="en-US" dirty="0" err="1"/>
              <a:t>pNext</a:t>
            </a:r>
            <a:r>
              <a:rPr lang="en-US" dirty="0"/>
              <a:t>;// p </a:t>
            </a:r>
            <a:r>
              <a:rPr lang="en-US" dirty="0" err="1"/>
              <a:t>là</a:t>
            </a:r>
            <a:r>
              <a:rPr lang="en-US" dirty="0"/>
              <a:t> </a:t>
            </a:r>
            <a:r>
              <a:rPr lang="en-US" dirty="0" err="1"/>
              <a:t>phần</a:t>
            </a:r>
            <a:r>
              <a:rPr lang="en-US" dirty="0"/>
              <a:t> </a:t>
            </a:r>
            <a:r>
              <a:rPr lang="en-US" dirty="0" err="1"/>
              <a:t>tử</a:t>
            </a:r>
            <a:r>
              <a:rPr lang="en-US" dirty="0"/>
              <a:t> </a:t>
            </a:r>
            <a:r>
              <a:rPr lang="en-US" dirty="0" err="1"/>
              <a:t>cần</a:t>
            </a:r>
            <a:r>
              <a:rPr lang="en-US" dirty="0"/>
              <a:t> </a:t>
            </a:r>
            <a:r>
              <a:rPr lang="en-US" dirty="0" err="1"/>
              <a:t>hủy</a:t>
            </a:r>
            <a:endParaRPr lang="en-US" dirty="0"/>
          </a:p>
          <a:p>
            <a:pPr lvl="1">
              <a:buFont typeface="Wingdings" pitchFamily="2" charset="2"/>
              <a:buChar char="§"/>
            </a:pPr>
            <a:r>
              <a:rPr lang="en-US" u="sng" dirty="0"/>
              <a:t>B2</a:t>
            </a:r>
            <a:r>
              <a:rPr lang="en-US" dirty="0"/>
              <a:t>: </a:t>
            </a:r>
            <a:r>
              <a:rPr lang="en-US" dirty="0" err="1"/>
              <a:t>Nếu</a:t>
            </a:r>
            <a:r>
              <a:rPr lang="en-US" dirty="0"/>
              <a:t> (p!=NULL) </a:t>
            </a:r>
            <a:r>
              <a:rPr lang="en-US" dirty="0" err="1"/>
              <a:t>thì</a:t>
            </a:r>
            <a:r>
              <a:rPr lang="en-US" dirty="0"/>
              <a:t> // q </a:t>
            </a:r>
            <a:r>
              <a:rPr lang="en-US" dirty="0" err="1"/>
              <a:t>không</a:t>
            </a:r>
            <a:r>
              <a:rPr lang="en-US" dirty="0"/>
              <a:t> </a:t>
            </a:r>
            <a:r>
              <a:rPr lang="en-US" dirty="0" err="1"/>
              <a:t>phải</a:t>
            </a:r>
            <a:r>
              <a:rPr lang="en-US" dirty="0"/>
              <a:t> </a:t>
            </a:r>
            <a:r>
              <a:rPr lang="en-US" dirty="0" err="1"/>
              <a:t>là</a:t>
            </a:r>
            <a:r>
              <a:rPr lang="en-US" dirty="0"/>
              <a:t> </a:t>
            </a:r>
            <a:r>
              <a:rPr lang="en-US" dirty="0" err="1"/>
              <a:t>phần</a:t>
            </a:r>
            <a:r>
              <a:rPr lang="en-US" dirty="0"/>
              <a:t> </a:t>
            </a:r>
            <a:r>
              <a:rPr lang="en-US" dirty="0" err="1"/>
              <a:t>tử</a:t>
            </a:r>
            <a:r>
              <a:rPr lang="en-US" dirty="0"/>
              <a:t> </a:t>
            </a:r>
            <a:r>
              <a:rPr lang="en-US" dirty="0" err="1"/>
              <a:t>cuối</a:t>
            </a:r>
            <a:endParaRPr lang="en-US" dirty="0"/>
          </a:p>
          <a:p>
            <a:pPr lvl="1">
              <a:buFont typeface="Wingdings" pitchFamily="2" charset="2"/>
              <a:buNone/>
            </a:pPr>
            <a:r>
              <a:rPr lang="en-US" dirty="0"/>
              <a:t>			+ q-&gt;</a:t>
            </a:r>
            <a:r>
              <a:rPr lang="en-US" dirty="0" err="1"/>
              <a:t>pNext</a:t>
            </a:r>
            <a:r>
              <a:rPr lang="en-US" dirty="0"/>
              <a:t>=p-&gt;</a:t>
            </a:r>
            <a:r>
              <a:rPr lang="en-US" dirty="0" err="1"/>
              <a:t>pNext</a:t>
            </a:r>
            <a:r>
              <a:rPr lang="en-US" dirty="0"/>
              <a:t>;// </a:t>
            </a:r>
            <a:r>
              <a:rPr lang="en-US" dirty="0" err="1"/>
              <a:t>tách</a:t>
            </a:r>
            <a:r>
              <a:rPr lang="en-US" dirty="0"/>
              <a:t> p ra </a:t>
            </a:r>
            <a:r>
              <a:rPr lang="en-US" dirty="0" err="1"/>
              <a:t>khỏi</a:t>
            </a:r>
            <a:r>
              <a:rPr lang="en-US" dirty="0"/>
              <a:t> </a:t>
            </a:r>
            <a:r>
              <a:rPr lang="en-US" dirty="0" err="1"/>
              <a:t>xâu</a:t>
            </a:r>
            <a:endParaRPr lang="en-US" dirty="0"/>
          </a:p>
          <a:p>
            <a:pPr lvl="1">
              <a:buFont typeface="Wingdings" pitchFamily="2" charset="2"/>
              <a:buNone/>
            </a:pPr>
            <a:r>
              <a:rPr lang="en-US" dirty="0"/>
              <a:t>			+ </a:t>
            </a:r>
            <a:r>
              <a:rPr lang="en-US" dirty="0" err="1"/>
              <a:t>nếu</a:t>
            </a:r>
            <a:r>
              <a:rPr lang="en-US" dirty="0"/>
              <a:t> (p== </a:t>
            </a:r>
            <a:r>
              <a:rPr lang="en-US" dirty="0" err="1"/>
              <a:t>pTail</a:t>
            </a:r>
            <a:r>
              <a:rPr lang="en-US" dirty="0"/>
              <a:t>) // </a:t>
            </a:r>
            <a:r>
              <a:rPr lang="en-US" dirty="0" err="1"/>
              <a:t>nút</a:t>
            </a:r>
            <a:r>
              <a:rPr lang="en-US" dirty="0"/>
              <a:t> </a:t>
            </a:r>
            <a:r>
              <a:rPr lang="en-US" dirty="0" err="1"/>
              <a:t>cần</a:t>
            </a:r>
            <a:r>
              <a:rPr lang="en-US" dirty="0"/>
              <a:t> </a:t>
            </a:r>
            <a:r>
              <a:rPr lang="en-US" dirty="0" err="1"/>
              <a:t>hủy</a:t>
            </a:r>
            <a:r>
              <a:rPr lang="en-US" dirty="0"/>
              <a:t> </a:t>
            </a:r>
            <a:r>
              <a:rPr lang="en-US" dirty="0" err="1"/>
              <a:t>là</a:t>
            </a:r>
            <a:r>
              <a:rPr lang="en-US" dirty="0"/>
              <a:t> </a:t>
            </a:r>
            <a:r>
              <a:rPr lang="en-US" dirty="0" err="1"/>
              <a:t>nút</a:t>
            </a:r>
            <a:r>
              <a:rPr lang="en-US" dirty="0"/>
              <a:t> </a:t>
            </a:r>
            <a:r>
              <a:rPr lang="en-US" dirty="0" err="1"/>
              <a:t>cuối</a:t>
            </a:r>
            <a:endParaRPr lang="en-US" dirty="0"/>
          </a:p>
          <a:p>
            <a:pPr lvl="1">
              <a:buFont typeface="Wingdings" pitchFamily="2" charset="2"/>
              <a:buNone/>
            </a:pPr>
            <a:r>
              <a:rPr lang="en-US" dirty="0"/>
              <a:t>				</a:t>
            </a:r>
            <a:r>
              <a:rPr lang="en-US" dirty="0" err="1"/>
              <a:t>pTail</a:t>
            </a:r>
            <a:r>
              <a:rPr lang="en-US" dirty="0"/>
              <a:t>=q;</a:t>
            </a:r>
          </a:p>
          <a:p>
            <a:pPr lvl="1">
              <a:buFont typeface="Wingdings" pitchFamily="2" charset="2"/>
              <a:buNone/>
            </a:pPr>
            <a:r>
              <a:rPr lang="en-US" dirty="0"/>
              <a:t>			+ delete p;// </a:t>
            </a:r>
            <a:r>
              <a:rPr lang="en-US" dirty="0" err="1"/>
              <a:t>hủy</a:t>
            </a:r>
            <a:r>
              <a:rPr lang="en-US" dirty="0"/>
              <a:t> p</a:t>
            </a:r>
          </a:p>
          <a:p>
            <a:pPr lvl="1">
              <a:buFont typeface="Wingdings" pitchFamily="2" charset="2"/>
              <a:buNone/>
            </a:pPr>
            <a:r>
              <a:rPr lang="en-US" dirty="0"/>
              <a:t>			</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0310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thuật toán </a:t>
            </a:r>
          </a:p>
        </p:txBody>
      </p:sp>
      <p:sp>
        <p:nvSpPr>
          <p:cNvPr id="303107" name="Rectangle 3"/>
          <p:cNvSpPr>
            <a:spLocks noGrp="1" noChangeArrowheads="1"/>
          </p:cNvSpPr>
          <p:nvPr>
            <p:ph idx="1"/>
          </p:nvPr>
        </p:nvSpPr>
        <p:spPr>
          <a:xfrm>
            <a:off x="4046219" y="685799"/>
            <a:ext cx="5109211" cy="4892040"/>
          </a:xfrm>
        </p:spPr>
        <p:txBody>
          <a:bodyPr>
            <a:normAutofit/>
          </a:bodyPr>
          <a:lstStyle/>
          <a:p>
            <a:pPr>
              <a:lnSpc>
                <a:spcPct val="90000"/>
              </a:lnSpc>
              <a:buFontTx/>
              <a:buNone/>
            </a:pPr>
            <a:r>
              <a:rPr lang="en-US" sz="1600" dirty="0">
                <a:solidFill>
                  <a:schemeClr val="tx1"/>
                </a:solidFill>
              </a:rPr>
              <a:t>	int </a:t>
            </a:r>
            <a:r>
              <a:rPr lang="en-US" sz="1600" dirty="0" err="1">
                <a:solidFill>
                  <a:schemeClr val="tx1"/>
                </a:solidFill>
              </a:rPr>
              <a:t>RemoveAfterQ</a:t>
            </a:r>
            <a:r>
              <a:rPr lang="en-US" sz="1600" dirty="0">
                <a:solidFill>
                  <a:schemeClr val="tx1"/>
                </a:solidFill>
              </a:rPr>
              <a:t>(List &amp;</a:t>
            </a:r>
            <a:r>
              <a:rPr lang="en-US" sz="1600" dirty="0" err="1">
                <a:solidFill>
                  <a:schemeClr val="tx1"/>
                </a:solidFill>
              </a:rPr>
              <a:t>l,Node</a:t>
            </a:r>
            <a:r>
              <a:rPr lang="en-US" sz="1600" dirty="0">
                <a:solidFill>
                  <a:schemeClr val="tx1"/>
                </a:solidFill>
              </a:rPr>
              <a:t> *q)</a:t>
            </a:r>
          </a:p>
          <a:p>
            <a:pPr>
              <a:lnSpc>
                <a:spcPct val="90000"/>
              </a:lnSpc>
              <a:buFontTx/>
              <a:buNone/>
            </a:pPr>
            <a:r>
              <a:rPr lang="en-US" sz="1600" dirty="0">
                <a:solidFill>
                  <a:schemeClr val="tx1"/>
                </a:solidFill>
              </a:rPr>
              <a:t>	{	Node *p;</a:t>
            </a:r>
          </a:p>
          <a:p>
            <a:pPr>
              <a:lnSpc>
                <a:spcPct val="90000"/>
              </a:lnSpc>
              <a:buFontTx/>
              <a:buNone/>
            </a:pPr>
            <a:r>
              <a:rPr lang="en-US" sz="1600" dirty="0">
                <a:solidFill>
                  <a:schemeClr val="tx1"/>
                </a:solidFill>
              </a:rPr>
              <a:t>		if(q!=NULL)</a:t>
            </a:r>
          </a:p>
          <a:p>
            <a:pPr>
              <a:lnSpc>
                <a:spcPct val="90000"/>
              </a:lnSpc>
              <a:buFontTx/>
              <a:buNone/>
            </a:pPr>
            <a:r>
              <a:rPr lang="en-US" sz="1600" dirty="0">
                <a:solidFill>
                  <a:schemeClr val="tx1"/>
                </a:solidFill>
              </a:rPr>
              <a:t>		{	p=q-&gt;</a:t>
            </a:r>
            <a:r>
              <a:rPr lang="en-US" sz="1600" dirty="0" err="1">
                <a:solidFill>
                  <a:schemeClr val="tx1"/>
                </a:solidFill>
              </a:rPr>
              <a:t>pNext</a:t>
            </a:r>
            <a:r>
              <a:rPr lang="en-US" sz="1600" dirty="0">
                <a:solidFill>
                  <a:schemeClr val="tx1"/>
                </a:solidFill>
              </a:rPr>
              <a:t>; //p </a:t>
            </a:r>
            <a:r>
              <a:rPr lang="en-US" sz="1600" dirty="0" err="1">
                <a:solidFill>
                  <a:schemeClr val="tx1"/>
                </a:solidFill>
              </a:rPr>
              <a:t>là</a:t>
            </a:r>
            <a:r>
              <a:rPr lang="en-US" sz="1600" dirty="0">
                <a:solidFill>
                  <a:schemeClr val="tx1"/>
                </a:solidFill>
              </a:rPr>
              <a:t> </a:t>
            </a:r>
            <a:r>
              <a:rPr lang="en-US" sz="1600" dirty="0" err="1">
                <a:solidFill>
                  <a:schemeClr val="tx1"/>
                </a:solidFill>
              </a:rPr>
              <a:t>nút</a:t>
            </a:r>
            <a:r>
              <a:rPr lang="en-US" sz="1600" dirty="0">
                <a:solidFill>
                  <a:schemeClr val="tx1"/>
                </a:solidFill>
              </a:rPr>
              <a:t> </a:t>
            </a:r>
            <a:r>
              <a:rPr lang="en-US" sz="1600" dirty="0" err="1">
                <a:solidFill>
                  <a:schemeClr val="tx1"/>
                </a:solidFill>
              </a:rPr>
              <a:t>cần</a:t>
            </a:r>
            <a:r>
              <a:rPr lang="en-US" sz="1600" dirty="0">
                <a:solidFill>
                  <a:schemeClr val="tx1"/>
                </a:solidFill>
              </a:rPr>
              <a:t> </a:t>
            </a:r>
            <a:r>
              <a:rPr lang="en-US" sz="1600" dirty="0" err="1">
                <a:solidFill>
                  <a:schemeClr val="tx1"/>
                </a:solidFill>
              </a:rPr>
              <a:t>xoá</a:t>
            </a:r>
            <a:endParaRPr lang="en-US" sz="1600" dirty="0">
              <a:solidFill>
                <a:schemeClr val="tx1"/>
              </a:solidFill>
            </a:endParaRPr>
          </a:p>
          <a:p>
            <a:pPr>
              <a:lnSpc>
                <a:spcPct val="90000"/>
              </a:lnSpc>
              <a:buFontTx/>
              <a:buNone/>
            </a:pPr>
            <a:r>
              <a:rPr lang="en-US" sz="1600" dirty="0">
                <a:solidFill>
                  <a:schemeClr val="tx1"/>
                </a:solidFill>
              </a:rPr>
              <a:t>			if(p!=NULL) // p </a:t>
            </a:r>
            <a:r>
              <a:rPr lang="en-US" sz="1600" dirty="0" err="1">
                <a:solidFill>
                  <a:schemeClr val="tx1"/>
                </a:solidFill>
              </a:rPr>
              <a:t>không</a:t>
            </a:r>
            <a:r>
              <a:rPr lang="en-US" sz="1600" dirty="0">
                <a:solidFill>
                  <a:schemeClr val="tx1"/>
                </a:solidFill>
              </a:rPr>
              <a:t> </a:t>
            </a:r>
            <a:r>
              <a:rPr lang="en-US" sz="1600" dirty="0" err="1">
                <a:solidFill>
                  <a:schemeClr val="tx1"/>
                </a:solidFill>
              </a:rPr>
              <a:t>phài</a:t>
            </a:r>
            <a:r>
              <a:rPr lang="en-US" sz="1600" dirty="0">
                <a:solidFill>
                  <a:schemeClr val="tx1"/>
                </a:solidFill>
              </a:rPr>
              <a:t> </a:t>
            </a:r>
            <a:r>
              <a:rPr lang="en-US" sz="1600" dirty="0" err="1">
                <a:solidFill>
                  <a:schemeClr val="tx1"/>
                </a:solidFill>
              </a:rPr>
              <a:t>là</a:t>
            </a:r>
            <a:r>
              <a:rPr lang="en-US" sz="1600" dirty="0">
                <a:solidFill>
                  <a:schemeClr val="tx1"/>
                </a:solidFill>
              </a:rPr>
              <a:t> </a:t>
            </a:r>
            <a:r>
              <a:rPr lang="en-US" sz="1600" dirty="0" err="1">
                <a:solidFill>
                  <a:schemeClr val="tx1"/>
                </a:solidFill>
              </a:rPr>
              <a:t>nút</a:t>
            </a:r>
            <a:r>
              <a:rPr lang="en-US" sz="1600" dirty="0">
                <a:solidFill>
                  <a:schemeClr val="tx1"/>
                </a:solidFill>
              </a:rPr>
              <a:t> </a:t>
            </a:r>
            <a:r>
              <a:rPr lang="en-US" sz="1600" dirty="0" err="1">
                <a:solidFill>
                  <a:schemeClr val="tx1"/>
                </a:solidFill>
              </a:rPr>
              <a:t>cuối</a:t>
            </a:r>
            <a:endParaRPr lang="en-US" sz="1600" dirty="0">
              <a:solidFill>
                <a:schemeClr val="tx1"/>
              </a:solidFill>
            </a:endParaRPr>
          </a:p>
          <a:p>
            <a:pPr>
              <a:lnSpc>
                <a:spcPct val="90000"/>
              </a:lnSpc>
              <a:buFontTx/>
              <a:buNone/>
            </a:pPr>
            <a:r>
              <a:rPr lang="en-US" sz="1600" dirty="0">
                <a:solidFill>
                  <a:schemeClr val="tx1"/>
                </a:solidFill>
              </a:rPr>
              <a:t>			{	if(p==</a:t>
            </a:r>
            <a:r>
              <a:rPr lang="en-US" sz="1600" dirty="0" err="1">
                <a:solidFill>
                  <a:schemeClr val="tx1"/>
                </a:solidFill>
              </a:rPr>
              <a:t>l.pTail</a:t>
            </a:r>
            <a:r>
              <a:rPr lang="en-US" sz="1600" dirty="0">
                <a:solidFill>
                  <a:schemeClr val="tx1"/>
                </a:solidFill>
              </a:rPr>
              <a:t>) //</a:t>
            </a:r>
            <a:r>
              <a:rPr lang="en-US" sz="1600" dirty="0" err="1">
                <a:solidFill>
                  <a:schemeClr val="tx1"/>
                </a:solidFill>
              </a:rPr>
              <a:t>nút</a:t>
            </a:r>
            <a:r>
              <a:rPr lang="en-US" sz="1600" dirty="0">
                <a:solidFill>
                  <a:schemeClr val="tx1"/>
                </a:solidFill>
              </a:rPr>
              <a:t> </a:t>
            </a:r>
            <a:r>
              <a:rPr lang="en-US" sz="1600" dirty="0" err="1">
                <a:solidFill>
                  <a:schemeClr val="tx1"/>
                </a:solidFill>
              </a:rPr>
              <a:t>cần</a:t>
            </a:r>
            <a:r>
              <a:rPr lang="en-US" sz="1600" dirty="0">
                <a:solidFill>
                  <a:schemeClr val="tx1"/>
                </a:solidFill>
              </a:rPr>
              <a:t> </a:t>
            </a:r>
            <a:r>
              <a:rPr lang="en-US" sz="1600" dirty="0" err="1">
                <a:solidFill>
                  <a:schemeClr val="tx1"/>
                </a:solidFill>
              </a:rPr>
              <a:t>xoá</a:t>
            </a:r>
            <a:r>
              <a:rPr lang="en-US" sz="1600" dirty="0">
                <a:solidFill>
                  <a:schemeClr val="tx1"/>
                </a:solidFill>
              </a:rPr>
              <a:t> </a:t>
            </a:r>
            <a:r>
              <a:rPr lang="en-US" sz="1600" dirty="0" err="1">
                <a:solidFill>
                  <a:schemeClr val="tx1"/>
                </a:solidFill>
              </a:rPr>
              <a:t>là</a:t>
            </a:r>
            <a:r>
              <a:rPr lang="en-US" sz="1600" dirty="0">
                <a:solidFill>
                  <a:schemeClr val="tx1"/>
                </a:solidFill>
              </a:rPr>
              <a:t> </a:t>
            </a:r>
            <a:r>
              <a:rPr lang="en-US" sz="1600" dirty="0" err="1">
                <a:solidFill>
                  <a:schemeClr val="tx1"/>
                </a:solidFill>
              </a:rPr>
              <a:t>nút</a:t>
            </a:r>
            <a:r>
              <a:rPr lang="en-US" sz="1600" dirty="0">
                <a:solidFill>
                  <a:schemeClr val="tx1"/>
                </a:solidFill>
              </a:rPr>
              <a:t> </a:t>
            </a:r>
            <a:r>
              <a:rPr lang="en-US" sz="1600" dirty="0" err="1">
                <a:solidFill>
                  <a:schemeClr val="tx1"/>
                </a:solidFill>
              </a:rPr>
              <a:t>cuối</a:t>
            </a:r>
            <a:r>
              <a:rPr lang="en-US" sz="1600" dirty="0">
                <a:solidFill>
                  <a:schemeClr val="tx1"/>
                </a:solidFill>
              </a:rPr>
              <a:t> </a:t>
            </a:r>
            <a:r>
              <a:rPr lang="en-US" sz="1600" dirty="0" err="1">
                <a:solidFill>
                  <a:schemeClr val="tx1"/>
                </a:solidFill>
              </a:rPr>
              <a:t>cùng</a:t>
            </a:r>
            <a:r>
              <a:rPr lang="en-US" sz="1600" dirty="0">
                <a:solidFill>
                  <a:schemeClr val="tx1"/>
                </a:solidFill>
              </a:rPr>
              <a:t> </a:t>
            </a:r>
          </a:p>
          <a:p>
            <a:pPr>
              <a:lnSpc>
                <a:spcPct val="90000"/>
              </a:lnSpc>
              <a:buFontTx/>
              <a:buNone/>
            </a:pPr>
            <a:r>
              <a:rPr lang="en-US" sz="1600" dirty="0">
                <a:solidFill>
                  <a:schemeClr val="tx1"/>
                </a:solidFill>
              </a:rPr>
              <a:t>					</a:t>
            </a:r>
            <a:r>
              <a:rPr lang="en-US" sz="1600" dirty="0" err="1">
                <a:solidFill>
                  <a:schemeClr val="tx1"/>
                </a:solidFill>
              </a:rPr>
              <a:t>l.pTail</a:t>
            </a:r>
            <a:r>
              <a:rPr lang="en-US" sz="1600" dirty="0">
                <a:solidFill>
                  <a:schemeClr val="tx1"/>
                </a:solidFill>
              </a:rPr>
              <a:t>=q;// </a:t>
            </a:r>
            <a:r>
              <a:rPr lang="en-US" sz="1600" dirty="0" err="1">
                <a:solidFill>
                  <a:schemeClr val="tx1"/>
                </a:solidFill>
              </a:rPr>
              <a:t>cập</a:t>
            </a:r>
            <a:r>
              <a:rPr lang="en-US" sz="1600" dirty="0">
                <a:solidFill>
                  <a:schemeClr val="tx1"/>
                </a:solidFill>
              </a:rPr>
              <a:t> </a:t>
            </a:r>
            <a:r>
              <a:rPr lang="en-US" sz="1600" dirty="0" err="1">
                <a:solidFill>
                  <a:schemeClr val="tx1"/>
                </a:solidFill>
              </a:rPr>
              <a:t>nhật</a:t>
            </a:r>
            <a:r>
              <a:rPr lang="en-US" sz="1600" dirty="0">
                <a:solidFill>
                  <a:schemeClr val="tx1"/>
                </a:solidFill>
              </a:rPr>
              <a:t> </a:t>
            </a:r>
            <a:r>
              <a:rPr lang="en-US" sz="1600" dirty="0" err="1">
                <a:solidFill>
                  <a:schemeClr val="tx1"/>
                </a:solidFill>
              </a:rPr>
              <a:t>lạ</a:t>
            </a:r>
            <a:r>
              <a:rPr lang="en-US" sz="1600" dirty="0">
                <a:solidFill>
                  <a:schemeClr val="tx1"/>
                </a:solidFill>
              </a:rPr>
              <a:t> </a:t>
            </a:r>
            <a:r>
              <a:rPr lang="en-US" sz="1600" dirty="0" err="1">
                <a:solidFill>
                  <a:schemeClr val="tx1"/>
                </a:solidFill>
              </a:rPr>
              <a:t>pTail</a:t>
            </a:r>
            <a:endParaRPr lang="en-US" sz="1600" dirty="0">
              <a:solidFill>
                <a:schemeClr val="tx1"/>
              </a:solidFill>
            </a:endParaRPr>
          </a:p>
          <a:p>
            <a:pPr>
              <a:lnSpc>
                <a:spcPct val="90000"/>
              </a:lnSpc>
              <a:buFontTx/>
              <a:buNone/>
            </a:pPr>
            <a:r>
              <a:rPr lang="en-US" sz="1600" dirty="0">
                <a:solidFill>
                  <a:schemeClr val="tx1"/>
                </a:solidFill>
              </a:rPr>
              <a:t>				q-&gt;</a:t>
            </a:r>
            <a:r>
              <a:rPr lang="en-US" sz="1600" dirty="0" err="1">
                <a:solidFill>
                  <a:schemeClr val="tx1"/>
                </a:solidFill>
              </a:rPr>
              <a:t>pNext</a:t>
            </a:r>
            <a:r>
              <a:rPr lang="en-US" sz="1600" dirty="0">
                <a:solidFill>
                  <a:schemeClr val="tx1"/>
                </a:solidFill>
              </a:rPr>
              <a:t>=p-&gt;</a:t>
            </a:r>
            <a:r>
              <a:rPr lang="en-US" sz="1600" dirty="0" err="1">
                <a:solidFill>
                  <a:schemeClr val="tx1"/>
                </a:solidFill>
              </a:rPr>
              <a:t>pNext</a:t>
            </a:r>
            <a:r>
              <a:rPr lang="en-US" sz="1600" dirty="0">
                <a:solidFill>
                  <a:schemeClr val="tx1"/>
                </a:solidFill>
              </a:rPr>
              <a:t>; 				delete p;</a:t>
            </a:r>
          </a:p>
          <a:p>
            <a:pPr>
              <a:lnSpc>
                <a:spcPct val="90000"/>
              </a:lnSpc>
              <a:buFontTx/>
              <a:buNone/>
            </a:pPr>
            <a:r>
              <a:rPr lang="en-US" sz="1600" dirty="0">
                <a:solidFill>
                  <a:schemeClr val="tx1"/>
                </a:solidFill>
              </a:rPr>
              <a:t>			}</a:t>
            </a:r>
          </a:p>
          <a:p>
            <a:pPr>
              <a:lnSpc>
                <a:spcPct val="90000"/>
              </a:lnSpc>
              <a:buFontTx/>
              <a:buNone/>
            </a:pPr>
            <a:r>
              <a:rPr lang="en-US" sz="1600" dirty="0">
                <a:solidFill>
                  <a:schemeClr val="tx1"/>
                </a:solidFill>
              </a:rPr>
              <a:t>			return 1;</a:t>
            </a:r>
          </a:p>
          <a:p>
            <a:pPr>
              <a:lnSpc>
                <a:spcPct val="90000"/>
              </a:lnSpc>
              <a:buFontTx/>
              <a:buNone/>
            </a:pPr>
            <a:r>
              <a:rPr lang="en-US" sz="1600" dirty="0">
                <a:solidFill>
                  <a:schemeClr val="tx1"/>
                </a:solidFill>
              </a:rPr>
              <a:t>		}</a:t>
            </a:r>
          </a:p>
          <a:p>
            <a:pPr>
              <a:lnSpc>
                <a:spcPct val="90000"/>
              </a:lnSpc>
              <a:buFontTx/>
              <a:buNone/>
            </a:pPr>
            <a:r>
              <a:rPr lang="en-US" sz="1600" dirty="0">
                <a:solidFill>
                  <a:schemeClr val="tx1"/>
                </a:solidFill>
              </a:rPr>
              <a:t>		else </a:t>
            </a:r>
          </a:p>
          <a:p>
            <a:pPr>
              <a:lnSpc>
                <a:spcPct val="90000"/>
              </a:lnSpc>
              <a:buFontTx/>
              <a:buNone/>
            </a:pPr>
            <a:r>
              <a:rPr lang="en-US" sz="1600" dirty="0">
                <a:solidFill>
                  <a:schemeClr val="tx1"/>
                </a:solidFill>
              </a:rPr>
              <a:t>		     return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a:t>
            </a:r>
          </a:p>
        </p:txBody>
      </p:sp>
      <p:grpSp>
        <p:nvGrpSpPr>
          <p:cNvPr id="2" name="Group 4"/>
          <p:cNvGrpSpPr>
            <a:grpSpLocks noRot="1"/>
          </p:cNvGrpSpPr>
          <p:nvPr/>
        </p:nvGrpSpPr>
        <p:grpSpPr bwMode="auto">
          <a:xfrm>
            <a:off x="2576513" y="3125788"/>
            <a:ext cx="1225550" cy="588962"/>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4305300" y="3125788"/>
            <a:ext cx="1225550" cy="588962"/>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6175375" y="3125788"/>
            <a:ext cx="1225550" cy="588962"/>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7905750" y="3138488"/>
            <a:ext cx="1225550" cy="588962"/>
            <a:chOff x="3301" y="2341"/>
            <a:chExt cx="772" cy="371"/>
          </a:xfrm>
        </p:grpSpPr>
        <p:sp>
          <p:nvSpPr>
            <p:cNvPr id="27" name="Rectangle 29"/>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95"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96"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04164" name="Line 36"/>
          <p:cNvSpPr>
            <a:spLocks noChangeShapeType="1"/>
          </p:cNvSpPr>
          <p:nvPr/>
        </p:nvSpPr>
        <p:spPr bwMode="auto">
          <a:xfrm>
            <a:off x="3800475" y="34274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5" name="Line 37"/>
          <p:cNvSpPr>
            <a:spLocks noChangeShapeType="1"/>
          </p:cNvSpPr>
          <p:nvPr/>
        </p:nvSpPr>
        <p:spPr bwMode="auto">
          <a:xfrm>
            <a:off x="5529263" y="3390900"/>
            <a:ext cx="6477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66" name="Line 38"/>
          <p:cNvSpPr>
            <a:spLocks noChangeShapeType="1"/>
          </p:cNvSpPr>
          <p:nvPr/>
        </p:nvSpPr>
        <p:spPr bwMode="auto">
          <a:xfrm>
            <a:off x="7400925" y="34274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7" name="Line 39"/>
          <p:cNvSpPr>
            <a:spLocks noChangeShapeType="1"/>
          </p:cNvSpPr>
          <p:nvPr/>
        </p:nvSpPr>
        <p:spPr bwMode="auto">
          <a:xfrm>
            <a:off x="9129713" y="3427413"/>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8" name="Line 40"/>
          <p:cNvSpPr>
            <a:spLocks noChangeShapeType="1"/>
          </p:cNvSpPr>
          <p:nvPr/>
        </p:nvSpPr>
        <p:spPr bwMode="auto">
          <a:xfrm flipV="1">
            <a:off x="1568450" y="3425825"/>
            <a:ext cx="1008063"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69" name="Oval 41"/>
          <p:cNvSpPr>
            <a:spLocks noChangeArrowheads="1"/>
          </p:cNvSpPr>
          <p:nvPr/>
        </p:nvSpPr>
        <p:spPr bwMode="auto">
          <a:xfrm>
            <a:off x="1352550" y="3282950"/>
            <a:ext cx="215900" cy="287338"/>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4170" name="Group 42"/>
          <p:cNvGrpSpPr>
            <a:grpSpLocks/>
          </p:cNvGrpSpPr>
          <p:nvPr/>
        </p:nvGrpSpPr>
        <p:grpSpPr bwMode="auto">
          <a:xfrm>
            <a:off x="6392863" y="2936875"/>
            <a:ext cx="863600" cy="1008063"/>
            <a:chOff x="2122" y="2568"/>
            <a:chExt cx="453" cy="408"/>
          </a:xfrm>
        </p:grpSpPr>
        <p:sp>
          <p:nvSpPr>
            <p:cNvPr id="304171" name="Line 43"/>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72" name="Line 44"/>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4173" name="Text Box 45"/>
          <p:cNvSpPr txBox="1">
            <a:spLocks noChangeArrowheads="1"/>
          </p:cNvSpPr>
          <p:nvPr/>
        </p:nvSpPr>
        <p:spPr bwMode="auto">
          <a:xfrm>
            <a:off x="2505075" y="272573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04174" name="Text Box 46"/>
          <p:cNvSpPr txBox="1">
            <a:spLocks noChangeArrowheads="1"/>
          </p:cNvSpPr>
          <p:nvPr/>
        </p:nvSpPr>
        <p:spPr bwMode="auto">
          <a:xfrm>
            <a:off x="4233863" y="2563813"/>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04175" name="Text Box 47"/>
          <p:cNvSpPr txBox="1">
            <a:spLocks noChangeArrowheads="1"/>
          </p:cNvSpPr>
          <p:nvPr/>
        </p:nvSpPr>
        <p:spPr bwMode="auto">
          <a:xfrm>
            <a:off x="6032500" y="2635250"/>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04176" name="Text Box 48"/>
          <p:cNvSpPr txBox="1">
            <a:spLocks noChangeArrowheads="1"/>
          </p:cNvSpPr>
          <p:nvPr/>
        </p:nvSpPr>
        <p:spPr bwMode="auto">
          <a:xfrm>
            <a:off x="7761288" y="2706688"/>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04182" name="Text Box 54"/>
          <p:cNvSpPr txBox="1">
            <a:spLocks noChangeArrowheads="1"/>
          </p:cNvSpPr>
          <p:nvPr/>
        </p:nvSpPr>
        <p:spPr bwMode="auto">
          <a:xfrm>
            <a:off x="4376738" y="2214563"/>
            <a:ext cx="50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q</a:t>
            </a:r>
          </a:p>
        </p:txBody>
      </p:sp>
      <p:sp>
        <p:nvSpPr>
          <p:cNvPr id="304184" name="Text Box 56"/>
          <p:cNvSpPr txBox="1">
            <a:spLocks noChangeArrowheads="1"/>
          </p:cNvSpPr>
          <p:nvPr/>
        </p:nvSpPr>
        <p:spPr bwMode="auto">
          <a:xfrm>
            <a:off x="5024438" y="3175000"/>
            <a:ext cx="576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304185" name="Rectangle 57"/>
          <p:cNvSpPr>
            <a:spLocks noChangeArrowheads="1"/>
          </p:cNvSpPr>
          <p:nvPr/>
        </p:nvSpPr>
        <p:spPr bwMode="auto">
          <a:xfrm>
            <a:off x="5024438" y="3175000"/>
            <a:ext cx="45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E04A0E"/>
                </a:solidFill>
              </a:rPr>
              <a:t>4f</a:t>
            </a:r>
          </a:p>
        </p:txBody>
      </p:sp>
      <p:sp>
        <p:nvSpPr>
          <p:cNvPr id="304186" name="Freeform 58"/>
          <p:cNvSpPr>
            <a:spLocks/>
          </p:cNvSpPr>
          <p:nvPr/>
        </p:nvSpPr>
        <p:spPr bwMode="auto">
          <a:xfrm>
            <a:off x="5524500" y="3390900"/>
            <a:ext cx="2808288" cy="889000"/>
          </a:xfrm>
          <a:custGeom>
            <a:avLst/>
            <a:gdLst>
              <a:gd name="T0" fmla="*/ 0 w 1769"/>
              <a:gd name="T1" fmla="*/ 0 h 560"/>
              <a:gd name="T2" fmla="*/ 318 w 1769"/>
              <a:gd name="T3" fmla="*/ 273 h 560"/>
              <a:gd name="T4" fmla="*/ 681 w 1769"/>
              <a:gd name="T5" fmla="*/ 499 h 560"/>
              <a:gd name="T6" fmla="*/ 1225 w 1769"/>
              <a:gd name="T7" fmla="*/ 545 h 560"/>
              <a:gd name="T8" fmla="*/ 1588 w 1769"/>
              <a:gd name="T9" fmla="*/ 409 h 560"/>
              <a:gd name="T10" fmla="*/ 1769 w 1769"/>
              <a:gd name="T11" fmla="*/ 227 h 560"/>
            </a:gdLst>
            <a:ahLst/>
            <a:cxnLst>
              <a:cxn ang="0">
                <a:pos x="T0" y="T1"/>
              </a:cxn>
              <a:cxn ang="0">
                <a:pos x="T2" y="T3"/>
              </a:cxn>
              <a:cxn ang="0">
                <a:pos x="T4" y="T5"/>
              </a:cxn>
              <a:cxn ang="0">
                <a:pos x="T6" y="T7"/>
              </a:cxn>
              <a:cxn ang="0">
                <a:pos x="T8" y="T9"/>
              </a:cxn>
              <a:cxn ang="0">
                <a:pos x="T10" y="T11"/>
              </a:cxn>
            </a:cxnLst>
            <a:rect l="0" t="0" r="r" b="b"/>
            <a:pathLst>
              <a:path w="1769" h="560">
                <a:moveTo>
                  <a:pt x="0" y="0"/>
                </a:moveTo>
                <a:cubicBezTo>
                  <a:pt x="102" y="95"/>
                  <a:pt x="205" y="190"/>
                  <a:pt x="318" y="273"/>
                </a:cubicBezTo>
                <a:cubicBezTo>
                  <a:pt x="431" y="356"/>
                  <a:pt x="530" y="454"/>
                  <a:pt x="681" y="499"/>
                </a:cubicBezTo>
                <a:cubicBezTo>
                  <a:pt x="832" y="544"/>
                  <a:pt x="1074" y="560"/>
                  <a:pt x="1225" y="545"/>
                </a:cubicBezTo>
                <a:cubicBezTo>
                  <a:pt x="1376" y="530"/>
                  <a:pt x="1497" y="462"/>
                  <a:pt x="1588" y="409"/>
                </a:cubicBezTo>
                <a:cubicBezTo>
                  <a:pt x="1679" y="356"/>
                  <a:pt x="1724" y="291"/>
                  <a:pt x="1769" y="227"/>
                </a:cubicBezTo>
              </a:path>
            </a:pathLst>
          </a:custGeom>
          <a:noFill/>
          <a:ln w="76200" cap="flat" cmpd="sng">
            <a:solidFill>
              <a:srgbClr val="FF00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87" name="Line 59"/>
          <p:cNvSpPr>
            <a:spLocks noChangeShapeType="1"/>
          </p:cNvSpPr>
          <p:nvPr/>
        </p:nvSpPr>
        <p:spPr bwMode="auto">
          <a:xfrm>
            <a:off x="5529263" y="3390900"/>
            <a:ext cx="647700" cy="0"/>
          </a:xfrm>
          <a:prstGeom prst="line">
            <a:avLst/>
          </a:prstGeom>
          <a:noFill/>
          <a:ln w="76200" cap="rnd">
            <a:solidFill>
              <a:srgbClr val="FF0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88" name="Arc 60"/>
          <p:cNvSpPr>
            <a:spLocks/>
          </p:cNvSpPr>
          <p:nvPr/>
        </p:nvSpPr>
        <p:spPr bwMode="auto">
          <a:xfrm>
            <a:off x="4737100" y="2541588"/>
            <a:ext cx="287338" cy="5762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4192" name="Group 64"/>
          <p:cNvGrpSpPr>
            <a:grpSpLocks/>
          </p:cNvGrpSpPr>
          <p:nvPr/>
        </p:nvGrpSpPr>
        <p:grpSpPr bwMode="auto">
          <a:xfrm>
            <a:off x="6392863" y="2166938"/>
            <a:ext cx="576262" cy="936625"/>
            <a:chOff x="4027" y="1071"/>
            <a:chExt cx="363" cy="590"/>
          </a:xfrm>
        </p:grpSpPr>
        <p:sp>
          <p:nvSpPr>
            <p:cNvPr id="304189" name="Text Box 61"/>
            <p:cNvSpPr txBox="1">
              <a:spLocks noChangeArrowheads="1"/>
            </p:cNvSpPr>
            <p:nvPr/>
          </p:nvSpPr>
          <p:spPr bwMode="auto">
            <a:xfrm>
              <a:off x="4027" y="10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p</a:t>
              </a:r>
            </a:p>
          </p:txBody>
        </p:sp>
        <p:sp>
          <p:nvSpPr>
            <p:cNvPr id="304190" name="Arc 62"/>
            <p:cNvSpPr>
              <a:spLocks/>
            </p:cNvSpPr>
            <p:nvPr/>
          </p:nvSpPr>
          <p:spPr bwMode="auto">
            <a:xfrm>
              <a:off x="4209" y="1298"/>
              <a:ext cx="181"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4191" name="Text Box 63"/>
          <p:cNvSpPr txBox="1">
            <a:spLocks noChangeArrowheads="1"/>
          </p:cNvSpPr>
          <p:nvPr/>
        </p:nvSpPr>
        <p:spPr bwMode="auto">
          <a:xfrm>
            <a:off x="4972050" y="2024063"/>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p-=q-&gt;pNext</a:t>
            </a:r>
          </a:p>
        </p:txBody>
      </p:sp>
      <p:sp>
        <p:nvSpPr>
          <p:cNvPr id="304193" name="Text Box 65"/>
          <p:cNvSpPr txBox="1">
            <a:spLocks noChangeArrowheads="1"/>
          </p:cNvSpPr>
          <p:nvPr/>
        </p:nvSpPr>
        <p:spPr bwMode="auto">
          <a:xfrm>
            <a:off x="5673725" y="4400550"/>
            <a:ext cx="2592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q-&gt;pNext=p-&gt;pNext</a:t>
            </a:r>
          </a:p>
        </p:txBody>
      </p:sp>
      <p:sp>
        <p:nvSpPr>
          <p:cNvPr id="304194" name="Text Box 66"/>
          <p:cNvSpPr txBox="1">
            <a:spLocks noChangeArrowheads="1"/>
          </p:cNvSpPr>
          <p:nvPr/>
        </p:nvSpPr>
        <p:spPr bwMode="auto">
          <a:xfrm>
            <a:off x="920750" y="2706688"/>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4191"/>
                                        </p:tgtEl>
                                        <p:attrNameLst>
                                          <p:attrName>style.visibility</p:attrName>
                                        </p:attrNameLst>
                                      </p:cBhvr>
                                      <p:to>
                                        <p:strVal val="visible"/>
                                      </p:to>
                                    </p:set>
                                    <p:animEffect transition="in" filter="diamond(in)">
                                      <p:cBhvr>
                                        <p:cTn id="7" dur="2000"/>
                                        <p:tgtEl>
                                          <p:spTgt spid="304191"/>
                                        </p:tgtEl>
                                      </p:cBhvr>
                                    </p:animEffect>
                                  </p:childTnLst>
                                </p:cTn>
                              </p:par>
                              <p:par>
                                <p:cTn id="8" presetID="8" presetClass="entr" presetSubtype="16" fill="hold" nodeType="withEffect">
                                  <p:stCondLst>
                                    <p:cond delay="0"/>
                                  </p:stCondLst>
                                  <p:childTnLst>
                                    <p:set>
                                      <p:cBhvr>
                                        <p:cTn id="9" dur="1" fill="hold">
                                          <p:stCondLst>
                                            <p:cond delay="0"/>
                                          </p:stCondLst>
                                        </p:cTn>
                                        <p:tgtEl>
                                          <p:spTgt spid="304192"/>
                                        </p:tgtEl>
                                        <p:attrNameLst>
                                          <p:attrName>style.visibility</p:attrName>
                                        </p:attrNameLst>
                                      </p:cBhvr>
                                      <p:to>
                                        <p:strVal val="visible"/>
                                      </p:to>
                                    </p:set>
                                    <p:animEffect transition="in" filter="diamond(in)">
                                      <p:cBhvr>
                                        <p:cTn id="10" dur="2000"/>
                                        <p:tgtEl>
                                          <p:spTgt spid="304192"/>
                                        </p:tgtEl>
                                      </p:cBhvr>
                                    </p:animEffect>
                                  </p:childTnLst>
                                </p:cTn>
                              </p:par>
                            </p:childTnLst>
                          </p:cTn>
                        </p:par>
                        <p:par>
                          <p:cTn id="11" fill="hold" nodeType="afterGroup">
                            <p:stCondLst>
                              <p:cond delay="2000"/>
                            </p:stCondLst>
                            <p:childTnLst>
                              <p:par>
                                <p:cTn id="12" presetID="8" presetClass="entr" presetSubtype="16" fill="hold" grpId="0" nodeType="afterEffect">
                                  <p:stCondLst>
                                    <p:cond delay="0"/>
                                  </p:stCondLst>
                                  <p:childTnLst>
                                    <p:set>
                                      <p:cBhvr>
                                        <p:cTn id="13" dur="1" fill="hold">
                                          <p:stCondLst>
                                            <p:cond delay="0"/>
                                          </p:stCondLst>
                                        </p:cTn>
                                        <p:tgtEl>
                                          <p:spTgt spid="304193"/>
                                        </p:tgtEl>
                                        <p:attrNameLst>
                                          <p:attrName>style.visibility</p:attrName>
                                        </p:attrNameLst>
                                      </p:cBhvr>
                                      <p:to>
                                        <p:strVal val="visible"/>
                                      </p:to>
                                    </p:set>
                                    <p:animEffect transition="in" filter="diamond(in)">
                                      <p:cBhvr>
                                        <p:cTn id="14" dur="2000"/>
                                        <p:tgtEl>
                                          <p:spTgt spid="304193"/>
                                        </p:tgtEl>
                                      </p:cBhvr>
                                    </p:animEffect>
                                  </p:childTnLst>
                                </p:cTn>
                              </p:par>
                            </p:childTnLst>
                          </p:cTn>
                        </p:par>
                        <p:par>
                          <p:cTn id="15" fill="hold" nodeType="afterGroup">
                            <p:stCondLst>
                              <p:cond delay="4000"/>
                            </p:stCondLst>
                            <p:childTnLst>
                              <p:par>
                                <p:cTn id="16" presetID="8" presetClass="entr" presetSubtype="16" fill="hold" grpId="0" nodeType="afterEffect">
                                  <p:stCondLst>
                                    <p:cond delay="0"/>
                                  </p:stCondLst>
                                  <p:childTnLst>
                                    <p:set>
                                      <p:cBhvr>
                                        <p:cTn id="17" dur="1" fill="hold">
                                          <p:stCondLst>
                                            <p:cond delay="0"/>
                                          </p:stCondLst>
                                        </p:cTn>
                                        <p:tgtEl>
                                          <p:spTgt spid="304186"/>
                                        </p:tgtEl>
                                        <p:attrNameLst>
                                          <p:attrName>style.visibility</p:attrName>
                                        </p:attrNameLst>
                                      </p:cBhvr>
                                      <p:to>
                                        <p:strVal val="visible"/>
                                      </p:to>
                                    </p:set>
                                    <p:animEffect transition="in" filter="diamond(in)">
                                      <p:cBhvr>
                                        <p:cTn id="18" dur="2000"/>
                                        <p:tgtEl>
                                          <p:spTgt spid="304186"/>
                                        </p:tgtEl>
                                      </p:cBhvr>
                                    </p:animEffect>
                                  </p:childTnLst>
                                </p:cTn>
                              </p:par>
                            </p:childTnLst>
                          </p:cTn>
                        </p:par>
                        <p:par>
                          <p:cTn id="19" fill="hold" nodeType="afterGroup">
                            <p:stCondLst>
                              <p:cond delay="6000"/>
                            </p:stCondLst>
                            <p:childTnLst>
                              <p:par>
                                <p:cTn id="20" presetID="8" presetClass="entr" presetSubtype="16" fill="hold" grpId="0" nodeType="afterEffect">
                                  <p:stCondLst>
                                    <p:cond delay="0"/>
                                  </p:stCondLst>
                                  <p:childTnLst>
                                    <p:set>
                                      <p:cBhvr>
                                        <p:cTn id="21" dur="1" fill="hold">
                                          <p:stCondLst>
                                            <p:cond delay="0"/>
                                          </p:stCondLst>
                                        </p:cTn>
                                        <p:tgtEl>
                                          <p:spTgt spid="304185"/>
                                        </p:tgtEl>
                                        <p:attrNameLst>
                                          <p:attrName>style.visibility</p:attrName>
                                        </p:attrNameLst>
                                      </p:cBhvr>
                                      <p:to>
                                        <p:strVal val="visible"/>
                                      </p:to>
                                    </p:set>
                                    <p:animEffect transition="in" filter="diamond(in)">
                                      <p:cBhvr>
                                        <p:cTn id="22" dur="2000"/>
                                        <p:tgtEl>
                                          <p:spTgt spid="304185"/>
                                        </p:tgtEl>
                                      </p:cBhvr>
                                    </p:animEffect>
                                  </p:childTnLst>
                                </p:cTn>
                              </p:par>
                            </p:childTnLst>
                          </p:cTn>
                        </p:par>
                        <p:par>
                          <p:cTn id="23" fill="hold" nodeType="afterGroup">
                            <p:stCondLst>
                              <p:cond delay="8000"/>
                            </p:stCondLst>
                            <p:childTnLst>
                              <p:par>
                                <p:cTn id="24" presetID="3" presetClass="exit" presetSubtype="10" fill="hold" grpId="0" nodeType="afterEffect">
                                  <p:stCondLst>
                                    <p:cond delay="0"/>
                                  </p:stCondLst>
                                  <p:childTnLst>
                                    <p:animEffect transition="out" filter="blinds(horizontal)">
                                      <p:cBhvr>
                                        <p:cTn id="25" dur="500"/>
                                        <p:tgtEl>
                                          <p:spTgt spid="304184"/>
                                        </p:tgtEl>
                                      </p:cBhvr>
                                    </p:animEffect>
                                    <p:set>
                                      <p:cBhvr>
                                        <p:cTn id="26" dur="1" fill="hold">
                                          <p:stCondLst>
                                            <p:cond delay="499"/>
                                          </p:stCondLst>
                                        </p:cTn>
                                        <p:tgtEl>
                                          <p:spTgt spid="304184"/>
                                        </p:tgtEl>
                                        <p:attrNameLst>
                                          <p:attrName>style.visibility</p:attrName>
                                        </p:attrNameLst>
                                      </p:cBhvr>
                                      <p:to>
                                        <p:strVal val="hidden"/>
                                      </p:to>
                                    </p:set>
                                  </p:childTnLst>
                                </p:cTn>
                              </p:par>
                            </p:childTnLst>
                          </p:cTn>
                        </p:par>
                        <p:par>
                          <p:cTn id="27" fill="hold" nodeType="afterGroup">
                            <p:stCondLst>
                              <p:cond delay="8500"/>
                            </p:stCondLst>
                            <p:childTnLst>
                              <p:par>
                                <p:cTn id="28" presetID="3" presetClass="exit" presetSubtype="10" fill="hold" grpId="0" nodeType="afterEffect">
                                  <p:stCondLst>
                                    <p:cond delay="0"/>
                                  </p:stCondLst>
                                  <p:childTnLst>
                                    <p:animEffect transition="out" filter="blinds(horizontal)">
                                      <p:cBhvr>
                                        <p:cTn id="29" dur="500"/>
                                        <p:tgtEl>
                                          <p:spTgt spid="304165"/>
                                        </p:tgtEl>
                                      </p:cBhvr>
                                    </p:animEffect>
                                    <p:set>
                                      <p:cBhvr>
                                        <p:cTn id="30" dur="1" fill="hold">
                                          <p:stCondLst>
                                            <p:cond delay="499"/>
                                          </p:stCondLst>
                                        </p:cTn>
                                        <p:tgtEl>
                                          <p:spTgt spid="304165"/>
                                        </p:tgtEl>
                                        <p:attrNameLst>
                                          <p:attrName>style.visibility</p:attrName>
                                        </p:attrNameLst>
                                      </p:cBhvr>
                                      <p:to>
                                        <p:strVal val="hidden"/>
                                      </p:to>
                                    </p:set>
                                  </p:childTnLst>
                                </p:cTn>
                              </p:par>
                              <p:par>
                                <p:cTn id="31" presetID="3" presetClass="entr" presetSubtype="10" fill="hold" grpId="0" nodeType="withEffect">
                                  <p:stCondLst>
                                    <p:cond delay="0"/>
                                  </p:stCondLst>
                                  <p:childTnLst>
                                    <p:set>
                                      <p:cBhvr>
                                        <p:cTn id="32" dur="1" fill="hold">
                                          <p:stCondLst>
                                            <p:cond delay="0"/>
                                          </p:stCondLst>
                                        </p:cTn>
                                        <p:tgtEl>
                                          <p:spTgt spid="304187"/>
                                        </p:tgtEl>
                                        <p:attrNameLst>
                                          <p:attrName>style.visibility</p:attrName>
                                        </p:attrNameLst>
                                      </p:cBhvr>
                                      <p:to>
                                        <p:strVal val="visible"/>
                                      </p:to>
                                    </p:set>
                                    <p:animEffect transition="in" filter="blinds(horizontal)">
                                      <p:cBhvr>
                                        <p:cTn id="33" dur="500"/>
                                        <p:tgtEl>
                                          <p:spTgt spid="304187"/>
                                        </p:tgtEl>
                                      </p:cBhvr>
                                    </p:animEffect>
                                  </p:childTnLst>
                                </p:cTn>
                              </p:par>
                            </p:childTnLst>
                          </p:cTn>
                        </p:par>
                        <p:par>
                          <p:cTn id="34" fill="hold" nodeType="afterGroup">
                            <p:stCondLst>
                              <p:cond delay="9000"/>
                            </p:stCondLst>
                            <p:childTnLst>
                              <p:par>
                                <p:cTn id="35" presetID="8" presetClass="entr" presetSubtype="16" fill="hold" nodeType="afterEffect">
                                  <p:stCondLst>
                                    <p:cond delay="0"/>
                                  </p:stCondLst>
                                  <p:childTnLst>
                                    <p:set>
                                      <p:cBhvr>
                                        <p:cTn id="36" dur="1" fill="hold">
                                          <p:stCondLst>
                                            <p:cond delay="0"/>
                                          </p:stCondLst>
                                        </p:cTn>
                                        <p:tgtEl>
                                          <p:spTgt spid="304170"/>
                                        </p:tgtEl>
                                        <p:attrNameLst>
                                          <p:attrName>style.visibility</p:attrName>
                                        </p:attrNameLst>
                                      </p:cBhvr>
                                      <p:to>
                                        <p:strVal val="visible"/>
                                      </p:to>
                                    </p:set>
                                    <p:animEffect transition="in" filter="diamond(in)">
                                      <p:cBhvr>
                                        <p:cTn id="37" dur="2000"/>
                                        <p:tgtEl>
                                          <p:spTgt spid="30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5" grpId="0" animBg="1"/>
      <p:bldP spid="304184" grpId="0"/>
      <p:bldP spid="304185" grpId="0"/>
      <p:bldP spid="304186" grpId="0" animBg="1"/>
      <p:bldP spid="304187" grpId="0" animBg="1"/>
      <p:bldP spid="304191" grpId="0"/>
      <p:bldP spid="30419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80663" y="2963333"/>
            <a:ext cx="2422759" cy="3208867"/>
            <a:chOff x="9206969" y="2963333"/>
            <a:chExt cx="2981858" cy="3208867"/>
          </a:xfrm>
        </p:grpSpPr>
        <p:cxnSp>
          <p:nvCxnSpPr>
            <p:cNvPr id="75" name="Straight Connector 74">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01058" name="Rectangle 2"/>
          <p:cNvSpPr>
            <a:spLocks noGrp="1" noChangeArrowheads="1"/>
          </p:cNvSpPr>
          <p:nvPr>
            <p:ph type="title"/>
          </p:nvPr>
        </p:nvSpPr>
        <p:spPr>
          <a:xfrm>
            <a:off x="555922" y="485244"/>
            <a:ext cx="6934200" cy="150706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t>Thuật toán hủy phần tử có khoá x</a:t>
            </a:r>
          </a:p>
        </p:txBody>
      </p:sp>
      <p:sp>
        <p:nvSpPr>
          <p:cNvPr id="301059" name="Rectangle 3"/>
          <p:cNvSpPr>
            <a:spLocks noGrp="1" noChangeArrowheads="1"/>
          </p:cNvSpPr>
          <p:nvPr>
            <p:ph idx="1"/>
          </p:nvPr>
        </p:nvSpPr>
        <p:spPr>
          <a:xfrm>
            <a:off x="555922" y="2068511"/>
            <a:ext cx="6934200" cy="3615267"/>
          </a:xfrm>
        </p:spPr>
        <p:txBody>
          <a:bodyPr>
            <a:normAutofit/>
          </a:bodyPr>
          <a:lstStyle/>
          <a:p>
            <a:pPr>
              <a:buFontTx/>
              <a:buNone/>
            </a:pPr>
            <a:r>
              <a:rPr lang="en-US" u="sng">
                <a:solidFill>
                  <a:schemeClr val="tx1"/>
                </a:solidFill>
              </a:rPr>
              <a:t>Bước 1</a:t>
            </a:r>
            <a:r>
              <a:rPr lang="en-US">
                <a:solidFill>
                  <a:schemeClr val="tx1"/>
                </a:solidFill>
              </a:rPr>
              <a:t>: </a:t>
            </a:r>
          </a:p>
          <a:p>
            <a:pPr>
              <a:buFontTx/>
              <a:buNone/>
            </a:pPr>
            <a:r>
              <a:rPr lang="en-US">
                <a:solidFill>
                  <a:schemeClr val="tx1"/>
                </a:solidFill>
              </a:rPr>
              <a:t>		Tìm phần tử p có khoá bằng x, và q đứng trước p</a:t>
            </a:r>
          </a:p>
          <a:p>
            <a:pPr>
              <a:buFontTx/>
              <a:buNone/>
            </a:pPr>
            <a:r>
              <a:rPr lang="en-US" u="sng">
                <a:solidFill>
                  <a:schemeClr val="tx1"/>
                </a:solidFill>
              </a:rPr>
              <a:t>Bước 2</a:t>
            </a:r>
            <a:r>
              <a:rPr lang="en-US">
                <a:solidFill>
                  <a:schemeClr val="tx1"/>
                </a:solidFill>
              </a:rPr>
              <a:t>:</a:t>
            </a:r>
          </a:p>
          <a:p>
            <a:pPr>
              <a:buFontTx/>
              <a:buNone/>
            </a:pPr>
            <a:r>
              <a:rPr lang="en-US">
                <a:solidFill>
                  <a:schemeClr val="tx1"/>
                </a:solidFill>
              </a:rPr>
              <a:t>		Nếu (p!=NULL) thì //tìm thấy phần tử có khoá bằng x</a:t>
            </a:r>
          </a:p>
          <a:p>
            <a:pPr>
              <a:buFontTx/>
              <a:buNone/>
            </a:pPr>
            <a:r>
              <a:rPr lang="en-US">
                <a:solidFill>
                  <a:schemeClr val="tx1"/>
                </a:solidFill>
              </a:rPr>
              <a:t>			Hủy p ra khỏi List bằng cách hủy phần tử 		đứng sau q</a:t>
            </a:r>
          </a:p>
          <a:p>
            <a:pPr>
              <a:buFontTx/>
              <a:buNone/>
            </a:pPr>
            <a:r>
              <a:rPr lang="en-US">
                <a:solidFill>
                  <a:schemeClr val="tx1"/>
                </a:solidFill>
              </a:rPr>
              <a:t>		Ngược lại </a:t>
            </a:r>
          </a:p>
          <a:p>
            <a:pPr>
              <a:buFontTx/>
              <a:buNone/>
            </a:pPr>
            <a:r>
              <a:rPr lang="en-US">
                <a:solidFill>
                  <a:schemeClr val="tx1"/>
                </a:solidFill>
              </a:rPr>
              <a:t>			Báo không tìm thấy phần tử có khoá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68908"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6" name="Group 7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030" y="4435646"/>
            <a:ext cx="1153376" cy="1660354"/>
            <a:chOff x="10292292" y="2963333"/>
            <a:chExt cx="1896535" cy="2218267"/>
          </a:xfrm>
        </p:grpSpPr>
        <p:cxnSp>
          <p:nvCxnSpPr>
            <p:cNvPr id="77" name="Straight Connector 7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83" name="Rectangle 8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547" y="0"/>
            <a:ext cx="3784093"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06178" name="Rectangle 2"/>
          <p:cNvSpPr>
            <a:spLocks noGrp="1" noChangeArrowheads="1"/>
          </p:cNvSpPr>
          <p:nvPr>
            <p:ph type="title"/>
          </p:nvPr>
        </p:nvSpPr>
        <p:spPr>
          <a:xfrm>
            <a:off x="1490871" y="685800"/>
            <a:ext cx="3010531" cy="530859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2900">
                <a:solidFill>
                  <a:srgbClr val="FFFFFF"/>
                </a:solidFill>
              </a:rPr>
              <a:t>Cài đặt thuật toán</a:t>
            </a:r>
          </a:p>
        </p:txBody>
      </p:sp>
      <p:sp>
        <p:nvSpPr>
          <p:cNvPr id="306179" name="Rectangle 3"/>
          <p:cNvSpPr>
            <a:spLocks noGrp="1" noChangeArrowheads="1"/>
          </p:cNvSpPr>
          <p:nvPr>
            <p:ph idx="1"/>
          </p:nvPr>
        </p:nvSpPr>
        <p:spPr>
          <a:xfrm>
            <a:off x="5294699" y="685800"/>
            <a:ext cx="3863082" cy="5410200"/>
          </a:xfrm>
        </p:spPr>
        <p:txBody>
          <a:bodyPr>
            <a:normAutofit/>
          </a:bodyPr>
          <a:lstStyle/>
          <a:p>
            <a:pPr>
              <a:buFontTx/>
              <a:buNone/>
            </a:pPr>
            <a:r>
              <a:rPr lang="en-US" sz="1500">
                <a:solidFill>
                  <a:srgbClr val="FFFFFF"/>
                </a:solidFill>
              </a:rPr>
              <a:t>int RemoveX(List &amp;l, int x)</a:t>
            </a:r>
          </a:p>
          <a:p>
            <a:pPr>
              <a:buFontTx/>
              <a:buNone/>
            </a:pPr>
            <a:r>
              <a:rPr lang="en-US" sz="1500">
                <a:solidFill>
                  <a:srgbClr val="FFFFFF"/>
                </a:solidFill>
              </a:rPr>
              <a:t>{	Node *p,*q = NULL; p=l.Head;</a:t>
            </a:r>
          </a:p>
          <a:p>
            <a:pPr>
              <a:buFontTx/>
              <a:buNone/>
            </a:pPr>
            <a:r>
              <a:rPr lang="en-US" sz="1500">
                <a:solidFill>
                  <a:srgbClr val="FFFFFF"/>
                </a:solidFill>
              </a:rPr>
              <a:t>	while((p!=NULL)&amp;&amp;(p-&gt;Info!=x)) //tìm</a:t>
            </a:r>
          </a:p>
          <a:p>
            <a:pPr>
              <a:buFontTx/>
              <a:buNone/>
            </a:pPr>
            <a:r>
              <a:rPr lang="en-US" sz="1500">
                <a:solidFill>
                  <a:srgbClr val="FFFFFF"/>
                </a:solidFill>
              </a:rPr>
              <a:t>	{	q=p;</a:t>
            </a:r>
          </a:p>
          <a:p>
            <a:pPr>
              <a:buFontTx/>
              <a:buNone/>
            </a:pPr>
            <a:r>
              <a:rPr lang="en-US" sz="1500">
                <a:solidFill>
                  <a:srgbClr val="FFFFFF"/>
                </a:solidFill>
              </a:rPr>
              <a:t>		p=p-&gt;Next;</a:t>
            </a:r>
          </a:p>
          <a:p>
            <a:pPr>
              <a:buFontTx/>
              <a:buNone/>
            </a:pPr>
            <a:r>
              <a:rPr lang="en-US" sz="1500">
                <a:solidFill>
                  <a:srgbClr val="FFFFFF"/>
                </a:solidFill>
              </a:rPr>
              <a:t>	}</a:t>
            </a:r>
          </a:p>
          <a:p>
            <a:pPr>
              <a:buFontTx/>
              <a:buNone/>
            </a:pPr>
            <a:r>
              <a:rPr lang="en-US" sz="1500">
                <a:solidFill>
                  <a:srgbClr val="FFFFFF"/>
                </a:solidFill>
              </a:rPr>
              <a:t>	if(p==NULL) //không tìm thấy phần tử có khoá bằng x</a:t>
            </a:r>
          </a:p>
          <a:p>
            <a:pPr>
              <a:buFontTx/>
              <a:buNone/>
            </a:pPr>
            <a:r>
              <a:rPr lang="en-US" sz="1500">
                <a:solidFill>
                  <a:srgbClr val="FFFFFF"/>
                </a:solidFill>
              </a:rPr>
              <a:t>		return 0;</a:t>
            </a:r>
          </a:p>
          <a:p>
            <a:pPr>
              <a:buFontTx/>
              <a:buNone/>
            </a:pPr>
            <a:r>
              <a:rPr lang="en-US" sz="1500">
                <a:solidFill>
                  <a:srgbClr val="FFFFFF"/>
                </a:solidFill>
              </a:rPr>
              <a:t>	if(q!=NULL)//tìm thấy phần tử có khoá bằng x</a:t>
            </a:r>
          </a:p>
          <a:p>
            <a:pPr>
              <a:buFontTx/>
              <a:buNone/>
            </a:pPr>
            <a:r>
              <a:rPr lang="en-US" sz="1500">
                <a:solidFill>
                  <a:srgbClr val="FFFFFF"/>
                </a:solidFill>
              </a:rPr>
              <a:t>		DeleteAfterQ(l,q,x);</a:t>
            </a:r>
          </a:p>
          <a:p>
            <a:pPr>
              <a:buFontTx/>
              <a:buNone/>
            </a:pPr>
            <a:r>
              <a:rPr lang="en-US" sz="1500">
                <a:solidFill>
                  <a:srgbClr val="FFFFFF"/>
                </a:solidFill>
              </a:rPr>
              <a:t>	else //phần tử cần xoá nằm đầu List </a:t>
            </a:r>
          </a:p>
          <a:p>
            <a:pPr>
              <a:buFontTx/>
              <a:buNone/>
            </a:pPr>
            <a:r>
              <a:rPr lang="en-US" sz="1500">
                <a:solidFill>
                  <a:srgbClr val="FFFFFF"/>
                </a:solidFill>
              </a:rPr>
              <a:t>		RemoveHead(l,x);</a:t>
            </a:r>
          </a:p>
          <a:p>
            <a:pPr>
              <a:buFontTx/>
              <a:buNone/>
            </a:pPr>
            <a:r>
              <a:rPr lang="en-US" sz="1500">
                <a:solidFill>
                  <a:srgbClr val="FFFFFF"/>
                </a:solidFill>
              </a:rPr>
              <a:t>	return 1;</a:t>
            </a:r>
          </a:p>
          <a:p>
            <a:pPr>
              <a:buFontTx/>
              <a:buNone/>
            </a:pPr>
            <a:r>
              <a:rPr lang="en-US" sz="1500">
                <a:solidFill>
                  <a:srgbClr val="FFFFFF"/>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1298746-45D4-45BA-B467-3785366EE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6C0FD71-173E-4AC1-A9F7-7A34DE0C2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80938" cy="685800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innerShdw blurRad="57150" dist="38100">
              <a:prstClr val="black">
                <a:alpha val="70000"/>
              </a:prstClr>
            </a:inn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56002" name="Rectangle 2"/>
          <p:cNvSpPr>
            <a:spLocks noGrp="1" noChangeArrowheads="1"/>
          </p:cNvSpPr>
          <p:nvPr>
            <p:ph type="title"/>
          </p:nvPr>
        </p:nvSpPr>
        <p:spPr>
          <a:xfrm>
            <a:off x="453199" y="1536192"/>
            <a:ext cx="2967466" cy="404228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normAutofit/>
          </a:bodyPr>
          <a:lstStyle/>
          <a:p>
            <a:r>
              <a:rPr lang="en-US" sz="2900">
                <a:solidFill>
                  <a:srgbClr val="FFFFFF"/>
                </a:solidFill>
              </a:rPr>
              <a:t>Tìm 1 phần tử trong DSLK đơn</a:t>
            </a:r>
          </a:p>
        </p:txBody>
      </p:sp>
      <p:sp>
        <p:nvSpPr>
          <p:cNvPr id="256003" name="Rectangle 3"/>
          <p:cNvSpPr>
            <a:spLocks noGrp="1" noChangeArrowheads="1"/>
          </p:cNvSpPr>
          <p:nvPr>
            <p:ph idx="1"/>
          </p:nvPr>
        </p:nvSpPr>
        <p:spPr>
          <a:xfrm>
            <a:off x="4267137" y="1536192"/>
            <a:ext cx="5080360" cy="4042283"/>
          </a:xfrm>
        </p:spPr>
        <p:txBody>
          <a:bodyPr anchor="t">
            <a:normAutofit/>
          </a:bodyPr>
          <a:lstStyle/>
          <a:p>
            <a:pPr>
              <a:buFont typeface="Wingdings" pitchFamily="2" charset="2"/>
              <a:buChar char="Ø"/>
            </a:pPr>
            <a:r>
              <a:rPr lang="en-US" sz="1600">
                <a:solidFill>
                  <a:schemeClr val="tx1"/>
                </a:solidFill>
              </a:rPr>
              <a:t>Tìm tuần tự (hàm trả về), các bước của thuật toán tìm nút có Info bằng x trong list đơn</a:t>
            </a:r>
          </a:p>
          <a:p>
            <a:pPr>
              <a:buFont typeface="Wingdings" pitchFamily="2" charset="2"/>
              <a:buNone/>
            </a:pPr>
            <a:r>
              <a:rPr lang="en-US" sz="1600" b="1">
                <a:solidFill>
                  <a:schemeClr val="tx1"/>
                </a:solidFill>
              </a:rPr>
              <a:t>	</a:t>
            </a:r>
            <a:r>
              <a:rPr lang="en-US" sz="1600" u="sng">
                <a:solidFill>
                  <a:schemeClr val="tx1"/>
                </a:solidFill>
              </a:rPr>
              <a:t>Bước 1</a:t>
            </a:r>
            <a:r>
              <a:rPr lang="en-US" sz="1600">
                <a:solidFill>
                  <a:schemeClr val="tx1"/>
                </a:solidFill>
              </a:rPr>
              <a:t>: p=pHead;// địa chỉ của phần tử đầu trong list đơn</a:t>
            </a:r>
          </a:p>
          <a:p>
            <a:pPr>
              <a:buFont typeface="Wingdings" pitchFamily="2" charset="2"/>
              <a:buNone/>
            </a:pPr>
            <a:r>
              <a:rPr lang="en-US" sz="1600">
                <a:solidFill>
                  <a:schemeClr val="tx1"/>
                </a:solidFill>
              </a:rPr>
              <a:t>	</a:t>
            </a:r>
            <a:r>
              <a:rPr lang="en-US" sz="1600" u="sng">
                <a:solidFill>
                  <a:schemeClr val="tx1"/>
                </a:solidFill>
              </a:rPr>
              <a:t>Bước 2</a:t>
            </a:r>
            <a:r>
              <a:rPr lang="en-US" sz="1600">
                <a:solidFill>
                  <a:schemeClr val="tx1"/>
                </a:solidFill>
              </a:rPr>
              <a:t>: </a:t>
            </a:r>
          </a:p>
          <a:p>
            <a:pPr>
              <a:buFont typeface="Wingdings" pitchFamily="2" charset="2"/>
              <a:buNone/>
            </a:pPr>
            <a:r>
              <a:rPr lang="en-US" sz="1600">
                <a:solidFill>
                  <a:schemeClr val="tx1"/>
                </a:solidFill>
              </a:rPr>
              <a:t>		Trong khi p!=NULL và  p-&gt;Info!=x </a:t>
            </a:r>
          </a:p>
          <a:p>
            <a:pPr>
              <a:buFont typeface="Wingdings" pitchFamily="2" charset="2"/>
              <a:buNone/>
            </a:pPr>
            <a:r>
              <a:rPr lang="en-US" sz="1600">
                <a:solidFill>
                  <a:schemeClr val="tx1"/>
                </a:solidFill>
              </a:rPr>
              <a:t>			p=p-&gt;pNext;// xét phần tử kế</a:t>
            </a:r>
          </a:p>
          <a:p>
            <a:pPr>
              <a:buFont typeface="Wingdings" pitchFamily="2" charset="2"/>
              <a:buNone/>
            </a:pPr>
            <a:r>
              <a:rPr lang="en-US" sz="1600" b="1">
                <a:solidFill>
                  <a:schemeClr val="tx1"/>
                </a:solidFill>
              </a:rPr>
              <a:t>	</a:t>
            </a:r>
            <a:r>
              <a:rPr lang="en-US" sz="1600" u="sng">
                <a:solidFill>
                  <a:schemeClr val="tx1"/>
                </a:solidFill>
              </a:rPr>
              <a:t>Bước 3</a:t>
            </a:r>
            <a:r>
              <a:rPr lang="en-US" sz="1600">
                <a:solidFill>
                  <a:schemeClr val="tx1"/>
                </a:solidFill>
              </a:rPr>
              <a:t>:  </a:t>
            </a:r>
          </a:p>
          <a:p>
            <a:pPr>
              <a:buFont typeface="Wingdings" pitchFamily="2" charset="2"/>
              <a:buNone/>
            </a:pPr>
            <a:r>
              <a:rPr lang="en-US" sz="1600">
                <a:solidFill>
                  <a:schemeClr val="tx1"/>
                </a:solidFill>
              </a:rPr>
              <a:t>	+ Nếu p!=NULL thì p lưu địa chỉ của nút có  </a:t>
            </a:r>
          </a:p>
          <a:p>
            <a:pPr>
              <a:buFont typeface="Wingdings" pitchFamily="2" charset="2"/>
              <a:buNone/>
            </a:pPr>
            <a:r>
              <a:rPr lang="en-US" sz="1600">
                <a:solidFill>
                  <a:schemeClr val="tx1"/>
                </a:solidFill>
              </a:rPr>
              <a:t>		Info = x</a:t>
            </a:r>
          </a:p>
          <a:p>
            <a:pPr>
              <a:buFont typeface="Wingdings" pitchFamily="2" charset="2"/>
              <a:buNone/>
            </a:pPr>
            <a:r>
              <a:rPr lang="en-US" sz="1600">
                <a:solidFill>
                  <a:schemeClr val="tx1"/>
                </a:solidFill>
              </a:rPr>
              <a:t>	+ Ngược lại : Không có phần tử cần tìm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8053" name="Rectangle 7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054" name="Rectangle 7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68908"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6" name="Group 7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030" y="4435646"/>
            <a:ext cx="1153376" cy="1660354"/>
            <a:chOff x="10292292" y="2963333"/>
            <a:chExt cx="1896535" cy="2218267"/>
          </a:xfrm>
        </p:grpSpPr>
        <p:cxnSp>
          <p:nvCxnSpPr>
            <p:cNvPr id="77" name="Straight Connector 7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83" name="Rectangle 8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547" y="0"/>
            <a:ext cx="3784093"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58050" name="Rectangle 2"/>
          <p:cNvSpPr>
            <a:spLocks noGrp="1" noChangeArrowheads="1"/>
          </p:cNvSpPr>
          <p:nvPr>
            <p:ph type="title"/>
          </p:nvPr>
        </p:nvSpPr>
        <p:spPr>
          <a:xfrm>
            <a:off x="1490871" y="685800"/>
            <a:ext cx="3010531" cy="530859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2900">
                <a:solidFill>
                  <a:srgbClr val="FFFFFF"/>
                </a:solidFill>
              </a:rPr>
              <a:t>Hàm tìm 1 phần tử trong DSLK đơn</a:t>
            </a:r>
          </a:p>
        </p:txBody>
      </p:sp>
      <p:sp>
        <p:nvSpPr>
          <p:cNvPr id="258051" name="Rectangle 3"/>
          <p:cNvSpPr>
            <a:spLocks noGrp="1" noChangeArrowheads="1"/>
          </p:cNvSpPr>
          <p:nvPr>
            <p:ph idx="1"/>
          </p:nvPr>
        </p:nvSpPr>
        <p:spPr>
          <a:xfrm>
            <a:off x="5294699" y="685800"/>
            <a:ext cx="3863082" cy="5410200"/>
          </a:xfrm>
        </p:spPr>
        <p:txBody>
          <a:bodyPr>
            <a:normAutofit/>
          </a:bodyPr>
          <a:lstStyle/>
          <a:p>
            <a:pPr lvl="1">
              <a:buFont typeface="Wingdings" pitchFamily="2" charset="2"/>
              <a:buChar char="Ø"/>
            </a:pPr>
            <a:r>
              <a:rPr lang="en-US" sz="1600">
                <a:solidFill>
                  <a:srgbClr val="FFFFFF"/>
                </a:solidFill>
                <a:latin typeface="VNI-Times" pitchFamily="2" charset="0"/>
                <a:cs typeface="Courier New" pitchFamily="49" charset="0"/>
              </a:rPr>
              <a:t>	</a:t>
            </a:r>
            <a:r>
              <a:rPr lang="en-US" sz="1600">
                <a:solidFill>
                  <a:srgbClr val="FFFFFF"/>
                </a:solidFill>
                <a:cs typeface="Courier New" pitchFamily="49" charset="0"/>
              </a:rPr>
              <a:t>H</a:t>
            </a:r>
            <a:r>
              <a:rPr lang="en-US" sz="1600">
                <a:solidFill>
                  <a:srgbClr val="FFFFFF"/>
                </a:solidFill>
              </a:rPr>
              <a:t>àm tìm phần tử có Info = x, hàm trả về địa chỉ của nút có Info = x, ngược lại hàm trả về NULL</a:t>
            </a:r>
            <a:endParaRPr lang="en-US" sz="1600" b="1">
              <a:solidFill>
                <a:srgbClr val="FFFFFF"/>
              </a:solidFill>
              <a:cs typeface="Courier New" pitchFamily="49" charset="0"/>
            </a:endParaRPr>
          </a:p>
          <a:p>
            <a:pPr lvl="3">
              <a:buFontTx/>
              <a:buNone/>
            </a:pPr>
            <a:r>
              <a:rPr lang="en-US" sz="1600">
                <a:solidFill>
                  <a:srgbClr val="FFFFFF"/>
                </a:solidFill>
              </a:rPr>
              <a:t>Node</a:t>
            </a:r>
            <a:r>
              <a:rPr lang="en-US" sz="1600">
                <a:solidFill>
                  <a:srgbClr val="FFFFFF"/>
                </a:solidFill>
                <a:cs typeface="Courier New" pitchFamily="49" charset="0"/>
              </a:rPr>
              <a:t> *Search(LIST l, Data  x) </a:t>
            </a:r>
          </a:p>
          <a:p>
            <a:pPr lvl="3">
              <a:buFontTx/>
              <a:buNone/>
            </a:pPr>
            <a:r>
              <a:rPr lang="en-US" sz="1600">
                <a:solidFill>
                  <a:srgbClr val="FFFFFF"/>
                </a:solidFill>
                <a:cs typeface="Courier New" pitchFamily="49" charset="0"/>
              </a:rPr>
              <a:t>{	</a:t>
            </a:r>
          </a:p>
          <a:p>
            <a:pPr lvl="3">
              <a:buFontTx/>
              <a:buNone/>
            </a:pPr>
            <a:r>
              <a:rPr lang="en-US" sz="1600">
                <a:solidFill>
                  <a:srgbClr val="FFFFFF"/>
                </a:solidFill>
                <a:cs typeface="Courier New" pitchFamily="49" charset="0"/>
              </a:rPr>
              <a:t>		</a:t>
            </a:r>
            <a:r>
              <a:rPr lang="en-US" sz="1600">
                <a:solidFill>
                  <a:srgbClr val="FFFFFF"/>
                </a:solidFill>
              </a:rPr>
              <a:t>Node	</a:t>
            </a:r>
            <a:r>
              <a:rPr lang="en-US" sz="1600">
                <a:solidFill>
                  <a:srgbClr val="FFFFFF"/>
                </a:solidFill>
                <a:cs typeface="Courier New" pitchFamily="49" charset="0"/>
              </a:rPr>
              <a:t>	*p;</a:t>
            </a:r>
          </a:p>
          <a:p>
            <a:pPr lvl="3">
              <a:buFontTx/>
              <a:buNone/>
            </a:pPr>
            <a:r>
              <a:rPr lang="en-US" sz="1600">
                <a:solidFill>
                  <a:srgbClr val="FFFFFF"/>
                </a:solidFill>
                <a:cs typeface="Courier New" pitchFamily="49" charset="0"/>
              </a:rPr>
              <a:t>		p = l.pHead;</a:t>
            </a:r>
          </a:p>
          <a:p>
            <a:pPr lvl="3">
              <a:buFontTx/>
              <a:buNone/>
            </a:pPr>
            <a:r>
              <a:rPr lang="en-US" sz="1600">
                <a:solidFill>
                  <a:srgbClr val="FFFFFF"/>
                </a:solidFill>
                <a:cs typeface="Courier New" pitchFamily="49" charset="0"/>
              </a:rPr>
              <a:t>		</a:t>
            </a:r>
            <a:r>
              <a:rPr lang="en-US" sz="1600">
                <a:solidFill>
                  <a:srgbClr val="FFFFFF"/>
                </a:solidFill>
              </a:rPr>
              <a:t>while</a:t>
            </a:r>
            <a:r>
              <a:rPr lang="en-US" sz="1600">
                <a:solidFill>
                  <a:srgbClr val="FFFFFF"/>
                </a:solidFill>
                <a:cs typeface="Courier New" pitchFamily="49" charset="0"/>
              </a:rPr>
              <a:t>((p!= NULL)&amp;&amp;(p-&gt;Info != x)) </a:t>
            </a:r>
          </a:p>
          <a:p>
            <a:pPr lvl="3">
              <a:buFontTx/>
              <a:buNone/>
            </a:pPr>
            <a:r>
              <a:rPr lang="en-US" sz="1600">
                <a:solidFill>
                  <a:srgbClr val="FFFFFF"/>
                </a:solidFill>
                <a:cs typeface="Courier New" pitchFamily="49" charset="0"/>
              </a:rPr>
              <a:t>			p = p-&gt;pNext;</a:t>
            </a:r>
          </a:p>
          <a:p>
            <a:pPr lvl="3">
              <a:buFontTx/>
              <a:buNone/>
            </a:pPr>
            <a:r>
              <a:rPr lang="en-US" sz="1600">
                <a:solidFill>
                  <a:srgbClr val="FFFFFF"/>
                </a:solidFill>
                <a:cs typeface="Courier New" pitchFamily="49" charset="0"/>
              </a:rPr>
              <a:t>	 </a:t>
            </a:r>
            <a:r>
              <a:rPr lang="en-US" sz="1600">
                <a:solidFill>
                  <a:srgbClr val="FFFFFF"/>
                </a:solidFill>
              </a:rPr>
              <a:t>return</a:t>
            </a:r>
            <a:r>
              <a:rPr lang="en-US" sz="1600">
                <a:solidFill>
                  <a:srgbClr val="FFFFFF"/>
                </a:solidFill>
                <a:cs typeface="Courier New" pitchFamily="49" charset="0"/>
              </a:rPr>
              <a:t> p;</a:t>
            </a:r>
          </a:p>
          <a:p>
            <a:pPr lvl="3">
              <a:buFontTx/>
              <a:buNone/>
            </a:pPr>
            <a:r>
              <a:rPr lang="en-US" sz="1600">
                <a:solidFill>
                  <a:srgbClr val="FFFFFF"/>
                </a:solidFill>
                <a:cs typeface="Courier New" pitchFamily="49" charset="0"/>
              </a:rPr>
              <a:t>}</a:t>
            </a:r>
            <a:endParaRPr lang="en-US" sz="16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algn="l"/>
            <a:r>
              <a:rPr lang="en-US" sz="3600">
                <a:solidFill>
                  <a:srgbClr val="FFF3F3"/>
                </a:solidFill>
              </a:rPr>
              <a:t>Minh họa thuật toán tìm phần tử trong DSLK</a:t>
            </a:r>
          </a:p>
        </p:txBody>
      </p:sp>
      <p:sp>
        <p:nvSpPr>
          <p:cNvPr id="259077" name="Text Box 5"/>
          <p:cNvSpPr txBox="1">
            <a:spLocks noChangeArrowheads="1"/>
          </p:cNvSpPr>
          <p:nvPr/>
        </p:nvSpPr>
        <p:spPr bwMode="auto">
          <a:xfrm>
            <a:off x="8610600" y="2330450"/>
            <a:ext cx="1130300"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56</a:t>
            </a:r>
          </a:p>
        </p:txBody>
      </p:sp>
      <p:sp>
        <p:nvSpPr>
          <p:cNvPr id="259079" name="Text Box 7"/>
          <p:cNvSpPr txBox="1">
            <a:spLocks noChangeArrowheads="1"/>
          </p:cNvSpPr>
          <p:nvPr/>
        </p:nvSpPr>
        <p:spPr bwMode="auto">
          <a:xfrm>
            <a:off x="2570163" y="2335213"/>
            <a:ext cx="923925"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34</a:t>
            </a:r>
          </a:p>
        </p:txBody>
      </p:sp>
      <p:sp>
        <p:nvSpPr>
          <p:cNvPr id="259080" name="Text Box 8"/>
          <p:cNvSpPr txBox="1">
            <a:spLocks noChangeArrowheads="1"/>
          </p:cNvSpPr>
          <p:nvPr/>
        </p:nvSpPr>
        <p:spPr bwMode="auto">
          <a:xfrm>
            <a:off x="3979863" y="2335213"/>
            <a:ext cx="973137"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59081" name="Text Box 9"/>
          <p:cNvSpPr txBox="1">
            <a:spLocks noChangeArrowheads="1"/>
          </p:cNvSpPr>
          <p:nvPr/>
        </p:nvSpPr>
        <p:spPr bwMode="auto">
          <a:xfrm>
            <a:off x="5408613" y="2335213"/>
            <a:ext cx="1057275"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a:t>
            </a:r>
          </a:p>
        </p:txBody>
      </p:sp>
      <p:sp>
        <p:nvSpPr>
          <p:cNvPr id="259082" name="Text Box 10"/>
          <p:cNvSpPr txBox="1">
            <a:spLocks noChangeArrowheads="1"/>
          </p:cNvSpPr>
          <p:nvPr/>
        </p:nvSpPr>
        <p:spPr bwMode="auto">
          <a:xfrm>
            <a:off x="6969125" y="2349500"/>
            <a:ext cx="1062038"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59083" name="Text Box 11"/>
          <p:cNvSpPr txBox="1">
            <a:spLocks noChangeArrowheads="1"/>
          </p:cNvSpPr>
          <p:nvPr/>
        </p:nvSpPr>
        <p:spPr bwMode="auto">
          <a:xfrm>
            <a:off x="4808538" y="4221163"/>
            <a:ext cx="1219200" cy="495300"/>
          </a:xfrm>
          <a:prstGeom prst="rect">
            <a:avLst/>
          </a:prstGeom>
          <a:gradFill rotWithShape="1">
            <a:gsLst>
              <a:gs pos="0">
                <a:schemeClr val="bg1"/>
              </a:gs>
              <a:gs pos="100000">
                <a:srgbClr val="4949C3"/>
              </a:gs>
            </a:gsLst>
            <a:path path="shape">
              <a:fillToRect l="50000" t="50000" r="50000" b="50000"/>
            </a:path>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latin typeface="Comic Sans MS" pitchFamily="66" charset="0"/>
              </a:rPr>
              <a:t>X = 8</a:t>
            </a:r>
          </a:p>
        </p:txBody>
      </p:sp>
      <p:cxnSp>
        <p:nvCxnSpPr>
          <p:cNvPr id="259084" name="AutoShape 12"/>
          <p:cNvCxnSpPr>
            <a:cxnSpLocks noChangeShapeType="1"/>
            <a:stCxn id="259079" idx="3"/>
            <a:endCxn id="259080" idx="1"/>
          </p:cNvCxnSpPr>
          <p:nvPr/>
        </p:nvCxnSpPr>
        <p:spPr bwMode="auto">
          <a:xfrm>
            <a:off x="3494088" y="2630488"/>
            <a:ext cx="485775" cy="0"/>
          </a:xfrm>
          <a:prstGeom prst="straightConnector1">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085" name="Line 13"/>
          <p:cNvSpPr>
            <a:spLocks noChangeShapeType="1"/>
          </p:cNvSpPr>
          <p:nvPr/>
        </p:nvSpPr>
        <p:spPr bwMode="auto">
          <a:xfrm flipV="1">
            <a:off x="4972050" y="2620963"/>
            <a:ext cx="455613" cy="1587"/>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86" name="Line 14"/>
          <p:cNvSpPr>
            <a:spLocks noChangeShapeType="1"/>
          </p:cNvSpPr>
          <p:nvPr/>
        </p:nvSpPr>
        <p:spPr bwMode="auto">
          <a:xfrm>
            <a:off x="6465888" y="2636838"/>
            <a:ext cx="533400" cy="0"/>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9087" name="Line 15"/>
          <p:cNvSpPr>
            <a:spLocks noChangeShapeType="1"/>
          </p:cNvSpPr>
          <p:nvPr/>
        </p:nvSpPr>
        <p:spPr bwMode="auto">
          <a:xfrm>
            <a:off x="8048625" y="2636838"/>
            <a:ext cx="576263" cy="0"/>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91" name="Line 19"/>
          <p:cNvSpPr>
            <a:spLocks noChangeShapeType="1"/>
          </p:cNvSpPr>
          <p:nvPr/>
        </p:nvSpPr>
        <p:spPr bwMode="auto">
          <a:xfrm>
            <a:off x="2055813" y="2278063"/>
            <a:ext cx="487362" cy="287337"/>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92" name="Text Box 20"/>
          <p:cNvSpPr txBox="1">
            <a:spLocks noChangeArrowheads="1"/>
          </p:cNvSpPr>
          <p:nvPr/>
        </p:nvSpPr>
        <p:spPr bwMode="auto">
          <a:xfrm>
            <a:off x="776288" y="1989138"/>
            <a:ext cx="1296987"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pHead</a:t>
            </a:r>
          </a:p>
        </p:txBody>
      </p:sp>
      <p:sp>
        <p:nvSpPr>
          <p:cNvPr id="259093" name="Text Box 21"/>
          <p:cNvSpPr txBox="1">
            <a:spLocks noChangeArrowheads="1"/>
          </p:cNvSpPr>
          <p:nvPr/>
        </p:nvSpPr>
        <p:spPr bwMode="auto">
          <a:xfrm>
            <a:off x="2503488"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1f</a:t>
            </a:r>
          </a:p>
        </p:txBody>
      </p:sp>
      <p:sp>
        <p:nvSpPr>
          <p:cNvPr id="259094" name="Text Box 22"/>
          <p:cNvSpPr txBox="1">
            <a:spLocks noChangeArrowheads="1"/>
          </p:cNvSpPr>
          <p:nvPr/>
        </p:nvSpPr>
        <p:spPr bwMode="auto">
          <a:xfrm>
            <a:off x="3873500"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2f</a:t>
            </a:r>
          </a:p>
        </p:txBody>
      </p:sp>
      <p:sp>
        <p:nvSpPr>
          <p:cNvPr id="259095" name="Text Box 23"/>
          <p:cNvSpPr txBox="1">
            <a:spLocks noChangeArrowheads="1"/>
          </p:cNvSpPr>
          <p:nvPr/>
        </p:nvSpPr>
        <p:spPr bwMode="auto">
          <a:xfrm>
            <a:off x="5240338" y="1916113"/>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259096" name="Text Box 24"/>
          <p:cNvSpPr txBox="1">
            <a:spLocks noChangeArrowheads="1"/>
          </p:cNvSpPr>
          <p:nvPr/>
        </p:nvSpPr>
        <p:spPr bwMode="auto">
          <a:xfrm>
            <a:off x="6896100"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4f</a:t>
            </a:r>
          </a:p>
        </p:txBody>
      </p:sp>
      <p:sp>
        <p:nvSpPr>
          <p:cNvPr id="259097" name="Text Box 25"/>
          <p:cNvSpPr txBox="1">
            <a:spLocks noChangeArrowheads="1"/>
          </p:cNvSpPr>
          <p:nvPr/>
        </p:nvSpPr>
        <p:spPr bwMode="auto">
          <a:xfrm>
            <a:off x="8551863" y="1844675"/>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5f</a:t>
            </a:r>
          </a:p>
        </p:txBody>
      </p:sp>
      <p:sp>
        <p:nvSpPr>
          <p:cNvPr id="259098" name="AutoShape 26"/>
          <p:cNvSpPr>
            <a:spLocks noChangeArrowheads="1"/>
          </p:cNvSpPr>
          <p:nvPr/>
        </p:nvSpPr>
        <p:spPr bwMode="auto">
          <a:xfrm>
            <a:off x="2649538" y="2997200"/>
            <a:ext cx="574675" cy="719138"/>
          </a:xfrm>
          <a:prstGeom prst="upArrow">
            <a:avLst>
              <a:gd name="adj1" fmla="val 50000"/>
              <a:gd name="adj2" fmla="val 31285"/>
            </a:avLst>
          </a:prstGeom>
          <a:noFill/>
          <a:ln w="3810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P</a:t>
            </a:r>
          </a:p>
        </p:txBody>
      </p:sp>
      <p:sp>
        <p:nvSpPr>
          <p:cNvPr id="259099" name="Text Box 27"/>
          <p:cNvSpPr txBox="1">
            <a:spLocks noChangeArrowheads="1"/>
          </p:cNvSpPr>
          <p:nvPr/>
        </p:nvSpPr>
        <p:spPr bwMode="auto">
          <a:xfrm>
            <a:off x="6897688" y="4221163"/>
            <a:ext cx="27352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Tìm thấy, hàm trả về địa chỉ của nút tìm thấy là 4f</a:t>
            </a:r>
          </a:p>
        </p:txBody>
      </p:sp>
      <p:sp>
        <p:nvSpPr>
          <p:cNvPr id="259101" name="Text Box 29"/>
          <p:cNvSpPr txBox="1">
            <a:spLocks noChangeArrowheads="1"/>
          </p:cNvSpPr>
          <p:nvPr/>
        </p:nvSpPr>
        <p:spPr bwMode="auto">
          <a:xfrm>
            <a:off x="6969125" y="2349500"/>
            <a:ext cx="1062038" cy="588963"/>
          </a:xfrm>
          <a:prstGeom prst="rect">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9098"/>
                                        </p:tgtEl>
                                        <p:attrNameLst>
                                          <p:attrName>style.visibility</p:attrName>
                                        </p:attrNameLst>
                                      </p:cBhvr>
                                      <p:to>
                                        <p:strVal val="visible"/>
                                      </p:to>
                                    </p:set>
                                    <p:animEffect transition="in" filter="blinds(horizontal)">
                                      <p:cBhvr>
                                        <p:cTn id="7" dur="500"/>
                                        <p:tgtEl>
                                          <p:spTgt spid="2590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9083"/>
                                        </p:tgtEl>
                                        <p:attrNameLst>
                                          <p:attrName>style.visibility</p:attrName>
                                        </p:attrNameLst>
                                      </p:cBhvr>
                                      <p:to>
                                        <p:strVal val="visible"/>
                                      </p:to>
                                    </p:set>
                                    <p:animEffect transition="in" filter="blinds(horizontal)">
                                      <p:cBhvr>
                                        <p:cTn id="10" dur="500"/>
                                        <p:tgtEl>
                                          <p:spTgt spid="259083"/>
                                        </p:tgtEl>
                                      </p:cBhvr>
                                    </p:animEffect>
                                  </p:childTnLst>
                                </p:cTn>
                              </p:par>
                            </p:childTnLst>
                          </p:cTn>
                        </p:par>
                        <p:par>
                          <p:cTn id="11" fill="hold" nodeType="afterGroup">
                            <p:stCondLst>
                              <p:cond delay="500"/>
                            </p:stCondLst>
                            <p:childTnLst>
                              <p:par>
                                <p:cTn id="12" presetID="26" presetClass="emph" presetSubtype="0" fill="hold" grpId="0" nodeType="afterEffect">
                                  <p:stCondLst>
                                    <p:cond delay="0"/>
                                  </p:stCondLst>
                                  <p:childTnLst>
                                    <p:animEffect transition="out" filter="fade">
                                      <p:cBhvr>
                                        <p:cTn id="13" dur="2000" tmFilter="0, 0; .2, .5; .8, .5; 1, 0"/>
                                        <p:tgtEl>
                                          <p:spTgt spid="259079"/>
                                        </p:tgtEl>
                                      </p:cBhvr>
                                    </p:animEffect>
                                    <p:animScale>
                                      <p:cBhvr>
                                        <p:cTn id="14" dur="1000" autoRev="1" fill="hold"/>
                                        <p:tgtEl>
                                          <p:spTgt spid="259079"/>
                                        </p:tgtEl>
                                      </p:cBhvr>
                                      <p:by x="105000" y="105000"/>
                                    </p:animScale>
                                  </p:childTnLst>
                                </p:cTn>
                              </p:par>
                              <p:par>
                                <p:cTn id="15" presetID="26" presetClass="emph" presetSubtype="0" fill="hold" grpId="1" nodeType="withEffect">
                                  <p:stCondLst>
                                    <p:cond delay="0"/>
                                  </p:stCondLst>
                                  <p:childTnLst>
                                    <p:animEffect transition="out" filter="fade">
                                      <p:cBhvr>
                                        <p:cTn id="16" dur="2000" tmFilter="0, 0; .2, .5; .8, .5; 1, 0"/>
                                        <p:tgtEl>
                                          <p:spTgt spid="259083"/>
                                        </p:tgtEl>
                                      </p:cBhvr>
                                    </p:animEffect>
                                    <p:animScale>
                                      <p:cBhvr>
                                        <p:cTn id="17" dur="1000" autoRev="1" fill="hold"/>
                                        <p:tgtEl>
                                          <p:spTgt spid="259083"/>
                                        </p:tgtEl>
                                      </p:cBhvr>
                                      <p:by x="105000" y="105000"/>
                                    </p:animScale>
                                  </p:childTnLst>
                                </p:cTn>
                              </p:par>
                            </p:childTnLst>
                          </p:cTn>
                        </p:par>
                        <p:par>
                          <p:cTn id="18" fill="hold" nodeType="afterGroup">
                            <p:stCondLst>
                              <p:cond delay="2500"/>
                            </p:stCondLst>
                            <p:childTnLst>
                              <p:par>
                                <p:cTn id="19" presetID="63" presetClass="path" presetSubtype="0" accel="50000" decel="50000" fill="hold" grpId="1" nodeType="afterEffect">
                                  <p:stCondLst>
                                    <p:cond delay="0"/>
                                  </p:stCondLst>
                                  <p:childTnLst>
                                    <p:animMotion origin="layout" path="M -4.35897E-6 -1.85185E-6 L 0.14536 0.00023 " pathEditMode="relative" rAng="0" ptsTypes="AA">
                                      <p:cBhvr>
                                        <p:cTn id="20" dur="2000" fill="hold"/>
                                        <p:tgtEl>
                                          <p:spTgt spid="259098"/>
                                        </p:tgtEl>
                                        <p:attrNameLst>
                                          <p:attrName>ppt_x</p:attrName>
                                          <p:attrName>ppt_y</p:attrName>
                                        </p:attrNameLst>
                                      </p:cBhvr>
                                      <p:rCtr x="7260" y="0"/>
                                    </p:animMotion>
                                  </p:childTnLst>
                                </p:cTn>
                              </p:par>
                            </p:childTnLst>
                          </p:cTn>
                        </p:par>
                        <p:par>
                          <p:cTn id="21" fill="hold" nodeType="afterGroup">
                            <p:stCondLst>
                              <p:cond delay="4500"/>
                            </p:stCondLst>
                            <p:childTnLst>
                              <p:par>
                                <p:cTn id="22" presetID="26" presetClass="emph" presetSubtype="0" fill="hold" grpId="0" nodeType="afterEffect">
                                  <p:stCondLst>
                                    <p:cond delay="0"/>
                                  </p:stCondLst>
                                  <p:childTnLst>
                                    <p:animEffect transition="out" filter="fade">
                                      <p:cBhvr>
                                        <p:cTn id="23" dur="2000" tmFilter="0, 0; .2, .5; .8, .5; 1, 0"/>
                                        <p:tgtEl>
                                          <p:spTgt spid="259080"/>
                                        </p:tgtEl>
                                      </p:cBhvr>
                                    </p:animEffect>
                                    <p:animScale>
                                      <p:cBhvr>
                                        <p:cTn id="24" dur="1000" autoRev="1" fill="hold"/>
                                        <p:tgtEl>
                                          <p:spTgt spid="259080"/>
                                        </p:tgtEl>
                                      </p:cBhvr>
                                      <p:by x="105000" y="105000"/>
                                    </p:animScale>
                                  </p:childTnLst>
                                </p:cTn>
                              </p:par>
                              <p:par>
                                <p:cTn id="25" presetID="26" presetClass="emph" presetSubtype="0" fill="hold" grpId="2" nodeType="withEffect">
                                  <p:stCondLst>
                                    <p:cond delay="0"/>
                                  </p:stCondLst>
                                  <p:childTnLst>
                                    <p:animEffect transition="out" filter="fade">
                                      <p:cBhvr>
                                        <p:cTn id="26" dur="2000" tmFilter="0, 0; .2, .5; .8, .5; 1, 0"/>
                                        <p:tgtEl>
                                          <p:spTgt spid="259083"/>
                                        </p:tgtEl>
                                      </p:cBhvr>
                                    </p:animEffect>
                                    <p:animScale>
                                      <p:cBhvr>
                                        <p:cTn id="27" dur="1000" autoRev="1" fill="hold"/>
                                        <p:tgtEl>
                                          <p:spTgt spid="259083"/>
                                        </p:tgtEl>
                                      </p:cBhvr>
                                      <p:by x="105000" y="105000"/>
                                    </p:animScale>
                                  </p:childTnLst>
                                </p:cTn>
                              </p:par>
                            </p:childTnLst>
                          </p:cTn>
                        </p:par>
                        <p:par>
                          <p:cTn id="28" fill="hold" nodeType="afterGroup">
                            <p:stCondLst>
                              <p:cond delay="6500"/>
                            </p:stCondLst>
                            <p:childTnLst>
                              <p:par>
                                <p:cTn id="29" presetID="63" presetClass="path" presetSubtype="0" accel="50000" decel="50000" fill="hold" grpId="2" nodeType="afterEffect">
                                  <p:stCondLst>
                                    <p:cond delay="0"/>
                                  </p:stCondLst>
                                  <p:childTnLst>
                                    <p:animMotion origin="layout" path="M 0.14536 0.00023 L 0.29808 0.00023 " pathEditMode="relative" rAng="0" ptsTypes="AA">
                                      <p:cBhvr>
                                        <p:cTn id="30" dur="2000" fill="hold"/>
                                        <p:tgtEl>
                                          <p:spTgt spid="259098"/>
                                        </p:tgtEl>
                                        <p:attrNameLst>
                                          <p:attrName>ppt_x</p:attrName>
                                          <p:attrName>ppt_y</p:attrName>
                                        </p:attrNameLst>
                                      </p:cBhvr>
                                      <p:rCtr x="7628" y="0"/>
                                    </p:animMotion>
                                  </p:childTnLst>
                                </p:cTn>
                              </p:par>
                            </p:childTnLst>
                          </p:cTn>
                        </p:par>
                        <p:par>
                          <p:cTn id="31" fill="hold" nodeType="afterGroup">
                            <p:stCondLst>
                              <p:cond delay="8500"/>
                            </p:stCondLst>
                            <p:childTnLst>
                              <p:par>
                                <p:cTn id="32" presetID="26" presetClass="emph" presetSubtype="0" fill="hold" grpId="0" nodeType="afterEffect">
                                  <p:stCondLst>
                                    <p:cond delay="0"/>
                                  </p:stCondLst>
                                  <p:childTnLst>
                                    <p:animEffect transition="out" filter="fade">
                                      <p:cBhvr>
                                        <p:cTn id="33" dur="2000" tmFilter="0, 0; .2, .5; .8, .5; 1, 0"/>
                                        <p:tgtEl>
                                          <p:spTgt spid="259081"/>
                                        </p:tgtEl>
                                      </p:cBhvr>
                                    </p:animEffect>
                                    <p:animScale>
                                      <p:cBhvr>
                                        <p:cTn id="34" dur="1000" autoRev="1" fill="hold"/>
                                        <p:tgtEl>
                                          <p:spTgt spid="259081"/>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259083"/>
                                        </p:tgtEl>
                                      </p:cBhvr>
                                    </p:animEffect>
                                    <p:animScale>
                                      <p:cBhvr>
                                        <p:cTn id="37" dur="1000" autoRev="1" fill="hold"/>
                                        <p:tgtEl>
                                          <p:spTgt spid="259083"/>
                                        </p:tgtEl>
                                      </p:cBhvr>
                                      <p:by x="105000" y="105000"/>
                                    </p:animScale>
                                  </p:childTnLst>
                                </p:cTn>
                              </p:par>
                            </p:childTnLst>
                          </p:cTn>
                        </p:par>
                        <p:par>
                          <p:cTn id="38" fill="hold" nodeType="afterGroup">
                            <p:stCondLst>
                              <p:cond delay="10500"/>
                            </p:stCondLst>
                            <p:childTnLst>
                              <p:par>
                                <p:cTn id="39" presetID="63" presetClass="path" presetSubtype="0" accel="50000" decel="50000" fill="hold" grpId="3" nodeType="afterEffect">
                                  <p:stCondLst>
                                    <p:cond delay="0"/>
                                  </p:stCondLst>
                                  <p:childTnLst>
                                    <p:animMotion origin="layout" path="M 0.29808 0.00023 L 0.46523 0.00023 " pathEditMode="relative" rAng="0" ptsTypes="AA">
                                      <p:cBhvr>
                                        <p:cTn id="40" dur="2000" fill="hold"/>
                                        <p:tgtEl>
                                          <p:spTgt spid="259098"/>
                                        </p:tgtEl>
                                        <p:attrNameLst>
                                          <p:attrName>ppt_x</p:attrName>
                                          <p:attrName>ppt_y</p:attrName>
                                        </p:attrNameLst>
                                      </p:cBhvr>
                                      <p:rCtr x="8349" y="0"/>
                                    </p:animMotion>
                                  </p:childTnLst>
                                </p:cTn>
                              </p:par>
                            </p:childTnLst>
                          </p:cTn>
                        </p:par>
                        <p:par>
                          <p:cTn id="41" fill="hold" nodeType="afterGroup">
                            <p:stCondLst>
                              <p:cond delay="12500"/>
                            </p:stCondLst>
                            <p:childTnLst>
                              <p:par>
                                <p:cTn id="42" presetID="26" presetClass="emph" presetSubtype="0" fill="hold" grpId="0" nodeType="afterEffect">
                                  <p:stCondLst>
                                    <p:cond delay="0"/>
                                  </p:stCondLst>
                                  <p:childTnLst>
                                    <p:animEffect transition="out" filter="fade">
                                      <p:cBhvr>
                                        <p:cTn id="43" dur="2000" tmFilter="0, 0; .2, .5; .8, .5; 1, 0"/>
                                        <p:tgtEl>
                                          <p:spTgt spid="259082"/>
                                        </p:tgtEl>
                                      </p:cBhvr>
                                    </p:animEffect>
                                    <p:animScale>
                                      <p:cBhvr>
                                        <p:cTn id="44" dur="1000" autoRev="1" fill="hold"/>
                                        <p:tgtEl>
                                          <p:spTgt spid="259082"/>
                                        </p:tgtEl>
                                      </p:cBhvr>
                                      <p:by x="105000" y="105000"/>
                                    </p:animScale>
                                  </p:childTnLst>
                                </p:cTn>
                              </p:par>
                              <p:par>
                                <p:cTn id="45" presetID="26" presetClass="emph" presetSubtype="0" fill="hold" grpId="4" nodeType="withEffect">
                                  <p:stCondLst>
                                    <p:cond delay="0"/>
                                  </p:stCondLst>
                                  <p:childTnLst>
                                    <p:animEffect transition="out" filter="fade">
                                      <p:cBhvr>
                                        <p:cTn id="46" dur="2000" tmFilter="0, 0; .2, .5; .8, .5; 1, 0"/>
                                        <p:tgtEl>
                                          <p:spTgt spid="259083"/>
                                        </p:tgtEl>
                                      </p:cBhvr>
                                    </p:animEffect>
                                    <p:animScale>
                                      <p:cBhvr>
                                        <p:cTn id="47" dur="1000" autoRev="1" fill="hold"/>
                                        <p:tgtEl>
                                          <p:spTgt spid="259083"/>
                                        </p:tgtEl>
                                      </p:cBhvr>
                                      <p:by x="105000" y="105000"/>
                                    </p:animScale>
                                  </p:childTnLst>
                                </p:cTn>
                              </p:par>
                            </p:childTnLst>
                          </p:cTn>
                        </p:par>
                        <p:par>
                          <p:cTn id="48" fill="hold" nodeType="afterGroup">
                            <p:stCondLst>
                              <p:cond delay="14500"/>
                            </p:stCondLst>
                            <p:childTnLst>
                              <p:par>
                                <p:cTn id="49" presetID="3" presetClass="entr" presetSubtype="10" fill="hold" grpId="0" nodeType="afterEffect">
                                  <p:stCondLst>
                                    <p:cond delay="0"/>
                                  </p:stCondLst>
                                  <p:childTnLst>
                                    <p:set>
                                      <p:cBhvr>
                                        <p:cTn id="50" dur="1" fill="hold">
                                          <p:stCondLst>
                                            <p:cond delay="0"/>
                                          </p:stCondLst>
                                        </p:cTn>
                                        <p:tgtEl>
                                          <p:spTgt spid="259101"/>
                                        </p:tgtEl>
                                        <p:attrNameLst>
                                          <p:attrName>style.visibility</p:attrName>
                                        </p:attrNameLst>
                                      </p:cBhvr>
                                      <p:to>
                                        <p:strVal val="visible"/>
                                      </p:to>
                                    </p:set>
                                    <p:animEffect transition="in" filter="blinds(horizontal)">
                                      <p:cBhvr>
                                        <p:cTn id="51" dur="500"/>
                                        <p:tgtEl>
                                          <p:spTgt spid="259101"/>
                                        </p:tgtEl>
                                      </p:cBhvr>
                                    </p:animEffect>
                                  </p:childTnLst>
                                </p:cTn>
                              </p:par>
                            </p:childTnLst>
                          </p:cTn>
                        </p:par>
                        <p:par>
                          <p:cTn id="52" fill="hold" nodeType="afterGroup">
                            <p:stCondLst>
                              <p:cond delay="15000"/>
                            </p:stCondLst>
                            <p:childTnLst>
                              <p:par>
                                <p:cTn id="53" presetID="3" presetClass="entr" presetSubtype="10" fill="hold" grpId="0" nodeType="afterEffect">
                                  <p:stCondLst>
                                    <p:cond delay="0"/>
                                  </p:stCondLst>
                                  <p:childTnLst>
                                    <p:set>
                                      <p:cBhvr>
                                        <p:cTn id="54" dur="1" fill="hold">
                                          <p:stCondLst>
                                            <p:cond delay="0"/>
                                          </p:stCondLst>
                                        </p:cTn>
                                        <p:tgtEl>
                                          <p:spTgt spid="259099"/>
                                        </p:tgtEl>
                                        <p:attrNameLst>
                                          <p:attrName>style.visibility</p:attrName>
                                        </p:attrNameLst>
                                      </p:cBhvr>
                                      <p:to>
                                        <p:strVal val="visible"/>
                                      </p:to>
                                    </p:set>
                                    <p:animEffect transition="in" filter="blinds(horizontal)">
                                      <p:cBhvr>
                                        <p:cTn id="55" dur="500"/>
                                        <p:tgtEl>
                                          <p:spTgt spid="25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9" grpId="0" animBg="1"/>
      <p:bldP spid="259080" grpId="0" animBg="1"/>
      <p:bldP spid="259081" grpId="0" animBg="1"/>
      <p:bldP spid="259082" grpId="0" animBg="1"/>
      <p:bldP spid="259083" grpId="0" animBg="1"/>
      <p:bldP spid="259083" grpId="1" animBg="1"/>
      <p:bldP spid="259083" grpId="2" animBg="1"/>
      <p:bldP spid="259083" grpId="3" animBg="1"/>
      <p:bldP spid="259083" grpId="4" animBg="1"/>
      <p:bldP spid="259098" grpId="0" animBg="1"/>
      <p:bldP spid="259098" grpId="1" animBg="1"/>
      <p:bldP spid="259098" grpId="2" animBg="1"/>
      <p:bldP spid="259098" grpId="3" animBg="1"/>
      <p:bldP spid="259099" grpId="0"/>
      <p:bldP spid="259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52941" name="Rectangle 79">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52942"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05521"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943" name="Group 83">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80663" y="2963333"/>
            <a:ext cx="2422759" cy="3208867"/>
            <a:chOff x="9206969" y="2963333"/>
            <a:chExt cx="2981858" cy="3208867"/>
          </a:xfrm>
        </p:grpSpPr>
        <p:cxnSp>
          <p:nvCxnSpPr>
            <p:cNvPr id="85" name="Straight Connector 84">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52930" name="Rectangle 2"/>
          <p:cNvSpPr>
            <a:spLocks noGrp="1" noChangeArrowheads="1"/>
          </p:cNvSpPr>
          <p:nvPr>
            <p:ph type="title"/>
          </p:nvPr>
        </p:nvSpPr>
        <p:spPr>
          <a:xfrm>
            <a:off x="6978287" y="941424"/>
            <a:ext cx="2473165" cy="3248611"/>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solidFill>
                  <a:srgbClr val="FFFFFF"/>
                </a:solidFill>
              </a:rPr>
              <a:t>CTDL của DSLK đơn</a:t>
            </a:r>
          </a:p>
        </p:txBody>
      </p:sp>
      <p:graphicFrame>
        <p:nvGraphicFramePr>
          <p:cNvPr id="252939" name="Rectangle 3">
            <a:extLst>
              <a:ext uri="{FF2B5EF4-FFF2-40B4-BE49-F238E27FC236}">
                <a16:creationId xmlns:a16="http://schemas.microsoft.com/office/drawing/2014/main" id="{9F830EDB-C669-462D-83CB-E75BB690449F}"/>
              </a:ext>
            </a:extLst>
          </p:cNvPr>
          <p:cNvGraphicFramePr>
            <a:graphicFrameLocks noGrp="1"/>
          </p:cNvGraphicFramePr>
          <p:nvPr>
            <p:ph idx="1"/>
            <p:extLst>
              <p:ext uri="{D42A27DB-BD31-4B8C-83A1-F6EECF244321}">
                <p14:modId xmlns:p14="http://schemas.microsoft.com/office/powerpoint/2010/main" val="4092577833"/>
              </p:ext>
            </p:extLst>
          </p:nvPr>
        </p:nvGraphicFramePr>
        <p:xfrm>
          <a:off x="764274" y="941424"/>
          <a:ext cx="5029748"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07202"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Duyệt danh sách</a:t>
            </a:r>
          </a:p>
        </p:txBody>
      </p:sp>
      <p:sp>
        <p:nvSpPr>
          <p:cNvPr id="307203" name="Rectangle 3"/>
          <p:cNvSpPr>
            <a:spLocks noGrp="1" noChangeArrowheads="1"/>
          </p:cNvSpPr>
          <p:nvPr>
            <p:ph idx="1"/>
          </p:nvPr>
        </p:nvSpPr>
        <p:spPr>
          <a:xfrm>
            <a:off x="5383341" y="685800"/>
            <a:ext cx="3964154" cy="4603750"/>
          </a:xfrm>
        </p:spPr>
        <p:txBody>
          <a:bodyPr>
            <a:normAutofit/>
          </a:bodyPr>
          <a:lstStyle/>
          <a:p>
            <a:pPr>
              <a:buFont typeface="Wingdings" pitchFamily="2" charset="2"/>
              <a:buChar char="Ø"/>
            </a:pPr>
            <a:r>
              <a:rPr lang="en-US">
                <a:solidFill>
                  <a:schemeClr val="tx1"/>
                </a:solidFill>
              </a:rPr>
              <a:t>Duyệt danh sách là thao tác thường được thực hiện khi có nhu cầu cần xử lý các phần tử trong danh sách như:</a:t>
            </a:r>
          </a:p>
          <a:p>
            <a:pPr lvl="1">
              <a:buFont typeface="Wingdings" pitchFamily="2" charset="2"/>
              <a:buChar char="§"/>
            </a:pPr>
            <a:r>
              <a:rPr lang="en-US">
                <a:solidFill>
                  <a:schemeClr val="tx1"/>
                </a:solidFill>
              </a:rPr>
              <a:t>Đếm các phần tử trong danh sách</a:t>
            </a:r>
          </a:p>
          <a:p>
            <a:pPr lvl="1">
              <a:buFont typeface="Wingdings" pitchFamily="2" charset="2"/>
              <a:buChar char="§"/>
            </a:pPr>
            <a:r>
              <a:rPr lang="en-US">
                <a:solidFill>
                  <a:schemeClr val="tx1"/>
                </a:solidFill>
              </a:rPr>
              <a:t>Tìm tất cả các phần tử trong danh sách thảo điều kiện</a:t>
            </a:r>
          </a:p>
          <a:p>
            <a:pPr lvl="1">
              <a:buFont typeface="Wingdings" pitchFamily="2" charset="2"/>
              <a:buChar char="§"/>
            </a:pPr>
            <a:r>
              <a:rPr lang="en-US">
                <a:solidFill>
                  <a:schemeClr val="tx1"/>
                </a:solidFill>
              </a:rPr>
              <a:t>Hủy toàn bộ danh sách</a:t>
            </a:r>
          </a:p>
          <a:p>
            <a:pPr lvl="1">
              <a:buFont typeface="Wingdings" pitchFamily="2" charset="2"/>
              <a:buChar char="§"/>
            </a:pPr>
            <a:endParaRPr 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555922" y="4487332"/>
            <a:ext cx="6934200" cy="150706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t>Thuật toán duyệt danh sách</a:t>
            </a:r>
          </a:p>
        </p:txBody>
      </p:sp>
      <p:graphicFrame>
        <p:nvGraphicFramePr>
          <p:cNvPr id="308229" name="Rectangle 3">
            <a:extLst>
              <a:ext uri="{FF2B5EF4-FFF2-40B4-BE49-F238E27FC236}">
                <a16:creationId xmlns:a16="http://schemas.microsoft.com/office/drawing/2014/main" id="{02D3E90B-7FEC-4AA1-9EDE-EA763398E2C5}"/>
              </a:ext>
            </a:extLst>
          </p:cNvPr>
          <p:cNvGraphicFramePr>
            <a:graphicFrameLocks noGrp="1"/>
          </p:cNvGraphicFramePr>
          <p:nvPr>
            <p:ph idx="1"/>
            <p:extLst>
              <p:ext uri="{D42A27DB-BD31-4B8C-83A1-F6EECF244321}">
                <p14:modId xmlns:p14="http://schemas.microsoft.com/office/powerpoint/2010/main" val="3012005159"/>
              </p:ext>
            </p:extLst>
          </p:nvPr>
        </p:nvGraphicFramePr>
        <p:xfrm>
          <a:off x="555922" y="685800"/>
          <a:ext cx="8791574"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09250"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in các phần tử trong List</a:t>
            </a:r>
          </a:p>
        </p:txBody>
      </p:sp>
      <p:sp>
        <p:nvSpPr>
          <p:cNvPr id="309251" name="Rectangle 3"/>
          <p:cNvSpPr>
            <a:spLocks noGrp="1" noChangeArrowheads="1"/>
          </p:cNvSpPr>
          <p:nvPr>
            <p:ph idx="1"/>
          </p:nvPr>
        </p:nvSpPr>
        <p:spPr>
          <a:xfrm>
            <a:off x="4046219" y="685799"/>
            <a:ext cx="5109211" cy="4892040"/>
          </a:xfrm>
        </p:spPr>
        <p:txBody>
          <a:bodyPr>
            <a:normAutofit/>
          </a:bodyPr>
          <a:lstStyle/>
          <a:p>
            <a:pPr>
              <a:buFontTx/>
              <a:buNone/>
            </a:pPr>
            <a:r>
              <a:rPr lang="en-US">
                <a:solidFill>
                  <a:schemeClr val="tx1"/>
                </a:solidFill>
              </a:rPr>
              <a:t>	void PrintList(List l)</a:t>
            </a:r>
          </a:p>
          <a:p>
            <a:pPr>
              <a:buFontTx/>
              <a:buNone/>
            </a:pPr>
            <a:r>
              <a:rPr lang="en-US">
                <a:solidFill>
                  <a:schemeClr val="tx1"/>
                </a:solidFill>
              </a:rPr>
              <a:t>	{</a:t>
            </a:r>
          </a:p>
          <a:p>
            <a:pPr>
              <a:buFontTx/>
              <a:buNone/>
            </a:pPr>
            <a:r>
              <a:rPr lang="en-US">
                <a:solidFill>
                  <a:schemeClr val="tx1"/>
                </a:solidFill>
              </a:rPr>
              <a:t>		Node *p;</a:t>
            </a:r>
          </a:p>
          <a:p>
            <a:pPr>
              <a:buFontTx/>
              <a:buNone/>
            </a:pPr>
            <a:r>
              <a:rPr lang="en-US">
                <a:solidFill>
                  <a:schemeClr val="tx1"/>
                </a:solidFill>
              </a:rPr>
              <a:t>		p=l.pHead;</a:t>
            </a:r>
          </a:p>
          <a:p>
            <a:pPr>
              <a:buFontTx/>
              <a:buNone/>
            </a:pPr>
            <a:r>
              <a:rPr lang="en-US">
                <a:solidFill>
                  <a:schemeClr val="tx1"/>
                </a:solidFill>
              </a:rPr>
              <a:t>		while(p!=NULL)</a:t>
            </a:r>
          </a:p>
          <a:p>
            <a:pPr>
              <a:buFontTx/>
              <a:buNone/>
            </a:pPr>
            <a:r>
              <a:rPr lang="en-US">
                <a:solidFill>
                  <a:schemeClr val="tx1"/>
                </a:solidFill>
              </a:rPr>
              <a:t>		{	printf(“%d     ”, p-&gt;Info);</a:t>
            </a:r>
          </a:p>
          <a:p>
            <a:pPr>
              <a:buFontTx/>
              <a:buNone/>
            </a:pPr>
            <a:r>
              <a:rPr lang="en-US">
                <a:solidFill>
                  <a:schemeClr val="tx1"/>
                </a:solidFill>
              </a:rPr>
              <a:t>			p=p-&gt;pNext;</a:t>
            </a:r>
          </a:p>
          <a:p>
            <a:pPr>
              <a:buFontTx/>
              <a:buNone/>
            </a:pPr>
            <a:r>
              <a:rPr lang="en-US">
                <a:solidFill>
                  <a:schemeClr val="tx1"/>
                </a:solidFill>
              </a:rPr>
              <a:t>		}</a:t>
            </a:r>
          </a:p>
          <a:p>
            <a:pPr>
              <a:buFontTx/>
              <a:buNone/>
            </a:pPr>
            <a:r>
              <a:rPr lang="en-US">
                <a:solidFill>
                  <a:schemeClr val="tx1"/>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10274"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Hủy danh sách liên kết đơn</a:t>
            </a:r>
          </a:p>
        </p:txBody>
      </p:sp>
      <p:sp>
        <p:nvSpPr>
          <p:cNvPr id="310275" name="Rectangle 3"/>
          <p:cNvSpPr>
            <a:spLocks noGrp="1" noChangeArrowheads="1"/>
          </p:cNvSpPr>
          <p:nvPr>
            <p:ph idx="1"/>
          </p:nvPr>
        </p:nvSpPr>
        <p:spPr>
          <a:xfrm>
            <a:off x="4046219" y="685799"/>
            <a:ext cx="5109211" cy="4892040"/>
          </a:xfrm>
        </p:spPr>
        <p:txBody>
          <a:bodyPr>
            <a:normAutofit/>
          </a:bodyPr>
          <a:lstStyle/>
          <a:p>
            <a:pPr>
              <a:buFont typeface="Wingdings" pitchFamily="2" charset="2"/>
              <a:buChar char="§"/>
            </a:pPr>
            <a:r>
              <a:rPr lang="en-US" u="sng">
                <a:solidFill>
                  <a:schemeClr val="tx1"/>
                </a:solidFill>
              </a:rPr>
              <a:t>Bước 1</a:t>
            </a:r>
            <a:r>
              <a:rPr lang="en-US">
                <a:solidFill>
                  <a:schemeClr val="tx1"/>
                </a:solidFill>
              </a:rPr>
              <a:t>: </a:t>
            </a:r>
          </a:p>
          <a:p>
            <a:pPr lvl="1">
              <a:buFontTx/>
              <a:buNone/>
            </a:pPr>
            <a:r>
              <a:rPr lang="en-US">
                <a:solidFill>
                  <a:schemeClr val="tx1"/>
                </a:solidFill>
              </a:rPr>
              <a:t>Trong khi (danh sách chưa hết) thực hiện </a:t>
            </a:r>
          </a:p>
          <a:p>
            <a:pPr lvl="1">
              <a:buFontTx/>
              <a:buChar char="•"/>
            </a:pPr>
            <a:r>
              <a:rPr lang="en-US" u="sng">
                <a:solidFill>
                  <a:schemeClr val="tx1"/>
                </a:solidFill>
              </a:rPr>
              <a:t>B11</a:t>
            </a:r>
            <a:r>
              <a:rPr lang="en-US">
                <a:solidFill>
                  <a:schemeClr val="tx1"/>
                </a:solidFill>
              </a:rPr>
              <a:t>: </a:t>
            </a:r>
          </a:p>
          <a:p>
            <a:pPr lvl="1">
              <a:buFontTx/>
              <a:buNone/>
            </a:pPr>
            <a:r>
              <a:rPr lang="en-US">
                <a:solidFill>
                  <a:schemeClr val="tx1"/>
                </a:solidFill>
              </a:rPr>
              <a:t>	p = pHead;</a:t>
            </a:r>
          </a:p>
          <a:p>
            <a:pPr lvl="1">
              <a:buFontTx/>
              <a:buNone/>
            </a:pPr>
            <a:r>
              <a:rPr lang="en-US">
                <a:solidFill>
                  <a:schemeClr val="tx1"/>
                </a:solidFill>
              </a:rPr>
              <a:t>	pHead = pHead-&gt;pNext;// cập nhật pHead</a:t>
            </a:r>
          </a:p>
          <a:p>
            <a:pPr lvl="1">
              <a:buFontTx/>
              <a:buChar char="•"/>
            </a:pPr>
            <a:r>
              <a:rPr lang="en-US" u="sng">
                <a:solidFill>
                  <a:schemeClr val="tx1"/>
                </a:solidFill>
              </a:rPr>
              <a:t>B12</a:t>
            </a:r>
            <a:r>
              <a:rPr lang="en-US">
                <a:solidFill>
                  <a:schemeClr val="tx1"/>
                </a:solidFill>
              </a:rPr>
              <a:t>:</a:t>
            </a:r>
          </a:p>
          <a:p>
            <a:pPr lvl="2">
              <a:buFontTx/>
              <a:buNone/>
            </a:pPr>
            <a:r>
              <a:rPr lang="en-US">
                <a:solidFill>
                  <a:schemeClr val="tx1"/>
                </a:solidFill>
              </a:rPr>
              <a:t>Hủy p</a:t>
            </a:r>
          </a:p>
          <a:p>
            <a:pPr>
              <a:buFont typeface="Wingdings" pitchFamily="2" charset="2"/>
              <a:buChar char="§"/>
            </a:pPr>
            <a:r>
              <a:rPr lang="en-US" u="sng">
                <a:solidFill>
                  <a:schemeClr val="tx1"/>
                </a:solidFill>
              </a:rPr>
              <a:t>Bước 2</a:t>
            </a:r>
            <a:r>
              <a:rPr lang="en-US">
                <a:solidFill>
                  <a:schemeClr val="tx1"/>
                </a:solidFill>
              </a:rPr>
              <a:t>:</a:t>
            </a:r>
          </a:p>
          <a:p>
            <a:pPr>
              <a:buFont typeface="Wingdings" pitchFamily="2" charset="2"/>
              <a:buNone/>
            </a:pPr>
            <a:r>
              <a:rPr lang="en-US">
                <a:solidFill>
                  <a:schemeClr val="tx1"/>
                </a:solidFill>
              </a:rPr>
              <a:t>	pTail = NULL;// bảo toàn tính nhất quán khi xâu rỗng</a:t>
            </a:r>
          </a:p>
          <a:p>
            <a:pPr lvl="1">
              <a:buFontTx/>
              <a:buNone/>
            </a:pPr>
            <a:endParaRPr lang="en-US">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1129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thuật toán</a:t>
            </a:r>
          </a:p>
        </p:txBody>
      </p:sp>
      <p:sp>
        <p:nvSpPr>
          <p:cNvPr id="311299" name="Rectangle 3"/>
          <p:cNvSpPr>
            <a:spLocks noGrp="1" noChangeArrowheads="1"/>
          </p:cNvSpPr>
          <p:nvPr>
            <p:ph idx="1"/>
          </p:nvPr>
        </p:nvSpPr>
        <p:spPr>
          <a:xfrm>
            <a:off x="4046219" y="685799"/>
            <a:ext cx="5109211" cy="4892040"/>
          </a:xfrm>
        </p:spPr>
        <p:txBody>
          <a:bodyPr>
            <a:normAutofit/>
          </a:bodyPr>
          <a:lstStyle/>
          <a:p>
            <a:pPr>
              <a:buFontTx/>
              <a:buNone/>
            </a:pPr>
            <a:r>
              <a:rPr lang="en-US">
                <a:solidFill>
                  <a:schemeClr val="tx1"/>
                </a:solidFill>
              </a:rPr>
              <a:t>	void RemoveList(List &amp;l)</a:t>
            </a:r>
          </a:p>
          <a:p>
            <a:pPr>
              <a:buFontTx/>
              <a:buNone/>
            </a:pPr>
            <a:r>
              <a:rPr lang="en-US">
                <a:solidFill>
                  <a:schemeClr val="tx1"/>
                </a:solidFill>
              </a:rPr>
              <a:t>	{	</a:t>
            </a:r>
          </a:p>
          <a:p>
            <a:pPr>
              <a:buFontTx/>
              <a:buNone/>
            </a:pPr>
            <a:r>
              <a:rPr lang="en-US">
                <a:solidFill>
                  <a:schemeClr val="tx1"/>
                </a:solidFill>
              </a:rPr>
              <a:t>		Node *p;</a:t>
            </a:r>
          </a:p>
          <a:p>
            <a:pPr>
              <a:buFontTx/>
              <a:buNone/>
            </a:pPr>
            <a:r>
              <a:rPr lang="en-US">
                <a:solidFill>
                  <a:schemeClr val="tx1"/>
                </a:solidFill>
              </a:rPr>
              <a:t>		while(l.pHead!=NULL)//còn phần tử trong List</a:t>
            </a:r>
          </a:p>
          <a:p>
            <a:pPr>
              <a:buFontTx/>
              <a:buNone/>
            </a:pPr>
            <a:r>
              <a:rPr lang="en-US">
                <a:solidFill>
                  <a:schemeClr val="tx1"/>
                </a:solidFill>
              </a:rPr>
              <a:t>		{</a:t>
            </a:r>
          </a:p>
          <a:p>
            <a:pPr>
              <a:buFontTx/>
              <a:buNone/>
            </a:pPr>
            <a:r>
              <a:rPr lang="en-US">
                <a:solidFill>
                  <a:schemeClr val="tx1"/>
                </a:solidFill>
              </a:rPr>
              <a:t>			p = l.pHead;</a:t>
            </a:r>
          </a:p>
          <a:p>
            <a:pPr>
              <a:buFontTx/>
              <a:buNone/>
            </a:pPr>
            <a:r>
              <a:rPr lang="en-US">
                <a:solidFill>
                  <a:schemeClr val="tx1"/>
                </a:solidFill>
              </a:rPr>
              <a:t>			l.pHead = p-&gt;pNext;</a:t>
            </a:r>
          </a:p>
          <a:p>
            <a:pPr>
              <a:buFontTx/>
              <a:buNone/>
            </a:pPr>
            <a:r>
              <a:rPr lang="en-US">
                <a:solidFill>
                  <a:schemeClr val="tx1"/>
                </a:solidFill>
              </a:rPr>
              <a:t>			delete p;</a:t>
            </a:r>
          </a:p>
          <a:p>
            <a:pPr>
              <a:buFontTx/>
              <a:buNone/>
            </a:pPr>
            <a:r>
              <a:rPr lang="en-US">
                <a:solidFill>
                  <a:schemeClr val="tx1"/>
                </a:solidFill>
              </a:rPr>
              <a:t>		}</a:t>
            </a:r>
          </a:p>
          <a:p>
            <a:pPr>
              <a:buFontTx/>
              <a:buNone/>
            </a:pPr>
            <a:r>
              <a:rPr lang="en-US">
                <a:solidFill>
                  <a:schemeClr val="tx1"/>
                </a:solidFill>
              </a:rPr>
              <a:t>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a:t>
            </a:r>
          </a:p>
        </p:txBody>
      </p:sp>
      <p:grpSp>
        <p:nvGrpSpPr>
          <p:cNvPr id="2" name="Group 4"/>
          <p:cNvGrpSpPr>
            <a:grpSpLocks noRot="1"/>
          </p:cNvGrpSpPr>
          <p:nvPr/>
        </p:nvGrpSpPr>
        <p:grpSpPr bwMode="auto">
          <a:xfrm>
            <a:off x="1033463" y="2946400"/>
            <a:ext cx="1225550" cy="588963"/>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2762250" y="2946400"/>
            <a:ext cx="1225550" cy="588963"/>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4632325" y="2946400"/>
            <a:ext cx="1225550" cy="588963"/>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6362700" y="2959100"/>
            <a:ext cx="1225550" cy="588963"/>
            <a:chOff x="3301" y="2341"/>
            <a:chExt cx="772" cy="371"/>
          </a:xfrm>
        </p:grpSpPr>
        <p:sp>
          <p:nvSpPr>
            <p:cNvPr id="27" name="Rectangle 29"/>
            <p:cNvSpPr>
              <a:spLocks noChangeArrowheads="1"/>
            </p:cNvSpPr>
            <p:nvPr/>
          </p:nvSpPr>
          <p:spPr bwMode="auto">
            <a:xfrm>
              <a:off x="3687" y="2341"/>
              <a:ext cx="386" cy="3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20"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21"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12356" name="Line 36"/>
          <p:cNvSpPr>
            <a:spLocks noChangeShapeType="1"/>
          </p:cNvSpPr>
          <p:nvPr/>
        </p:nvSpPr>
        <p:spPr bwMode="auto">
          <a:xfrm>
            <a:off x="2257425" y="3248025"/>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12357" name="Line 37"/>
          <p:cNvSpPr>
            <a:spLocks noChangeShapeType="1"/>
          </p:cNvSpPr>
          <p:nvPr/>
        </p:nvSpPr>
        <p:spPr bwMode="auto">
          <a:xfrm>
            <a:off x="3986213" y="3211513"/>
            <a:ext cx="6477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58" name="Line 38"/>
          <p:cNvSpPr>
            <a:spLocks noChangeShapeType="1"/>
          </p:cNvSpPr>
          <p:nvPr/>
        </p:nvSpPr>
        <p:spPr bwMode="auto">
          <a:xfrm>
            <a:off x="5857875" y="3248025"/>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12359" name="Line 39"/>
          <p:cNvSpPr>
            <a:spLocks noChangeShapeType="1"/>
          </p:cNvSpPr>
          <p:nvPr/>
        </p:nvSpPr>
        <p:spPr bwMode="auto">
          <a:xfrm>
            <a:off x="7586663" y="3248025"/>
            <a:ext cx="533400"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12362" name="Group 42"/>
          <p:cNvGrpSpPr>
            <a:grpSpLocks/>
          </p:cNvGrpSpPr>
          <p:nvPr/>
        </p:nvGrpSpPr>
        <p:grpSpPr bwMode="auto">
          <a:xfrm>
            <a:off x="1136650" y="2781300"/>
            <a:ext cx="863600" cy="1008063"/>
            <a:chOff x="2122" y="2568"/>
            <a:chExt cx="453" cy="408"/>
          </a:xfrm>
        </p:grpSpPr>
        <p:sp>
          <p:nvSpPr>
            <p:cNvPr id="312363" name="Line 43"/>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64" name="Line 44"/>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2365" name="Text Box 45"/>
          <p:cNvSpPr txBox="1">
            <a:spLocks noChangeArrowheads="1"/>
          </p:cNvSpPr>
          <p:nvPr/>
        </p:nvSpPr>
        <p:spPr bwMode="auto">
          <a:xfrm>
            <a:off x="962025" y="2546350"/>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12366" name="Text Box 46"/>
          <p:cNvSpPr txBox="1">
            <a:spLocks noChangeArrowheads="1"/>
          </p:cNvSpPr>
          <p:nvPr/>
        </p:nvSpPr>
        <p:spPr bwMode="auto">
          <a:xfrm>
            <a:off x="2690813" y="2384425"/>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12367" name="Text Box 47"/>
          <p:cNvSpPr txBox="1">
            <a:spLocks noChangeArrowheads="1"/>
          </p:cNvSpPr>
          <p:nvPr/>
        </p:nvSpPr>
        <p:spPr bwMode="auto">
          <a:xfrm>
            <a:off x="4489450" y="2455863"/>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12368" name="Text Box 48"/>
          <p:cNvSpPr txBox="1">
            <a:spLocks noChangeArrowheads="1"/>
          </p:cNvSpPr>
          <p:nvPr/>
        </p:nvSpPr>
        <p:spPr bwMode="auto">
          <a:xfrm>
            <a:off x="6218238" y="252730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12370" name="Text Box 50"/>
          <p:cNvSpPr txBox="1">
            <a:spLocks noChangeArrowheads="1"/>
          </p:cNvSpPr>
          <p:nvPr/>
        </p:nvSpPr>
        <p:spPr bwMode="auto">
          <a:xfrm>
            <a:off x="3481388" y="2995613"/>
            <a:ext cx="576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312373" name="Line 53"/>
          <p:cNvSpPr>
            <a:spLocks noChangeShapeType="1"/>
          </p:cNvSpPr>
          <p:nvPr/>
        </p:nvSpPr>
        <p:spPr bwMode="auto">
          <a:xfrm>
            <a:off x="4016375" y="3211513"/>
            <a:ext cx="647700" cy="0"/>
          </a:xfrm>
          <a:prstGeom prst="line">
            <a:avLst/>
          </a:prstGeom>
          <a:noFill/>
          <a:ln w="76200" cap="rnd">
            <a:solidFill>
              <a:srgbClr val="FF0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12381" name="Group 61"/>
          <p:cNvGrpSpPr>
            <a:grpSpLocks/>
          </p:cNvGrpSpPr>
          <p:nvPr/>
        </p:nvGrpSpPr>
        <p:grpSpPr bwMode="auto">
          <a:xfrm>
            <a:off x="776288" y="1628775"/>
            <a:ext cx="1152525" cy="1295400"/>
            <a:chOff x="1079" y="1026"/>
            <a:chExt cx="726" cy="816"/>
          </a:xfrm>
        </p:grpSpPr>
        <p:sp>
          <p:nvSpPr>
            <p:cNvPr id="312360" name="Line 40"/>
            <p:cNvSpPr>
              <a:spLocks noChangeShapeType="1"/>
            </p:cNvSpPr>
            <p:nvPr/>
          </p:nvSpPr>
          <p:spPr bwMode="auto">
            <a:xfrm>
              <a:off x="1442" y="1434"/>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61" name="Oval 41"/>
            <p:cNvSpPr>
              <a:spLocks noChangeArrowheads="1"/>
            </p:cNvSpPr>
            <p:nvPr/>
          </p:nvSpPr>
          <p:spPr bwMode="auto">
            <a:xfrm>
              <a:off x="1369" y="1262"/>
              <a:ext cx="136" cy="181"/>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80" name="Text Box 60"/>
            <p:cNvSpPr txBox="1">
              <a:spLocks noChangeArrowheads="1"/>
            </p:cNvSpPr>
            <p:nvPr/>
          </p:nvSpPr>
          <p:spPr bwMode="auto">
            <a:xfrm>
              <a:off x="1079" y="1026"/>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pHead</a:t>
              </a:r>
            </a:p>
          </p:txBody>
        </p:sp>
      </p:grpSp>
      <p:grpSp>
        <p:nvGrpSpPr>
          <p:cNvPr id="312383" name="Group 63"/>
          <p:cNvGrpSpPr>
            <a:grpSpLocks/>
          </p:cNvGrpSpPr>
          <p:nvPr/>
        </p:nvGrpSpPr>
        <p:grpSpPr bwMode="auto">
          <a:xfrm>
            <a:off x="992188" y="3500438"/>
            <a:ext cx="611187" cy="890587"/>
            <a:chOff x="1215" y="2205"/>
            <a:chExt cx="385" cy="561"/>
          </a:xfrm>
        </p:grpSpPr>
        <p:sp>
          <p:nvSpPr>
            <p:cNvPr id="312377" name="Arc 57"/>
            <p:cNvSpPr>
              <a:spLocks/>
            </p:cNvSpPr>
            <p:nvPr/>
          </p:nvSpPr>
          <p:spPr bwMode="auto">
            <a:xfrm flipV="1">
              <a:off x="1306" y="2205"/>
              <a:ext cx="294" cy="3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82" name="Text Box 62"/>
            <p:cNvSpPr txBox="1">
              <a:spLocks noChangeArrowheads="1"/>
            </p:cNvSpPr>
            <p:nvPr/>
          </p:nvSpPr>
          <p:spPr bwMode="auto">
            <a:xfrm>
              <a:off x="1215" y="247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p</a:t>
              </a:r>
            </a:p>
          </p:txBody>
        </p:sp>
      </p:grpSp>
      <p:grpSp>
        <p:nvGrpSpPr>
          <p:cNvPr id="312323" name="Group 64"/>
          <p:cNvGrpSpPr>
            <a:grpSpLocks noRot="1"/>
          </p:cNvGrpSpPr>
          <p:nvPr/>
        </p:nvGrpSpPr>
        <p:grpSpPr bwMode="auto">
          <a:xfrm>
            <a:off x="8120063" y="2924175"/>
            <a:ext cx="1225550" cy="588963"/>
            <a:chOff x="3301" y="2341"/>
            <a:chExt cx="772" cy="371"/>
          </a:xfrm>
        </p:grpSpPr>
        <p:sp>
          <p:nvSpPr>
            <p:cNvPr id="312369" name="Rectangle 6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N</a:t>
              </a:r>
            </a:p>
          </p:txBody>
        </p:sp>
        <p:sp>
          <p:nvSpPr>
            <p:cNvPr id="312371" name="Rectangle 6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9</a:t>
              </a:r>
            </a:p>
          </p:txBody>
        </p:sp>
        <p:sp>
          <p:nvSpPr>
            <p:cNvPr id="312372" name="Line 6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4" name="Line 6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5" name="Line 6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6" name="Line 7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8" name="Line 7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12392" name="Text Box 72"/>
          <p:cNvSpPr txBox="1">
            <a:spLocks noChangeArrowheads="1"/>
          </p:cNvSpPr>
          <p:nvPr/>
        </p:nvSpPr>
        <p:spPr bwMode="auto">
          <a:xfrm>
            <a:off x="8048625" y="2527300"/>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5f</a:t>
            </a:r>
          </a:p>
        </p:txBody>
      </p:sp>
      <p:grpSp>
        <p:nvGrpSpPr>
          <p:cNvPr id="312393" name="Group 73"/>
          <p:cNvGrpSpPr>
            <a:grpSpLocks/>
          </p:cNvGrpSpPr>
          <p:nvPr/>
        </p:nvGrpSpPr>
        <p:grpSpPr bwMode="auto">
          <a:xfrm>
            <a:off x="7905750" y="1628775"/>
            <a:ext cx="1152525" cy="1295400"/>
            <a:chOff x="1079" y="1026"/>
            <a:chExt cx="726" cy="816"/>
          </a:xfrm>
        </p:grpSpPr>
        <p:sp>
          <p:nvSpPr>
            <p:cNvPr id="312394" name="Line 74"/>
            <p:cNvSpPr>
              <a:spLocks noChangeShapeType="1"/>
            </p:cNvSpPr>
            <p:nvPr/>
          </p:nvSpPr>
          <p:spPr bwMode="auto">
            <a:xfrm>
              <a:off x="1442" y="1434"/>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95" name="Oval 75"/>
            <p:cNvSpPr>
              <a:spLocks noChangeArrowheads="1"/>
            </p:cNvSpPr>
            <p:nvPr/>
          </p:nvSpPr>
          <p:spPr bwMode="auto">
            <a:xfrm>
              <a:off x="1369" y="1262"/>
              <a:ext cx="136" cy="181"/>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96" name="Text Box 76"/>
            <p:cNvSpPr txBox="1">
              <a:spLocks noChangeArrowheads="1"/>
            </p:cNvSpPr>
            <p:nvPr/>
          </p:nvSpPr>
          <p:spPr bwMode="auto">
            <a:xfrm>
              <a:off x="1079" y="1026"/>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pTail</a:t>
              </a:r>
            </a:p>
          </p:txBody>
        </p:sp>
      </p:grpSp>
      <p:grpSp>
        <p:nvGrpSpPr>
          <p:cNvPr id="312397" name="Group 77"/>
          <p:cNvGrpSpPr>
            <a:grpSpLocks/>
          </p:cNvGrpSpPr>
          <p:nvPr/>
        </p:nvGrpSpPr>
        <p:grpSpPr bwMode="auto">
          <a:xfrm>
            <a:off x="2865438" y="2781300"/>
            <a:ext cx="863600" cy="1008063"/>
            <a:chOff x="2122" y="2568"/>
            <a:chExt cx="453" cy="408"/>
          </a:xfrm>
        </p:grpSpPr>
        <p:sp>
          <p:nvSpPr>
            <p:cNvPr id="312398" name="Line 78"/>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99" name="Line 79"/>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0" name="Group 80"/>
          <p:cNvGrpSpPr>
            <a:grpSpLocks/>
          </p:cNvGrpSpPr>
          <p:nvPr/>
        </p:nvGrpSpPr>
        <p:grpSpPr bwMode="auto">
          <a:xfrm>
            <a:off x="4810125" y="2781300"/>
            <a:ext cx="863600" cy="1008063"/>
            <a:chOff x="2122" y="2568"/>
            <a:chExt cx="453" cy="408"/>
          </a:xfrm>
        </p:grpSpPr>
        <p:sp>
          <p:nvSpPr>
            <p:cNvPr id="312401" name="Line 81"/>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2" name="Line 82"/>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3" name="Group 83"/>
          <p:cNvGrpSpPr>
            <a:grpSpLocks/>
          </p:cNvGrpSpPr>
          <p:nvPr/>
        </p:nvGrpSpPr>
        <p:grpSpPr bwMode="auto">
          <a:xfrm>
            <a:off x="6537325" y="2781300"/>
            <a:ext cx="863600" cy="1008063"/>
            <a:chOff x="2122" y="2568"/>
            <a:chExt cx="453" cy="408"/>
          </a:xfrm>
        </p:grpSpPr>
        <p:sp>
          <p:nvSpPr>
            <p:cNvPr id="312404" name="Line 84"/>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5" name="Line 85"/>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6" name="Group 86"/>
          <p:cNvGrpSpPr>
            <a:grpSpLocks/>
          </p:cNvGrpSpPr>
          <p:nvPr/>
        </p:nvGrpSpPr>
        <p:grpSpPr bwMode="auto">
          <a:xfrm>
            <a:off x="8193088" y="2781300"/>
            <a:ext cx="863600" cy="1008063"/>
            <a:chOff x="2122" y="2568"/>
            <a:chExt cx="453" cy="408"/>
          </a:xfrm>
        </p:grpSpPr>
        <p:sp>
          <p:nvSpPr>
            <p:cNvPr id="312407" name="Line 87"/>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8" name="Line 88"/>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12381"/>
                                        </p:tgtEl>
                                        <p:attrNameLst>
                                          <p:attrName>style.visibility</p:attrName>
                                        </p:attrNameLst>
                                      </p:cBhvr>
                                      <p:to>
                                        <p:strVal val="visible"/>
                                      </p:to>
                                    </p:set>
                                    <p:animEffect transition="in" filter="blinds(horizontal)">
                                      <p:cBhvr>
                                        <p:cTn id="7" dur="500"/>
                                        <p:tgtEl>
                                          <p:spTgt spid="312381"/>
                                        </p:tgtEl>
                                      </p:cBhvr>
                                    </p:animEffect>
                                  </p:childTnLst>
                                </p:cTn>
                              </p:par>
                            </p:childTnLst>
                          </p:cTn>
                        </p:par>
                        <p:par>
                          <p:cTn id="8" fill="hold" nodeType="afterGroup">
                            <p:stCondLst>
                              <p:cond delay="500"/>
                            </p:stCondLst>
                            <p:childTnLst>
                              <p:par>
                                <p:cTn id="9" presetID="63" presetClass="path" presetSubtype="0" accel="50000" decel="50000" fill="hold" nodeType="afterEffect">
                                  <p:stCondLst>
                                    <p:cond delay="0"/>
                                  </p:stCondLst>
                                  <p:childTnLst>
                                    <p:animMotion origin="layout" path="M 8.56685E-7 -6.93642E-7 L 0.19616 -6.93642E-7 " pathEditMode="relative" rAng="0" ptsTypes="AA">
                                      <p:cBhvr>
                                        <p:cTn id="10" dur="2000" fill="hold"/>
                                        <p:tgtEl>
                                          <p:spTgt spid="312381"/>
                                        </p:tgtEl>
                                        <p:attrNameLst>
                                          <p:attrName>ppt_x</p:attrName>
                                          <p:attrName>ppt_y</p:attrName>
                                        </p:attrNameLst>
                                      </p:cBhvr>
                                      <p:rCtr x="9800" y="0"/>
                                    </p:animMotion>
                                  </p:childTnLst>
                                </p:cTn>
                              </p:par>
                            </p:childTnLst>
                          </p:cTn>
                        </p:par>
                        <p:par>
                          <p:cTn id="11" fill="hold" nodeType="afterGroup">
                            <p:stCondLst>
                              <p:cond delay="2500"/>
                            </p:stCondLst>
                            <p:childTnLst>
                              <p:par>
                                <p:cTn id="12" presetID="3" presetClass="entr" presetSubtype="10" fill="hold" nodeType="afterEffect">
                                  <p:stCondLst>
                                    <p:cond delay="0"/>
                                  </p:stCondLst>
                                  <p:childTnLst>
                                    <p:set>
                                      <p:cBhvr>
                                        <p:cTn id="13" dur="1" fill="hold">
                                          <p:stCondLst>
                                            <p:cond delay="0"/>
                                          </p:stCondLst>
                                        </p:cTn>
                                        <p:tgtEl>
                                          <p:spTgt spid="312383"/>
                                        </p:tgtEl>
                                        <p:attrNameLst>
                                          <p:attrName>style.visibility</p:attrName>
                                        </p:attrNameLst>
                                      </p:cBhvr>
                                      <p:to>
                                        <p:strVal val="visible"/>
                                      </p:to>
                                    </p:set>
                                    <p:animEffect transition="in" filter="blinds(horizontal)">
                                      <p:cBhvr>
                                        <p:cTn id="14" dur="500"/>
                                        <p:tgtEl>
                                          <p:spTgt spid="312383"/>
                                        </p:tgtEl>
                                      </p:cBhvr>
                                    </p:animEffect>
                                  </p:childTnLst>
                                </p:cTn>
                              </p:par>
                            </p:childTnLst>
                          </p:cTn>
                        </p:par>
                        <p:par>
                          <p:cTn id="15" fill="hold" nodeType="afterGroup">
                            <p:stCondLst>
                              <p:cond delay="3000"/>
                            </p:stCondLst>
                            <p:childTnLst>
                              <p:par>
                                <p:cTn id="16" presetID="3" presetClass="entr" presetSubtype="10" fill="hold" nodeType="afterEffect">
                                  <p:stCondLst>
                                    <p:cond delay="0"/>
                                  </p:stCondLst>
                                  <p:childTnLst>
                                    <p:set>
                                      <p:cBhvr>
                                        <p:cTn id="17" dur="1" fill="hold">
                                          <p:stCondLst>
                                            <p:cond delay="0"/>
                                          </p:stCondLst>
                                        </p:cTn>
                                        <p:tgtEl>
                                          <p:spTgt spid="312362"/>
                                        </p:tgtEl>
                                        <p:attrNameLst>
                                          <p:attrName>style.visibility</p:attrName>
                                        </p:attrNameLst>
                                      </p:cBhvr>
                                      <p:to>
                                        <p:strVal val="visible"/>
                                      </p:to>
                                    </p:set>
                                    <p:animEffect transition="in" filter="blinds(horizontal)">
                                      <p:cBhvr>
                                        <p:cTn id="18" dur="2000"/>
                                        <p:tgtEl>
                                          <p:spTgt spid="312362"/>
                                        </p:tgtEl>
                                      </p:cBhvr>
                                    </p:animEffect>
                                  </p:childTnLst>
                                </p:cTn>
                              </p:par>
                            </p:childTnLst>
                          </p:cTn>
                        </p:par>
                        <p:par>
                          <p:cTn id="19" fill="hold" nodeType="afterGroup">
                            <p:stCondLst>
                              <p:cond delay="5000"/>
                            </p:stCondLst>
                            <p:childTnLst>
                              <p:par>
                                <p:cTn id="20" presetID="63" presetClass="path" presetSubtype="0" accel="50000" decel="50000" fill="hold" nodeType="afterEffect">
                                  <p:stCondLst>
                                    <p:cond delay="0"/>
                                  </p:stCondLst>
                                  <p:childTnLst>
                                    <p:animMotion origin="layout" path="M 0.19616 -6.93642E-7 L 0.37774 -6.93642E-7 " pathEditMode="relative" rAng="0" ptsTypes="AA">
                                      <p:cBhvr>
                                        <p:cTn id="21" dur="2000" fill="hold"/>
                                        <p:tgtEl>
                                          <p:spTgt spid="312381"/>
                                        </p:tgtEl>
                                        <p:attrNameLst>
                                          <p:attrName>ppt_x</p:attrName>
                                          <p:attrName>ppt_y</p:attrName>
                                        </p:attrNameLst>
                                      </p:cBhvr>
                                      <p:rCtr x="9079" y="0"/>
                                    </p:animMotion>
                                  </p:childTnLst>
                                </p:cTn>
                              </p:par>
                            </p:childTnLst>
                          </p:cTn>
                        </p:par>
                        <p:par>
                          <p:cTn id="22" fill="hold" nodeType="afterGroup">
                            <p:stCondLst>
                              <p:cond delay="7000"/>
                            </p:stCondLst>
                            <p:childTnLst>
                              <p:par>
                                <p:cTn id="23" presetID="63" presetClass="path" presetSubtype="0" accel="50000" decel="50000" fill="hold" nodeType="afterEffect">
                                  <p:stCondLst>
                                    <p:cond delay="0"/>
                                  </p:stCondLst>
                                  <p:childTnLst>
                                    <p:animMotion origin="layout" path="M -4.65973E-6 3.52601E-6 L 0.18719 -0.00162 " pathEditMode="relative" rAng="0" ptsTypes="AA">
                                      <p:cBhvr>
                                        <p:cTn id="24" dur="2000" fill="hold"/>
                                        <p:tgtEl>
                                          <p:spTgt spid="312383"/>
                                        </p:tgtEl>
                                        <p:attrNameLst>
                                          <p:attrName>ppt_x</p:attrName>
                                          <p:attrName>ppt_y</p:attrName>
                                        </p:attrNameLst>
                                      </p:cBhvr>
                                      <p:rCtr x="9351" y="-92"/>
                                    </p:animMotion>
                                  </p:childTnLst>
                                </p:cTn>
                              </p:par>
                            </p:childTnLst>
                          </p:cTn>
                        </p:par>
                        <p:par>
                          <p:cTn id="25" fill="hold" nodeType="afterGroup">
                            <p:stCondLst>
                              <p:cond delay="9000"/>
                            </p:stCondLst>
                            <p:childTnLst>
                              <p:par>
                                <p:cTn id="26" presetID="3" presetClass="entr" presetSubtype="10" fill="hold" nodeType="afterEffect">
                                  <p:stCondLst>
                                    <p:cond delay="0"/>
                                  </p:stCondLst>
                                  <p:childTnLst>
                                    <p:set>
                                      <p:cBhvr>
                                        <p:cTn id="27" dur="1" fill="hold">
                                          <p:stCondLst>
                                            <p:cond delay="0"/>
                                          </p:stCondLst>
                                        </p:cTn>
                                        <p:tgtEl>
                                          <p:spTgt spid="312397"/>
                                        </p:tgtEl>
                                        <p:attrNameLst>
                                          <p:attrName>style.visibility</p:attrName>
                                        </p:attrNameLst>
                                      </p:cBhvr>
                                      <p:to>
                                        <p:strVal val="visible"/>
                                      </p:to>
                                    </p:set>
                                    <p:animEffect transition="in" filter="blinds(horizontal)">
                                      <p:cBhvr>
                                        <p:cTn id="28" dur="2000"/>
                                        <p:tgtEl>
                                          <p:spTgt spid="312397"/>
                                        </p:tgtEl>
                                      </p:cBhvr>
                                    </p:animEffect>
                                  </p:childTnLst>
                                </p:cTn>
                              </p:par>
                            </p:childTnLst>
                          </p:cTn>
                        </p:par>
                        <p:par>
                          <p:cTn id="29" fill="hold" nodeType="afterGroup">
                            <p:stCondLst>
                              <p:cond delay="11000"/>
                            </p:stCondLst>
                            <p:childTnLst>
                              <p:par>
                                <p:cTn id="30" presetID="63" presetClass="path" presetSubtype="0" accel="50000" decel="50000" fill="hold" nodeType="afterEffect">
                                  <p:stCondLst>
                                    <p:cond delay="0"/>
                                  </p:stCondLst>
                                  <p:childTnLst>
                                    <p:animMotion origin="layout" path="M 0.37774 -6.93642E-7 L 0.55933 -6.93642E-7 " pathEditMode="relative" rAng="0" ptsTypes="AA">
                                      <p:cBhvr>
                                        <p:cTn id="31" dur="2000" fill="hold"/>
                                        <p:tgtEl>
                                          <p:spTgt spid="312381"/>
                                        </p:tgtEl>
                                        <p:attrNameLst>
                                          <p:attrName>ppt_x</p:attrName>
                                          <p:attrName>ppt_y</p:attrName>
                                        </p:attrNameLst>
                                      </p:cBhvr>
                                      <p:rCtr x="9079" y="0"/>
                                    </p:animMotion>
                                  </p:childTnLst>
                                </p:cTn>
                              </p:par>
                            </p:childTnLst>
                          </p:cTn>
                        </p:par>
                        <p:par>
                          <p:cTn id="32" fill="hold" nodeType="afterGroup">
                            <p:stCondLst>
                              <p:cond delay="13000"/>
                            </p:stCondLst>
                            <p:childTnLst>
                              <p:par>
                                <p:cTn id="33" presetID="63" presetClass="path" presetSubtype="0" accel="50000" decel="50000" fill="hold" nodeType="afterEffect">
                                  <p:stCondLst>
                                    <p:cond delay="0"/>
                                  </p:stCondLst>
                                  <p:childTnLst>
                                    <p:animMotion origin="layout" path="M 0.18719 -0.00162 L 0.38335 -0.00162 " pathEditMode="relative" rAng="0" ptsTypes="AA">
                                      <p:cBhvr>
                                        <p:cTn id="34" dur="2000" fill="hold"/>
                                        <p:tgtEl>
                                          <p:spTgt spid="312383"/>
                                        </p:tgtEl>
                                        <p:attrNameLst>
                                          <p:attrName>ppt_x</p:attrName>
                                          <p:attrName>ppt_y</p:attrName>
                                        </p:attrNameLst>
                                      </p:cBhvr>
                                      <p:rCtr x="9800" y="0"/>
                                    </p:animMotion>
                                  </p:childTnLst>
                                </p:cTn>
                              </p:par>
                            </p:childTnLst>
                          </p:cTn>
                        </p:par>
                        <p:par>
                          <p:cTn id="35" fill="hold" nodeType="afterGroup">
                            <p:stCondLst>
                              <p:cond delay="15000"/>
                            </p:stCondLst>
                            <p:childTnLst>
                              <p:par>
                                <p:cTn id="36" presetID="3" presetClass="entr" presetSubtype="10" fill="hold" nodeType="afterEffect">
                                  <p:stCondLst>
                                    <p:cond delay="0"/>
                                  </p:stCondLst>
                                  <p:childTnLst>
                                    <p:set>
                                      <p:cBhvr>
                                        <p:cTn id="37" dur="1" fill="hold">
                                          <p:stCondLst>
                                            <p:cond delay="0"/>
                                          </p:stCondLst>
                                        </p:cTn>
                                        <p:tgtEl>
                                          <p:spTgt spid="312400"/>
                                        </p:tgtEl>
                                        <p:attrNameLst>
                                          <p:attrName>style.visibility</p:attrName>
                                        </p:attrNameLst>
                                      </p:cBhvr>
                                      <p:to>
                                        <p:strVal val="visible"/>
                                      </p:to>
                                    </p:set>
                                    <p:animEffect transition="in" filter="blinds(horizontal)">
                                      <p:cBhvr>
                                        <p:cTn id="38" dur="2000"/>
                                        <p:tgtEl>
                                          <p:spTgt spid="312400"/>
                                        </p:tgtEl>
                                      </p:cBhvr>
                                    </p:animEffect>
                                  </p:childTnLst>
                                </p:cTn>
                              </p:par>
                            </p:childTnLst>
                          </p:cTn>
                        </p:par>
                        <p:par>
                          <p:cTn id="39" fill="hold" nodeType="afterGroup">
                            <p:stCondLst>
                              <p:cond delay="17000"/>
                            </p:stCondLst>
                            <p:childTnLst>
                              <p:par>
                                <p:cTn id="40" presetID="63" presetClass="path" presetSubtype="0" accel="50000" decel="50000" fill="hold" nodeType="afterEffect">
                                  <p:stCondLst>
                                    <p:cond delay="0"/>
                                  </p:stCondLst>
                                  <p:childTnLst>
                                    <p:animMotion origin="layout" path="M 0.55933 -6.93642E-7 L 0.73355 -6.93642E-7 " pathEditMode="relative" rAng="0" ptsTypes="AA">
                                      <p:cBhvr>
                                        <p:cTn id="41" dur="2000" fill="hold"/>
                                        <p:tgtEl>
                                          <p:spTgt spid="312381"/>
                                        </p:tgtEl>
                                        <p:attrNameLst>
                                          <p:attrName>ppt_x</p:attrName>
                                          <p:attrName>ppt_y</p:attrName>
                                        </p:attrNameLst>
                                      </p:cBhvr>
                                      <p:rCtr x="8711" y="0"/>
                                    </p:animMotion>
                                  </p:childTnLst>
                                </p:cTn>
                              </p:par>
                            </p:childTnLst>
                          </p:cTn>
                        </p:par>
                        <p:par>
                          <p:cTn id="42" fill="hold" nodeType="afterGroup">
                            <p:stCondLst>
                              <p:cond delay="19000"/>
                            </p:stCondLst>
                            <p:childTnLst>
                              <p:par>
                                <p:cTn id="43" presetID="63" presetClass="path" presetSubtype="0" accel="50000" decel="50000" fill="hold" nodeType="afterEffect">
                                  <p:stCondLst>
                                    <p:cond delay="0"/>
                                  </p:stCondLst>
                                  <p:childTnLst>
                                    <p:animMotion origin="layout" path="M 0.38335 -0.00162 L 0.55036 -0.00162 " pathEditMode="relative" rAng="0" ptsTypes="AA">
                                      <p:cBhvr>
                                        <p:cTn id="44" dur="2000" fill="hold"/>
                                        <p:tgtEl>
                                          <p:spTgt spid="312383"/>
                                        </p:tgtEl>
                                        <p:attrNameLst>
                                          <p:attrName>ppt_x</p:attrName>
                                          <p:attrName>ppt_y</p:attrName>
                                        </p:attrNameLst>
                                      </p:cBhvr>
                                      <p:rCtr x="8343" y="0"/>
                                    </p:animMotion>
                                  </p:childTnLst>
                                </p:cTn>
                              </p:par>
                            </p:childTnLst>
                          </p:cTn>
                        </p:par>
                        <p:par>
                          <p:cTn id="45" fill="hold" nodeType="afterGroup">
                            <p:stCondLst>
                              <p:cond delay="21000"/>
                            </p:stCondLst>
                            <p:childTnLst>
                              <p:par>
                                <p:cTn id="46" presetID="3" presetClass="entr" presetSubtype="10" fill="hold" nodeType="afterEffect">
                                  <p:stCondLst>
                                    <p:cond delay="0"/>
                                  </p:stCondLst>
                                  <p:childTnLst>
                                    <p:set>
                                      <p:cBhvr>
                                        <p:cTn id="47" dur="1" fill="hold">
                                          <p:stCondLst>
                                            <p:cond delay="0"/>
                                          </p:stCondLst>
                                        </p:cTn>
                                        <p:tgtEl>
                                          <p:spTgt spid="312403"/>
                                        </p:tgtEl>
                                        <p:attrNameLst>
                                          <p:attrName>style.visibility</p:attrName>
                                        </p:attrNameLst>
                                      </p:cBhvr>
                                      <p:to>
                                        <p:strVal val="visible"/>
                                      </p:to>
                                    </p:set>
                                    <p:animEffect transition="in" filter="blinds(horizontal)">
                                      <p:cBhvr>
                                        <p:cTn id="48" dur="2000"/>
                                        <p:tgtEl>
                                          <p:spTgt spid="312403"/>
                                        </p:tgtEl>
                                      </p:cBhvr>
                                    </p:animEffect>
                                  </p:childTnLst>
                                </p:cTn>
                              </p:par>
                            </p:childTnLst>
                          </p:cTn>
                        </p:par>
                        <p:par>
                          <p:cTn id="49" fill="hold" nodeType="afterGroup">
                            <p:stCondLst>
                              <p:cond delay="23000"/>
                            </p:stCondLst>
                            <p:childTnLst>
                              <p:par>
                                <p:cTn id="50" presetID="3" presetClass="exit" presetSubtype="10" fill="hold" nodeType="afterEffect">
                                  <p:stCondLst>
                                    <p:cond delay="0"/>
                                  </p:stCondLst>
                                  <p:childTnLst>
                                    <p:animEffect transition="out" filter="blinds(horizontal)">
                                      <p:cBhvr>
                                        <p:cTn id="51" dur="500"/>
                                        <p:tgtEl>
                                          <p:spTgt spid="312381"/>
                                        </p:tgtEl>
                                      </p:cBhvr>
                                    </p:animEffect>
                                    <p:set>
                                      <p:cBhvr>
                                        <p:cTn id="52" dur="1" fill="hold">
                                          <p:stCondLst>
                                            <p:cond delay="499"/>
                                          </p:stCondLst>
                                        </p:cTn>
                                        <p:tgtEl>
                                          <p:spTgt spid="312381"/>
                                        </p:tgtEl>
                                        <p:attrNameLst>
                                          <p:attrName>style.visibility</p:attrName>
                                        </p:attrNameLst>
                                      </p:cBhvr>
                                      <p:to>
                                        <p:strVal val="hidden"/>
                                      </p:to>
                                    </p:set>
                                  </p:childTnLst>
                                </p:cTn>
                              </p:par>
                            </p:childTnLst>
                          </p:cTn>
                        </p:par>
                        <p:par>
                          <p:cTn id="53" fill="hold" nodeType="afterGroup">
                            <p:stCondLst>
                              <p:cond delay="23500"/>
                            </p:stCondLst>
                            <p:childTnLst>
                              <p:par>
                                <p:cTn id="54" presetID="63" presetClass="path" presetSubtype="0" accel="50000" decel="50000" fill="hold" nodeType="afterEffect">
                                  <p:stCondLst>
                                    <p:cond delay="0"/>
                                  </p:stCondLst>
                                  <p:childTnLst>
                                    <p:animMotion origin="layout" path="M 0.55036 -0.00162 L 0.73195 -0.00162 " pathEditMode="relative" rAng="0" ptsTypes="AA">
                                      <p:cBhvr>
                                        <p:cTn id="55" dur="2000" fill="hold"/>
                                        <p:tgtEl>
                                          <p:spTgt spid="312383"/>
                                        </p:tgtEl>
                                        <p:attrNameLst>
                                          <p:attrName>ppt_x</p:attrName>
                                          <p:attrName>ppt_y</p:attrName>
                                        </p:attrNameLst>
                                      </p:cBhvr>
                                      <p:rCtr x="9079" y="0"/>
                                    </p:animMotion>
                                  </p:childTnLst>
                                </p:cTn>
                              </p:par>
                            </p:childTnLst>
                          </p:cTn>
                        </p:par>
                        <p:par>
                          <p:cTn id="56" fill="hold" nodeType="afterGroup">
                            <p:stCondLst>
                              <p:cond delay="25500"/>
                            </p:stCondLst>
                            <p:childTnLst>
                              <p:par>
                                <p:cTn id="57" presetID="3" presetClass="entr" presetSubtype="10" fill="hold" nodeType="afterEffect">
                                  <p:stCondLst>
                                    <p:cond delay="0"/>
                                  </p:stCondLst>
                                  <p:childTnLst>
                                    <p:set>
                                      <p:cBhvr>
                                        <p:cTn id="58" dur="1" fill="hold">
                                          <p:stCondLst>
                                            <p:cond delay="0"/>
                                          </p:stCondLst>
                                        </p:cTn>
                                        <p:tgtEl>
                                          <p:spTgt spid="312406"/>
                                        </p:tgtEl>
                                        <p:attrNameLst>
                                          <p:attrName>style.visibility</p:attrName>
                                        </p:attrNameLst>
                                      </p:cBhvr>
                                      <p:to>
                                        <p:strVal val="visible"/>
                                      </p:to>
                                    </p:set>
                                    <p:animEffect transition="in" filter="blinds(horizontal)">
                                      <p:cBhvr>
                                        <p:cTn id="59" dur="2000"/>
                                        <p:tgtEl>
                                          <p:spTgt spid="3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Sắp xếp danh sách</a:t>
            </a:r>
          </a:p>
        </p:txBody>
      </p:sp>
      <p:sp>
        <p:nvSpPr>
          <p:cNvPr id="313347" name="Rectangle 3"/>
          <p:cNvSpPr>
            <a:spLocks noGrp="1" noChangeArrowheads="1"/>
          </p:cNvSpPr>
          <p:nvPr>
            <p:ph idx="1"/>
          </p:nvPr>
        </p:nvSpPr>
        <p:spPr>
          <a:xfrm>
            <a:off x="769144" y="936625"/>
            <a:ext cx="9129712" cy="1295400"/>
          </a:xfrm>
        </p:spPr>
        <p:txBody>
          <a:bodyPr/>
          <a:lstStyle/>
          <a:p>
            <a:pPr>
              <a:buFont typeface="Wingdings" pitchFamily="2" charset="2"/>
              <a:buChar char="Ø"/>
            </a:pPr>
            <a:r>
              <a:rPr lang="en-US" sz="2800" dirty="0" err="1"/>
              <a:t>Có</a:t>
            </a:r>
            <a:r>
              <a:rPr lang="en-US" sz="2800" dirty="0"/>
              <a:t> </a:t>
            </a:r>
            <a:r>
              <a:rPr lang="en-US" sz="2800" dirty="0" err="1"/>
              <a:t>hai</a:t>
            </a:r>
            <a:r>
              <a:rPr lang="en-US" sz="2800" dirty="0"/>
              <a:t> </a:t>
            </a:r>
            <a:r>
              <a:rPr lang="en-US" sz="2800" dirty="0" err="1"/>
              <a:t>cách</a:t>
            </a:r>
            <a:r>
              <a:rPr lang="en-US" sz="2800" dirty="0"/>
              <a:t> </a:t>
            </a:r>
            <a:r>
              <a:rPr lang="en-US" sz="2800" dirty="0" err="1"/>
              <a:t>tiếp</a:t>
            </a:r>
            <a:r>
              <a:rPr lang="en-US" sz="2800" dirty="0"/>
              <a:t> </a:t>
            </a:r>
            <a:r>
              <a:rPr lang="en-US" sz="2800" dirty="0" err="1"/>
              <a:t>cận</a:t>
            </a:r>
            <a:endParaRPr lang="en-US" sz="2800" dirty="0"/>
          </a:p>
          <a:p>
            <a:pPr>
              <a:buFont typeface="Wingdings" pitchFamily="2" charset="2"/>
              <a:buChar char="Ø"/>
            </a:pPr>
            <a:r>
              <a:rPr lang="en-US" sz="2800" b="1" dirty="0" err="1"/>
              <a:t>Cách</a:t>
            </a:r>
            <a:r>
              <a:rPr lang="en-US" sz="2800" b="1" dirty="0"/>
              <a:t> 1</a:t>
            </a:r>
            <a:r>
              <a:rPr lang="en-US" sz="2800" dirty="0"/>
              <a:t>: </a:t>
            </a:r>
            <a:r>
              <a:rPr lang="en-US" sz="2800" dirty="0" err="1"/>
              <a:t>Thay</a:t>
            </a:r>
            <a:r>
              <a:rPr lang="en-US" sz="2800" dirty="0"/>
              <a:t> </a:t>
            </a:r>
            <a:r>
              <a:rPr lang="en-US" sz="2800" dirty="0" err="1"/>
              <a:t>đổi</a:t>
            </a:r>
            <a:r>
              <a:rPr lang="en-US" sz="2800" dirty="0"/>
              <a:t> </a:t>
            </a:r>
            <a:r>
              <a:rPr lang="en-US" sz="2800" dirty="0" err="1"/>
              <a:t>thành</a:t>
            </a:r>
            <a:r>
              <a:rPr lang="en-US" sz="2800" dirty="0"/>
              <a:t> </a:t>
            </a:r>
            <a:r>
              <a:rPr lang="en-US" sz="2800" dirty="0" err="1"/>
              <a:t>phần</a:t>
            </a:r>
            <a:r>
              <a:rPr lang="en-US" sz="2800" dirty="0"/>
              <a:t> Info</a:t>
            </a:r>
          </a:p>
          <a:p>
            <a:pPr>
              <a:buFont typeface="Wingdings" pitchFamily="2" charset="2"/>
              <a:buNone/>
            </a:pPr>
            <a:endParaRPr lang="en-US" sz="2800" dirty="0"/>
          </a:p>
        </p:txBody>
      </p:sp>
      <p:sp>
        <p:nvSpPr>
          <p:cNvPr id="313382" name="Rectangle 38"/>
          <p:cNvSpPr>
            <a:spLocks noChangeArrowheads="1"/>
          </p:cNvSpPr>
          <p:nvPr/>
        </p:nvSpPr>
        <p:spPr bwMode="auto">
          <a:xfrm>
            <a:off x="2362200" y="2911475"/>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3383" name="Rectangle 39"/>
          <p:cNvSpPr>
            <a:spLocks noChangeArrowheads="1"/>
          </p:cNvSpPr>
          <p:nvPr/>
        </p:nvSpPr>
        <p:spPr bwMode="auto">
          <a:xfrm>
            <a:off x="1600200" y="2911475"/>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3384" name="Line 40"/>
          <p:cNvSpPr>
            <a:spLocks noChangeShapeType="1"/>
          </p:cNvSpPr>
          <p:nvPr/>
        </p:nvSpPr>
        <p:spPr bwMode="auto">
          <a:xfrm>
            <a:off x="1600200" y="2911475"/>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5" name="Line 41"/>
          <p:cNvSpPr>
            <a:spLocks noChangeShapeType="1"/>
          </p:cNvSpPr>
          <p:nvPr/>
        </p:nvSpPr>
        <p:spPr bwMode="auto">
          <a:xfrm>
            <a:off x="1600200" y="3444875"/>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6" name="Line 42"/>
          <p:cNvSpPr>
            <a:spLocks noChangeShapeType="1"/>
          </p:cNvSpPr>
          <p:nvPr/>
        </p:nvSpPr>
        <p:spPr bwMode="auto">
          <a:xfrm>
            <a:off x="16002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7" name="Line 43"/>
          <p:cNvSpPr>
            <a:spLocks noChangeShapeType="1"/>
          </p:cNvSpPr>
          <p:nvPr/>
        </p:nvSpPr>
        <p:spPr bwMode="auto">
          <a:xfrm>
            <a:off x="2362200" y="29114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8" name="Line 44"/>
          <p:cNvSpPr>
            <a:spLocks noChangeShapeType="1"/>
          </p:cNvSpPr>
          <p:nvPr/>
        </p:nvSpPr>
        <p:spPr bwMode="auto">
          <a:xfrm>
            <a:off x="31242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9" name="Text Box 45"/>
          <p:cNvSpPr txBox="1">
            <a:spLocks noChangeArrowheads="1"/>
          </p:cNvSpPr>
          <p:nvPr/>
        </p:nvSpPr>
        <p:spPr bwMode="auto">
          <a:xfrm>
            <a:off x="1676400" y="24923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3f</a:t>
            </a:r>
          </a:p>
        </p:txBody>
      </p:sp>
      <p:sp>
        <p:nvSpPr>
          <p:cNvPr id="313390" name="Rectangle 46"/>
          <p:cNvSpPr>
            <a:spLocks noChangeArrowheads="1"/>
          </p:cNvSpPr>
          <p:nvPr/>
        </p:nvSpPr>
        <p:spPr bwMode="auto">
          <a:xfrm>
            <a:off x="7467600" y="2911475"/>
            <a:ext cx="1143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3391" name="Rectangle 47"/>
          <p:cNvSpPr>
            <a:spLocks noChangeArrowheads="1"/>
          </p:cNvSpPr>
          <p:nvPr/>
        </p:nvSpPr>
        <p:spPr bwMode="auto">
          <a:xfrm>
            <a:off x="6781800" y="2911475"/>
            <a:ext cx="6858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3392" name="Line 48"/>
          <p:cNvSpPr>
            <a:spLocks noChangeShapeType="1"/>
          </p:cNvSpPr>
          <p:nvPr/>
        </p:nvSpPr>
        <p:spPr bwMode="auto">
          <a:xfrm>
            <a:off x="6781800" y="2911475"/>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3" name="Line 49"/>
          <p:cNvSpPr>
            <a:spLocks noChangeShapeType="1"/>
          </p:cNvSpPr>
          <p:nvPr/>
        </p:nvSpPr>
        <p:spPr bwMode="auto">
          <a:xfrm>
            <a:off x="6781800" y="3444875"/>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4" name="Line 50"/>
          <p:cNvSpPr>
            <a:spLocks noChangeShapeType="1"/>
          </p:cNvSpPr>
          <p:nvPr/>
        </p:nvSpPr>
        <p:spPr bwMode="auto">
          <a:xfrm>
            <a:off x="67818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5" name="Line 51"/>
          <p:cNvSpPr>
            <a:spLocks noChangeShapeType="1"/>
          </p:cNvSpPr>
          <p:nvPr/>
        </p:nvSpPr>
        <p:spPr bwMode="auto">
          <a:xfrm>
            <a:off x="7467600" y="29114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6" name="Line 52"/>
          <p:cNvSpPr>
            <a:spLocks noChangeShapeType="1"/>
          </p:cNvSpPr>
          <p:nvPr/>
        </p:nvSpPr>
        <p:spPr bwMode="auto">
          <a:xfrm>
            <a:off x="86106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7" name="Rectangle 53"/>
          <p:cNvSpPr>
            <a:spLocks noChangeArrowheads="1"/>
          </p:cNvSpPr>
          <p:nvPr/>
        </p:nvSpPr>
        <p:spPr bwMode="auto">
          <a:xfrm>
            <a:off x="4953000" y="2911475"/>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3398" name="Rectangle 54"/>
          <p:cNvSpPr>
            <a:spLocks noChangeArrowheads="1"/>
          </p:cNvSpPr>
          <p:nvPr/>
        </p:nvSpPr>
        <p:spPr bwMode="auto">
          <a:xfrm>
            <a:off x="4191000" y="2911475"/>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3399" name="Line 55"/>
          <p:cNvSpPr>
            <a:spLocks noChangeShapeType="1"/>
          </p:cNvSpPr>
          <p:nvPr/>
        </p:nvSpPr>
        <p:spPr bwMode="auto">
          <a:xfrm>
            <a:off x="4191000" y="2911475"/>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0" name="Line 56"/>
          <p:cNvSpPr>
            <a:spLocks noChangeShapeType="1"/>
          </p:cNvSpPr>
          <p:nvPr/>
        </p:nvSpPr>
        <p:spPr bwMode="auto">
          <a:xfrm>
            <a:off x="4191000" y="3444875"/>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1" name="Line 57"/>
          <p:cNvSpPr>
            <a:spLocks noChangeShapeType="1"/>
          </p:cNvSpPr>
          <p:nvPr/>
        </p:nvSpPr>
        <p:spPr bwMode="auto">
          <a:xfrm>
            <a:off x="41910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2" name="Line 58"/>
          <p:cNvSpPr>
            <a:spLocks noChangeShapeType="1"/>
          </p:cNvSpPr>
          <p:nvPr/>
        </p:nvSpPr>
        <p:spPr bwMode="auto">
          <a:xfrm>
            <a:off x="4953000" y="29114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3" name="Line 59"/>
          <p:cNvSpPr>
            <a:spLocks noChangeShapeType="1"/>
          </p:cNvSpPr>
          <p:nvPr/>
        </p:nvSpPr>
        <p:spPr bwMode="auto">
          <a:xfrm>
            <a:off x="5715000" y="29114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4" name="Text Box 60"/>
          <p:cNvSpPr txBox="1">
            <a:spLocks noChangeArrowheads="1"/>
          </p:cNvSpPr>
          <p:nvPr/>
        </p:nvSpPr>
        <p:spPr bwMode="auto">
          <a:xfrm>
            <a:off x="4191000" y="24923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4f</a:t>
            </a:r>
          </a:p>
        </p:txBody>
      </p:sp>
      <p:sp>
        <p:nvSpPr>
          <p:cNvPr id="313405" name="Text Box 61"/>
          <p:cNvSpPr txBox="1">
            <a:spLocks noChangeArrowheads="1"/>
          </p:cNvSpPr>
          <p:nvPr/>
        </p:nvSpPr>
        <p:spPr bwMode="auto">
          <a:xfrm>
            <a:off x="6643688" y="24923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5f</a:t>
            </a:r>
          </a:p>
        </p:txBody>
      </p:sp>
      <p:sp>
        <p:nvSpPr>
          <p:cNvPr id="313406" name="Line 62"/>
          <p:cNvSpPr>
            <a:spLocks noChangeShapeType="1"/>
          </p:cNvSpPr>
          <p:nvPr/>
        </p:nvSpPr>
        <p:spPr bwMode="auto">
          <a:xfrm>
            <a:off x="3124200" y="3216275"/>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7" name="Line 63"/>
          <p:cNvSpPr>
            <a:spLocks noChangeShapeType="1"/>
          </p:cNvSpPr>
          <p:nvPr/>
        </p:nvSpPr>
        <p:spPr bwMode="auto">
          <a:xfrm>
            <a:off x="5715000" y="3201988"/>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8" name="Text Box 64"/>
          <p:cNvSpPr txBox="1">
            <a:spLocks noChangeArrowheads="1"/>
          </p:cNvSpPr>
          <p:nvPr/>
        </p:nvSpPr>
        <p:spPr bwMode="auto">
          <a:xfrm>
            <a:off x="990600" y="1828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pHead</a:t>
            </a:r>
          </a:p>
        </p:txBody>
      </p:sp>
      <p:sp>
        <p:nvSpPr>
          <p:cNvPr id="313409" name="Text Box 65"/>
          <p:cNvSpPr txBox="1">
            <a:spLocks noChangeArrowheads="1"/>
          </p:cNvSpPr>
          <p:nvPr/>
        </p:nvSpPr>
        <p:spPr bwMode="auto">
          <a:xfrm>
            <a:off x="6934200" y="18288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pTail</a:t>
            </a:r>
          </a:p>
        </p:txBody>
      </p:sp>
      <p:sp>
        <p:nvSpPr>
          <p:cNvPr id="313410" name="Line 66"/>
          <p:cNvSpPr>
            <a:spLocks noChangeShapeType="1"/>
          </p:cNvSpPr>
          <p:nvPr/>
        </p:nvSpPr>
        <p:spPr bwMode="auto">
          <a:xfrm>
            <a:off x="1676400" y="2438400"/>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11" name="Line 67"/>
          <p:cNvSpPr>
            <a:spLocks noChangeShapeType="1"/>
          </p:cNvSpPr>
          <p:nvPr/>
        </p:nvSpPr>
        <p:spPr bwMode="auto">
          <a:xfrm>
            <a:off x="7162800" y="2438400"/>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4" name="Rectangle 100"/>
          <p:cNvSpPr>
            <a:spLocks noChangeArrowheads="1"/>
          </p:cNvSpPr>
          <p:nvPr/>
        </p:nvSpPr>
        <p:spPr bwMode="auto">
          <a:xfrm>
            <a:off x="2436813" y="48641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3445" name="Rectangle 101"/>
          <p:cNvSpPr>
            <a:spLocks noChangeArrowheads="1"/>
          </p:cNvSpPr>
          <p:nvPr/>
        </p:nvSpPr>
        <p:spPr bwMode="auto">
          <a:xfrm>
            <a:off x="1674813" y="48641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3446" name="Line 102"/>
          <p:cNvSpPr>
            <a:spLocks noChangeShapeType="1"/>
          </p:cNvSpPr>
          <p:nvPr/>
        </p:nvSpPr>
        <p:spPr bwMode="auto">
          <a:xfrm>
            <a:off x="1674813" y="48641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7" name="Line 103"/>
          <p:cNvSpPr>
            <a:spLocks noChangeShapeType="1"/>
          </p:cNvSpPr>
          <p:nvPr/>
        </p:nvSpPr>
        <p:spPr bwMode="auto">
          <a:xfrm>
            <a:off x="1674813" y="53975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8" name="Line 104"/>
          <p:cNvSpPr>
            <a:spLocks noChangeShapeType="1"/>
          </p:cNvSpPr>
          <p:nvPr/>
        </p:nvSpPr>
        <p:spPr bwMode="auto">
          <a:xfrm>
            <a:off x="16748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9" name="Line 105"/>
          <p:cNvSpPr>
            <a:spLocks noChangeShapeType="1"/>
          </p:cNvSpPr>
          <p:nvPr/>
        </p:nvSpPr>
        <p:spPr bwMode="auto">
          <a:xfrm>
            <a:off x="2436813" y="48641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0" name="Line 106"/>
          <p:cNvSpPr>
            <a:spLocks noChangeShapeType="1"/>
          </p:cNvSpPr>
          <p:nvPr/>
        </p:nvSpPr>
        <p:spPr bwMode="auto">
          <a:xfrm>
            <a:off x="31988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1" name="Text Box 107"/>
          <p:cNvSpPr txBox="1">
            <a:spLocks noChangeArrowheads="1"/>
          </p:cNvSpPr>
          <p:nvPr/>
        </p:nvSpPr>
        <p:spPr bwMode="auto">
          <a:xfrm>
            <a:off x="1819275" y="44370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3f</a:t>
            </a:r>
          </a:p>
        </p:txBody>
      </p:sp>
      <p:sp>
        <p:nvSpPr>
          <p:cNvPr id="313452" name="Rectangle 108"/>
          <p:cNvSpPr>
            <a:spLocks noChangeArrowheads="1"/>
          </p:cNvSpPr>
          <p:nvPr/>
        </p:nvSpPr>
        <p:spPr bwMode="auto">
          <a:xfrm>
            <a:off x="7542213" y="4864100"/>
            <a:ext cx="1143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3453" name="Rectangle 109"/>
          <p:cNvSpPr>
            <a:spLocks noChangeArrowheads="1"/>
          </p:cNvSpPr>
          <p:nvPr/>
        </p:nvSpPr>
        <p:spPr bwMode="auto">
          <a:xfrm>
            <a:off x="6856413" y="4864100"/>
            <a:ext cx="6858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E04A0E"/>
                </a:solidFill>
                <a:latin typeface="VNI-Helve" pitchFamily="2" charset="0"/>
              </a:rPr>
              <a:t>7</a:t>
            </a:r>
          </a:p>
        </p:txBody>
      </p:sp>
      <p:sp>
        <p:nvSpPr>
          <p:cNvPr id="313454" name="Line 110"/>
          <p:cNvSpPr>
            <a:spLocks noChangeShapeType="1"/>
          </p:cNvSpPr>
          <p:nvPr/>
        </p:nvSpPr>
        <p:spPr bwMode="auto">
          <a:xfrm>
            <a:off x="6856413" y="4864100"/>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5" name="Line 111"/>
          <p:cNvSpPr>
            <a:spLocks noChangeShapeType="1"/>
          </p:cNvSpPr>
          <p:nvPr/>
        </p:nvSpPr>
        <p:spPr bwMode="auto">
          <a:xfrm>
            <a:off x="6856413" y="5397500"/>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6" name="Line 112"/>
          <p:cNvSpPr>
            <a:spLocks noChangeShapeType="1"/>
          </p:cNvSpPr>
          <p:nvPr/>
        </p:nvSpPr>
        <p:spPr bwMode="auto">
          <a:xfrm>
            <a:off x="68564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7" name="Line 113"/>
          <p:cNvSpPr>
            <a:spLocks noChangeShapeType="1"/>
          </p:cNvSpPr>
          <p:nvPr/>
        </p:nvSpPr>
        <p:spPr bwMode="auto">
          <a:xfrm>
            <a:off x="7542213" y="48641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8" name="Line 114"/>
          <p:cNvSpPr>
            <a:spLocks noChangeShapeType="1"/>
          </p:cNvSpPr>
          <p:nvPr/>
        </p:nvSpPr>
        <p:spPr bwMode="auto">
          <a:xfrm>
            <a:off x="86852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9" name="Rectangle 115"/>
          <p:cNvSpPr>
            <a:spLocks noChangeArrowheads="1"/>
          </p:cNvSpPr>
          <p:nvPr/>
        </p:nvSpPr>
        <p:spPr bwMode="auto">
          <a:xfrm>
            <a:off x="5027613" y="48641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3460" name="Rectangle 116"/>
          <p:cNvSpPr>
            <a:spLocks noChangeArrowheads="1"/>
          </p:cNvSpPr>
          <p:nvPr/>
        </p:nvSpPr>
        <p:spPr bwMode="auto">
          <a:xfrm>
            <a:off x="4265613" y="48641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E04A0E"/>
                </a:solidFill>
                <a:latin typeface="VNI-Helve" pitchFamily="2" charset="0"/>
              </a:rPr>
              <a:t>6</a:t>
            </a:r>
          </a:p>
        </p:txBody>
      </p:sp>
      <p:sp>
        <p:nvSpPr>
          <p:cNvPr id="313461" name="Line 117"/>
          <p:cNvSpPr>
            <a:spLocks noChangeShapeType="1"/>
          </p:cNvSpPr>
          <p:nvPr/>
        </p:nvSpPr>
        <p:spPr bwMode="auto">
          <a:xfrm>
            <a:off x="4265613" y="48641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2" name="Line 118"/>
          <p:cNvSpPr>
            <a:spLocks noChangeShapeType="1"/>
          </p:cNvSpPr>
          <p:nvPr/>
        </p:nvSpPr>
        <p:spPr bwMode="auto">
          <a:xfrm>
            <a:off x="4265613" y="53975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3" name="Line 119"/>
          <p:cNvSpPr>
            <a:spLocks noChangeShapeType="1"/>
          </p:cNvSpPr>
          <p:nvPr/>
        </p:nvSpPr>
        <p:spPr bwMode="auto">
          <a:xfrm>
            <a:off x="42656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4" name="Line 120"/>
          <p:cNvSpPr>
            <a:spLocks noChangeShapeType="1"/>
          </p:cNvSpPr>
          <p:nvPr/>
        </p:nvSpPr>
        <p:spPr bwMode="auto">
          <a:xfrm>
            <a:off x="5027613" y="48641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5" name="Line 121"/>
          <p:cNvSpPr>
            <a:spLocks noChangeShapeType="1"/>
          </p:cNvSpPr>
          <p:nvPr/>
        </p:nvSpPr>
        <p:spPr bwMode="auto">
          <a:xfrm>
            <a:off x="5789613" y="48641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6" name="Text Box 122"/>
          <p:cNvSpPr txBox="1">
            <a:spLocks noChangeArrowheads="1"/>
          </p:cNvSpPr>
          <p:nvPr/>
        </p:nvSpPr>
        <p:spPr bwMode="auto">
          <a:xfrm>
            <a:off x="4265613" y="44370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4f</a:t>
            </a:r>
          </a:p>
        </p:txBody>
      </p:sp>
      <p:sp>
        <p:nvSpPr>
          <p:cNvPr id="313467" name="Text Box 123"/>
          <p:cNvSpPr txBox="1">
            <a:spLocks noChangeArrowheads="1"/>
          </p:cNvSpPr>
          <p:nvPr/>
        </p:nvSpPr>
        <p:spPr bwMode="auto">
          <a:xfrm>
            <a:off x="6715125" y="44116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5f</a:t>
            </a:r>
          </a:p>
        </p:txBody>
      </p:sp>
      <p:sp>
        <p:nvSpPr>
          <p:cNvPr id="313468" name="Line 124"/>
          <p:cNvSpPr>
            <a:spLocks noChangeShapeType="1"/>
          </p:cNvSpPr>
          <p:nvPr/>
        </p:nvSpPr>
        <p:spPr bwMode="auto">
          <a:xfrm>
            <a:off x="3198813" y="5168900"/>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69" name="Line 125"/>
          <p:cNvSpPr>
            <a:spLocks noChangeShapeType="1"/>
          </p:cNvSpPr>
          <p:nvPr/>
        </p:nvSpPr>
        <p:spPr bwMode="auto">
          <a:xfrm>
            <a:off x="5789613" y="5154613"/>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70" name="Text Box 126"/>
          <p:cNvSpPr txBox="1">
            <a:spLocks noChangeArrowheads="1"/>
          </p:cNvSpPr>
          <p:nvPr/>
        </p:nvSpPr>
        <p:spPr bwMode="auto">
          <a:xfrm>
            <a:off x="1065213" y="39338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pHead</a:t>
            </a:r>
          </a:p>
        </p:txBody>
      </p:sp>
      <p:sp>
        <p:nvSpPr>
          <p:cNvPr id="313471" name="Text Box 127"/>
          <p:cNvSpPr txBox="1">
            <a:spLocks noChangeArrowheads="1"/>
          </p:cNvSpPr>
          <p:nvPr/>
        </p:nvSpPr>
        <p:spPr bwMode="auto">
          <a:xfrm>
            <a:off x="7008813" y="39338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pTail</a:t>
            </a:r>
          </a:p>
        </p:txBody>
      </p:sp>
      <p:sp>
        <p:nvSpPr>
          <p:cNvPr id="313472" name="Line 128"/>
          <p:cNvSpPr>
            <a:spLocks noChangeShapeType="1"/>
          </p:cNvSpPr>
          <p:nvPr/>
        </p:nvSpPr>
        <p:spPr bwMode="auto">
          <a:xfrm>
            <a:off x="1751013" y="43910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73" name="Line 129"/>
          <p:cNvSpPr>
            <a:spLocks noChangeShapeType="1"/>
          </p:cNvSpPr>
          <p:nvPr/>
        </p:nvSpPr>
        <p:spPr bwMode="auto">
          <a:xfrm>
            <a:off x="7237413" y="43910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Sắp xếp danh sách</a:t>
            </a:r>
          </a:p>
        </p:txBody>
      </p:sp>
      <p:sp>
        <p:nvSpPr>
          <p:cNvPr id="316419" name="Rectangle 3"/>
          <p:cNvSpPr>
            <a:spLocks noGrp="1" noChangeArrowheads="1"/>
          </p:cNvSpPr>
          <p:nvPr>
            <p:ph idx="1"/>
          </p:nvPr>
        </p:nvSpPr>
        <p:spPr>
          <a:xfrm>
            <a:off x="776288" y="765175"/>
            <a:ext cx="9129712" cy="1655763"/>
          </a:xfrm>
        </p:spPr>
        <p:txBody>
          <a:bodyPr/>
          <a:lstStyle/>
          <a:p>
            <a:pPr>
              <a:buFont typeface="Wingdings" pitchFamily="2" charset="2"/>
              <a:buChar char="Ø"/>
            </a:pPr>
            <a:r>
              <a:rPr lang="en-US" b="1"/>
              <a:t>Cách 2</a:t>
            </a:r>
            <a:r>
              <a:rPr lang="en-US"/>
              <a:t>: Thay đổi thành phần pNext (thay đổi trình tự móc nối của các phần tử sao cho tạo lập nên được thứ tự mong muốn)</a:t>
            </a:r>
          </a:p>
        </p:txBody>
      </p:sp>
      <p:sp>
        <p:nvSpPr>
          <p:cNvPr id="316431" name="Text Box 15"/>
          <p:cNvSpPr txBox="1">
            <a:spLocks noChangeArrowheads="1"/>
          </p:cNvSpPr>
          <p:nvPr/>
        </p:nvSpPr>
        <p:spPr bwMode="auto">
          <a:xfrm>
            <a:off x="1606550" y="47625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3f</a:t>
            </a:r>
          </a:p>
        </p:txBody>
      </p:sp>
      <p:sp>
        <p:nvSpPr>
          <p:cNvPr id="316446" name="Text Box 30"/>
          <p:cNvSpPr txBox="1">
            <a:spLocks noChangeArrowheads="1"/>
          </p:cNvSpPr>
          <p:nvPr/>
        </p:nvSpPr>
        <p:spPr bwMode="auto">
          <a:xfrm>
            <a:off x="4121150" y="4746625"/>
            <a:ext cx="685800" cy="434975"/>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Tahoma" charset="0"/>
              </a:rPr>
              <a:t>4f</a:t>
            </a:r>
          </a:p>
        </p:txBody>
      </p:sp>
      <p:sp>
        <p:nvSpPr>
          <p:cNvPr id="316447" name="Text Box 31"/>
          <p:cNvSpPr txBox="1">
            <a:spLocks noChangeArrowheads="1"/>
          </p:cNvSpPr>
          <p:nvPr/>
        </p:nvSpPr>
        <p:spPr bwMode="auto">
          <a:xfrm>
            <a:off x="6753225" y="4724400"/>
            <a:ext cx="685800" cy="434975"/>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Tahoma" charset="0"/>
              </a:rPr>
              <a:t>5f</a:t>
            </a:r>
          </a:p>
        </p:txBody>
      </p:sp>
      <p:sp>
        <p:nvSpPr>
          <p:cNvPr id="316433" name="Rectangle 17"/>
          <p:cNvSpPr>
            <a:spLocks noChangeArrowheads="1"/>
          </p:cNvSpPr>
          <p:nvPr/>
        </p:nvSpPr>
        <p:spPr bwMode="auto">
          <a:xfrm>
            <a:off x="6711950" y="5143500"/>
            <a:ext cx="6858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6421" name="Text Box 5"/>
          <p:cNvSpPr txBox="1">
            <a:spLocks noChangeArrowheads="1"/>
          </p:cNvSpPr>
          <p:nvPr/>
        </p:nvSpPr>
        <p:spPr bwMode="auto">
          <a:xfrm>
            <a:off x="920750" y="43656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pHead</a:t>
            </a:r>
          </a:p>
        </p:txBody>
      </p:sp>
      <p:sp>
        <p:nvSpPr>
          <p:cNvPr id="316422" name="Text Box 6"/>
          <p:cNvSpPr txBox="1">
            <a:spLocks noChangeArrowheads="1"/>
          </p:cNvSpPr>
          <p:nvPr/>
        </p:nvSpPr>
        <p:spPr bwMode="auto">
          <a:xfrm>
            <a:off x="4808538" y="458152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pTail</a:t>
            </a:r>
          </a:p>
        </p:txBody>
      </p:sp>
      <p:sp>
        <p:nvSpPr>
          <p:cNvPr id="316424" name="Rectangle 8"/>
          <p:cNvSpPr>
            <a:spLocks noChangeArrowheads="1"/>
          </p:cNvSpPr>
          <p:nvPr/>
        </p:nvSpPr>
        <p:spPr bwMode="auto">
          <a:xfrm>
            <a:off x="2292350" y="51435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6425" name="Rectangle 9"/>
          <p:cNvSpPr>
            <a:spLocks noChangeArrowheads="1"/>
          </p:cNvSpPr>
          <p:nvPr/>
        </p:nvSpPr>
        <p:spPr bwMode="auto">
          <a:xfrm>
            <a:off x="1530350" y="51435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6426" name="Line 10"/>
          <p:cNvSpPr>
            <a:spLocks noChangeShapeType="1"/>
          </p:cNvSpPr>
          <p:nvPr/>
        </p:nvSpPr>
        <p:spPr bwMode="auto">
          <a:xfrm>
            <a:off x="1530350" y="51435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7" name="Line 11"/>
          <p:cNvSpPr>
            <a:spLocks noChangeShapeType="1"/>
          </p:cNvSpPr>
          <p:nvPr/>
        </p:nvSpPr>
        <p:spPr bwMode="auto">
          <a:xfrm>
            <a:off x="1530350" y="56769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8" name="Line 12"/>
          <p:cNvSpPr>
            <a:spLocks noChangeShapeType="1"/>
          </p:cNvSpPr>
          <p:nvPr/>
        </p:nvSpPr>
        <p:spPr bwMode="auto">
          <a:xfrm>
            <a:off x="15303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9" name="Line 13"/>
          <p:cNvSpPr>
            <a:spLocks noChangeShapeType="1"/>
          </p:cNvSpPr>
          <p:nvPr/>
        </p:nvSpPr>
        <p:spPr bwMode="auto">
          <a:xfrm>
            <a:off x="2292350"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0" name="Line 14"/>
          <p:cNvSpPr>
            <a:spLocks noChangeShapeType="1"/>
          </p:cNvSpPr>
          <p:nvPr/>
        </p:nvSpPr>
        <p:spPr bwMode="auto">
          <a:xfrm>
            <a:off x="30543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2" name="Rectangle 16"/>
          <p:cNvSpPr>
            <a:spLocks noChangeArrowheads="1"/>
          </p:cNvSpPr>
          <p:nvPr/>
        </p:nvSpPr>
        <p:spPr bwMode="auto">
          <a:xfrm>
            <a:off x="7397750" y="5143500"/>
            <a:ext cx="1143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6434" name="Line 18"/>
          <p:cNvSpPr>
            <a:spLocks noChangeShapeType="1"/>
          </p:cNvSpPr>
          <p:nvPr/>
        </p:nvSpPr>
        <p:spPr bwMode="auto">
          <a:xfrm>
            <a:off x="6711950" y="5143500"/>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5" name="Line 19"/>
          <p:cNvSpPr>
            <a:spLocks noChangeShapeType="1"/>
          </p:cNvSpPr>
          <p:nvPr/>
        </p:nvSpPr>
        <p:spPr bwMode="auto">
          <a:xfrm>
            <a:off x="6711950" y="5676900"/>
            <a:ext cx="1828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6436" name="Line 20"/>
          <p:cNvSpPr>
            <a:spLocks noChangeShapeType="1"/>
          </p:cNvSpPr>
          <p:nvPr/>
        </p:nvSpPr>
        <p:spPr bwMode="auto">
          <a:xfrm>
            <a:off x="67119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7" name="Line 21"/>
          <p:cNvSpPr>
            <a:spLocks noChangeShapeType="1"/>
          </p:cNvSpPr>
          <p:nvPr/>
        </p:nvSpPr>
        <p:spPr bwMode="auto">
          <a:xfrm>
            <a:off x="7397750"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8" name="Line 22"/>
          <p:cNvSpPr>
            <a:spLocks noChangeShapeType="1"/>
          </p:cNvSpPr>
          <p:nvPr/>
        </p:nvSpPr>
        <p:spPr bwMode="auto">
          <a:xfrm>
            <a:off x="85407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9" name="Rectangle 23"/>
          <p:cNvSpPr>
            <a:spLocks noChangeArrowheads="1"/>
          </p:cNvSpPr>
          <p:nvPr/>
        </p:nvSpPr>
        <p:spPr bwMode="auto">
          <a:xfrm>
            <a:off x="4883150" y="51435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6440" name="Rectangle 24"/>
          <p:cNvSpPr>
            <a:spLocks noChangeArrowheads="1"/>
          </p:cNvSpPr>
          <p:nvPr/>
        </p:nvSpPr>
        <p:spPr bwMode="auto">
          <a:xfrm>
            <a:off x="4121150" y="514350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6441" name="Line 25"/>
          <p:cNvSpPr>
            <a:spLocks noChangeShapeType="1"/>
          </p:cNvSpPr>
          <p:nvPr/>
        </p:nvSpPr>
        <p:spPr bwMode="auto">
          <a:xfrm>
            <a:off x="4121150" y="51435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2" name="Line 26"/>
          <p:cNvSpPr>
            <a:spLocks noChangeShapeType="1"/>
          </p:cNvSpPr>
          <p:nvPr/>
        </p:nvSpPr>
        <p:spPr bwMode="auto">
          <a:xfrm>
            <a:off x="4121150" y="567690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3" name="Line 27"/>
          <p:cNvSpPr>
            <a:spLocks noChangeShapeType="1"/>
          </p:cNvSpPr>
          <p:nvPr/>
        </p:nvSpPr>
        <p:spPr bwMode="auto">
          <a:xfrm>
            <a:off x="41211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4" name="Line 28"/>
          <p:cNvSpPr>
            <a:spLocks noChangeShapeType="1"/>
          </p:cNvSpPr>
          <p:nvPr/>
        </p:nvSpPr>
        <p:spPr bwMode="auto">
          <a:xfrm>
            <a:off x="4883150"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5" name="Line 29"/>
          <p:cNvSpPr>
            <a:spLocks noChangeShapeType="1"/>
          </p:cNvSpPr>
          <p:nvPr/>
        </p:nvSpPr>
        <p:spPr bwMode="auto">
          <a:xfrm>
            <a:off x="564515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0" name="Line 34"/>
          <p:cNvSpPr>
            <a:spLocks noChangeShapeType="1"/>
          </p:cNvSpPr>
          <p:nvPr/>
        </p:nvSpPr>
        <p:spPr bwMode="auto">
          <a:xfrm>
            <a:off x="1606550" y="46704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1" name="Line 35"/>
          <p:cNvSpPr>
            <a:spLocks noChangeShapeType="1"/>
          </p:cNvSpPr>
          <p:nvPr/>
        </p:nvSpPr>
        <p:spPr bwMode="auto">
          <a:xfrm flipH="1">
            <a:off x="4665663" y="4652963"/>
            <a:ext cx="0" cy="515937"/>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2" name="Rectangle 36"/>
          <p:cNvSpPr>
            <a:spLocks noChangeArrowheads="1"/>
          </p:cNvSpPr>
          <p:nvPr/>
        </p:nvSpPr>
        <p:spPr bwMode="auto">
          <a:xfrm>
            <a:off x="2362200" y="357505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6453" name="Rectangle 37"/>
          <p:cNvSpPr>
            <a:spLocks noChangeArrowheads="1"/>
          </p:cNvSpPr>
          <p:nvPr/>
        </p:nvSpPr>
        <p:spPr bwMode="auto">
          <a:xfrm>
            <a:off x="1600200" y="357505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6454" name="Line 38"/>
          <p:cNvSpPr>
            <a:spLocks noChangeShapeType="1"/>
          </p:cNvSpPr>
          <p:nvPr/>
        </p:nvSpPr>
        <p:spPr bwMode="auto">
          <a:xfrm>
            <a:off x="1600200" y="357505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5" name="Line 39"/>
          <p:cNvSpPr>
            <a:spLocks noChangeShapeType="1"/>
          </p:cNvSpPr>
          <p:nvPr/>
        </p:nvSpPr>
        <p:spPr bwMode="auto">
          <a:xfrm>
            <a:off x="1600200" y="410845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6" name="Line 40"/>
          <p:cNvSpPr>
            <a:spLocks noChangeShapeType="1"/>
          </p:cNvSpPr>
          <p:nvPr/>
        </p:nvSpPr>
        <p:spPr bwMode="auto">
          <a:xfrm>
            <a:off x="16002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7" name="Line 41"/>
          <p:cNvSpPr>
            <a:spLocks noChangeShapeType="1"/>
          </p:cNvSpPr>
          <p:nvPr/>
        </p:nvSpPr>
        <p:spPr bwMode="auto">
          <a:xfrm>
            <a:off x="2362200"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8" name="Line 42"/>
          <p:cNvSpPr>
            <a:spLocks noChangeShapeType="1"/>
          </p:cNvSpPr>
          <p:nvPr/>
        </p:nvSpPr>
        <p:spPr bwMode="auto">
          <a:xfrm>
            <a:off x="31242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9" name="Text Box 43"/>
          <p:cNvSpPr txBox="1">
            <a:spLocks noChangeArrowheads="1"/>
          </p:cNvSpPr>
          <p:nvPr/>
        </p:nvSpPr>
        <p:spPr bwMode="auto">
          <a:xfrm>
            <a:off x="1676400" y="3155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3f</a:t>
            </a:r>
          </a:p>
        </p:txBody>
      </p:sp>
      <p:sp>
        <p:nvSpPr>
          <p:cNvPr id="316460" name="Rectangle 44"/>
          <p:cNvSpPr>
            <a:spLocks noChangeArrowheads="1"/>
          </p:cNvSpPr>
          <p:nvPr/>
        </p:nvSpPr>
        <p:spPr bwMode="auto">
          <a:xfrm>
            <a:off x="7467600" y="3575050"/>
            <a:ext cx="1143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6461" name="Rectangle 45"/>
          <p:cNvSpPr>
            <a:spLocks noChangeArrowheads="1"/>
          </p:cNvSpPr>
          <p:nvPr/>
        </p:nvSpPr>
        <p:spPr bwMode="auto">
          <a:xfrm>
            <a:off x="6781800" y="3575050"/>
            <a:ext cx="6858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6462" name="Line 46"/>
          <p:cNvSpPr>
            <a:spLocks noChangeShapeType="1"/>
          </p:cNvSpPr>
          <p:nvPr/>
        </p:nvSpPr>
        <p:spPr bwMode="auto">
          <a:xfrm>
            <a:off x="6781800" y="3575050"/>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3" name="Line 47"/>
          <p:cNvSpPr>
            <a:spLocks noChangeShapeType="1"/>
          </p:cNvSpPr>
          <p:nvPr/>
        </p:nvSpPr>
        <p:spPr bwMode="auto">
          <a:xfrm>
            <a:off x="6781800" y="4108450"/>
            <a:ext cx="18288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4" name="Line 48"/>
          <p:cNvSpPr>
            <a:spLocks noChangeShapeType="1"/>
          </p:cNvSpPr>
          <p:nvPr/>
        </p:nvSpPr>
        <p:spPr bwMode="auto">
          <a:xfrm>
            <a:off x="67818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5" name="Line 49"/>
          <p:cNvSpPr>
            <a:spLocks noChangeShapeType="1"/>
          </p:cNvSpPr>
          <p:nvPr/>
        </p:nvSpPr>
        <p:spPr bwMode="auto">
          <a:xfrm>
            <a:off x="7467600"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6" name="Line 50"/>
          <p:cNvSpPr>
            <a:spLocks noChangeShapeType="1"/>
          </p:cNvSpPr>
          <p:nvPr/>
        </p:nvSpPr>
        <p:spPr bwMode="auto">
          <a:xfrm>
            <a:off x="86106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7" name="Rectangle 51"/>
          <p:cNvSpPr>
            <a:spLocks noChangeArrowheads="1"/>
          </p:cNvSpPr>
          <p:nvPr/>
        </p:nvSpPr>
        <p:spPr bwMode="auto">
          <a:xfrm>
            <a:off x="4953000" y="357505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6468" name="Rectangle 52"/>
          <p:cNvSpPr>
            <a:spLocks noChangeArrowheads="1"/>
          </p:cNvSpPr>
          <p:nvPr/>
        </p:nvSpPr>
        <p:spPr bwMode="auto">
          <a:xfrm>
            <a:off x="4191000" y="3575050"/>
            <a:ext cx="762000"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6469" name="Line 53"/>
          <p:cNvSpPr>
            <a:spLocks noChangeShapeType="1"/>
          </p:cNvSpPr>
          <p:nvPr/>
        </p:nvSpPr>
        <p:spPr bwMode="auto">
          <a:xfrm>
            <a:off x="4191000" y="357505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0" name="Line 54"/>
          <p:cNvSpPr>
            <a:spLocks noChangeShapeType="1"/>
          </p:cNvSpPr>
          <p:nvPr/>
        </p:nvSpPr>
        <p:spPr bwMode="auto">
          <a:xfrm>
            <a:off x="4191000" y="4108450"/>
            <a:ext cx="152400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1" name="Line 55"/>
          <p:cNvSpPr>
            <a:spLocks noChangeShapeType="1"/>
          </p:cNvSpPr>
          <p:nvPr/>
        </p:nvSpPr>
        <p:spPr bwMode="auto">
          <a:xfrm>
            <a:off x="41910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2" name="Line 56"/>
          <p:cNvSpPr>
            <a:spLocks noChangeShapeType="1"/>
          </p:cNvSpPr>
          <p:nvPr/>
        </p:nvSpPr>
        <p:spPr bwMode="auto">
          <a:xfrm>
            <a:off x="4953000"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3" name="Line 57"/>
          <p:cNvSpPr>
            <a:spLocks noChangeShapeType="1"/>
          </p:cNvSpPr>
          <p:nvPr/>
        </p:nvSpPr>
        <p:spPr bwMode="auto">
          <a:xfrm>
            <a:off x="5715000"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4" name="Text Box 58"/>
          <p:cNvSpPr txBox="1">
            <a:spLocks noChangeArrowheads="1"/>
          </p:cNvSpPr>
          <p:nvPr/>
        </p:nvSpPr>
        <p:spPr bwMode="auto">
          <a:xfrm>
            <a:off x="4191000" y="3155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4f</a:t>
            </a:r>
          </a:p>
        </p:txBody>
      </p:sp>
      <p:sp>
        <p:nvSpPr>
          <p:cNvPr id="316475" name="Text Box 59"/>
          <p:cNvSpPr txBox="1">
            <a:spLocks noChangeArrowheads="1"/>
          </p:cNvSpPr>
          <p:nvPr/>
        </p:nvSpPr>
        <p:spPr bwMode="auto">
          <a:xfrm>
            <a:off x="6643688" y="31559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charset="0"/>
              </a:rPr>
              <a:t>5f</a:t>
            </a:r>
          </a:p>
        </p:txBody>
      </p:sp>
      <p:sp>
        <p:nvSpPr>
          <p:cNvPr id="316476" name="Line 60"/>
          <p:cNvSpPr>
            <a:spLocks noChangeShapeType="1"/>
          </p:cNvSpPr>
          <p:nvPr/>
        </p:nvSpPr>
        <p:spPr bwMode="auto">
          <a:xfrm>
            <a:off x="3124200" y="3879850"/>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7" name="Line 61"/>
          <p:cNvSpPr>
            <a:spLocks noChangeShapeType="1"/>
          </p:cNvSpPr>
          <p:nvPr/>
        </p:nvSpPr>
        <p:spPr bwMode="auto">
          <a:xfrm>
            <a:off x="5715000" y="3865563"/>
            <a:ext cx="1066800"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8" name="Text Box 62"/>
          <p:cNvSpPr txBox="1">
            <a:spLocks noChangeArrowheads="1"/>
          </p:cNvSpPr>
          <p:nvPr/>
        </p:nvSpPr>
        <p:spPr bwMode="auto">
          <a:xfrm>
            <a:off x="990600" y="24923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pHead</a:t>
            </a:r>
          </a:p>
        </p:txBody>
      </p:sp>
      <p:sp>
        <p:nvSpPr>
          <p:cNvPr id="316479" name="Text Box 63"/>
          <p:cNvSpPr txBox="1">
            <a:spLocks noChangeArrowheads="1"/>
          </p:cNvSpPr>
          <p:nvPr/>
        </p:nvSpPr>
        <p:spPr bwMode="auto">
          <a:xfrm>
            <a:off x="6934200" y="24923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pTail</a:t>
            </a:r>
          </a:p>
        </p:txBody>
      </p:sp>
      <p:sp>
        <p:nvSpPr>
          <p:cNvPr id="316480" name="Line 64"/>
          <p:cNvSpPr>
            <a:spLocks noChangeShapeType="1"/>
          </p:cNvSpPr>
          <p:nvPr/>
        </p:nvSpPr>
        <p:spPr bwMode="auto">
          <a:xfrm>
            <a:off x="1676400" y="310197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1" name="Line 65"/>
          <p:cNvSpPr>
            <a:spLocks noChangeShapeType="1"/>
          </p:cNvSpPr>
          <p:nvPr/>
        </p:nvSpPr>
        <p:spPr bwMode="auto">
          <a:xfrm>
            <a:off x="7162800" y="310197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4" name="Freeform 68"/>
          <p:cNvSpPr>
            <a:spLocks/>
          </p:cNvSpPr>
          <p:nvPr/>
        </p:nvSpPr>
        <p:spPr bwMode="auto">
          <a:xfrm>
            <a:off x="3081338" y="5373688"/>
            <a:ext cx="3600450" cy="900112"/>
          </a:xfrm>
          <a:custGeom>
            <a:avLst/>
            <a:gdLst>
              <a:gd name="T0" fmla="*/ 0 w 2268"/>
              <a:gd name="T1" fmla="*/ 0 h 567"/>
              <a:gd name="T2" fmla="*/ 363 w 2268"/>
              <a:gd name="T3" fmla="*/ 408 h 567"/>
              <a:gd name="T4" fmla="*/ 1179 w 2268"/>
              <a:gd name="T5" fmla="*/ 544 h 567"/>
              <a:gd name="T6" fmla="*/ 1950 w 2268"/>
              <a:gd name="T7" fmla="*/ 272 h 567"/>
              <a:gd name="T8" fmla="*/ 2268 w 2268"/>
              <a:gd name="T9" fmla="*/ 90 h 567"/>
            </a:gdLst>
            <a:ahLst/>
            <a:cxnLst>
              <a:cxn ang="0">
                <a:pos x="T0" y="T1"/>
              </a:cxn>
              <a:cxn ang="0">
                <a:pos x="T2" y="T3"/>
              </a:cxn>
              <a:cxn ang="0">
                <a:pos x="T4" y="T5"/>
              </a:cxn>
              <a:cxn ang="0">
                <a:pos x="T6" y="T7"/>
              </a:cxn>
              <a:cxn ang="0">
                <a:pos x="T8" y="T9"/>
              </a:cxn>
            </a:cxnLst>
            <a:rect l="0" t="0" r="r" b="b"/>
            <a:pathLst>
              <a:path w="2268" h="567">
                <a:moveTo>
                  <a:pt x="0" y="0"/>
                </a:moveTo>
                <a:cubicBezTo>
                  <a:pt x="83" y="158"/>
                  <a:pt x="167" y="317"/>
                  <a:pt x="363" y="408"/>
                </a:cubicBezTo>
                <a:cubicBezTo>
                  <a:pt x="559" y="499"/>
                  <a:pt x="915" y="567"/>
                  <a:pt x="1179" y="544"/>
                </a:cubicBezTo>
                <a:cubicBezTo>
                  <a:pt x="1443" y="521"/>
                  <a:pt x="1769" y="348"/>
                  <a:pt x="1950" y="272"/>
                </a:cubicBezTo>
                <a:cubicBezTo>
                  <a:pt x="2131" y="196"/>
                  <a:pt x="2199" y="143"/>
                  <a:pt x="2268" y="9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85" name="Freeform 69"/>
          <p:cNvSpPr>
            <a:spLocks/>
          </p:cNvSpPr>
          <p:nvPr/>
        </p:nvSpPr>
        <p:spPr bwMode="auto">
          <a:xfrm>
            <a:off x="3705225" y="4389438"/>
            <a:ext cx="5219700" cy="1174750"/>
          </a:xfrm>
          <a:custGeom>
            <a:avLst/>
            <a:gdLst>
              <a:gd name="T0" fmla="*/ 3054 w 3288"/>
              <a:gd name="T1" fmla="*/ 620 h 740"/>
              <a:gd name="T2" fmla="*/ 3235 w 3288"/>
              <a:gd name="T3" fmla="*/ 393 h 740"/>
              <a:gd name="T4" fmla="*/ 2736 w 3288"/>
              <a:gd name="T5" fmla="*/ 75 h 740"/>
              <a:gd name="T6" fmla="*/ 695 w 3288"/>
              <a:gd name="T7" fmla="*/ 30 h 740"/>
              <a:gd name="T8" fmla="*/ 106 w 3288"/>
              <a:gd name="T9" fmla="*/ 257 h 740"/>
              <a:gd name="T10" fmla="*/ 60 w 3288"/>
              <a:gd name="T11" fmla="*/ 665 h 740"/>
              <a:gd name="T12" fmla="*/ 242 w 3288"/>
              <a:gd name="T13" fmla="*/ 710 h 740"/>
            </a:gdLst>
            <a:ahLst/>
            <a:cxnLst>
              <a:cxn ang="0">
                <a:pos x="T0" y="T1"/>
              </a:cxn>
              <a:cxn ang="0">
                <a:pos x="T2" y="T3"/>
              </a:cxn>
              <a:cxn ang="0">
                <a:pos x="T4" y="T5"/>
              </a:cxn>
              <a:cxn ang="0">
                <a:pos x="T6" y="T7"/>
              </a:cxn>
              <a:cxn ang="0">
                <a:pos x="T8" y="T9"/>
              </a:cxn>
              <a:cxn ang="0">
                <a:pos x="T10" y="T11"/>
              </a:cxn>
              <a:cxn ang="0">
                <a:pos x="T12" y="T13"/>
              </a:cxn>
            </a:cxnLst>
            <a:rect l="0" t="0" r="r" b="b"/>
            <a:pathLst>
              <a:path w="3288" h="740">
                <a:moveTo>
                  <a:pt x="3054" y="620"/>
                </a:moveTo>
                <a:cubicBezTo>
                  <a:pt x="3171" y="552"/>
                  <a:pt x="3288" y="484"/>
                  <a:pt x="3235" y="393"/>
                </a:cubicBezTo>
                <a:cubicBezTo>
                  <a:pt x="3182" y="302"/>
                  <a:pt x="3159" y="135"/>
                  <a:pt x="2736" y="75"/>
                </a:cubicBezTo>
                <a:cubicBezTo>
                  <a:pt x="2313" y="15"/>
                  <a:pt x="1133" y="0"/>
                  <a:pt x="695" y="30"/>
                </a:cubicBezTo>
                <a:cubicBezTo>
                  <a:pt x="257" y="60"/>
                  <a:pt x="212" y="151"/>
                  <a:pt x="106" y="257"/>
                </a:cubicBezTo>
                <a:cubicBezTo>
                  <a:pt x="0" y="363"/>
                  <a:pt x="37" y="590"/>
                  <a:pt x="60" y="665"/>
                </a:cubicBezTo>
                <a:cubicBezTo>
                  <a:pt x="83" y="740"/>
                  <a:pt x="162" y="725"/>
                  <a:pt x="242" y="71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5402" name="Rectangle 7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403" name="Rectangle 7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68908"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6" name="Group 7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030" y="4435646"/>
            <a:ext cx="1153376" cy="1660354"/>
            <a:chOff x="10292292" y="2963333"/>
            <a:chExt cx="1896535" cy="2218267"/>
          </a:xfrm>
        </p:grpSpPr>
        <p:cxnSp>
          <p:nvCxnSpPr>
            <p:cNvPr id="77" name="Straight Connector 7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83" name="Rectangle 8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547" y="0"/>
            <a:ext cx="3784093"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15394" name="Rectangle 2"/>
          <p:cNvSpPr>
            <a:spLocks noGrp="1" noChangeArrowheads="1"/>
          </p:cNvSpPr>
          <p:nvPr>
            <p:ph type="title"/>
          </p:nvPr>
        </p:nvSpPr>
        <p:spPr>
          <a:xfrm>
            <a:off x="1490871" y="685800"/>
            <a:ext cx="3010531" cy="530859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2900">
                <a:solidFill>
                  <a:srgbClr val="FFFFFF"/>
                </a:solidFill>
              </a:rPr>
              <a:t>Ưu, nhược điểm của 2 cách tiếp cận</a:t>
            </a:r>
          </a:p>
        </p:txBody>
      </p:sp>
      <p:sp>
        <p:nvSpPr>
          <p:cNvPr id="315395" name="Rectangle 3"/>
          <p:cNvSpPr>
            <a:spLocks noGrp="1" noChangeArrowheads="1"/>
          </p:cNvSpPr>
          <p:nvPr>
            <p:ph idx="1"/>
          </p:nvPr>
        </p:nvSpPr>
        <p:spPr>
          <a:xfrm>
            <a:off x="5294699" y="685800"/>
            <a:ext cx="3863082" cy="5410200"/>
          </a:xfrm>
        </p:spPr>
        <p:txBody>
          <a:bodyPr>
            <a:normAutofit/>
          </a:bodyPr>
          <a:lstStyle/>
          <a:p>
            <a:pPr>
              <a:lnSpc>
                <a:spcPct val="90000"/>
              </a:lnSpc>
              <a:buFont typeface="Wingdings" pitchFamily="2" charset="2"/>
              <a:buChar char="Ø"/>
            </a:pPr>
            <a:r>
              <a:rPr lang="en-US" sz="1200">
                <a:solidFill>
                  <a:srgbClr val="FFFFFF"/>
                </a:solidFill>
              </a:rPr>
              <a:t>Thay đổi thành phần Info (dữ liệu)</a:t>
            </a:r>
          </a:p>
          <a:p>
            <a:pPr lvl="1">
              <a:lnSpc>
                <a:spcPct val="90000"/>
              </a:lnSpc>
              <a:buFont typeface="Wingdings" pitchFamily="2" charset="2"/>
              <a:buChar char="§"/>
            </a:pPr>
            <a:r>
              <a:rPr lang="en-US" sz="1200">
                <a:solidFill>
                  <a:srgbClr val="FFFFFF"/>
                </a:solidFill>
              </a:rPr>
              <a:t>Ưu: Cài đặt đơn giản, tương tự như sắp xếp mảng</a:t>
            </a:r>
          </a:p>
          <a:p>
            <a:pPr lvl="1">
              <a:lnSpc>
                <a:spcPct val="90000"/>
              </a:lnSpc>
              <a:buFont typeface="Wingdings" pitchFamily="2" charset="2"/>
              <a:buChar char="§"/>
            </a:pPr>
            <a:r>
              <a:rPr lang="en-US" sz="1200">
                <a:solidFill>
                  <a:srgbClr val="FFFFFF"/>
                </a:solidFill>
              </a:rPr>
              <a:t>Nhược: </a:t>
            </a:r>
          </a:p>
          <a:p>
            <a:pPr lvl="2">
              <a:lnSpc>
                <a:spcPct val="90000"/>
              </a:lnSpc>
            </a:pPr>
            <a:r>
              <a:rPr lang="en-US" sz="1200">
                <a:solidFill>
                  <a:srgbClr val="FFFFFF"/>
                </a:solidFill>
              </a:rPr>
              <a:t>Đòi hỏi thêm vùng nhớ khi hoán vị nội dung của 2 phần tử -&gt; chỉ phù hợp với những xâu có kích thước Info nhỏ</a:t>
            </a:r>
          </a:p>
          <a:p>
            <a:pPr lvl="2">
              <a:lnSpc>
                <a:spcPct val="90000"/>
              </a:lnSpc>
            </a:pPr>
            <a:r>
              <a:rPr lang="en-US" sz="1200">
                <a:solidFill>
                  <a:srgbClr val="FFFFFF"/>
                </a:solidFill>
              </a:rPr>
              <a:t>Khi kích thước Info (dữ liệu) lớn chi phí cho việc hoán vị thành phần Info lớn</a:t>
            </a:r>
          </a:p>
          <a:p>
            <a:pPr lvl="2">
              <a:lnSpc>
                <a:spcPct val="90000"/>
              </a:lnSpc>
              <a:buFont typeface="Wingdings" pitchFamily="2" charset="2"/>
              <a:buChar char="ü"/>
            </a:pPr>
            <a:r>
              <a:rPr lang="en-US" sz="1200">
                <a:solidFill>
                  <a:srgbClr val="FFFFFF"/>
                </a:solidFill>
              </a:rPr>
              <a:t>Làm cho thao tác sắp xếp chậm </a:t>
            </a:r>
          </a:p>
          <a:p>
            <a:pPr>
              <a:lnSpc>
                <a:spcPct val="90000"/>
              </a:lnSpc>
              <a:buFont typeface="Wingdings" pitchFamily="2" charset="2"/>
              <a:buChar char="Ø"/>
            </a:pPr>
            <a:r>
              <a:rPr lang="en-US" sz="1200">
                <a:solidFill>
                  <a:srgbClr val="FFFFFF"/>
                </a:solidFill>
              </a:rPr>
              <a:t>Thay đổi thành phần pNext</a:t>
            </a:r>
          </a:p>
          <a:p>
            <a:pPr lvl="1">
              <a:lnSpc>
                <a:spcPct val="90000"/>
              </a:lnSpc>
              <a:buFont typeface="Wingdings" pitchFamily="2" charset="2"/>
              <a:buChar char="§"/>
            </a:pPr>
            <a:r>
              <a:rPr lang="en-US" sz="1200">
                <a:solidFill>
                  <a:srgbClr val="FFFFFF"/>
                </a:solidFill>
              </a:rPr>
              <a:t>Ưu: </a:t>
            </a:r>
          </a:p>
          <a:p>
            <a:pPr lvl="2">
              <a:lnSpc>
                <a:spcPct val="90000"/>
              </a:lnSpc>
            </a:pPr>
            <a:r>
              <a:rPr lang="en-US" sz="1200">
                <a:solidFill>
                  <a:srgbClr val="FFFFFF"/>
                </a:solidFill>
              </a:rPr>
              <a:t>Kích thước của trường này không thay đổi, do đó không phụ thuộc vào kích thước bản chất dữ liệu lưu tại mỗi nút. </a:t>
            </a:r>
          </a:p>
          <a:p>
            <a:pPr lvl="2">
              <a:lnSpc>
                <a:spcPct val="90000"/>
              </a:lnSpc>
              <a:buFont typeface="Wingdings" pitchFamily="2" charset="2"/>
              <a:buChar char="ü"/>
            </a:pPr>
            <a:r>
              <a:rPr lang="en-US" sz="1200">
                <a:solidFill>
                  <a:srgbClr val="FFFFFF"/>
                </a:solidFill>
              </a:rPr>
              <a:t>Thao tác sắp xếp nhanh</a:t>
            </a:r>
          </a:p>
          <a:p>
            <a:pPr lvl="1">
              <a:lnSpc>
                <a:spcPct val="90000"/>
              </a:lnSpc>
              <a:buFont typeface="Wingdings" pitchFamily="2" charset="2"/>
              <a:buChar char="§"/>
            </a:pPr>
            <a:r>
              <a:rPr lang="en-US" sz="1200">
                <a:solidFill>
                  <a:srgbClr val="FFFFFF"/>
                </a:solidFill>
              </a:rPr>
              <a:t>Nhược: Cài đặt phức tạp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algn="l"/>
            <a:r>
              <a:rPr lang="en-US" sz="3200">
                <a:solidFill>
                  <a:srgbClr val="FFF3F3"/>
                </a:solidFill>
              </a:rPr>
              <a:t>Dùng thuật toán SX SelectionSort để SX List</a:t>
            </a:r>
          </a:p>
        </p:txBody>
      </p:sp>
      <p:sp>
        <p:nvSpPr>
          <p:cNvPr id="314435" name="Text Box 67"/>
          <p:cNvSpPr txBox="1">
            <a:spLocks noChangeArrowheads="1"/>
          </p:cNvSpPr>
          <p:nvPr/>
        </p:nvSpPr>
        <p:spPr bwMode="auto">
          <a:xfrm>
            <a:off x="920750" y="908050"/>
            <a:ext cx="4752975"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void </a:t>
            </a:r>
            <a:r>
              <a:rPr lang="en-US" sz="2800" b="1" dirty="0" err="1">
                <a:latin typeface="Times New Roman" pitchFamily="18" charset="0"/>
              </a:rPr>
              <a:t>SelectionSort</a:t>
            </a:r>
            <a:r>
              <a:rPr lang="en-US" sz="2800" b="1" dirty="0">
                <a:latin typeface="Times New Roman" pitchFamily="18" charset="0"/>
              </a:rPr>
              <a:t>(LIST &amp;l)</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Node *p,*q,*min;</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p=</a:t>
            </a:r>
            <a:r>
              <a:rPr lang="en-US" sz="2800" b="1" dirty="0" err="1">
                <a:latin typeface="Times New Roman" pitchFamily="18" charset="0"/>
              </a:rPr>
              <a:t>l.pHead</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while(p!=</a:t>
            </a:r>
            <a:r>
              <a:rPr lang="en-US" sz="2800" b="1" dirty="0" err="1">
                <a:latin typeface="Times New Roman" pitchFamily="18" charset="0"/>
              </a:rPr>
              <a:t>l.pTail</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min=p;</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q=p-&gt;Next;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p:txBody>
      </p:sp>
      <p:sp>
        <p:nvSpPr>
          <p:cNvPr id="314436" name="Text Box 68"/>
          <p:cNvSpPr txBox="1">
            <a:spLocks noChangeArrowheads="1"/>
          </p:cNvSpPr>
          <p:nvPr/>
        </p:nvSpPr>
        <p:spPr bwMode="auto">
          <a:xfrm>
            <a:off x="5168900" y="1052513"/>
            <a:ext cx="51054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while(q!=NULL)</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if(q-&gt;Info&lt;min-&gt;Info)</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min=q;</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q=q-&gt;Next;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HV(min-&gt;</a:t>
            </a:r>
            <a:r>
              <a:rPr lang="en-US" sz="2800" b="1" dirty="0" err="1">
                <a:latin typeface="Times New Roman" pitchFamily="18" charset="0"/>
              </a:rPr>
              <a:t>Info,p</a:t>
            </a:r>
            <a:r>
              <a:rPr lang="en-US" sz="2800" b="1" dirty="0">
                <a:latin typeface="Times New Roman" pitchFamily="18" charset="0"/>
              </a:rPr>
              <a:t>-&gt;Info);</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p=p-&gt;Next;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p:txBody>
      </p:sp>
      <p:sp>
        <p:nvSpPr>
          <p:cNvPr id="314438" name="Line 70"/>
          <p:cNvSpPr>
            <a:spLocks noChangeShapeType="1"/>
          </p:cNvSpPr>
          <p:nvPr/>
        </p:nvSpPr>
        <p:spPr bwMode="auto">
          <a:xfrm>
            <a:off x="5384800" y="836613"/>
            <a:ext cx="0" cy="5761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pPr algn="l"/>
            <a:r>
              <a:rPr lang="en-US" sz="3600">
                <a:solidFill>
                  <a:srgbClr val="FFF3F3"/>
                </a:solidFill>
              </a:rPr>
              <a:t>Ví dụ tổ chức DSLK đơn trong bộ nhớ</a:t>
            </a:r>
          </a:p>
        </p:txBody>
      </p:sp>
      <p:grpSp>
        <p:nvGrpSpPr>
          <p:cNvPr id="254015" name="Group 63"/>
          <p:cNvGrpSpPr>
            <a:grpSpLocks/>
          </p:cNvGrpSpPr>
          <p:nvPr/>
        </p:nvGrpSpPr>
        <p:grpSpPr bwMode="auto">
          <a:xfrm>
            <a:off x="1136650" y="1381125"/>
            <a:ext cx="7488238" cy="1831975"/>
            <a:chOff x="716" y="663"/>
            <a:chExt cx="4717" cy="1154"/>
          </a:xfrm>
        </p:grpSpPr>
        <p:grpSp>
          <p:nvGrpSpPr>
            <p:cNvPr id="253956" name="Group 4"/>
            <p:cNvGrpSpPr>
              <a:grpSpLocks/>
            </p:cNvGrpSpPr>
            <p:nvPr/>
          </p:nvGrpSpPr>
          <p:grpSpPr bwMode="auto">
            <a:xfrm>
              <a:off x="1017" y="1231"/>
              <a:ext cx="4416" cy="586"/>
              <a:chOff x="864" y="2054"/>
              <a:chExt cx="4416" cy="586"/>
            </a:xfrm>
          </p:grpSpPr>
          <p:sp>
            <p:nvSpPr>
              <p:cNvPr id="253957" name="Rectangle 5"/>
              <p:cNvSpPr>
                <a:spLocks noChangeArrowheads="1"/>
              </p:cNvSpPr>
              <p:nvPr/>
            </p:nvSpPr>
            <p:spPr bwMode="auto">
              <a:xfrm>
                <a:off x="134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4f</a:t>
                </a:r>
              </a:p>
            </p:txBody>
          </p:sp>
          <p:sp>
            <p:nvSpPr>
              <p:cNvPr id="253958" name="Rectangle 6"/>
              <p:cNvSpPr>
                <a:spLocks noChangeArrowheads="1"/>
              </p:cNvSpPr>
              <p:nvPr/>
            </p:nvSpPr>
            <p:spPr bwMode="auto">
              <a:xfrm>
                <a:off x="86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4</a:t>
                </a:r>
              </a:p>
            </p:txBody>
          </p:sp>
          <p:sp>
            <p:nvSpPr>
              <p:cNvPr id="253959" name="Line 7"/>
              <p:cNvSpPr>
                <a:spLocks noChangeShapeType="1"/>
              </p:cNvSpPr>
              <p:nvPr/>
            </p:nvSpPr>
            <p:spPr bwMode="auto">
              <a:xfrm>
                <a:off x="864"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0" name="Line 8"/>
              <p:cNvSpPr>
                <a:spLocks noChangeShapeType="1"/>
              </p:cNvSpPr>
              <p:nvPr/>
            </p:nvSpPr>
            <p:spPr bwMode="auto">
              <a:xfrm>
                <a:off x="864"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1" name="Line 9"/>
              <p:cNvSpPr>
                <a:spLocks noChangeShapeType="1"/>
              </p:cNvSpPr>
              <p:nvPr/>
            </p:nvSpPr>
            <p:spPr bwMode="auto">
              <a:xfrm>
                <a:off x="86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2" name="Line 10"/>
              <p:cNvSpPr>
                <a:spLocks noChangeShapeType="1"/>
              </p:cNvSpPr>
              <p:nvPr/>
            </p:nvSpPr>
            <p:spPr bwMode="auto">
              <a:xfrm>
                <a:off x="1344"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3" name="Line 11"/>
              <p:cNvSpPr>
                <a:spLocks noChangeShapeType="1"/>
              </p:cNvSpPr>
              <p:nvPr/>
            </p:nvSpPr>
            <p:spPr bwMode="auto">
              <a:xfrm>
                <a:off x="182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4" name="Text Box 12"/>
              <p:cNvSpPr txBox="1">
                <a:spLocks noChangeArrowheads="1"/>
              </p:cNvSpPr>
              <p:nvPr/>
            </p:nvSpPr>
            <p:spPr bwMode="auto">
              <a:xfrm>
                <a:off x="912" y="206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charset="0"/>
                  </a:rPr>
                  <a:t>3f</a:t>
                </a:r>
              </a:p>
            </p:txBody>
          </p:sp>
          <p:sp>
            <p:nvSpPr>
              <p:cNvPr id="253965" name="Rectangle 13"/>
              <p:cNvSpPr>
                <a:spLocks noChangeArrowheads="1"/>
              </p:cNvSpPr>
              <p:nvPr/>
            </p:nvSpPr>
            <p:spPr bwMode="auto">
              <a:xfrm>
                <a:off x="4560" y="2304"/>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NULL</a:t>
                </a:r>
              </a:p>
            </p:txBody>
          </p:sp>
          <p:sp>
            <p:nvSpPr>
              <p:cNvPr id="253966" name="Rectangle 14"/>
              <p:cNvSpPr>
                <a:spLocks noChangeArrowheads="1"/>
              </p:cNvSpPr>
              <p:nvPr/>
            </p:nvSpPr>
            <p:spPr bwMode="auto">
              <a:xfrm>
                <a:off x="4128" y="2304"/>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6</a:t>
                </a:r>
              </a:p>
            </p:txBody>
          </p:sp>
          <p:sp>
            <p:nvSpPr>
              <p:cNvPr id="253967" name="Line 15"/>
              <p:cNvSpPr>
                <a:spLocks noChangeShapeType="1"/>
              </p:cNvSpPr>
              <p:nvPr/>
            </p:nvSpPr>
            <p:spPr bwMode="auto">
              <a:xfrm>
                <a:off x="4128" y="2304"/>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8" name="Line 16"/>
              <p:cNvSpPr>
                <a:spLocks noChangeShapeType="1"/>
              </p:cNvSpPr>
              <p:nvPr/>
            </p:nvSpPr>
            <p:spPr bwMode="auto">
              <a:xfrm>
                <a:off x="4128" y="2640"/>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9" name="Line 17"/>
              <p:cNvSpPr>
                <a:spLocks noChangeShapeType="1"/>
              </p:cNvSpPr>
              <p:nvPr/>
            </p:nvSpPr>
            <p:spPr bwMode="auto">
              <a:xfrm>
                <a:off x="4128"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0" name="Line 18"/>
              <p:cNvSpPr>
                <a:spLocks noChangeShapeType="1"/>
              </p:cNvSpPr>
              <p:nvPr/>
            </p:nvSpPr>
            <p:spPr bwMode="auto">
              <a:xfrm>
                <a:off x="4560"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1" name="Line 19"/>
              <p:cNvSpPr>
                <a:spLocks noChangeShapeType="1"/>
              </p:cNvSpPr>
              <p:nvPr/>
            </p:nvSpPr>
            <p:spPr bwMode="auto">
              <a:xfrm>
                <a:off x="5280"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2" name="Rectangle 20"/>
              <p:cNvSpPr>
                <a:spLocks noChangeArrowheads="1"/>
              </p:cNvSpPr>
              <p:nvPr/>
            </p:nvSpPr>
            <p:spPr bwMode="auto">
              <a:xfrm>
                <a:off x="297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5f</a:t>
                </a:r>
              </a:p>
            </p:txBody>
          </p:sp>
          <p:sp>
            <p:nvSpPr>
              <p:cNvPr id="253973" name="Rectangle 21"/>
              <p:cNvSpPr>
                <a:spLocks noChangeArrowheads="1"/>
              </p:cNvSpPr>
              <p:nvPr/>
            </p:nvSpPr>
            <p:spPr bwMode="auto">
              <a:xfrm>
                <a:off x="249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7</a:t>
                </a:r>
              </a:p>
            </p:txBody>
          </p:sp>
          <p:sp>
            <p:nvSpPr>
              <p:cNvPr id="253974" name="Line 22"/>
              <p:cNvSpPr>
                <a:spLocks noChangeShapeType="1"/>
              </p:cNvSpPr>
              <p:nvPr/>
            </p:nvSpPr>
            <p:spPr bwMode="auto">
              <a:xfrm>
                <a:off x="2496"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5" name="Line 23"/>
              <p:cNvSpPr>
                <a:spLocks noChangeShapeType="1"/>
              </p:cNvSpPr>
              <p:nvPr/>
            </p:nvSpPr>
            <p:spPr bwMode="auto">
              <a:xfrm>
                <a:off x="2496"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6" name="Line 24"/>
              <p:cNvSpPr>
                <a:spLocks noChangeShapeType="1"/>
              </p:cNvSpPr>
              <p:nvPr/>
            </p:nvSpPr>
            <p:spPr bwMode="auto">
              <a:xfrm>
                <a:off x="249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7" name="Line 25"/>
              <p:cNvSpPr>
                <a:spLocks noChangeShapeType="1"/>
              </p:cNvSpPr>
              <p:nvPr/>
            </p:nvSpPr>
            <p:spPr bwMode="auto">
              <a:xfrm>
                <a:off x="2976"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8" name="Line 26"/>
              <p:cNvSpPr>
                <a:spLocks noChangeShapeType="1"/>
              </p:cNvSpPr>
              <p:nvPr/>
            </p:nvSpPr>
            <p:spPr bwMode="auto">
              <a:xfrm>
                <a:off x="345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9" name="Text Box 27"/>
              <p:cNvSpPr txBox="1">
                <a:spLocks noChangeArrowheads="1"/>
              </p:cNvSpPr>
              <p:nvPr/>
            </p:nvSpPr>
            <p:spPr bwMode="auto">
              <a:xfrm>
                <a:off x="2496" y="205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charset="0"/>
                  </a:rPr>
                  <a:t>4f</a:t>
                </a:r>
              </a:p>
            </p:txBody>
          </p:sp>
          <p:sp>
            <p:nvSpPr>
              <p:cNvPr id="253980" name="Text Box 28"/>
              <p:cNvSpPr txBox="1">
                <a:spLocks noChangeArrowheads="1"/>
              </p:cNvSpPr>
              <p:nvPr/>
            </p:nvSpPr>
            <p:spPr bwMode="auto">
              <a:xfrm>
                <a:off x="4128" y="206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charset="0"/>
                  </a:rPr>
                  <a:t>5f</a:t>
                </a:r>
              </a:p>
            </p:txBody>
          </p:sp>
          <p:sp>
            <p:nvSpPr>
              <p:cNvPr id="253981" name="Line 29"/>
              <p:cNvSpPr>
                <a:spLocks noChangeShapeType="1"/>
              </p:cNvSpPr>
              <p:nvPr/>
            </p:nvSpPr>
            <p:spPr bwMode="auto">
              <a:xfrm>
                <a:off x="1824" y="2496"/>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82" name="Line 30"/>
              <p:cNvSpPr>
                <a:spLocks noChangeShapeType="1"/>
              </p:cNvSpPr>
              <p:nvPr/>
            </p:nvSpPr>
            <p:spPr bwMode="auto">
              <a:xfrm>
                <a:off x="3456" y="2487"/>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4010" name="Text Box 58"/>
            <p:cNvSpPr txBox="1">
              <a:spLocks noChangeArrowheads="1"/>
            </p:cNvSpPr>
            <p:nvPr/>
          </p:nvSpPr>
          <p:spPr bwMode="auto">
            <a:xfrm>
              <a:off x="716" y="663"/>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pHead</a:t>
              </a:r>
            </a:p>
          </p:txBody>
        </p:sp>
        <p:sp>
          <p:nvSpPr>
            <p:cNvPr id="254011" name="Text Box 59"/>
            <p:cNvSpPr txBox="1">
              <a:spLocks noChangeArrowheads="1"/>
            </p:cNvSpPr>
            <p:nvPr/>
          </p:nvSpPr>
          <p:spPr bwMode="auto">
            <a:xfrm>
              <a:off x="4163" y="75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charset="0"/>
                </a:rPr>
                <a:t>pTail</a:t>
              </a:r>
            </a:p>
          </p:txBody>
        </p:sp>
        <p:sp>
          <p:nvSpPr>
            <p:cNvPr id="254012" name="Line 60"/>
            <p:cNvSpPr>
              <a:spLocks noChangeShapeType="1"/>
            </p:cNvSpPr>
            <p:nvPr/>
          </p:nvSpPr>
          <p:spPr bwMode="auto">
            <a:xfrm>
              <a:off x="1033" y="1002"/>
              <a:ext cx="0" cy="43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013" name="Line 61"/>
            <p:cNvSpPr>
              <a:spLocks noChangeShapeType="1"/>
            </p:cNvSpPr>
            <p:nvPr/>
          </p:nvSpPr>
          <p:spPr bwMode="auto">
            <a:xfrm>
              <a:off x="4526" y="1071"/>
              <a:ext cx="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4014" name="Text Box 62"/>
          <p:cNvSpPr txBox="1">
            <a:spLocks noChangeArrowheads="1"/>
          </p:cNvSpPr>
          <p:nvPr/>
        </p:nvSpPr>
        <p:spPr bwMode="auto">
          <a:xfrm>
            <a:off x="920750" y="4076700"/>
            <a:ext cx="835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t>Trong ví dụ trên thành phần dữ liệu là 1 số nguyên</a:t>
            </a:r>
            <a:r>
              <a:rPr lang="en-US"/>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1949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Các thuật toán sắp xếp hiệu quả trên List</a:t>
            </a:r>
          </a:p>
        </p:txBody>
      </p:sp>
      <p:sp>
        <p:nvSpPr>
          <p:cNvPr id="319491" name="Rectangle 3"/>
          <p:cNvSpPr>
            <a:spLocks noGrp="1" noChangeArrowheads="1"/>
          </p:cNvSpPr>
          <p:nvPr>
            <p:ph idx="1"/>
          </p:nvPr>
        </p:nvSpPr>
        <p:spPr>
          <a:xfrm>
            <a:off x="5383341" y="685800"/>
            <a:ext cx="3964154" cy="4603750"/>
          </a:xfrm>
        </p:spPr>
        <p:txBody>
          <a:bodyPr>
            <a:normAutofit/>
          </a:bodyPr>
          <a:lstStyle/>
          <a:p>
            <a:pPr>
              <a:spcBef>
                <a:spcPct val="40000"/>
              </a:spcBef>
              <a:buFont typeface="Wingdings" pitchFamily="2" charset="2"/>
              <a:buChar char="Ø"/>
            </a:pPr>
            <a:r>
              <a:rPr lang="en-US">
                <a:solidFill>
                  <a:schemeClr val="tx1"/>
                </a:solidFill>
              </a:rPr>
              <a:t>Các thuật toán sắp xếp xâu (List) bằng các thay đổi thành phần pNext (thành phần liên kết) có hiệu quả cao như:</a:t>
            </a:r>
          </a:p>
          <a:p>
            <a:pPr lvl="1">
              <a:spcBef>
                <a:spcPct val="40000"/>
              </a:spcBef>
              <a:buFont typeface="Wingdings" pitchFamily="2" charset="2"/>
              <a:buChar char="§"/>
            </a:pPr>
            <a:r>
              <a:rPr lang="en-US">
                <a:solidFill>
                  <a:schemeClr val="tx1"/>
                </a:solidFill>
              </a:rPr>
              <a:t>Thuật toán sắp xếp Quick Sort</a:t>
            </a:r>
          </a:p>
          <a:p>
            <a:pPr lvl="1">
              <a:spcBef>
                <a:spcPct val="40000"/>
              </a:spcBef>
              <a:buFont typeface="Wingdings" pitchFamily="2" charset="2"/>
              <a:buChar char="§"/>
            </a:pPr>
            <a:r>
              <a:rPr lang="en-US">
                <a:solidFill>
                  <a:schemeClr val="tx1"/>
                </a:solidFill>
              </a:rPr>
              <a:t>Thuật toán sắp xếp Merge Sort</a:t>
            </a:r>
          </a:p>
          <a:p>
            <a:pPr lvl="1">
              <a:spcBef>
                <a:spcPct val="40000"/>
              </a:spcBef>
              <a:buFont typeface="Wingdings" pitchFamily="2" charset="2"/>
              <a:buChar char="§"/>
            </a:pPr>
            <a:r>
              <a:rPr lang="en-US">
                <a:solidFill>
                  <a:schemeClr val="tx1"/>
                </a:solidFill>
              </a:rPr>
              <a:t>Thuật toán sắp xếp Radix Sort</a:t>
            </a:r>
          </a:p>
          <a:p>
            <a:pPr lvl="1">
              <a:spcBef>
                <a:spcPct val="40000"/>
              </a:spcBef>
              <a:buFont typeface="Wingdings" pitchFamily="2" charset="2"/>
              <a:buChar char="§"/>
            </a:pPr>
            <a:endParaRPr lang="en-US">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1846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Thuật toán sắp xếp Quick Sort</a:t>
            </a:r>
          </a:p>
        </p:txBody>
      </p:sp>
      <p:sp>
        <p:nvSpPr>
          <p:cNvPr id="318467" name="Rectangle 3"/>
          <p:cNvSpPr>
            <a:spLocks noGrp="1" noChangeArrowheads="1"/>
          </p:cNvSpPr>
          <p:nvPr>
            <p:ph idx="1"/>
          </p:nvPr>
        </p:nvSpPr>
        <p:spPr>
          <a:xfrm>
            <a:off x="4046219" y="685799"/>
            <a:ext cx="5109211" cy="4892040"/>
          </a:xfrm>
        </p:spPr>
        <p:txBody>
          <a:bodyPr>
            <a:normAutofit/>
          </a:bodyPr>
          <a:lstStyle/>
          <a:p>
            <a:pPr>
              <a:lnSpc>
                <a:spcPct val="90000"/>
              </a:lnSpc>
            </a:pPr>
            <a:r>
              <a:rPr lang="en-US" u="sng">
                <a:solidFill>
                  <a:schemeClr val="tx1"/>
                </a:solidFill>
              </a:rPr>
              <a:t>Bước 1</a:t>
            </a:r>
            <a:r>
              <a:rPr lang="en-US">
                <a:solidFill>
                  <a:schemeClr val="tx1"/>
                </a:solidFill>
              </a:rPr>
              <a:t>: </a:t>
            </a:r>
          </a:p>
          <a:p>
            <a:pPr lvl="1">
              <a:lnSpc>
                <a:spcPct val="90000"/>
              </a:lnSpc>
              <a:buFontTx/>
              <a:buNone/>
            </a:pPr>
            <a:r>
              <a:rPr lang="en-US">
                <a:solidFill>
                  <a:schemeClr val="tx1"/>
                </a:solidFill>
              </a:rPr>
              <a:t>Chọn X là phần tử đầu xâu L làm phần tử cầm canh</a:t>
            </a:r>
          </a:p>
          <a:p>
            <a:pPr lvl="1">
              <a:lnSpc>
                <a:spcPct val="90000"/>
              </a:lnSpc>
              <a:buFontTx/>
              <a:buNone/>
            </a:pPr>
            <a:r>
              <a:rPr lang="en-US">
                <a:solidFill>
                  <a:schemeClr val="tx1"/>
                </a:solidFill>
              </a:rPr>
              <a:t>Loại X ra khỏi L</a:t>
            </a:r>
          </a:p>
          <a:p>
            <a:pPr>
              <a:lnSpc>
                <a:spcPct val="90000"/>
              </a:lnSpc>
            </a:pPr>
            <a:r>
              <a:rPr lang="en-US" u="sng">
                <a:solidFill>
                  <a:schemeClr val="tx1"/>
                </a:solidFill>
              </a:rPr>
              <a:t>Bước 2</a:t>
            </a:r>
            <a:r>
              <a:rPr lang="en-US">
                <a:solidFill>
                  <a:schemeClr val="tx1"/>
                </a:solidFill>
              </a:rPr>
              <a:t>: </a:t>
            </a:r>
          </a:p>
          <a:p>
            <a:pPr lvl="1">
              <a:lnSpc>
                <a:spcPct val="90000"/>
              </a:lnSpc>
              <a:buFontTx/>
              <a:buNone/>
            </a:pPr>
            <a:r>
              <a:rPr lang="en-US">
                <a:solidFill>
                  <a:schemeClr val="tx1"/>
                </a:solidFill>
              </a:rPr>
              <a:t>Tách xâu L ra làm 2 xâu L</a:t>
            </a:r>
            <a:r>
              <a:rPr lang="en-US" baseline="-25000">
                <a:solidFill>
                  <a:schemeClr val="tx1"/>
                </a:solidFill>
              </a:rPr>
              <a:t>1</a:t>
            </a:r>
            <a:r>
              <a:rPr lang="en-US">
                <a:solidFill>
                  <a:schemeClr val="tx1"/>
                </a:solidFill>
              </a:rPr>
              <a:t>(gồm các phần tử nhỏ hơn hoặc bằng x) và L</a:t>
            </a:r>
            <a:r>
              <a:rPr lang="en-US" baseline="-25000">
                <a:solidFill>
                  <a:schemeClr val="tx1"/>
                </a:solidFill>
              </a:rPr>
              <a:t>2</a:t>
            </a:r>
            <a:r>
              <a:rPr lang="en-US">
                <a:solidFill>
                  <a:schemeClr val="tx1"/>
                </a:solidFill>
              </a:rPr>
              <a:t> (gồm các phần tử lớn hơn X)</a:t>
            </a:r>
          </a:p>
          <a:p>
            <a:pPr>
              <a:lnSpc>
                <a:spcPct val="90000"/>
              </a:lnSpc>
            </a:pPr>
            <a:r>
              <a:rPr lang="en-US" u="sng">
                <a:solidFill>
                  <a:schemeClr val="tx1"/>
                </a:solidFill>
              </a:rPr>
              <a:t>Bước 3</a:t>
            </a:r>
            <a:r>
              <a:rPr lang="en-US">
                <a:solidFill>
                  <a:schemeClr val="tx1"/>
                </a:solidFill>
              </a:rPr>
              <a:t>: Nếu (L</a:t>
            </a:r>
            <a:r>
              <a:rPr lang="en-US" baseline="-25000">
                <a:solidFill>
                  <a:schemeClr val="tx1"/>
                </a:solidFill>
              </a:rPr>
              <a:t>1</a:t>
            </a:r>
            <a:r>
              <a:rPr lang="en-US">
                <a:solidFill>
                  <a:schemeClr val="tx1"/>
                </a:solidFill>
              </a:rPr>
              <a:t> !=NULL) thì QuickSort(L</a:t>
            </a:r>
            <a:r>
              <a:rPr lang="en-US" baseline="-25000">
                <a:solidFill>
                  <a:schemeClr val="tx1"/>
                </a:solidFill>
              </a:rPr>
              <a:t>1</a:t>
            </a:r>
            <a:r>
              <a:rPr lang="en-US">
                <a:solidFill>
                  <a:schemeClr val="tx1"/>
                </a:solidFill>
              </a:rPr>
              <a:t>)</a:t>
            </a:r>
          </a:p>
          <a:p>
            <a:pPr>
              <a:lnSpc>
                <a:spcPct val="90000"/>
              </a:lnSpc>
            </a:pPr>
            <a:r>
              <a:rPr lang="en-US" u="sng">
                <a:solidFill>
                  <a:schemeClr val="tx1"/>
                </a:solidFill>
              </a:rPr>
              <a:t>Bước 4</a:t>
            </a:r>
            <a:r>
              <a:rPr lang="en-US">
                <a:solidFill>
                  <a:schemeClr val="tx1"/>
                </a:solidFill>
              </a:rPr>
              <a:t>: Nếu (L</a:t>
            </a:r>
            <a:r>
              <a:rPr lang="en-US" baseline="-25000">
                <a:solidFill>
                  <a:schemeClr val="tx1"/>
                </a:solidFill>
              </a:rPr>
              <a:t>2</a:t>
            </a:r>
            <a:r>
              <a:rPr lang="en-US">
                <a:solidFill>
                  <a:schemeClr val="tx1"/>
                </a:solidFill>
              </a:rPr>
              <a:t>!=NULL) thì QuickSort(L</a:t>
            </a:r>
            <a:r>
              <a:rPr lang="en-US" baseline="-25000">
                <a:solidFill>
                  <a:schemeClr val="tx1"/>
                </a:solidFill>
              </a:rPr>
              <a:t>2</a:t>
            </a:r>
            <a:r>
              <a:rPr lang="en-US">
                <a:solidFill>
                  <a:schemeClr val="tx1"/>
                </a:solidFill>
              </a:rPr>
              <a:t>)</a:t>
            </a:r>
          </a:p>
          <a:p>
            <a:pPr>
              <a:lnSpc>
                <a:spcPct val="90000"/>
              </a:lnSpc>
            </a:pPr>
            <a:r>
              <a:rPr lang="en-US" u="sng">
                <a:solidFill>
                  <a:schemeClr val="tx1"/>
                </a:solidFill>
              </a:rPr>
              <a:t>Bước 5</a:t>
            </a:r>
            <a:r>
              <a:rPr lang="en-US">
                <a:solidFill>
                  <a:schemeClr val="tx1"/>
                </a:solidFill>
              </a:rPr>
              <a:t>: Nối L</a:t>
            </a:r>
            <a:r>
              <a:rPr lang="en-US" baseline="-25000">
                <a:solidFill>
                  <a:schemeClr val="tx1"/>
                </a:solidFill>
              </a:rPr>
              <a:t>1</a:t>
            </a:r>
            <a:r>
              <a:rPr lang="en-US">
                <a:solidFill>
                  <a:schemeClr val="tx1"/>
                </a:solidFill>
              </a:rPr>
              <a:t>, X, L</a:t>
            </a:r>
            <a:r>
              <a:rPr lang="en-US" baseline="-25000">
                <a:solidFill>
                  <a:schemeClr val="tx1"/>
                </a:solidFill>
              </a:rPr>
              <a:t>2</a:t>
            </a:r>
            <a:r>
              <a:rPr lang="en-US">
                <a:solidFill>
                  <a:schemeClr val="tx1"/>
                </a:solidFill>
              </a:rPr>
              <a:t> lại theo thứ tự ta có xâu L đã được sắp xếp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a:t>
            </a:r>
          </a:p>
        </p:txBody>
      </p:sp>
      <p:sp>
        <p:nvSpPr>
          <p:cNvPr id="321540" name="Oval 4"/>
          <p:cNvSpPr>
            <a:spLocks noChangeArrowheads="1"/>
          </p:cNvSpPr>
          <p:nvPr/>
        </p:nvSpPr>
        <p:spPr bwMode="auto">
          <a:xfrm>
            <a:off x="1352550" y="2317750"/>
            <a:ext cx="403225" cy="371475"/>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8416925" y="2359025"/>
            <a:ext cx="268288" cy="288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2" name="Line 6"/>
          <p:cNvSpPr>
            <a:spLocks noChangeShapeType="1"/>
          </p:cNvSpPr>
          <p:nvPr/>
        </p:nvSpPr>
        <p:spPr bwMode="auto">
          <a:xfrm>
            <a:off x="1565275" y="2503488"/>
            <a:ext cx="4699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44" name="Rectangle 8"/>
          <p:cNvSpPr>
            <a:spLocks noChangeArrowheads="1"/>
          </p:cNvSpPr>
          <p:nvPr/>
        </p:nvSpPr>
        <p:spPr bwMode="auto">
          <a:xfrm>
            <a:off x="3708400" y="2235200"/>
            <a:ext cx="168275"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5" name="Text Box 9"/>
          <p:cNvSpPr txBox="1">
            <a:spLocks noChangeArrowheads="1"/>
          </p:cNvSpPr>
          <p:nvPr/>
        </p:nvSpPr>
        <p:spPr bwMode="auto">
          <a:xfrm>
            <a:off x="3089275" y="2235200"/>
            <a:ext cx="615950"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1547" name="Rectangle 11"/>
          <p:cNvSpPr>
            <a:spLocks noChangeArrowheads="1"/>
          </p:cNvSpPr>
          <p:nvPr/>
        </p:nvSpPr>
        <p:spPr bwMode="auto">
          <a:xfrm>
            <a:off x="4773613" y="2235200"/>
            <a:ext cx="168275"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8" name="Text Box 12"/>
          <p:cNvSpPr txBox="1">
            <a:spLocks noChangeArrowheads="1"/>
          </p:cNvSpPr>
          <p:nvPr/>
        </p:nvSpPr>
        <p:spPr bwMode="auto">
          <a:xfrm>
            <a:off x="4162425" y="2235200"/>
            <a:ext cx="615950"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1550" name="Rectangle 14"/>
          <p:cNvSpPr>
            <a:spLocks noChangeArrowheads="1"/>
          </p:cNvSpPr>
          <p:nvPr/>
        </p:nvSpPr>
        <p:spPr bwMode="auto">
          <a:xfrm>
            <a:off x="5848350" y="2235200"/>
            <a:ext cx="166688"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1" name="Text Box 15"/>
          <p:cNvSpPr txBox="1">
            <a:spLocks noChangeArrowheads="1"/>
          </p:cNvSpPr>
          <p:nvPr/>
        </p:nvSpPr>
        <p:spPr bwMode="auto">
          <a:xfrm>
            <a:off x="5238750" y="2235200"/>
            <a:ext cx="614363"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1553" name="Rectangle 17"/>
          <p:cNvSpPr>
            <a:spLocks noChangeArrowheads="1"/>
          </p:cNvSpPr>
          <p:nvPr/>
        </p:nvSpPr>
        <p:spPr bwMode="auto">
          <a:xfrm>
            <a:off x="6911975" y="2235200"/>
            <a:ext cx="168275"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4" name="Text Box 18"/>
          <p:cNvSpPr txBox="1">
            <a:spLocks noChangeArrowheads="1"/>
          </p:cNvSpPr>
          <p:nvPr/>
        </p:nvSpPr>
        <p:spPr bwMode="auto">
          <a:xfrm>
            <a:off x="6300788" y="2235200"/>
            <a:ext cx="617537"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1556" name="Rectangle 20"/>
          <p:cNvSpPr>
            <a:spLocks noChangeArrowheads="1"/>
          </p:cNvSpPr>
          <p:nvPr/>
        </p:nvSpPr>
        <p:spPr bwMode="auto">
          <a:xfrm>
            <a:off x="7983538" y="2235200"/>
            <a:ext cx="168275"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7" name="Text Box 21"/>
          <p:cNvSpPr txBox="1">
            <a:spLocks noChangeArrowheads="1"/>
          </p:cNvSpPr>
          <p:nvPr/>
        </p:nvSpPr>
        <p:spPr bwMode="auto">
          <a:xfrm>
            <a:off x="7373938" y="2235200"/>
            <a:ext cx="614362"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1558" name="Line 22"/>
          <p:cNvSpPr>
            <a:spLocks noChangeShapeType="1"/>
          </p:cNvSpPr>
          <p:nvPr/>
        </p:nvSpPr>
        <p:spPr bwMode="auto">
          <a:xfrm>
            <a:off x="4857750" y="2503488"/>
            <a:ext cx="379413"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59" name="Line 23"/>
          <p:cNvSpPr>
            <a:spLocks noChangeShapeType="1"/>
          </p:cNvSpPr>
          <p:nvPr/>
        </p:nvSpPr>
        <p:spPr bwMode="auto">
          <a:xfrm>
            <a:off x="5924550" y="2503488"/>
            <a:ext cx="379413"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0" name="Line 24"/>
          <p:cNvSpPr>
            <a:spLocks noChangeShapeType="1"/>
          </p:cNvSpPr>
          <p:nvPr/>
        </p:nvSpPr>
        <p:spPr bwMode="auto">
          <a:xfrm>
            <a:off x="6999288" y="2503488"/>
            <a:ext cx="3794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1" name="Line 25"/>
          <p:cNvSpPr>
            <a:spLocks noChangeShapeType="1"/>
          </p:cNvSpPr>
          <p:nvPr/>
        </p:nvSpPr>
        <p:spPr bwMode="auto">
          <a:xfrm>
            <a:off x="8075613" y="2503488"/>
            <a:ext cx="3794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2" name="Text Box 26"/>
          <p:cNvSpPr txBox="1">
            <a:spLocks noChangeArrowheads="1"/>
          </p:cNvSpPr>
          <p:nvPr/>
        </p:nvSpPr>
        <p:spPr bwMode="auto">
          <a:xfrm>
            <a:off x="1208088" y="1773238"/>
            <a:ext cx="1081087" cy="4191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1563" name="Text Box 27"/>
          <p:cNvSpPr txBox="1">
            <a:spLocks noChangeArrowheads="1"/>
          </p:cNvSpPr>
          <p:nvPr/>
        </p:nvSpPr>
        <p:spPr bwMode="auto">
          <a:xfrm>
            <a:off x="6681788" y="1484313"/>
            <a:ext cx="782637" cy="3905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1564" name="Freeform 28"/>
          <p:cNvSpPr>
            <a:spLocks/>
          </p:cNvSpPr>
          <p:nvPr/>
        </p:nvSpPr>
        <p:spPr bwMode="auto">
          <a:xfrm>
            <a:off x="7516813" y="1804988"/>
            <a:ext cx="241300" cy="409575"/>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1566" name="Rectangle 30"/>
          <p:cNvSpPr>
            <a:spLocks noChangeArrowheads="1"/>
          </p:cNvSpPr>
          <p:nvPr/>
        </p:nvSpPr>
        <p:spPr bwMode="auto">
          <a:xfrm>
            <a:off x="2632075" y="2235200"/>
            <a:ext cx="168275" cy="5381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67" name="Text Box 31"/>
          <p:cNvSpPr txBox="1">
            <a:spLocks noChangeArrowheads="1"/>
          </p:cNvSpPr>
          <p:nvPr/>
        </p:nvSpPr>
        <p:spPr bwMode="auto">
          <a:xfrm>
            <a:off x="2012950" y="2235200"/>
            <a:ext cx="615950"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1568" name="Line 32"/>
          <p:cNvSpPr>
            <a:spLocks noChangeShapeType="1"/>
          </p:cNvSpPr>
          <p:nvPr/>
        </p:nvSpPr>
        <p:spPr bwMode="auto">
          <a:xfrm>
            <a:off x="3783013" y="2503488"/>
            <a:ext cx="3794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9" name="Line 33"/>
          <p:cNvSpPr>
            <a:spLocks noChangeShapeType="1"/>
          </p:cNvSpPr>
          <p:nvPr/>
        </p:nvSpPr>
        <p:spPr bwMode="auto">
          <a:xfrm>
            <a:off x="2708275" y="2503488"/>
            <a:ext cx="379413"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612" name="Group 76"/>
          <p:cNvGrpSpPr>
            <a:grpSpLocks/>
          </p:cNvGrpSpPr>
          <p:nvPr/>
        </p:nvGrpSpPr>
        <p:grpSpPr bwMode="auto">
          <a:xfrm>
            <a:off x="2532063" y="3429000"/>
            <a:ext cx="2276475" cy="538163"/>
            <a:chOff x="1595" y="2160"/>
            <a:chExt cx="1434" cy="339"/>
          </a:xfrm>
        </p:grpSpPr>
        <p:sp>
          <p:nvSpPr>
            <p:cNvPr id="321570" name="Text Box 34"/>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X =</a:t>
              </a:r>
            </a:p>
          </p:txBody>
        </p:sp>
        <p:grpSp>
          <p:nvGrpSpPr>
            <p:cNvPr id="321571" name="Group 35"/>
            <p:cNvGrpSpPr>
              <a:grpSpLocks/>
            </p:cNvGrpSpPr>
            <p:nvPr/>
          </p:nvGrpSpPr>
          <p:grpSpPr bwMode="auto">
            <a:xfrm>
              <a:off x="2341" y="2160"/>
              <a:ext cx="688" cy="339"/>
              <a:chOff x="1755" y="3866"/>
              <a:chExt cx="899" cy="414"/>
            </a:xfrm>
          </p:grpSpPr>
          <p:grpSp>
            <p:nvGrpSpPr>
              <p:cNvPr id="321572" name="Group 36"/>
              <p:cNvGrpSpPr>
                <a:grpSpLocks/>
              </p:cNvGrpSpPr>
              <p:nvPr/>
            </p:nvGrpSpPr>
            <p:grpSpPr bwMode="auto">
              <a:xfrm>
                <a:off x="1755" y="3866"/>
                <a:ext cx="648" cy="414"/>
                <a:chOff x="2640" y="2681"/>
                <a:chExt cx="648" cy="414"/>
              </a:xfrm>
            </p:grpSpPr>
            <p:sp>
              <p:nvSpPr>
                <p:cNvPr id="321573" name="Rectangle 37"/>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endParaRPr lang="en-US"/>
                </a:p>
              </p:txBody>
            </p:sp>
            <p:sp>
              <p:nvSpPr>
                <p:cNvPr id="321574" name="Text Box 38"/>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pPr algn="ctr" eaLnBrk="0" hangingPunct="0"/>
                  <a:r>
                    <a:rPr lang="en-US" sz="2400" b="1">
                      <a:latin typeface="VNI-Tekon" pitchFamily="2" charset="0"/>
                    </a:rPr>
                    <a:t>4</a:t>
                  </a:r>
                </a:p>
              </p:txBody>
            </p:sp>
          </p:grpSp>
          <p:sp>
            <p:nvSpPr>
              <p:cNvPr id="321575" name="Line 39"/>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sp>
        <p:nvSpPr>
          <p:cNvPr id="321611" name="Text Box 75"/>
          <p:cNvSpPr txBox="1">
            <a:spLocks noChangeArrowheads="1"/>
          </p:cNvSpPr>
          <p:nvPr/>
        </p:nvSpPr>
        <p:spPr bwMode="auto">
          <a:xfrm>
            <a:off x="776288" y="908050"/>
            <a:ext cx="8840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Cho danh sách liên kết gồm các phần tử sau:</a:t>
            </a:r>
          </a:p>
        </p:txBody>
      </p:sp>
      <p:grpSp>
        <p:nvGrpSpPr>
          <p:cNvPr id="321619" name="Group 83"/>
          <p:cNvGrpSpPr>
            <a:grpSpLocks/>
          </p:cNvGrpSpPr>
          <p:nvPr/>
        </p:nvGrpSpPr>
        <p:grpSpPr bwMode="auto">
          <a:xfrm>
            <a:off x="942975" y="3789363"/>
            <a:ext cx="5153025" cy="1185862"/>
            <a:chOff x="594" y="2387"/>
            <a:chExt cx="3246" cy="747"/>
          </a:xfrm>
        </p:grpSpPr>
        <p:grpSp>
          <p:nvGrpSpPr>
            <p:cNvPr id="321596" name="Group 60"/>
            <p:cNvGrpSpPr>
              <a:grpSpLocks/>
            </p:cNvGrpSpPr>
            <p:nvPr/>
          </p:nvGrpSpPr>
          <p:grpSpPr bwMode="auto">
            <a:xfrm>
              <a:off x="2873" y="2795"/>
              <a:ext cx="672" cy="339"/>
              <a:chOff x="4409" y="4331"/>
              <a:chExt cx="877" cy="414"/>
            </a:xfrm>
          </p:grpSpPr>
          <p:grpSp>
            <p:nvGrpSpPr>
              <p:cNvPr id="321597" name="Group 61"/>
              <p:cNvGrpSpPr>
                <a:grpSpLocks/>
              </p:cNvGrpSpPr>
              <p:nvPr/>
            </p:nvGrpSpPr>
            <p:grpSpPr bwMode="auto">
              <a:xfrm>
                <a:off x="4409" y="4331"/>
                <a:ext cx="640" cy="414"/>
                <a:chOff x="4409" y="2681"/>
                <a:chExt cx="640" cy="414"/>
              </a:xfrm>
            </p:grpSpPr>
            <p:sp>
              <p:nvSpPr>
                <p:cNvPr id="321598" name="Rectangle 62"/>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599" name="Text Box 63"/>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a:solidFill>
                        <a:schemeClr val="bg1"/>
                      </a:solidFill>
                      <a:latin typeface="VNI-Tekon" pitchFamily="2" charset="0"/>
                    </a:rPr>
                    <a:t>2</a:t>
                  </a:r>
                </a:p>
              </p:txBody>
            </p:sp>
          </p:grpSp>
          <p:sp>
            <p:nvSpPr>
              <p:cNvPr id="321600" name="Line 64"/>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1" name="Text Box 65"/>
            <p:cNvSpPr txBox="1">
              <a:spLocks noChangeArrowheads="1"/>
            </p:cNvSpPr>
            <p:nvPr/>
          </p:nvSpPr>
          <p:spPr bwMode="auto">
            <a:xfrm>
              <a:off x="594" y="2840"/>
              <a:ext cx="848" cy="26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1 </a:t>
              </a:r>
              <a:r>
                <a:rPr lang="en-US" sz="2400" b="1">
                  <a:solidFill>
                    <a:srgbClr val="080808"/>
                  </a:solidFill>
                </a:rPr>
                <a:t>(</a:t>
              </a:r>
              <a:r>
                <a:rPr lang="en-US" sz="2400" b="1">
                  <a:solidFill>
                    <a:srgbClr val="080808"/>
                  </a:solidFill>
                  <a:sym typeface="Symbol" pitchFamily="18" charset="2"/>
                </a:rPr>
                <a:t></a:t>
              </a:r>
              <a:r>
                <a:rPr lang="en-US" sz="2400" b="1">
                  <a:solidFill>
                    <a:srgbClr val="080808"/>
                  </a:solidFill>
                </a:rPr>
                <a:t>X)</a:t>
              </a:r>
            </a:p>
          </p:txBody>
        </p:sp>
        <p:grpSp>
          <p:nvGrpSpPr>
            <p:cNvPr id="321602" name="Group 66"/>
            <p:cNvGrpSpPr>
              <a:grpSpLocks/>
            </p:cNvGrpSpPr>
            <p:nvPr/>
          </p:nvGrpSpPr>
          <p:grpSpPr bwMode="auto">
            <a:xfrm>
              <a:off x="2208" y="2795"/>
              <a:ext cx="671" cy="339"/>
              <a:chOff x="4409" y="4331"/>
              <a:chExt cx="877" cy="414"/>
            </a:xfrm>
          </p:grpSpPr>
          <p:grpSp>
            <p:nvGrpSpPr>
              <p:cNvPr id="321603" name="Group 67"/>
              <p:cNvGrpSpPr>
                <a:grpSpLocks/>
              </p:cNvGrpSpPr>
              <p:nvPr/>
            </p:nvGrpSpPr>
            <p:grpSpPr bwMode="auto">
              <a:xfrm>
                <a:off x="4409" y="4331"/>
                <a:ext cx="640" cy="414"/>
                <a:chOff x="4409" y="2681"/>
                <a:chExt cx="640" cy="414"/>
              </a:xfrm>
            </p:grpSpPr>
            <p:sp>
              <p:nvSpPr>
                <p:cNvPr id="321604" name="Rectangle 68"/>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5" name="Text Box 69"/>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a:solidFill>
                        <a:schemeClr val="bg1"/>
                      </a:solidFill>
                      <a:latin typeface="VNI-Tekon" pitchFamily="2" charset="0"/>
                    </a:rPr>
                    <a:t>1</a:t>
                  </a:r>
                </a:p>
              </p:txBody>
            </p:sp>
          </p:grpSp>
          <p:sp>
            <p:nvSpPr>
              <p:cNvPr id="321606" name="Line 70"/>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7" name="Oval 71"/>
            <p:cNvSpPr>
              <a:spLocks noChangeArrowheads="1"/>
            </p:cNvSpPr>
            <p:nvPr/>
          </p:nvSpPr>
          <p:spPr bwMode="auto">
            <a:xfrm>
              <a:off x="1769" y="2848"/>
              <a:ext cx="254" cy="233"/>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8" name="Line 72"/>
            <p:cNvSpPr>
              <a:spLocks noChangeShapeType="1"/>
            </p:cNvSpPr>
            <p:nvPr/>
          </p:nvSpPr>
          <p:spPr bwMode="auto">
            <a:xfrm>
              <a:off x="1903" y="296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609" name="Text Box 73"/>
            <p:cNvSpPr txBox="1">
              <a:spLocks noChangeArrowheads="1"/>
            </p:cNvSpPr>
            <p:nvPr/>
          </p:nvSpPr>
          <p:spPr bwMode="auto">
            <a:xfrm>
              <a:off x="1487" y="2478"/>
              <a:ext cx="862" cy="40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600" b="1" baseline="-25000">
                  <a:latin typeface="VNI-Times" pitchFamily="2" charset="0"/>
                </a:rPr>
                <a:t>pHead</a:t>
              </a:r>
            </a:p>
          </p:txBody>
        </p:sp>
        <p:sp>
          <p:nvSpPr>
            <p:cNvPr id="321610" name="Rectangle 74"/>
            <p:cNvSpPr>
              <a:spLocks noChangeArrowheads="1"/>
            </p:cNvSpPr>
            <p:nvPr/>
          </p:nvSpPr>
          <p:spPr bwMode="auto">
            <a:xfrm>
              <a:off x="3544" y="2874"/>
              <a:ext cx="169" cy="181"/>
            </a:xfrm>
            <a:prstGeom prst="rect">
              <a:avLst/>
            </a:prstGeom>
            <a:solidFill>
              <a:srgbClr val="000099"/>
            </a:solidFill>
            <a:ln w="38100">
              <a:solidFill>
                <a:srgbClr val="FF0000"/>
              </a:solidFill>
              <a:miter lim="800000"/>
              <a:headEnd/>
              <a:tailEnd/>
            </a:ln>
          </p:spPr>
          <p:txBody>
            <a:bodyPr/>
            <a:lstStyle/>
            <a:p>
              <a:endParaRPr lang="en-US"/>
            </a:p>
          </p:txBody>
        </p:sp>
        <p:sp>
          <p:nvSpPr>
            <p:cNvPr id="321615" name="Text Box 79"/>
            <p:cNvSpPr txBox="1">
              <a:spLocks noChangeArrowheads="1"/>
            </p:cNvSpPr>
            <p:nvPr/>
          </p:nvSpPr>
          <p:spPr bwMode="auto">
            <a:xfrm>
              <a:off x="3347" y="238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1616" name="Freeform 80"/>
            <p:cNvSpPr>
              <a:spLocks/>
            </p:cNvSpPr>
            <p:nvPr/>
          </p:nvSpPr>
          <p:spPr bwMode="auto">
            <a:xfrm flipH="1">
              <a:off x="3029" y="247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grpSp>
        <p:nvGrpSpPr>
          <p:cNvPr id="321620" name="Group 84"/>
          <p:cNvGrpSpPr>
            <a:grpSpLocks/>
          </p:cNvGrpSpPr>
          <p:nvPr/>
        </p:nvGrpSpPr>
        <p:grpSpPr bwMode="auto">
          <a:xfrm>
            <a:off x="992188" y="4964113"/>
            <a:ext cx="6327775" cy="1201737"/>
            <a:chOff x="625" y="3127"/>
            <a:chExt cx="3986" cy="757"/>
          </a:xfrm>
        </p:grpSpPr>
        <p:sp>
          <p:nvSpPr>
            <p:cNvPr id="321576" name="Rectangle 40"/>
            <p:cNvSpPr>
              <a:spLocks noChangeArrowheads="1"/>
            </p:cNvSpPr>
            <p:nvPr/>
          </p:nvSpPr>
          <p:spPr bwMode="auto">
            <a:xfrm>
              <a:off x="4221" y="3621"/>
              <a:ext cx="169" cy="18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577" name="Group 41"/>
            <p:cNvGrpSpPr>
              <a:grpSpLocks/>
            </p:cNvGrpSpPr>
            <p:nvPr/>
          </p:nvGrpSpPr>
          <p:grpSpPr bwMode="auto">
            <a:xfrm>
              <a:off x="2873" y="3542"/>
              <a:ext cx="677" cy="342"/>
              <a:chOff x="3524" y="4331"/>
              <a:chExt cx="884" cy="418"/>
            </a:xfrm>
          </p:grpSpPr>
          <p:grpSp>
            <p:nvGrpSpPr>
              <p:cNvPr id="321578" name="Group 42"/>
              <p:cNvGrpSpPr>
                <a:grpSpLocks/>
              </p:cNvGrpSpPr>
              <p:nvPr/>
            </p:nvGrpSpPr>
            <p:grpSpPr bwMode="auto">
              <a:xfrm>
                <a:off x="3524" y="4331"/>
                <a:ext cx="641" cy="418"/>
                <a:chOff x="3524" y="2681"/>
                <a:chExt cx="641" cy="418"/>
              </a:xfrm>
            </p:grpSpPr>
            <p:sp>
              <p:nvSpPr>
                <p:cNvPr id="321579" name="Rectangle 43"/>
                <p:cNvSpPr>
                  <a:spLocks noChangeArrowheads="1"/>
                </p:cNvSpPr>
                <p:nvPr/>
              </p:nvSpPr>
              <p:spPr bwMode="auto">
                <a:xfrm>
                  <a:off x="402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0" name="Text Box 44"/>
                <p:cNvSpPr txBox="1">
                  <a:spLocks noChangeArrowheads="1"/>
                </p:cNvSpPr>
                <p:nvPr/>
              </p:nvSpPr>
              <p:spPr bwMode="auto">
                <a:xfrm>
                  <a:off x="3524"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grpSp>
          <p:sp>
            <p:nvSpPr>
              <p:cNvPr id="321581" name="Line 45"/>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1582" name="Group 46"/>
            <p:cNvGrpSpPr>
              <a:grpSpLocks/>
            </p:cNvGrpSpPr>
            <p:nvPr/>
          </p:nvGrpSpPr>
          <p:grpSpPr bwMode="auto">
            <a:xfrm>
              <a:off x="3542" y="3542"/>
              <a:ext cx="680" cy="342"/>
              <a:chOff x="5283" y="4331"/>
              <a:chExt cx="888" cy="418"/>
            </a:xfrm>
          </p:grpSpPr>
          <p:grpSp>
            <p:nvGrpSpPr>
              <p:cNvPr id="321583" name="Group 47"/>
              <p:cNvGrpSpPr>
                <a:grpSpLocks/>
              </p:cNvGrpSpPr>
              <p:nvPr/>
            </p:nvGrpSpPr>
            <p:grpSpPr bwMode="auto">
              <a:xfrm>
                <a:off x="5283" y="4331"/>
                <a:ext cx="642" cy="418"/>
                <a:chOff x="5283" y="2681"/>
                <a:chExt cx="642" cy="418"/>
              </a:xfrm>
            </p:grpSpPr>
            <p:sp>
              <p:nvSpPr>
                <p:cNvPr id="321584" name="Rectangle 48"/>
                <p:cNvSpPr>
                  <a:spLocks noChangeArrowheads="1"/>
                </p:cNvSpPr>
                <p:nvPr/>
              </p:nvSpPr>
              <p:spPr bwMode="auto">
                <a:xfrm>
                  <a:off x="578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5" name="Text Box 49"/>
                <p:cNvSpPr txBox="1">
                  <a:spLocks noChangeArrowheads="1"/>
                </p:cNvSpPr>
                <p:nvPr/>
              </p:nvSpPr>
              <p:spPr bwMode="auto">
                <a:xfrm>
                  <a:off x="5283" y="2681"/>
                  <a:ext cx="508"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1586" name="Line 5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87" name="Oval 51"/>
            <p:cNvSpPr>
              <a:spLocks noChangeArrowheads="1"/>
            </p:cNvSpPr>
            <p:nvPr/>
          </p:nvSpPr>
          <p:spPr bwMode="auto">
            <a:xfrm>
              <a:off x="1769" y="3595"/>
              <a:ext cx="254" cy="233"/>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8" name="Line 52"/>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89" name="Text Box 53"/>
            <p:cNvSpPr txBox="1">
              <a:spLocks noChangeArrowheads="1"/>
            </p:cNvSpPr>
            <p:nvPr/>
          </p:nvSpPr>
          <p:spPr bwMode="auto">
            <a:xfrm>
              <a:off x="1532" y="3294"/>
              <a:ext cx="681"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pHead</a:t>
              </a:r>
              <a:endParaRPr lang="en-US" sz="2400" b="1" baseline="-25000">
                <a:solidFill>
                  <a:srgbClr val="080808"/>
                </a:solidFill>
              </a:endParaRPr>
            </a:p>
          </p:txBody>
        </p:sp>
        <p:grpSp>
          <p:nvGrpSpPr>
            <p:cNvPr id="321590" name="Group 54"/>
            <p:cNvGrpSpPr>
              <a:grpSpLocks/>
            </p:cNvGrpSpPr>
            <p:nvPr/>
          </p:nvGrpSpPr>
          <p:grpSpPr bwMode="auto">
            <a:xfrm>
              <a:off x="2197" y="3542"/>
              <a:ext cx="676" cy="342"/>
              <a:chOff x="2640" y="4331"/>
              <a:chExt cx="884" cy="418"/>
            </a:xfrm>
          </p:grpSpPr>
          <p:grpSp>
            <p:nvGrpSpPr>
              <p:cNvPr id="321591" name="Group 55"/>
              <p:cNvGrpSpPr>
                <a:grpSpLocks/>
              </p:cNvGrpSpPr>
              <p:nvPr/>
            </p:nvGrpSpPr>
            <p:grpSpPr bwMode="auto">
              <a:xfrm>
                <a:off x="2640" y="4331"/>
                <a:ext cx="648" cy="418"/>
                <a:chOff x="2640" y="2681"/>
                <a:chExt cx="648" cy="418"/>
              </a:xfrm>
            </p:grpSpPr>
            <p:sp>
              <p:nvSpPr>
                <p:cNvPr id="321592" name="Rectangle 56"/>
                <p:cNvSpPr>
                  <a:spLocks noChangeArrowheads="1"/>
                </p:cNvSpPr>
                <p:nvPr/>
              </p:nvSpPr>
              <p:spPr bwMode="auto">
                <a:xfrm>
                  <a:off x="3150"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93" name="Text Box 57"/>
                <p:cNvSpPr txBox="1">
                  <a:spLocks noChangeArrowheads="1"/>
                </p:cNvSpPr>
                <p:nvPr/>
              </p:nvSpPr>
              <p:spPr bwMode="auto">
                <a:xfrm>
                  <a:off x="2640"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grpSp>
          <p:sp>
            <p:nvSpPr>
              <p:cNvPr id="321594" name="Line 58"/>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95" name="Text Box 59"/>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a:t>
              </a:r>
              <a:r>
                <a:rPr lang="en-US" sz="2400" b="1">
                  <a:solidFill>
                    <a:srgbClr val="080808"/>
                  </a:solidFill>
                </a:rPr>
                <a:t> (&gt;X)</a:t>
              </a:r>
            </a:p>
          </p:txBody>
        </p:sp>
        <p:sp>
          <p:nvSpPr>
            <p:cNvPr id="321617" name="Text Box 81"/>
            <p:cNvSpPr txBox="1">
              <a:spLocks noChangeArrowheads="1"/>
            </p:cNvSpPr>
            <p:nvPr/>
          </p:nvSpPr>
          <p:spPr bwMode="auto">
            <a:xfrm>
              <a:off x="4118" y="312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1618" name="Freeform 82"/>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619"/>
                                        </p:tgtEl>
                                        <p:attrNameLst>
                                          <p:attrName>style.visibility</p:attrName>
                                        </p:attrNameLst>
                                      </p:cBhvr>
                                      <p:to>
                                        <p:strVal val="visible"/>
                                      </p:to>
                                    </p:set>
                                    <p:animEffect transition="in" filter="blinds(horizontal)">
                                      <p:cBhvr>
                                        <p:cTn id="7" dur="500"/>
                                        <p:tgtEl>
                                          <p:spTgt spid="32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1620"/>
                                        </p:tgtEl>
                                        <p:attrNameLst>
                                          <p:attrName>style.visibility</p:attrName>
                                        </p:attrNameLst>
                                      </p:cBhvr>
                                      <p:to>
                                        <p:strVal val="visible"/>
                                      </p:to>
                                    </p:set>
                                    <p:animEffect transition="in" filter="blinds(horizontal)">
                                      <p:cBhvr>
                                        <p:cTn id="12" dur="500"/>
                                        <p:tgtEl>
                                          <p:spTgt spid="32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(tt)</a:t>
            </a:r>
          </a:p>
        </p:txBody>
      </p:sp>
      <p:sp>
        <p:nvSpPr>
          <p:cNvPr id="322563" name="Rectangle 3"/>
          <p:cNvSpPr>
            <a:spLocks noGrp="1" noChangeArrowheads="1"/>
          </p:cNvSpPr>
          <p:nvPr>
            <p:ph idx="1"/>
          </p:nvPr>
        </p:nvSpPr>
        <p:spPr>
          <a:xfrm>
            <a:off x="776288" y="765175"/>
            <a:ext cx="9129712" cy="1800225"/>
          </a:xfrm>
        </p:spPr>
        <p:txBody>
          <a:bodyPr/>
          <a:lstStyle/>
          <a:p>
            <a:pPr>
              <a:buFont typeface="Wingdings" pitchFamily="2" charset="2"/>
              <a:buChar char="Ø"/>
            </a:pPr>
            <a:r>
              <a:rPr lang="en-US"/>
              <a:t>Sắp xếp L</a:t>
            </a:r>
            <a:r>
              <a:rPr lang="en-US" baseline="-25000"/>
              <a:t>1</a:t>
            </a:r>
          </a:p>
          <a:p>
            <a:pPr>
              <a:buFont typeface="Wingdings" pitchFamily="2" charset="2"/>
              <a:buChar char="Ø"/>
            </a:pPr>
            <a:r>
              <a:rPr lang="en-US"/>
              <a:t>Sắp xếp L</a:t>
            </a:r>
            <a:r>
              <a:rPr lang="en-US" baseline="-25000"/>
              <a:t>2</a:t>
            </a:r>
          </a:p>
          <a:p>
            <a:pPr lvl="1">
              <a:buFont typeface="Wingdings" pitchFamily="2" charset="2"/>
              <a:buChar char="§"/>
            </a:pPr>
            <a:r>
              <a:rPr lang="en-US"/>
              <a:t>Chọn x=6 cầm canh, và tách L</a:t>
            </a:r>
            <a:r>
              <a:rPr lang="en-US" baseline="-25000"/>
              <a:t>2</a:t>
            </a:r>
            <a:r>
              <a:rPr lang="en-US"/>
              <a:t> thành L</a:t>
            </a:r>
            <a:r>
              <a:rPr lang="en-US" baseline="-25000"/>
              <a:t>21</a:t>
            </a:r>
            <a:r>
              <a:rPr lang="en-US"/>
              <a:t> và L</a:t>
            </a:r>
            <a:r>
              <a:rPr lang="en-US" baseline="-25000"/>
              <a:t>22</a:t>
            </a:r>
          </a:p>
        </p:txBody>
      </p:sp>
      <p:grpSp>
        <p:nvGrpSpPr>
          <p:cNvPr id="322564" name="Group 4"/>
          <p:cNvGrpSpPr>
            <a:grpSpLocks/>
          </p:cNvGrpSpPr>
          <p:nvPr/>
        </p:nvGrpSpPr>
        <p:grpSpPr bwMode="auto">
          <a:xfrm>
            <a:off x="2901950" y="2636838"/>
            <a:ext cx="2276475" cy="538162"/>
            <a:chOff x="1595" y="2160"/>
            <a:chExt cx="1434" cy="339"/>
          </a:xfrm>
        </p:grpSpPr>
        <p:sp>
          <p:nvSpPr>
            <p:cNvPr id="322565" name="Text Box 5"/>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X</a:t>
              </a:r>
              <a:r>
                <a:rPr lang="en-US" sz="2400" b="1" baseline="-25000">
                  <a:solidFill>
                    <a:srgbClr val="080808"/>
                  </a:solidFill>
                </a:rPr>
                <a:t>2</a:t>
              </a:r>
              <a:r>
                <a:rPr lang="en-US" sz="2400" b="1">
                  <a:solidFill>
                    <a:srgbClr val="080808"/>
                  </a:solidFill>
                </a:rPr>
                <a:t> =</a:t>
              </a:r>
            </a:p>
          </p:txBody>
        </p:sp>
        <p:grpSp>
          <p:nvGrpSpPr>
            <p:cNvPr id="322566" name="Group 6"/>
            <p:cNvGrpSpPr>
              <a:grpSpLocks/>
            </p:cNvGrpSpPr>
            <p:nvPr/>
          </p:nvGrpSpPr>
          <p:grpSpPr bwMode="auto">
            <a:xfrm>
              <a:off x="2341" y="2160"/>
              <a:ext cx="688" cy="339"/>
              <a:chOff x="1755" y="3866"/>
              <a:chExt cx="899" cy="414"/>
            </a:xfrm>
          </p:grpSpPr>
          <p:grpSp>
            <p:nvGrpSpPr>
              <p:cNvPr id="322567" name="Group 7"/>
              <p:cNvGrpSpPr>
                <a:grpSpLocks/>
              </p:cNvGrpSpPr>
              <p:nvPr/>
            </p:nvGrpSpPr>
            <p:grpSpPr bwMode="auto">
              <a:xfrm>
                <a:off x="1755" y="3866"/>
                <a:ext cx="648" cy="414"/>
                <a:chOff x="2640" y="2681"/>
                <a:chExt cx="648" cy="414"/>
              </a:xfrm>
            </p:grpSpPr>
            <p:sp>
              <p:nvSpPr>
                <p:cNvPr id="322568" name="Rectangle 8"/>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endParaRPr lang="en-US"/>
                </a:p>
              </p:txBody>
            </p:sp>
            <p:sp>
              <p:nvSpPr>
                <p:cNvPr id="322569" name="Text Box 9"/>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pPr algn="ctr" eaLnBrk="0" hangingPunct="0"/>
                  <a:r>
                    <a:rPr lang="en-US" sz="2400" b="1">
                      <a:latin typeface="VNI-Tekon" pitchFamily="2" charset="0"/>
                    </a:rPr>
                    <a:t>6</a:t>
                  </a:r>
                </a:p>
              </p:txBody>
            </p:sp>
          </p:grpSp>
          <p:sp>
            <p:nvSpPr>
              <p:cNvPr id="322570" name="Line 10"/>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322572" name="Group 12"/>
          <p:cNvGrpSpPr>
            <a:grpSpLocks/>
          </p:cNvGrpSpPr>
          <p:nvPr/>
        </p:nvGrpSpPr>
        <p:grpSpPr bwMode="auto">
          <a:xfrm>
            <a:off x="3862388" y="4005263"/>
            <a:ext cx="1066800" cy="538162"/>
            <a:chOff x="4409" y="4331"/>
            <a:chExt cx="877" cy="414"/>
          </a:xfrm>
        </p:grpSpPr>
        <p:grpSp>
          <p:nvGrpSpPr>
            <p:cNvPr id="322573" name="Group 13"/>
            <p:cNvGrpSpPr>
              <a:grpSpLocks/>
            </p:cNvGrpSpPr>
            <p:nvPr/>
          </p:nvGrpSpPr>
          <p:grpSpPr bwMode="auto">
            <a:xfrm>
              <a:off x="4409" y="4331"/>
              <a:ext cx="640" cy="414"/>
              <a:chOff x="4409" y="2681"/>
              <a:chExt cx="640" cy="414"/>
            </a:xfrm>
          </p:grpSpPr>
          <p:sp>
            <p:nvSpPr>
              <p:cNvPr id="322574" name="Rectangle 14"/>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75" name="Text Box 15"/>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dirty="0">
                    <a:solidFill>
                      <a:schemeClr val="bg1"/>
                    </a:solidFill>
                    <a:latin typeface="VNI-Tekon" pitchFamily="2" charset="0"/>
                  </a:rPr>
                  <a:t>5</a:t>
                </a:r>
              </a:p>
            </p:txBody>
          </p:sp>
        </p:grpSp>
        <p:sp>
          <p:nvSpPr>
            <p:cNvPr id="322576" name="Line 16"/>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2577" name="Text Box 17"/>
          <p:cNvSpPr txBox="1">
            <a:spLocks noChangeArrowheads="1"/>
          </p:cNvSpPr>
          <p:nvPr/>
        </p:nvSpPr>
        <p:spPr bwMode="auto">
          <a:xfrm>
            <a:off x="1312863" y="4076700"/>
            <a:ext cx="1346200" cy="41433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21 </a:t>
            </a:r>
            <a:r>
              <a:rPr lang="en-US" sz="2400" b="1">
                <a:solidFill>
                  <a:srgbClr val="080808"/>
                </a:solidFill>
              </a:rPr>
              <a:t>(</a:t>
            </a:r>
            <a:r>
              <a:rPr lang="en-US" sz="2400" b="1">
                <a:solidFill>
                  <a:srgbClr val="080808"/>
                </a:solidFill>
                <a:sym typeface="Symbol" pitchFamily="18" charset="2"/>
              </a:rPr>
              <a:t></a:t>
            </a:r>
            <a:r>
              <a:rPr lang="en-US" sz="2400" b="1">
                <a:solidFill>
                  <a:srgbClr val="080808"/>
                </a:solidFill>
              </a:rPr>
              <a:t>X)</a:t>
            </a:r>
          </a:p>
        </p:txBody>
      </p:sp>
      <p:sp>
        <p:nvSpPr>
          <p:cNvPr id="322583" name="Oval 23"/>
          <p:cNvSpPr>
            <a:spLocks noChangeArrowheads="1"/>
          </p:cNvSpPr>
          <p:nvPr/>
        </p:nvSpPr>
        <p:spPr bwMode="auto">
          <a:xfrm>
            <a:off x="3178175" y="4089400"/>
            <a:ext cx="403225" cy="369888"/>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84" name="Line 24"/>
          <p:cNvSpPr>
            <a:spLocks noChangeShapeType="1"/>
          </p:cNvSpPr>
          <p:nvPr/>
        </p:nvSpPr>
        <p:spPr bwMode="auto">
          <a:xfrm>
            <a:off x="3390900" y="4275138"/>
            <a:ext cx="4699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585" name="Text Box 25"/>
          <p:cNvSpPr txBox="1">
            <a:spLocks noChangeArrowheads="1"/>
          </p:cNvSpPr>
          <p:nvPr/>
        </p:nvSpPr>
        <p:spPr bwMode="auto">
          <a:xfrm>
            <a:off x="2730500" y="3502025"/>
            <a:ext cx="1368425" cy="6477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600" b="1" baseline="-25000">
                <a:latin typeface="VNI-Times" pitchFamily="2" charset="0"/>
              </a:rPr>
              <a:t>pHead</a:t>
            </a:r>
          </a:p>
        </p:txBody>
      </p:sp>
      <p:sp>
        <p:nvSpPr>
          <p:cNvPr id="322586" name="Rectangle 26"/>
          <p:cNvSpPr>
            <a:spLocks noChangeArrowheads="1"/>
          </p:cNvSpPr>
          <p:nvPr/>
        </p:nvSpPr>
        <p:spPr bwMode="auto">
          <a:xfrm>
            <a:off x="4927600" y="4130675"/>
            <a:ext cx="268288" cy="287338"/>
          </a:xfrm>
          <a:prstGeom prst="rect">
            <a:avLst/>
          </a:prstGeom>
          <a:solidFill>
            <a:srgbClr val="000099"/>
          </a:solidFill>
          <a:ln w="38100">
            <a:solidFill>
              <a:srgbClr val="FF0000"/>
            </a:solidFill>
            <a:miter lim="800000"/>
            <a:headEnd/>
            <a:tailEnd/>
          </a:ln>
        </p:spPr>
        <p:txBody>
          <a:bodyPr/>
          <a:lstStyle/>
          <a:p>
            <a:endParaRPr lang="en-US"/>
          </a:p>
        </p:txBody>
      </p:sp>
      <p:sp>
        <p:nvSpPr>
          <p:cNvPr id="322587" name="Text Box 27"/>
          <p:cNvSpPr txBox="1">
            <a:spLocks noChangeArrowheads="1"/>
          </p:cNvSpPr>
          <p:nvPr/>
        </p:nvSpPr>
        <p:spPr bwMode="auto">
          <a:xfrm>
            <a:off x="4614863" y="3357563"/>
            <a:ext cx="782637" cy="3905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2588" name="Freeform 28"/>
          <p:cNvSpPr>
            <a:spLocks/>
          </p:cNvSpPr>
          <p:nvPr/>
        </p:nvSpPr>
        <p:spPr bwMode="auto">
          <a:xfrm flipH="1">
            <a:off x="4110038" y="3502025"/>
            <a:ext cx="504825" cy="48101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2590" name="Rectangle 30"/>
          <p:cNvSpPr>
            <a:spLocks noChangeArrowheads="1"/>
          </p:cNvSpPr>
          <p:nvPr/>
        </p:nvSpPr>
        <p:spPr bwMode="auto">
          <a:xfrm>
            <a:off x="4910138" y="5942013"/>
            <a:ext cx="268287" cy="28733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2596" name="Group 36"/>
          <p:cNvGrpSpPr>
            <a:grpSpLocks/>
          </p:cNvGrpSpPr>
          <p:nvPr/>
        </p:nvGrpSpPr>
        <p:grpSpPr bwMode="auto">
          <a:xfrm>
            <a:off x="3832225" y="5816600"/>
            <a:ext cx="1047750" cy="542925"/>
            <a:chOff x="5283" y="4331"/>
            <a:chExt cx="888" cy="414"/>
          </a:xfrm>
        </p:grpSpPr>
        <p:grpSp>
          <p:nvGrpSpPr>
            <p:cNvPr id="322597" name="Group 37"/>
            <p:cNvGrpSpPr>
              <a:grpSpLocks/>
            </p:cNvGrpSpPr>
            <p:nvPr/>
          </p:nvGrpSpPr>
          <p:grpSpPr bwMode="auto">
            <a:xfrm>
              <a:off x="5283" y="4331"/>
              <a:ext cx="642" cy="414"/>
              <a:chOff x="5283" y="2681"/>
              <a:chExt cx="642" cy="414"/>
            </a:xfrm>
          </p:grpSpPr>
          <p:sp>
            <p:nvSpPr>
              <p:cNvPr id="322598" name="Rectangle 38"/>
              <p:cNvSpPr>
                <a:spLocks noChangeArrowheads="1"/>
              </p:cNvSpPr>
              <p:nvPr/>
            </p:nvSpPr>
            <p:spPr bwMode="auto">
              <a:xfrm>
                <a:off x="578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599" name="Text Box 39"/>
              <p:cNvSpPr txBox="1">
                <a:spLocks noChangeArrowheads="1"/>
              </p:cNvSpPr>
              <p:nvPr/>
            </p:nvSpPr>
            <p:spPr bwMode="auto">
              <a:xfrm>
                <a:off x="5283" y="2681"/>
                <a:ext cx="507"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2600" name="Line 4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2601" name="Oval 41"/>
          <p:cNvSpPr>
            <a:spLocks noChangeArrowheads="1"/>
          </p:cNvSpPr>
          <p:nvPr/>
        </p:nvSpPr>
        <p:spPr bwMode="auto">
          <a:xfrm>
            <a:off x="3178175" y="5900738"/>
            <a:ext cx="403225" cy="36988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602" name="Line 42"/>
          <p:cNvSpPr>
            <a:spLocks noChangeShapeType="1"/>
          </p:cNvSpPr>
          <p:nvPr/>
        </p:nvSpPr>
        <p:spPr bwMode="auto">
          <a:xfrm>
            <a:off x="3390900" y="6086475"/>
            <a:ext cx="469900"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603" name="Text Box 43"/>
          <p:cNvSpPr txBox="1">
            <a:spLocks noChangeArrowheads="1"/>
          </p:cNvSpPr>
          <p:nvPr/>
        </p:nvSpPr>
        <p:spPr bwMode="auto">
          <a:xfrm>
            <a:off x="2801938" y="5422900"/>
            <a:ext cx="1081087" cy="4318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pHead</a:t>
            </a:r>
            <a:endParaRPr lang="en-US" sz="2400" b="1" baseline="-25000">
              <a:solidFill>
                <a:srgbClr val="080808"/>
              </a:solidFill>
            </a:endParaRPr>
          </a:p>
        </p:txBody>
      </p:sp>
      <p:sp>
        <p:nvSpPr>
          <p:cNvPr id="322609" name="Text Box 49"/>
          <p:cNvSpPr txBox="1">
            <a:spLocks noChangeArrowheads="1"/>
          </p:cNvSpPr>
          <p:nvPr/>
        </p:nvSpPr>
        <p:spPr bwMode="auto">
          <a:xfrm>
            <a:off x="1362075" y="5854700"/>
            <a:ext cx="1346200" cy="37941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22</a:t>
            </a:r>
            <a:r>
              <a:rPr lang="en-US" sz="2400" b="1">
                <a:solidFill>
                  <a:srgbClr val="080808"/>
                </a:solidFill>
              </a:rPr>
              <a:t> (&gt;X)</a:t>
            </a:r>
          </a:p>
        </p:txBody>
      </p:sp>
      <p:sp>
        <p:nvSpPr>
          <p:cNvPr id="322610" name="Text Box 50"/>
          <p:cNvSpPr txBox="1">
            <a:spLocks noChangeArrowheads="1"/>
          </p:cNvSpPr>
          <p:nvPr/>
        </p:nvSpPr>
        <p:spPr bwMode="auto">
          <a:xfrm>
            <a:off x="4746625" y="5157788"/>
            <a:ext cx="782638" cy="3905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2611" name="Freeform 51"/>
          <p:cNvSpPr>
            <a:spLocks/>
          </p:cNvSpPr>
          <p:nvPr/>
        </p:nvSpPr>
        <p:spPr bwMode="auto">
          <a:xfrm flipH="1">
            <a:off x="4241800" y="5302250"/>
            <a:ext cx="504825" cy="48101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(tt)</a:t>
            </a:r>
          </a:p>
        </p:txBody>
      </p:sp>
      <p:sp>
        <p:nvSpPr>
          <p:cNvPr id="323587" name="Rectangle 3"/>
          <p:cNvSpPr>
            <a:spLocks noGrp="1" noChangeArrowheads="1"/>
          </p:cNvSpPr>
          <p:nvPr>
            <p:ph idx="1"/>
          </p:nvPr>
        </p:nvSpPr>
        <p:spPr>
          <a:xfrm>
            <a:off x="776288" y="909638"/>
            <a:ext cx="9129712" cy="719137"/>
          </a:xfrm>
        </p:spPr>
        <p:txBody>
          <a:bodyPr/>
          <a:lstStyle/>
          <a:p>
            <a:pPr>
              <a:buFont typeface="Wingdings" pitchFamily="2" charset="2"/>
              <a:buChar char="Ø"/>
            </a:pPr>
            <a:r>
              <a:rPr lang="en-US" sz="2800"/>
              <a:t>Nối L</a:t>
            </a:r>
            <a:r>
              <a:rPr lang="en-US" sz="2800" baseline="-25000"/>
              <a:t>21</a:t>
            </a:r>
            <a:r>
              <a:rPr lang="en-US" sz="2800"/>
              <a:t>, X</a:t>
            </a:r>
            <a:r>
              <a:rPr lang="en-US" sz="2800" baseline="-25000"/>
              <a:t>2</a:t>
            </a:r>
            <a:r>
              <a:rPr lang="en-US" sz="2800"/>
              <a:t>, L</a:t>
            </a:r>
            <a:r>
              <a:rPr lang="en-US" sz="2800" baseline="-25000"/>
              <a:t>22</a:t>
            </a:r>
            <a:r>
              <a:rPr lang="en-US" sz="2800"/>
              <a:t> thành L</a:t>
            </a:r>
            <a:r>
              <a:rPr lang="en-US" sz="2800" baseline="-25000"/>
              <a:t>2</a:t>
            </a:r>
          </a:p>
        </p:txBody>
      </p:sp>
      <p:grpSp>
        <p:nvGrpSpPr>
          <p:cNvPr id="323588" name="Group 4"/>
          <p:cNvGrpSpPr>
            <a:grpSpLocks/>
          </p:cNvGrpSpPr>
          <p:nvPr/>
        </p:nvGrpSpPr>
        <p:grpSpPr bwMode="auto">
          <a:xfrm>
            <a:off x="1423988" y="1628775"/>
            <a:ext cx="6327775" cy="1201738"/>
            <a:chOff x="625" y="3127"/>
            <a:chExt cx="3986" cy="757"/>
          </a:xfrm>
        </p:grpSpPr>
        <p:sp>
          <p:nvSpPr>
            <p:cNvPr id="323589" name="Rectangle 5"/>
            <p:cNvSpPr>
              <a:spLocks noChangeArrowheads="1"/>
            </p:cNvSpPr>
            <p:nvPr/>
          </p:nvSpPr>
          <p:spPr bwMode="auto">
            <a:xfrm>
              <a:off x="4221" y="3621"/>
              <a:ext cx="169" cy="18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3590" name="Group 6"/>
            <p:cNvGrpSpPr>
              <a:grpSpLocks/>
            </p:cNvGrpSpPr>
            <p:nvPr/>
          </p:nvGrpSpPr>
          <p:grpSpPr bwMode="auto">
            <a:xfrm>
              <a:off x="2873" y="3542"/>
              <a:ext cx="677" cy="342"/>
              <a:chOff x="3524" y="4331"/>
              <a:chExt cx="884" cy="418"/>
            </a:xfrm>
          </p:grpSpPr>
          <p:grpSp>
            <p:nvGrpSpPr>
              <p:cNvPr id="323591" name="Group 7"/>
              <p:cNvGrpSpPr>
                <a:grpSpLocks/>
              </p:cNvGrpSpPr>
              <p:nvPr/>
            </p:nvGrpSpPr>
            <p:grpSpPr bwMode="auto">
              <a:xfrm>
                <a:off x="3524" y="4331"/>
                <a:ext cx="641" cy="418"/>
                <a:chOff x="3524" y="2681"/>
                <a:chExt cx="641" cy="418"/>
              </a:xfrm>
            </p:grpSpPr>
            <p:sp>
              <p:nvSpPr>
                <p:cNvPr id="323592" name="Rectangle 8"/>
                <p:cNvSpPr>
                  <a:spLocks noChangeArrowheads="1"/>
                </p:cNvSpPr>
                <p:nvPr/>
              </p:nvSpPr>
              <p:spPr bwMode="auto">
                <a:xfrm>
                  <a:off x="402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3" name="Text Box 9"/>
                <p:cNvSpPr txBox="1">
                  <a:spLocks noChangeArrowheads="1"/>
                </p:cNvSpPr>
                <p:nvPr/>
              </p:nvSpPr>
              <p:spPr bwMode="auto">
                <a:xfrm>
                  <a:off x="3524"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grpSp>
          <p:sp>
            <p:nvSpPr>
              <p:cNvPr id="323594" name="Line 10"/>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3595" name="Group 11"/>
            <p:cNvGrpSpPr>
              <a:grpSpLocks/>
            </p:cNvGrpSpPr>
            <p:nvPr/>
          </p:nvGrpSpPr>
          <p:grpSpPr bwMode="auto">
            <a:xfrm>
              <a:off x="3542" y="3542"/>
              <a:ext cx="680" cy="342"/>
              <a:chOff x="5283" y="4331"/>
              <a:chExt cx="888" cy="418"/>
            </a:xfrm>
          </p:grpSpPr>
          <p:grpSp>
            <p:nvGrpSpPr>
              <p:cNvPr id="323596" name="Group 12"/>
              <p:cNvGrpSpPr>
                <a:grpSpLocks/>
              </p:cNvGrpSpPr>
              <p:nvPr/>
            </p:nvGrpSpPr>
            <p:grpSpPr bwMode="auto">
              <a:xfrm>
                <a:off x="5283" y="4331"/>
                <a:ext cx="642" cy="418"/>
                <a:chOff x="5283" y="2681"/>
                <a:chExt cx="642" cy="418"/>
              </a:xfrm>
            </p:grpSpPr>
            <p:sp>
              <p:nvSpPr>
                <p:cNvPr id="323597" name="Rectangle 13"/>
                <p:cNvSpPr>
                  <a:spLocks noChangeArrowheads="1"/>
                </p:cNvSpPr>
                <p:nvPr/>
              </p:nvSpPr>
              <p:spPr bwMode="auto">
                <a:xfrm>
                  <a:off x="578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8" name="Text Box 14"/>
                <p:cNvSpPr txBox="1">
                  <a:spLocks noChangeArrowheads="1"/>
                </p:cNvSpPr>
                <p:nvPr/>
              </p:nvSpPr>
              <p:spPr bwMode="auto">
                <a:xfrm>
                  <a:off x="5283" y="2681"/>
                  <a:ext cx="508"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3599" name="Line 15"/>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0" name="Oval 16"/>
            <p:cNvSpPr>
              <a:spLocks noChangeArrowheads="1"/>
            </p:cNvSpPr>
            <p:nvPr/>
          </p:nvSpPr>
          <p:spPr bwMode="auto">
            <a:xfrm>
              <a:off x="1769" y="3595"/>
              <a:ext cx="254" cy="233"/>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1" name="Line 17"/>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02" name="Text Box 18"/>
            <p:cNvSpPr txBox="1">
              <a:spLocks noChangeArrowheads="1"/>
            </p:cNvSpPr>
            <p:nvPr/>
          </p:nvSpPr>
          <p:spPr bwMode="auto">
            <a:xfrm>
              <a:off x="1532" y="3294"/>
              <a:ext cx="681"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pHead</a:t>
              </a:r>
              <a:endParaRPr lang="en-US" sz="2400" b="1" baseline="-25000">
                <a:solidFill>
                  <a:srgbClr val="080808"/>
                </a:solidFill>
              </a:endParaRPr>
            </a:p>
          </p:txBody>
        </p:sp>
        <p:grpSp>
          <p:nvGrpSpPr>
            <p:cNvPr id="323603" name="Group 19"/>
            <p:cNvGrpSpPr>
              <a:grpSpLocks/>
            </p:cNvGrpSpPr>
            <p:nvPr/>
          </p:nvGrpSpPr>
          <p:grpSpPr bwMode="auto">
            <a:xfrm>
              <a:off x="2197" y="3542"/>
              <a:ext cx="676" cy="342"/>
              <a:chOff x="2640" y="4331"/>
              <a:chExt cx="884" cy="418"/>
            </a:xfrm>
          </p:grpSpPr>
          <p:grpSp>
            <p:nvGrpSpPr>
              <p:cNvPr id="323604" name="Group 20"/>
              <p:cNvGrpSpPr>
                <a:grpSpLocks/>
              </p:cNvGrpSpPr>
              <p:nvPr/>
            </p:nvGrpSpPr>
            <p:grpSpPr bwMode="auto">
              <a:xfrm>
                <a:off x="2640" y="4331"/>
                <a:ext cx="648" cy="418"/>
                <a:chOff x="2640" y="2681"/>
                <a:chExt cx="648" cy="418"/>
              </a:xfrm>
            </p:grpSpPr>
            <p:sp>
              <p:nvSpPr>
                <p:cNvPr id="323605" name="Rectangle 21"/>
                <p:cNvSpPr>
                  <a:spLocks noChangeArrowheads="1"/>
                </p:cNvSpPr>
                <p:nvPr/>
              </p:nvSpPr>
              <p:spPr bwMode="auto">
                <a:xfrm>
                  <a:off x="3150"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6" name="Text Box 22"/>
                <p:cNvSpPr txBox="1">
                  <a:spLocks noChangeArrowheads="1"/>
                </p:cNvSpPr>
                <p:nvPr/>
              </p:nvSpPr>
              <p:spPr bwMode="auto">
                <a:xfrm>
                  <a:off x="2640"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dirty="0">
                      <a:latin typeface="VNI-Helve" pitchFamily="2" charset="0"/>
                    </a:rPr>
                    <a:t>5</a:t>
                  </a:r>
                </a:p>
              </p:txBody>
            </p:sp>
          </p:grpSp>
          <p:sp>
            <p:nvSpPr>
              <p:cNvPr id="323607" name="Line 23"/>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8" name="Text Box 24"/>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a:t>
              </a:r>
            </a:p>
          </p:txBody>
        </p:sp>
        <p:sp>
          <p:nvSpPr>
            <p:cNvPr id="323609" name="Text Box 25"/>
            <p:cNvSpPr txBox="1">
              <a:spLocks noChangeArrowheads="1"/>
            </p:cNvSpPr>
            <p:nvPr/>
          </p:nvSpPr>
          <p:spPr bwMode="auto">
            <a:xfrm>
              <a:off x="4118" y="312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3610" name="Freeform 26"/>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
        <p:nvSpPr>
          <p:cNvPr id="323611" name="Text Box 27"/>
          <p:cNvSpPr txBox="1">
            <a:spLocks noChangeArrowheads="1"/>
          </p:cNvSpPr>
          <p:nvPr/>
        </p:nvSpPr>
        <p:spPr bwMode="auto">
          <a:xfrm>
            <a:off x="849313" y="3284538"/>
            <a:ext cx="8207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Nối L1, X, L2 thành L</a:t>
            </a:r>
          </a:p>
        </p:txBody>
      </p:sp>
      <p:grpSp>
        <p:nvGrpSpPr>
          <p:cNvPr id="323636" name="Group 52"/>
          <p:cNvGrpSpPr>
            <a:grpSpLocks/>
          </p:cNvGrpSpPr>
          <p:nvPr/>
        </p:nvGrpSpPr>
        <p:grpSpPr bwMode="auto">
          <a:xfrm>
            <a:off x="1220788" y="4295775"/>
            <a:ext cx="7477125" cy="1293813"/>
            <a:chOff x="769" y="2706"/>
            <a:chExt cx="4710" cy="815"/>
          </a:xfrm>
        </p:grpSpPr>
        <p:sp>
          <p:nvSpPr>
            <p:cNvPr id="323612" name="Oval 28"/>
            <p:cNvSpPr>
              <a:spLocks noChangeArrowheads="1"/>
            </p:cNvSpPr>
            <p:nvPr/>
          </p:nvSpPr>
          <p:spPr bwMode="auto">
            <a:xfrm>
              <a:off x="860" y="3231"/>
              <a:ext cx="254" cy="23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3" name="Rectangle 29"/>
            <p:cNvSpPr>
              <a:spLocks noChangeArrowheads="1"/>
            </p:cNvSpPr>
            <p:nvPr/>
          </p:nvSpPr>
          <p:spPr bwMode="auto">
            <a:xfrm>
              <a:off x="5310" y="3257"/>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4" name="Line 30"/>
            <p:cNvSpPr>
              <a:spLocks noChangeShapeType="1"/>
            </p:cNvSpPr>
            <p:nvPr/>
          </p:nvSpPr>
          <p:spPr bwMode="auto">
            <a:xfrm>
              <a:off x="994" y="334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15" name="Rectangle 31"/>
            <p:cNvSpPr>
              <a:spLocks noChangeArrowheads="1"/>
            </p:cNvSpPr>
            <p:nvPr/>
          </p:nvSpPr>
          <p:spPr bwMode="auto">
            <a:xfrm>
              <a:off x="2344" y="317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6" name="Text Box 32"/>
            <p:cNvSpPr txBox="1">
              <a:spLocks noChangeArrowheads="1"/>
            </p:cNvSpPr>
            <p:nvPr/>
          </p:nvSpPr>
          <p:spPr bwMode="auto">
            <a:xfrm>
              <a:off x="1954"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3617" name="Rectangle 33"/>
            <p:cNvSpPr>
              <a:spLocks noChangeArrowheads="1"/>
            </p:cNvSpPr>
            <p:nvPr/>
          </p:nvSpPr>
          <p:spPr bwMode="auto">
            <a:xfrm>
              <a:off x="3015" y="317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8" name="Text Box 34"/>
            <p:cNvSpPr txBox="1">
              <a:spLocks noChangeArrowheads="1"/>
            </p:cNvSpPr>
            <p:nvPr/>
          </p:nvSpPr>
          <p:spPr bwMode="auto">
            <a:xfrm>
              <a:off x="2630"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3619" name="Rectangle 35"/>
            <p:cNvSpPr>
              <a:spLocks noChangeArrowheads="1"/>
            </p:cNvSpPr>
            <p:nvPr/>
          </p:nvSpPr>
          <p:spPr bwMode="auto">
            <a:xfrm>
              <a:off x="3692" y="3179"/>
              <a:ext cx="105"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0" name="Text Box 36"/>
            <p:cNvSpPr txBox="1">
              <a:spLocks noChangeArrowheads="1"/>
            </p:cNvSpPr>
            <p:nvPr/>
          </p:nvSpPr>
          <p:spPr bwMode="auto">
            <a:xfrm>
              <a:off x="3308" y="317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3621" name="Rectangle 37"/>
            <p:cNvSpPr>
              <a:spLocks noChangeArrowheads="1"/>
            </p:cNvSpPr>
            <p:nvPr/>
          </p:nvSpPr>
          <p:spPr bwMode="auto">
            <a:xfrm>
              <a:off x="4362" y="317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2" name="Text Box 38"/>
            <p:cNvSpPr txBox="1">
              <a:spLocks noChangeArrowheads="1"/>
            </p:cNvSpPr>
            <p:nvPr/>
          </p:nvSpPr>
          <p:spPr bwMode="auto">
            <a:xfrm>
              <a:off x="3977" y="3179"/>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3623" name="Rectangle 39"/>
            <p:cNvSpPr>
              <a:spLocks noChangeArrowheads="1"/>
            </p:cNvSpPr>
            <p:nvPr/>
          </p:nvSpPr>
          <p:spPr bwMode="auto">
            <a:xfrm>
              <a:off x="5037" y="317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4" name="Text Box 40"/>
            <p:cNvSpPr txBox="1">
              <a:spLocks noChangeArrowheads="1"/>
            </p:cNvSpPr>
            <p:nvPr/>
          </p:nvSpPr>
          <p:spPr bwMode="auto">
            <a:xfrm>
              <a:off x="4653" y="317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3625" name="Line 41"/>
            <p:cNvSpPr>
              <a:spLocks noChangeShapeType="1"/>
            </p:cNvSpPr>
            <p:nvPr/>
          </p:nvSpPr>
          <p:spPr bwMode="auto">
            <a:xfrm>
              <a:off x="3068"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6" name="Line 42"/>
            <p:cNvSpPr>
              <a:spLocks noChangeShapeType="1"/>
            </p:cNvSpPr>
            <p:nvPr/>
          </p:nvSpPr>
          <p:spPr bwMode="auto">
            <a:xfrm>
              <a:off x="3740"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7" name="Line 43"/>
            <p:cNvSpPr>
              <a:spLocks noChangeShapeType="1"/>
            </p:cNvSpPr>
            <p:nvPr/>
          </p:nvSpPr>
          <p:spPr bwMode="auto">
            <a:xfrm>
              <a:off x="4417"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8" name="Line 44"/>
            <p:cNvSpPr>
              <a:spLocks noChangeShapeType="1"/>
            </p:cNvSpPr>
            <p:nvPr/>
          </p:nvSpPr>
          <p:spPr bwMode="auto">
            <a:xfrm>
              <a:off x="5095"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9" name="Text Box 45"/>
            <p:cNvSpPr txBox="1">
              <a:spLocks noChangeArrowheads="1"/>
            </p:cNvSpPr>
            <p:nvPr/>
          </p:nvSpPr>
          <p:spPr bwMode="auto">
            <a:xfrm>
              <a:off x="769" y="288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3630" name="Text Box 46"/>
            <p:cNvSpPr txBox="1">
              <a:spLocks noChangeArrowheads="1"/>
            </p:cNvSpPr>
            <p:nvPr/>
          </p:nvSpPr>
          <p:spPr bwMode="auto">
            <a:xfrm>
              <a:off x="4217" y="270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3631" name="Freeform 47"/>
            <p:cNvSpPr>
              <a:spLocks/>
            </p:cNvSpPr>
            <p:nvPr/>
          </p:nvSpPr>
          <p:spPr bwMode="auto">
            <a:xfrm>
              <a:off x="4743" y="290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3632" name="Rectangle 48"/>
            <p:cNvSpPr>
              <a:spLocks noChangeArrowheads="1"/>
            </p:cNvSpPr>
            <p:nvPr/>
          </p:nvSpPr>
          <p:spPr bwMode="auto">
            <a:xfrm>
              <a:off x="1666" y="317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33" name="Text Box 49"/>
            <p:cNvSpPr txBox="1">
              <a:spLocks noChangeArrowheads="1"/>
            </p:cNvSpPr>
            <p:nvPr/>
          </p:nvSpPr>
          <p:spPr bwMode="auto">
            <a:xfrm>
              <a:off x="1276"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3634" name="Line 50"/>
            <p:cNvSpPr>
              <a:spLocks noChangeShapeType="1"/>
            </p:cNvSpPr>
            <p:nvPr/>
          </p:nvSpPr>
          <p:spPr bwMode="auto">
            <a:xfrm>
              <a:off x="2391"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35" name="Line 51"/>
            <p:cNvSpPr>
              <a:spLocks noChangeShapeType="1"/>
            </p:cNvSpPr>
            <p:nvPr/>
          </p:nvSpPr>
          <p:spPr bwMode="auto">
            <a:xfrm>
              <a:off x="1714" y="334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8"/>
                                        </p:tgtEl>
                                        <p:attrNameLst>
                                          <p:attrName>style.visibility</p:attrName>
                                        </p:attrNameLst>
                                      </p:cBhvr>
                                      <p:to>
                                        <p:strVal val="visible"/>
                                      </p:to>
                                    </p:set>
                                    <p:animEffect transition="in" filter="blinds(horizontal)">
                                      <p:cBhvr>
                                        <p:cTn id="10" dur="500"/>
                                        <p:tgtEl>
                                          <p:spTgt spid="3235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3611"/>
                                        </p:tgtEl>
                                        <p:attrNameLst>
                                          <p:attrName>style.visibility</p:attrName>
                                        </p:attrNameLst>
                                      </p:cBhvr>
                                      <p:to>
                                        <p:strVal val="visible"/>
                                      </p:to>
                                    </p:set>
                                    <p:animEffect transition="in" filter="blinds(horizontal)">
                                      <p:cBhvr>
                                        <p:cTn id="15" dur="500"/>
                                        <p:tgtEl>
                                          <p:spTgt spid="3236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23636"/>
                                        </p:tgtEl>
                                        <p:attrNameLst>
                                          <p:attrName>style.visibility</p:attrName>
                                        </p:attrNameLst>
                                      </p:cBhvr>
                                      <p:to>
                                        <p:strVal val="visible"/>
                                      </p:to>
                                    </p:set>
                                    <p:animEffect transition="in" filter="blinds(horizontal)">
                                      <p:cBhvr>
                                        <p:cTn id="19" dur="500"/>
                                        <p:tgtEl>
                                          <p:spTgt spid="32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611"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2461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Cài đặt thuật toán</a:t>
            </a:r>
          </a:p>
        </p:txBody>
      </p:sp>
      <p:sp>
        <p:nvSpPr>
          <p:cNvPr id="324611"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100">
                <a:solidFill>
                  <a:schemeClr val="tx1"/>
                </a:solidFill>
              </a:rPr>
              <a:t>void QuickSort(List &amp;l)</a:t>
            </a:r>
          </a:p>
          <a:p>
            <a:pPr>
              <a:lnSpc>
                <a:spcPct val="90000"/>
              </a:lnSpc>
              <a:buFontTx/>
              <a:buNone/>
            </a:pPr>
            <a:r>
              <a:rPr lang="en-US" sz="1100">
                <a:solidFill>
                  <a:schemeClr val="tx1"/>
                </a:solidFill>
              </a:rPr>
              <a:t>{	Node *p,*X;//X lưu địa chỉ của phần tử cầm canh</a:t>
            </a:r>
          </a:p>
          <a:p>
            <a:pPr>
              <a:lnSpc>
                <a:spcPct val="90000"/>
              </a:lnSpc>
              <a:buFontTx/>
              <a:buNone/>
            </a:pPr>
            <a:r>
              <a:rPr lang="en-US" sz="1100">
                <a:solidFill>
                  <a:schemeClr val="tx1"/>
                </a:solidFill>
              </a:rPr>
              <a:t>	List l1,l2;</a:t>
            </a:r>
          </a:p>
          <a:p>
            <a:pPr>
              <a:lnSpc>
                <a:spcPct val="90000"/>
              </a:lnSpc>
              <a:buFontTx/>
              <a:buNone/>
            </a:pPr>
            <a:r>
              <a:rPr lang="en-US" sz="1100">
                <a:solidFill>
                  <a:schemeClr val="tx1"/>
                </a:solidFill>
              </a:rPr>
              <a:t>	if(l.pHead==l.pTail) return;//đã có thứ tự</a:t>
            </a:r>
          </a:p>
          <a:p>
            <a:pPr>
              <a:lnSpc>
                <a:spcPct val="90000"/>
              </a:lnSpc>
              <a:buFontTx/>
              <a:buNone/>
            </a:pPr>
            <a:r>
              <a:rPr lang="en-US" sz="1100">
                <a:solidFill>
                  <a:schemeClr val="tx1"/>
                </a:solidFill>
              </a:rPr>
              <a:t>	CreateList(l1);</a:t>
            </a:r>
          </a:p>
          <a:p>
            <a:pPr>
              <a:lnSpc>
                <a:spcPct val="90000"/>
              </a:lnSpc>
              <a:buFontTx/>
              <a:buNone/>
            </a:pPr>
            <a:r>
              <a:rPr lang="en-US" sz="1100">
                <a:solidFill>
                  <a:schemeClr val="tx1"/>
                </a:solidFill>
              </a:rPr>
              <a:t>	CreateList(l2);</a:t>
            </a:r>
          </a:p>
          <a:p>
            <a:pPr>
              <a:lnSpc>
                <a:spcPct val="90000"/>
              </a:lnSpc>
              <a:buFontTx/>
              <a:buNone/>
            </a:pPr>
            <a:r>
              <a:rPr lang="en-US" sz="1100">
                <a:solidFill>
                  <a:schemeClr val="tx1"/>
                </a:solidFill>
              </a:rPr>
              <a:t>	X=l.pHead;</a:t>
            </a:r>
          </a:p>
          <a:p>
            <a:pPr>
              <a:lnSpc>
                <a:spcPct val="90000"/>
              </a:lnSpc>
              <a:buFontTx/>
              <a:buNone/>
            </a:pPr>
            <a:r>
              <a:rPr lang="en-US" sz="1100">
                <a:solidFill>
                  <a:schemeClr val="tx1"/>
                </a:solidFill>
              </a:rPr>
              <a:t>	l.pHead=X-&gt;pNext;</a:t>
            </a:r>
          </a:p>
          <a:p>
            <a:pPr>
              <a:lnSpc>
                <a:spcPct val="90000"/>
              </a:lnSpc>
              <a:buFontTx/>
              <a:buNone/>
            </a:pPr>
            <a:r>
              <a:rPr lang="en-US" sz="1100">
                <a:solidFill>
                  <a:schemeClr val="tx1"/>
                </a:solidFill>
              </a:rPr>
              <a:t>	while(l.pHead!=NULL)//tách L = L1 va L2</a:t>
            </a:r>
          </a:p>
          <a:p>
            <a:pPr>
              <a:lnSpc>
                <a:spcPct val="90000"/>
              </a:lnSpc>
              <a:buFontTx/>
              <a:buNone/>
            </a:pPr>
            <a:r>
              <a:rPr lang="en-US" sz="1100">
                <a:solidFill>
                  <a:schemeClr val="tx1"/>
                </a:solidFill>
              </a:rPr>
              <a:t>	{	p=l.pHead;</a:t>
            </a:r>
          </a:p>
          <a:p>
            <a:pPr>
              <a:lnSpc>
                <a:spcPct val="90000"/>
              </a:lnSpc>
              <a:buFontTx/>
              <a:buNone/>
            </a:pPr>
            <a:r>
              <a:rPr lang="en-US" sz="1100">
                <a:solidFill>
                  <a:schemeClr val="tx1"/>
                </a:solidFill>
              </a:rPr>
              <a:t>		l.pHead=p-&gt;pNext;</a:t>
            </a:r>
          </a:p>
          <a:p>
            <a:pPr>
              <a:lnSpc>
                <a:spcPct val="90000"/>
              </a:lnSpc>
              <a:buFontTx/>
              <a:buNone/>
            </a:pPr>
            <a:r>
              <a:rPr lang="en-US" sz="1100">
                <a:solidFill>
                  <a:schemeClr val="tx1"/>
                </a:solidFill>
              </a:rPr>
              <a:t>		p-&gt;pNext=NULL;</a:t>
            </a:r>
          </a:p>
          <a:p>
            <a:pPr>
              <a:lnSpc>
                <a:spcPct val="90000"/>
              </a:lnSpc>
              <a:buFontTx/>
              <a:buNone/>
            </a:pPr>
            <a:r>
              <a:rPr lang="en-US" sz="1100">
                <a:solidFill>
                  <a:schemeClr val="tx1"/>
                </a:solidFill>
              </a:rPr>
              <a:t>		if(p-&gt;Info&lt;=X-&gt;Info)</a:t>
            </a:r>
          </a:p>
          <a:p>
            <a:pPr>
              <a:lnSpc>
                <a:spcPct val="90000"/>
              </a:lnSpc>
              <a:buFontTx/>
              <a:buNone/>
            </a:pPr>
            <a:r>
              <a:rPr lang="en-US" sz="1100">
                <a:solidFill>
                  <a:schemeClr val="tx1"/>
                </a:solidFill>
              </a:rPr>
              <a:t>			AddHead(l1,p);</a:t>
            </a:r>
          </a:p>
          <a:p>
            <a:pPr>
              <a:lnSpc>
                <a:spcPct val="90000"/>
              </a:lnSpc>
              <a:buFontTx/>
              <a:buNone/>
            </a:pPr>
            <a:r>
              <a:rPr lang="en-US" sz="1100">
                <a:solidFill>
                  <a:schemeClr val="tx1"/>
                </a:solidFill>
              </a:rPr>
              <a:t>		else</a:t>
            </a:r>
          </a:p>
          <a:p>
            <a:pPr>
              <a:lnSpc>
                <a:spcPct val="90000"/>
              </a:lnSpc>
              <a:buFontTx/>
              <a:buNone/>
            </a:pPr>
            <a:r>
              <a:rPr lang="en-US" sz="1100">
                <a:solidFill>
                  <a:schemeClr val="tx1"/>
                </a:solidFill>
              </a:rPr>
              <a:t>			AddHead(l2,p);</a:t>
            </a:r>
          </a:p>
          <a:p>
            <a:pPr>
              <a:lnSpc>
                <a:spcPct val="90000"/>
              </a:lnSpc>
              <a:buFontTx/>
              <a:buNone/>
            </a:pPr>
            <a:r>
              <a:rPr lang="en-US" sz="1100">
                <a:solidFill>
                  <a:schemeClr val="tx1"/>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25634"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Cài đặt thuật toán (tt)</a:t>
            </a:r>
          </a:p>
        </p:txBody>
      </p:sp>
      <p:sp>
        <p:nvSpPr>
          <p:cNvPr id="325635"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300">
                <a:solidFill>
                  <a:schemeClr val="tx1"/>
                </a:solidFill>
              </a:rPr>
              <a:t>	QuickSort(l1);//Gọi đệ quy sắp xếp L1</a:t>
            </a:r>
          </a:p>
          <a:p>
            <a:pPr>
              <a:lnSpc>
                <a:spcPct val="90000"/>
              </a:lnSpc>
              <a:buFontTx/>
              <a:buNone/>
            </a:pPr>
            <a:r>
              <a:rPr lang="en-US" sz="1300">
                <a:solidFill>
                  <a:schemeClr val="tx1"/>
                </a:solidFill>
              </a:rPr>
              <a:t>	QuickSort(l2);//Gọi đệ quy sắp xếp L2</a:t>
            </a:r>
          </a:p>
          <a:p>
            <a:pPr>
              <a:lnSpc>
                <a:spcPct val="90000"/>
              </a:lnSpc>
              <a:buFontTx/>
              <a:buNone/>
            </a:pPr>
            <a:r>
              <a:rPr lang="en-US" sz="1300">
                <a:solidFill>
                  <a:schemeClr val="tx1"/>
                </a:solidFill>
              </a:rPr>
              <a:t>	if(l1.pHead!=NULL)//nối l1, l2 va X vao l</a:t>
            </a:r>
          </a:p>
          <a:p>
            <a:pPr>
              <a:lnSpc>
                <a:spcPct val="90000"/>
              </a:lnSpc>
              <a:buFontTx/>
              <a:buNone/>
            </a:pPr>
            <a:r>
              <a:rPr lang="en-US" sz="1300">
                <a:solidFill>
                  <a:schemeClr val="tx1"/>
                </a:solidFill>
              </a:rPr>
              <a:t>	{</a:t>
            </a:r>
          </a:p>
          <a:p>
            <a:pPr>
              <a:lnSpc>
                <a:spcPct val="90000"/>
              </a:lnSpc>
              <a:buFontTx/>
              <a:buNone/>
            </a:pPr>
            <a:r>
              <a:rPr lang="en-US" sz="1300">
                <a:solidFill>
                  <a:schemeClr val="tx1"/>
                </a:solidFill>
              </a:rPr>
              <a:t>		l.pHead=l1.pHead;</a:t>
            </a:r>
          </a:p>
          <a:p>
            <a:pPr>
              <a:lnSpc>
                <a:spcPct val="90000"/>
              </a:lnSpc>
              <a:buFontTx/>
              <a:buNone/>
            </a:pPr>
            <a:r>
              <a:rPr lang="en-US" sz="1300">
                <a:solidFill>
                  <a:schemeClr val="tx1"/>
                </a:solidFill>
              </a:rPr>
              <a:t>		l1.pTail-&gt;pNext=X;//nối X vào</a:t>
            </a:r>
          </a:p>
          <a:p>
            <a:pPr>
              <a:lnSpc>
                <a:spcPct val="90000"/>
              </a:lnSpc>
              <a:buFontTx/>
              <a:buNone/>
            </a:pPr>
            <a:r>
              <a:rPr lang="en-US" sz="1300">
                <a:solidFill>
                  <a:schemeClr val="tx1"/>
                </a:solidFill>
              </a:rPr>
              <a:t>	}</a:t>
            </a:r>
          </a:p>
          <a:p>
            <a:pPr>
              <a:lnSpc>
                <a:spcPct val="90000"/>
              </a:lnSpc>
              <a:buFontTx/>
              <a:buNone/>
            </a:pPr>
            <a:r>
              <a:rPr lang="en-US" sz="1300">
                <a:solidFill>
                  <a:schemeClr val="tx1"/>
                </a:solidFill>
              </a:rPr>
              <a:t>	else</a:t>
            </a:r>
          </a:p>
          <a:p>
            <a:pPr>
              <a:lnSpc>
                <a:spcPct val="90000"/>
              </a:lnSpc>
              <a:buFontTx/>
              <a:buNone/>
            </a:pPr>
            <a:r>
              <a:rPr lang="en-US" sz="1300">
                <a:solidFill>
                  <a:schemeClr val="tx1"/>
                </a:solidFill>
              </a:rPr>
              <a:t>		l.pHead=X;</a:t>
            </a:r>
          </a:p>
          <a:p>
            <a:pPr>
              <a:lnSpc>
                <a:spcPct val="90000"/>
              </a:lnSpc>
              <a:buFontTx/>
              <a:buNone/>
            </a:pPr>
            <a:r>
              <a:rPr lang="en-US" sz="1300">
                <a:solidFill>
                  <a:schemeClr val="tx1"/>
                </a:solidFill>
              </a:rPr>
              <a:t>	X-&gt;pNext=l2.pHead;</a:t>
            </a:r>
          </a:p>
          <a:p>
            <a:pPr>
              <a:lnSpc>
                <a:spcPct val="90000"/>
              </a:lnSpc>
              <a:buFontTx/>
              <a:buNone/>
            </a:pPr>
            <a:r>
              <a:rPr lang="en-US" sz="1300">
                <a:solidFill>
                  <a:schemeClr val="tx1"/>
                </a:solidFill>
              </a:rPr>
              <a:t>	if(l2.pHead!=NULL) //l2 có trên một phần tử</a:t>
            </a:r>
          </a:p>
          <a:p>
            <a:pPr>
              <a:lnSpc>
                <a:spcPct val="90000"/>
              </a:lnSpc>
              <a:buFontTx/>
              <a:buNone/>
            </a:pPr>
            <a:r>
              <a:rPr lang="en-US" sz="1300">
                <a:solidFill>
                  <a:schemeClr val="tx1"/>
                </a:solidFill>
              </a:rPr>
              <a:t>		l.pTail=l2.pTail;</a:t>
            </a:r>
          </a:p>
          <a:p>
            <a:pPr>
              <a:lnSpc>
                <a:spcPct val="90000"/>
              </a:lnSpc>
              <a:buFontTx/>
              <a:buNone/>
            </a:pPr>
            <a:r>
              <a:rPr lang="en-US" sz="1300">
                <a:solidFill>
                  <a:schemeClr val="tx1"/>
                </a:solidFill>
              </a:rPr>
              <a:t>	else  //l2 không có phần tử nào </a:t>
            </a:r>
          </a:p>
          <a:p>
            <a:pPr>
              <a:lnSpc>
                <a:spcPct val="90000"/>
              </a:lnSpc>
              <a:buFontTx/>
              <a:buNone/>
            </a:pPr>
            <a:r>
              <a:rPr lang="en-US" sz="1300">
                <a:solidFill>
                  <a:schemeClr val="tx1"/>
                </a:solidFill>
              </a:rPr>
              <a:t>		l.pTail=X;</a:t>
            </a:r>
          </a:p>
          <a:p>
            <a:pPr>
              <a:lnSpc>
                <a:spcPct val="90000"/>
              </a:lnSpc>
              <a:buFontTx/>
              <a:buNone/>
            </a:pPr>
            <a:r>
              <a:rPr lang="en-US" sz="1300">
                <a:solidFill>
                  <a:schemeClr val="tx1"/>
                </a:solidFill>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26658"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Thuuật toán sắp xếp Merge Sort</a:t>
            </a:r>
          </a:p>
        </p:txBody>
      </p:sp>
      <p:sp>
        <p:nvSpPr>
          <p:cNvPr id="326659" name="Rectangle 3"/>
          <p:cNvSpPr>
            <a:spLocks noGrp="1" noChangeArrowheads="1"/>
          </p:cNvSpPr>
          <p:nvPr>
            <p:ph idx="1"/>
          </p:nvPr>
        </p:nvSpPr>
        <p:spPr>
          <a:xfrm>
            <a:off x="5383341" y="685800"/>
            <a:ext cx="3964154" cy="4603750"/>
          </a:xfrm>
        </p:spPr>
        <p:txBody>
          <a:bodyPr>
            <a:normAutofit/>
          </a:bodyPr>
          <a:lstStyle/>
          <a:p>
            <a:pPr>
              <a:lnSpc>
                <a:spcPct val="90000"/>
              </a:lnSpc>
              <a:spcBef>
                <a:spcPct val="50000"/>
              </a:spcBef>
            </a:pPr>
            <a:r>
              <a:rPr lang="en-US" u="sng">
                <a:solidFill>
                  <a:schemeClr val="tx1"/>
                </a:solidFill>
                <a:latin typeface="Times New Roman" pitchFamily="18" charset="0"/>
                <a:cs typeface="Times New Roman" pitchFamily="18" charset="0"/>
              </a:rPr>
              <a:t>Bước 1</a:t>
            </a:r>
            <a:r>
              <a:rPr lang="en-US">
                <a:solidFill>
                  <a:schemeClr val="tx1"/>
                </a:solidFill>
                <a:latin typeface="Times New Roman" pitchFamily="18" charset="0"/>
                <a:cs typeface="Times New Roman" pitchFamily="18" charset="0"/>
              </a:rPr>
              <a:t>:	Phân phối luân phiên từng đường chạy của xâu L vào 2 xâu con L</a:t>
            </a:r>
            <a:r>
              <a:rPr lang="en-US" baseline="-30000">
                <a:solidFill>
                  <a:schemeClr val="tx1"/>
                </a:solidFill>
                <a:latin typeface="Times New Roman" pitchFamily="18" charset="0"/>
                <a:cs typeface="Times New Roman" pitchFamily="18" charset="0"/>
              </a:rPr>
              <a:t>1</a:t>
            </a:r>
            <a:r>
              <a:rPr lang="en-US">
                <a:solidFill>
                  <a:schemeClr val="tx1"/>
                </a:solidFill>
                <a:latin typeface="Times New Roman" pitchFamily="18" charset="0"/>
                <a:cs typeface="Times New Roman" pitchFamily="18" charset="0"/>
              </a:rPr>
              <a:t> và L</a:t>
            </a:r>
            <a:r>
              <a:rPr lang="en-US" baseline="-30000">
                <a:solidFill>
                  <a:schemeClr val="tx1"/>
                </a:solidFill>
                <a:latin typeface="Times New Roman" pitchFamily="18" charset="0"/>
                <a:cs typeface="Times New Roman" pitchFamily="18" charset="0"/>
              </a:rPr>
              <a:t>2</a:t>
            </a:r>
            <a:r>
              <a:rPr lang="en-US">
                <a:solidFill>
                  <a:schemeClr val="tx1"/>
                </a:solidFill>
                <a:latin typeface="Times New Roman" pitchFamily="18" charset="0"/>
                <a:cs typeface="Times New Roman" pitchFamily="18" charset="0"/>
              </a:rPr>
              <a:t>.</a:t>
            </a:r>
          </a:p>
          <a:p>
            <a:pPr>
              <a:lnSpc>
                <a:spcPct val="90000"/>
              </a:lnSpc>
              <a:spcBef>
                <a:spcPct val="50000"/>
              </a:spcBef>
            </a:pPr>
            <a:r>
              <a:rPr lang="en-US" u="sng">
                <a:solidFill>
                  <a:schemeClr val="tx1"/>
                </a:solidFill>
                <a:latin typeface="Times New Roman" pitchFamily="18" charset="0"/>
                <a:cs typeface="Times New Roman" pitchFamily="18" charset="0"/>
              </a:rPr>
              <a:t>Bước 2</a:t>
            </a:r>
            <a:r>
              <a:rPr lang="en-US">
                <a:solidFill>
                  <a:schemeClr val="tx1"/>
                </a:solidFill>
                <a:latin typeface="Times New Roman" pitchFamily="18" charset="0"/>
                <a:cs typeface="Times New Roman" pitchFamily="18" charset="0"/>
              </a:rPr>
              <a:t>:	Nếu L</a:t>
            </a:r>
            <a:r>
              <a:rPr lang="en-US" baseline="-30000">
                <a:solidFill>
                  <a:schemeClr val="tx1"/>
                </a:solidFill>
                <a:latin typeface="Times New Roman" pitchFamily="18" charset="0"/>
                <a:cs typeface="Times New Roman" pitchFamily="18" charset="0"/>
              </a:rPr>
              <a:t>1</a:t>
            </a:r>
            <a:r>
              <a:rPr lang="en-US">
                <a:solidFill>
                  <a:schemeClr val="tx1"/>
                </a:solidFill>
                <a:latin typeface="Times New Roman" pitchFamily="18" charset="0"/>
                <a:cs typeface="Times New Roman" pitchFamily="18" charset="0"/>
              </a:rPr>
              <a:t> != NULL thì Merge Sort (L</a:t>
            </a:r>
            <a:r>
              <a:rPr lang="en-US" baseline="-30000">
                <a:solidFill>
                  <a:schemeClr val="tx1"/>
                </a:solidFill>
                <a:latin typeface="Times New Roman" pitchFamily="18" charset="0"/>
                <a:cs typeface="Times New Roman" pitchFamily="18" charset="0"/>
              </a:rPr>
              <a:t>1</a:t>
            </a:r>
            <a:r>
              <a:rPr lang="en-US">
                <a:solidFill>
                  <a:schemeClr val="tx1"/>
                </a:solidFill>
                <a:latin typeface="Times New Roman" pitchFamily="18" charset="0"/>
                <a:cs typeface="Times New Roman" pitchFamily="18" charset="0"/>
              </a:rPr>
              <a:t>).</a:t>
            </a:r>
          </a:p>
          <a:p>
            <a:pPr>
              <a:lnSpc>
                <a:spcPct val="90000"/>
              </a:lnSpc>
              <a:spcBef>
                <a:spcPct val="50000"/>
              </a:spcBef>
            </a:pPr>
            <a:r>
              <a:rPr lang="en-US" u="sng">
                <a:solidFill>
                  <a:schemeClr val="tx1"/>
                </a:solidFill>
                <a:latin typeface="Times New Roman" pitchFamily="18" charset="0"/>
                <a:cs typeface="Times New Roman" pitchFamily="18" charset="0"/>
              </a:rPr>
              <a:t>Bước 3</a:t>
            </a:r>
            <a:r>
              <a:rPr lang="en-US">
                <a:solidFill>
                  <a:schemeClr val="tx1"/>
                </a:solidFill>
                <a:latin typeface="Times New Roman" pitchFamily="18" charset="0"/>
                <a:cs typeface="Times New Roman" pitchFamily="18" charset="0"/>
              </a:rPr>
              <a:t>:	Nếu L</a:t>
            </a:r>
            <a:r>
              <a:rPr lang="en-US" baseline="-30000">
                <a:solidFill>
                  <a:schemeClr val="tx1"/>
                </a:solidFill>
                <a:latin typeface="Times New Roman" pitchFamily="18" charset="0"/>
                <a:cs typeface="Times New Roman" pitchFamily="18" charset="0"/>
              </a:rPr>
              <a:t>2</a:t>
            </a:r>
            <a:r>
              <a:rPr lang="en-US">
                <a:solidFill>
                  <a:schemeClr val="tx1"/>
                </a:solidFill>
                <a:latin typeface="Times New Roman" pitchFamily="18" charset="0"/>
                <a:cs typeface="Times New Roman" pitchFamily="18" charset="0"/>
              </a:rPr>
              <a:t> != NULL thì Merge Sort (L</a:t>
            </a:r>
            <a:r>
              <a:rPr lang="en-US" baseline="-30000">
                <a:solidFill>
                  <a:schemeClr val="tx1"/>
                </a:solidFill>
                <a:latin typeface="Times New Roman" pitchFamily="18" charset="0"/>
                <a:cs typeface="Times New Roman" pitchFamily="18" charset="0"/>
              </a:rPr>
              <a:t>2</a:t>
            </a:r>
            <a:r>
              <a:rPr lang="en-US">
                <a:solidFill>
                  <a:schemeClr val="tx1"/>
                </a:solidFill>
                <a:latin typeface="Times New Roman" pitchFamily="18" charset="0"/>
                <a:cs typeface="Times New Roman" pitchFamily="18" charset="0"/>
              </a:rPr>
              <a:t>).</a:t>
            </a:r>
          </a:p>
          <a:p>
            <a:pPr>
              <a:lnSpc>
                <a:spcPct val="90000"/>
              </a:lnSpc>
              <a:spcBef>
                <a:spcPct val="50000"/>
              </a:spcBef>
            </a:pPr>
            <a:r>
              <a:rPr lang="en-US" u="sng">
                <a:solidFill>
                  <a:schemeClr val="tx1"/>
                </a:solidFill>
                <a:latin typeface="Times New Roman" pitchFamily="18" charset="0"/>
                <a:cs typeface="Times New Roman" pitchFamily="18" charset="0"/>
              </a:rPr>
              <a:t>Bước 4</a:t>
            </a:r>
            <a:r>
              <a:rPr lang="en-US">
                <a:solidFill>
                  <a:schemeClr val="tx1"/>
                </a:solidFill>
                <a:latin typeface="Times New Roman" pitchFamily="18" charset="0"/>
                <a:cs typeface="Times New Roman" pitchFamily="18" charset="0"/>
              </a:rPr>
              <a:t>:	Trộn L</a:t>
            </a:r>
            <a:r>
              <a:rPr lang="en-US" baseline="-30000">
                <a:solidFill>
                  <a:schemeClr val="tx1"/>
                </a:solidFill>
                <a:latin typeface="Times New Roman" pitchFamily="18" charset="0"/>
                <a:cs typeface="Times New Roman" pitchFamily="18" charset="0"/>
              </a:rPr>
              <a:t>1</a:t>
            </a:r>
            <a:r>
              <a:rPr lang="en-US">
                <a:solidFill>
                  <a:schemeClr val="tx1"/>
                </a:solidFill>
                <a:latin typeface="Times New Roman" pitchFamily="18" charset="0"/>
                <a:cs typeface="Times New Roman" pitchFamily="18" charset="0"/>
              </a:rPr>
              <a:t> và L</a:t>
            </a:r>
            <a:r>
              <a:rPr lang="en-US" baseline="-30000">
                <a:solidFill>
                  <a:schemeClr val="tx1"/>
                </a:solidFill>
                <a:latin typeface="Times New Roman" pitchFamily="18" charset="0"/>
                <a:cs typeface="Times New Roman" pitchFamily="18" charset="0"/>
              </a:rPr>
              <a:t>2</a:t>
            </a:r>
            <a:r>
              <a:rPr lang="en-US">
                <a:solidFill>
                  <a:schemeClr val="tx1"/>
                </a:solidFill>
                <a:latin typeface="Times New Roman" pitchFamily="18" charset="0"/>
                <a:cs typeface="Times New Roman" pitchFamily="18" charset="0"/>
              </a:rPr>
              <a:t> đã sắp xếp lại ta có xâu L </a:t>
            </a:r>
            <a:br>
              <a:rPr lang="en-US">
                <a:solidFill>
                  <a:schemeClr val="tx1"/>
                </a:solidFill>
                <a:latin typeface="Times New Roman" pitchFamily="18" charset="0"/>
                <a:cs typeface="Times New Roman" pitchFamily="18" charset="0"/>
              </a:rPr>
            </a:br>
            <a:r>
              <a:rPr lang="en-US">
                <a:solidFill>
                  <a:schemeClr val="tx1"/>
                </a:solidFill>
                <a:latin typeface="Times New Roman" pitchFamily="18" charset="0"/>
                <a:cs typeface="Times New Roman" pitchFamily="18" charset="0"/>
              </a:rPr>
              <a:t>                đã được sắp xếp.</a:t>
            </a:r>
          </a:p>
          <a:p>
            <a:pPr>
              <a:lnSpc>
                <a:spcPct val="90000"/>
              </a:lnSpc>
              <a:spcBef>
                <a:spcPct val="50000"/>
              </a:spcBef>
            </a:pPr>
            <a:r>
              <a:rPr lang="en-US">
                <a:solidFill>
                  <a:schemeClr val="tx1"/>
                </a:solidFill>
                <a:latin typeface="Times New Roman" pitchFamily="18" charset="0"/>
                <a:cs typeface="Times New Roman" pitchFamily="18" charset="0"/>
              </a:rPr>
              <a:t>Không tốn thêm không gian lưu trữ cho các dãy phụ</a:t>
            </a:r>
            <a:endParaRPr lang="en-US">
              <a:solidFill>
                <a:schemeClr val="tx1"/>
              </a:solidFill>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776288" y="0"/>
            <a:ext cx="9129712"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a:t>
            </a:r>
          </a:p>
        </p:txBody>
      </p:sp>
      <p:grpSp>
        <p:nvGrpSpPr>
          <p:cNvPr id="327772" name="Group 92"/>
          <p:cNvGrpSpPr>
            <a:grpSpLocks/>
          </p:cNvGrpSpPr>
          <p:nvPr/>
        </p:nvGrpSpPr>
        <p:grpSpPr bwMode="auto">
          <a:xfrm>
            <a:off x="1208088" y="1343025"/>
            <a:ext cx="7477125" cy="1293813"/>
            <a:chOff x="761" y="846"/>
            <a:chExt cx="4710" cy="815"/>
          </a:xfrm>
        </p:grpSpPr>
        <p:sp>
          <p:nvSpPr>
            <p:cNvPr id="327684" name="Oval 4"/>
            <p:cNvSpPr>
              <a:spLocks noChangeArrowheads="1"/>
            </p:cNvSpPr>
            <p:nvPr/>
          </p:nvSpPr>
          <p:spPr bwMode="auto">
            <a:xfrm>
              <a:off x="852" y="1371"/>
              <a:ext cx="254" cy="23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5" name="Rectangle 5"/>
            <p:cNvSpPr>
              <a:spLocks noChangeArrowheads="1"/>
            </p:cNvSpPr>
            <p:nvPr/>
          </p:nvSpPr>
          <p:spPr bwMode="auto">
            <a:xfrm>
              <a:off x="5302" y="1397"/>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6" name="Line 6"/>
            <p:cNvSpPr>
              <a:spLocks noChangeShapeType="1"/>
            </p:cNvSpPr>
            <p:nvPr/>
          </p:nvSpPr>
          <p:spPr bwMode="auto">
            <a:xfrm>
              <a:off x="986" y="148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87" name="Rectangle 7"/>
            <p:cNvSpPr>
              <a:spLocks noChangeArrowheads="1"/>
            </p:cNvSpPr>
            <p:nvPr/>
          </p:nvSpPr>
          <p:spPr bwMode="auto">
            <a:xfrm>
              <a:off x="2336" y="131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8" name="Text Box 8"/>
            <p:cNvSpPr txBox="1">
              <a:spLocks noChangeArrowheads="1"/>
            </p:cNvSpPr>
            <p:nvPr/>
          </p:nvSpPr>
          <p:spPr bwMode="auto">
            <a:xfrm>
              <a:off x="1946"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7689" name="Rectangle 9"/>
            <p:cNvSpPr>
              <a:spLocks noChangeArrowheads="1"/>
            </p:cNvSpPr>
            <p:nvPr/>
          </p:nvSpPr>
          <p:spPr bwMode="auto">
            <a:xfrm>
              <a:off x="3007" y="131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0" name="Text Box 10"/>
            <p:cNvSpPr txBox="1">
              <a:spLocks noChangeArrowheads="1"/>
            </p:cNvSpPr>
            <p:nvPr/>
          </p:nvSpPr>
          <p:spPr bwMode="auto">
            <a:xfrm>
              <a:off x="2622"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7691" name="Rectangle 11"/>
            <p:cNvSpPr>
              <a:spLocks noChangeArrowheads="1"/>
            </p:cNvSpPr>
            <p:nvPr/>
          </p:nvSpPr>
          <p:spPr bwMode="auto">
            <a:xfrm>
              <a:off x="3684" y="1319"/>
              <a:ext cx="105"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2" name="Text Box 12"/>
            <p:cNvSpPr txBox="1">
              <a:spLocks noChangeArrowheads="1"/>
            </p:cNvSpPr>
            <p:nvPr/>
          </p:nvSpPr>
          <p:spPr bwMode="auto">
            <a:xfrm>
              <a:off x="3300" y="131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7693" name="Rectangle 13"/>
            <p:cNvSpPr>
              <a:spLocks noChangeArrowheads="1"/>
            </p:cNvSpPr>
            <p:nvPr/>
          </p:nvSpPr>
          <p:spPr bwMode="auto">
            <a:xfrm>
              <a:off x="4354" y="131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4" name="Text Box 14"/>
            <p:cNvSpPr txBox="1">
              <a:spLocks noChangeArrowheads="1"/>
            </p:cNvSpPr>
            <p:nvPr/>
          </p:nvSpPr>
          <p:spPr bwMode="auto">
            <a:xfrm>
              <a:off x="3969" y="1319"/>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7695" name="Rectangle 15"/>
            <p:cNvSpPr>
              <a:spLocks noChangeArrowheads="1"/>
            </p:cNvSpPr>
            <p:nvPr/>
          </p:nvSpPr>
          <p:spPr bwMode="auto">
            <a:xfrm>
              <a:off x="5029" y="131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6" name="Text Box 16"/>
            <p:cNvSpPr txBox="1">
              <a:spLocks noChangeArrowheads="1"/>
            </p:cNvSpPr>
            <p:nvPr/>
          </p:nvSpPr>
          <p:spPr bwMode="auto">
            <a:xfrm>
              <a:off x="4645" y="131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7697" name="Line 17"/>
            <p:cNvSpPr>
              <a:spLocks noChangeShapeType="1"/>
            </p:cNvSpPr>
            <p:nvPr/>
          </p:nvSpPr>
          <p:spPr bwMode="auto">
            <a:xfrm>
              <a:off x="3060"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8" name="Line 18"/>
            <p:cNvSpPr>
              <a:spLocks noChangeShapeType="1"/>
            </p:cNvSpPr>
            <p:nvPr/>
          </p:nvSpPr>
          <p:spPr bwMode="auto">
            <a:xfrm>
              <a:off x="3732"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9" name="Line 19"/>
            <p:cNvSpPr>
              <a:spLocks noChangeShapeType="1"/>
            </p:cNvSpPr>
            <p:nvPr/>
          </p:nvSpPr>
          <p:spPr bwMode="auto">
            <a:xfrm>
              <a:off x="4409"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0" name="Line 20"/>
            <p:cNvSpPr>
              <a:spLocks noChangeShapeType="1"/>
            </p:cNvSpPr>
            <p:nvPr/>
          </p:nvSpPr>
          <p:spPr bwMode="auto">
            <a:xfrm>
              <a:off x="5087"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1" name="Text Box 21"/>
            <p:cNvSpPr txBox="1">
              <a:spLocks noChangeArrowheads="1"/>
            </p:cNvSpPr>
            <p:nvPr/>
          </p:nvSpPr>
          <p:spPr bwMode="auto">
            <a:xfrm>
              <a:off x="761" y="102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02" name="Text Box 22"/>
            <p:cNvSpPr txBox="1">
              <a:spLocks noChangeArrowheads="1"/>
            </p:cNvSpPr>
            <p:nvPr/>
          </p:nvSpPr>
          <p:spPr bwMode="auto">
            <a:xfrm>
              <a:off x="4209" y="84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7703" name="Freeform 23"/>
            <p:cNvSpPr>
              <a:spLocks/>
            </p:cNvSpPr>
            <p:nvPr/>
          </p:nvSpPr>
          <p:spPr bwMode="auto">
            <a:xfrm>
              <a:off x="4735" y="104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04" name="Rectangle 24"/>
            <p:cNvSpPr>
              <a:spLocks noChangeArrowheads="1"/>
            </p:cNvSpPr>
            <p:nvPr/>
          </p:nvSpPr>
          <p:spPr bwMode="auto">
            <a:xfrm>
              <a:off x="1658" y="131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05" name="Text Box 25"/>
            <p:cNvSpPr txBox="1">
              <a:spLocks noChangeArrowheads="1"/>
            </p:cNvSpPr>
            <p:nvPr/>
          </p:nvSpPr>
          <p:spPr bwMode="auto">
            <a:xfrm>
              <a:off x="1268"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7706" name="Line 26"/>
            <p:cNvSpPr>
              <a:spLocks noChangeShapeType="1"/>
            </p:cNvSpPr>
            <p:nvPr/>
          </p:nvSpPr>
          <p:spPr bwMode="auto">
            <a:xfrm>
              <a:off x="2383"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7" name="Line 27"/>
            <p:cNvSpPr>
              <a:spLocks noChangeShapeType="1"/>
            </p:cNvSpPr>
            <p:nvPr/>
          </p:nvSpPr>
          <p:spPr bwMode="auto">
            <a:xfrm>
              <a:off x="1706" y="148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7708" name="Text Box 28"/>
          <p:cNvSpPr txBox="1">
            <a:spLocks noChangeArrowheads="1"/>
          </p:cNvSpPr>
          <p:nvPr/>
        </p:nvSpPr>
        <p:spPr bwMode="auto">
          <a:xfrm>
            <a:off x="1065213" y="920750"/>
            <a:ext cx="7920037"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Cho danh sách liên kết gồm các phần tử sau:</a:t>
            </a:r>
          </a:p>
          <a:p>
            <a:pPr>
              <a:spcBef>
                <a:spcPct val="50000"/>
              </a:spcBef>
            </a:pPr>
            <a:endParaRPr lang="en-US"/>
          </a:p>
        </p:txBody>
      </p:sp>
      <p:sp>
        <p:nvSpPr>
          <p:cNvPr id="327709" name="Text Box 29"/>
          <p:cNvSpPr txBox="1">
            <a:spLocks noChangeArrowheads="1"/>
          </p:cNvSpPr>
          <p:nvPr/>
        </p:nvSpPr>
        <p:spPr bwMode="auto">
          <a:xfrm>
            <a:off x="1065213" y="2852738"/>
            <a:ext cx="7920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dirty="0" err="1"/>
              <a:t>Phân</a:t>
            </a:r>
            <a:r>
              <a:rPr lang="en-US" sz="2800" dirty="0"/>
              <a:t> </a:t>
            </a:r>
            <a:r>
              <a:rPr lang="en-US" sz="2800" dirty="0" err="1"/>
              <a:t>phối</a:t>
            </a:r>
            <a:r>
              <a:rPr lang="en-US" sz="2800" dirty="0"/>
              <a:t> </a:t>
            </a:r>
            <a:r>
              <a:rPr lang="en-US" sz="2800" dirty="0" err="1"/>
              <a:t>các</a:t>
            </a:r>
            <a:r>
              <a:rPr lang="en-US" sz="2800" dirty="0"/>
              <a:t> </a:t>
            </a:r>
            <a:r>
              <a:rPr lang="en-US" sz="2800" dirty="0" err="1"/>
              <a:t>đường</a:t>
            </a:r>
            <a:r>
              <a:rPr lang="en-US" sz="2800" dirty="0"/>
              <a:t> </a:t>
            </a:r>
            <a:r>
              <a:rPr lang="en-US" sz="2800" dirty="0" err="1"/>
              <a:t>chạy</a:t>
            </a:r>
            <a:r>
              <a:rPr lang="en-US" sz="2800" dirty="0"/>
              <a:t> </a:t>
            </a:r>
            <a:r>
              <a:rPr lang="en-US" sz="2800" dirty="0" err="1"/>
              <a:t>của</a:t>
            </a:r>
            <a:r>
              <a:rPr lang="en-US" sz="2800" dirty="0"/>
              <a:t> L </a:t>
            </a:r>
            <a:r>
              <a:rPr lang="en-US" sz="2800" dirty="0" err="1"/>
              <a:t>vào</a:t>
            </a:r>
            <a:r>
              <a:rPr lang="en-US" sz="2800" dirty="0"/>
              <a:t> L</a:t>
            </a:r>
            <a:r>
              <a:rPr lang="en-US" sz="2800" baseline="-25000" dirty="0"/>
              <a:t>1</a:t>
            </a:r>
            <a:r>
              <a:rPr lang="en-US" sz="2800" dirty="0"/>
              <a:t>, L</a:t>
            </a:r>
            <a:r>
              <a:rPr lang="en-US" sz="2800" baseline="-25000" dirty="0"/>
              <a:t>2</a:t>
            </a:r>
          </a:p>
        </p:txBody>
      </p:sp>
      <p:grpSp>
        <p:nvGrpSpPr>
          <p:cNvPr id="327773" name="Group 93"/>
          <p:cNvGrpSpPr>
            <a:grpSpLocks/>
          </p:cNvGrpSpPr>
          <p:nvPr/>
        </p:nvGrpSpPr>
        <p:grpSpPr bwMode="auto">
          <a:xfrm>
            <a:off x="1784350" y="3357563"/>
            <a:ext cx="6048375" cy="1295400"/>
            <a:chOff x="1124" y="2115"/>
            <a:chExt cx="3810" cy="816"/>
          </a:xfrm>
        </p:grpSpPr>
        <p:sp>
          <p:nvSpPr>
            <p:cNvPr id="327710" name="Oval 30"/>
            <p:cNvSpPr>
              <a:spLocks noChangeArrowheads="1"/>
            </p:cNvSpPr>
            <p:nvPr/>
          </p:nvSpPr>
          <p:spPr bwMode="auto">
            <a:xfrm>
              <a:off x="1676" y="2641"/>
              <a:ext cx="254" cy="23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1" name="Rectangle 31"/>
            <p:cNvSpPr>
              <a:spLocks noChangeArrowheads="1"/>
            </p:cNvSpPr>
            <p:nvPr/>
          </p:nvSpPr>
          <p:spPr bwMode="auto">
            <a:xfrm>
              <a:off x="4765" y="2667"/>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2" name="Line 32"/>
            <p:cNvSpPr>
              <a:spLocks noChangeShapeType="1"/>
            </p:cNvSpPr>
            <p:nvPr/>
          </p:nvSpPr>
          <p:spPr bwMode="auto">
            <a:xfrm>
              <a:off x="1810" y="2758"/>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3" name="Rectangle 33"/>
            <p:cNvSpPr>
              <a:spLocks noChangeArrowheads="1"/>
            </p:cNvSpPr>
            <p:nvPr/>
          </p:nvSpPr>
          <p:spPr bwMode="auto">
            <a:xfrm>
              <a:off x="3160" y="258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4" name="Text Box 34"/>
            <p:cNvSpPr txBox="1">
              <a:spLocks noChangeArrowheads="1"/>
            </p:cNvSpPr>
            <p:nvPr/>
          </p:nvSpPr>
          <p:spPr bwMode="auto">
            <a:xfrm>
              <a:off x="2770"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7715" name="Rectangle 35"/>
            <p:cNvSpPr>
              <a:spLocks noChangeArrowheads="1"/>
            </p:cNvSpPr>
            <p:nvPr/>
          </p:nvSpPr>
          <p:spPr bwMode="auto">
            <a:xfrm>
              <a:off x="3831" y="258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6" name="Text Box 36"/>
            <p:cNvSpPr txBox="1">
              <a:spLocks noChangeArrowheads="1"/>
            </p:cNvSpPr>
            <p:nvPr/>
          </p:nvSpPr>
          <p:spPr bwMode="auto">
            <a:xfrm>
              <a:off x="3446"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7717" name="Rectangle 37"/>
            <p:cNvSpPr>
              <a:spLocks noChangeArrowheads="1"/>
            </p:cNvSpPr>
            <p:nvPr/>
          </p:nvSpPr>
          <p:spPr bwMode="auto">
            <a:xfrm>
              <a:off x="4508" y="2589"/>
              <a:ext cx="105"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8" name="Text Box 38"/>
            <p:cNvSpPr txBox="1">
              <a:spLocks noChangeArrowheads="1"/>
            </p:cNvSpPr>
            <p:nvPr/>
          </p:nvSpPr>
          <p:spPr bwMode="auto">
            <a:xfrm>
              <a:off x="4124" y="258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7723" name="Line 43"/>
            <p:cNvSpPr>
              <a:spLocks noChangeShapeType="1"/>
            </p:cNvSpPr>
            <p:nvPr/>
          </p:nvSpPr>
          <p:spPr bwMode="auto">
            <a:xfrm>
              <a:off x="3884"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6" name="Line 46"/>
            <p:cNvSpPr>
              <a:spLocks noChangeShapeType="1"/>
            </p:cNvSpPr>
            <p:nvPr/>
          </p:nvSpPr>
          <p:spPr bwMode="auto">
            <a:xfrm>
              <a:off x="4550"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7" name="Text Box 47"/>
            <p:cNvSpPr txBox="1">
              <a:spLocks noChangeArrowheads="1"/>
            </p:cNvSpPr>
            <p:nvPr/>
          </p:nvSpPr>
          <p:spPr bwMode="auto">
            <a:xfrm>
              <a:off x="1585" y="229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30" name="Rectangle 50"/>
            <p:cNvSpPr>
              <a:spLocks noChangeArrowheads="1"/>
            </p:cNvSpPr>
            <p:nvPr/>
          </p:nvSpPr>
          <p:spPr bwMode="auto">
            <a:xfrm>
              <a:off x="2482" y="2589"/>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1" name="Text Box 51"/>
            <p:cNvSpPr txBox="1">
              <a:spLocks noChangeArrowheads="1"/>
            </p:cNvSpPr>
            <p:nvPr/>
          </p:nvSpPr>
          <p:spPr bwMode="auto">
            <a:xfrm>
              <a:off x="2092"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7732" name="Line 52"/>
            <p:cNvSpPr>
              <a:spLocks noChangeShapeType="1"/>
            </p:cNvSpPr>
            <p:nvPr/>
          </p:nvSpPr>
          <p:spPr bwMode="auto">
            <a:xfrm>
              <a:off x="3207"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3" name="Line 53"/>
            <p:cNvSpPr>
              <a:spLocks noChangeShapeType="1"/>
            </p:cNvSpPr>
            <p:nvPr/>
          </p:nvSpPr>
          <p:spPr bwMode="auto">
            <a:xfrm>
              <a:off x="2530" y="2758"/>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68" name="Text Box 88"/>
            <p:cNvSpPr txBox="1">
              <a:spLocks noChangeArrowheads="1"/>
            </p:cNvSpPr>
            <p:nvPr/>
          </p:nvSpPr>
          <p:spPr bwMode="auto">
            <a:xfrm>
              <a:off x="3667" y="2115"/>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7769" name="Freeform 89"/>
            <p:cNvSpPr>
              <a:spLocks/>
            </p:cNvSpPr>
            <p:nvPr/>
          </p:nvSpPr>
          <p:spPr bwMode="auto">
            <a:xfrm>
              <a:off x="4193" y="2317"/>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70" name="Text Box 90"/>
            <p:cNvSpPr txBox="1">
              <a:spLocks noChangeArrowheads="1"/>
            </p:cNvSpPr>
            <p:nvPr/>
          </p:nvSpPr>
          <p:spPr bwMode="auto">
            <a:xfrm>
              <a:off x="1124" y="261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a:t>
              </a:r>
            </a:p>
          </p:txBody>
        </p:sp>
      </p:grpSp>
      <p:grpSp>
        <p:nvGrpSpPr>
          <p:cNvPr id="327774" name="Group 94"/>
          <p:cNvGrpSpPr>
            <a:grpSpLocks/>
          </p:cNvGrpSpPr>
          <p:nvPr/>
        </p:nvGrpSpPr>
        <p:grpSpPr bwMode="auto">
          <a:xfrm>
            <a:off x="1784350" y="4724400"/>
            <a:ext cx="3922713" cy="1225550"/>
            <a:chOff x="1124" y="2976"/>
            <a:chExt cx="2471" cy="772"/>
          </a:xfrm>
        </p:grpSpPr>
        <p:sp>
          <p:nvSpPr>
            <p:cNvPr id="327728" name="Text Box 48"/>
            <p:cNvSpPr txBox="1">
              <a:spLocks noChangeArrowheads="1"/>
            </p:cNvSpPr>
            <p:nvPr/>
          </p:nvSpPr>
          <p:spPr bwMode="auto">
            <a:xfrm>
              <a:off x="3032" y="2976"/>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7729" name="Freeform 49"/>
            <p:cNvSpPr>
              <a:spLocks/>
            </p:cNvSpPr>
            <p:nvPr/>
          </p:nvSpPr>
          <p:spPr bwMode="auto">
            <a:xfrm flipH="1">
              <a:off x="2893" y="3177"/>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34" name="Oval 54"/>
            <p:cNvSpPr>
              <a:spLocks noChangeArrowheads="1"/>
            </p:cNvSpPr>
            <p:nvPr/>
          </p:nvSpPr>
          <p:spPr bwMode="auto">
            <a:xfrm>
              <a:off x="1676" y="3458"/>
              <a:ext cx="254" cy="23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5" name="Rectangle 55"/>
            <p:cNvSpPr>
              <a:spLocks noChangeArrowheads="1"/>
            </p:cNvSpPr>
            <p:nvPr/>
          </p:nvSpPr>
          <p:spPr bwMode="auto">
            <a:xfrm>
              <a:off x="3426" y="3484"/>
              <a:ext cx="169" cy="18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6" name="Line 56"/>
            <p:cNvSpPr>
              <a:spLocks noChangeShapeType="1"/>
            </p:cNvSpPr>
            <p:nvPr/>
          </p:nvSpPr>
          <p:spPr bwMode="auto">
            <a:xfrm>
              <a:off x="1810" y="357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7" name="Rectangle 57"/>
            <p:cNvSpPr>
              <a:spLocks noChangeArrowheads="1"/>
            </p:cNvSpPr>
            <p:nvPr/>
          </p:nvSpPr>
          <p:spPr bwMode="auto">
            <a:xfrm>
              <a:off x="3160" y="3406"/>
              <a:ext cx="106" cy="339"/>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8" name="Text Box 58"/>
            <p:cNvSpPr txBox="1">
              <a:spLocks noChangeArrowheads="1"/>
            </p:cNvSpPr>
            <p:nvPr/>
          </p:nvSpPr>
          <p:spPr bwMode="auto">
            <a:xfrm>
              <a:off x="2770" y="3406"/>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7744" name="Line 64"/>
            <p:cNvSpPr>
              <a:spLocks noChangeShapeType="1"/>
            </p:cNvSpPr>
            <p:nvPr/>
          </p:nvSpPr>
          <p:spPr bwMode="auto">
            <a:xfrm>
              <a:off x="3211"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5" name="Text Box 65"/>
            <p:cNvSpPr txBox="1">
              <a:spLocks noChangeArrowheads="1"/>
            </p:cNvSpPr>
            <p:nvPr/>
          </p:nvSpPr>
          <p:spPr bwMode="auto">
            <a:xfrm>
              <a:off x="1585" y="3115"/>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47" name="Rectangle 67"/>
            <p:cNvSpPr>
              <a:spLocks noChangeArrowheads="1"/>
            </p:cNvSpPr>
            <p:nvPr/>
          </p:nvSpPr>
          <p:spPr bwMode="auto">
            <a:xfrm>
              <a:off x="2482" y="3406"/>
              <a:ext cx="106" cy="339"/>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8" name="Text Box 68"/>
            <p:cNvSpPr txBox="1">
              <a:spLocks noChangeArrowheads="1"/>
            </p:cNvSpPr>
            <p:nvPr/>
          </p:nvSpPr>
          <p:spPr bwMode="auto">
            <a:xfrm>
              <a:off x="2092" y="3406"/>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7750" name="Line 70"/>
            <p:cNvSpPr>
              <a:spLocks noChangeShapeType="1"/>
            </p:cNvSpPr>
            <p:nvPr/>
          </p:nvSpPr>
          <p:spPr bwMode="auto">
            <a:xfrm>
              <a:off x="2530"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71" name="Text Box 91"/>
            <p:cNvSpPr txBox="1">
              <a:spLocks noChangeArrowheads="1"/>
            </p:cNvSpPr>
            <p:nvPr/>
          </p:nvSpPr>
          <p:spPr bwMode="auto">
            <a:xfrm>
              <a:off x="1124" y="3471"/>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9"/>
                                        </p:tgtEl>
                                        <p:attrNameLst>
                                          <p:attrName>style.visibility</p:attrName>
                                        </p:attrNameLst>
                                      </p:cBhvr>
                                      <p:to>
                                        <p:strVal val="visible"/>
                                      </p:to>
                                    </p:set>
                                    <p:animEffect transition="in" filter="blinds(horizontal)">
                                      <p:cBhvr>
                                        <p:cTn id="7" dur="500"/>
                                        <p:tgtEl>
                                          <p:spTgt spid="327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73"/>
                                        </p:tgtEl>
                                        <p:attrNameLst>
                                          <p:attrName>style.visibility</p:attrName>
                                        </p:attrNameLst>
                                      </p:cBhvr>
                                      <p:to>
                                        <p:strVal val="visible"/>
                                      </p:to>
                                    </p:set>
                                    <p:animEffect transition="in" filter="blinds(horizontal)">
                                      <p:cBhvr>
                                        <p:cTn id="12" dur="500"/>
                                        <p:tgtEl>
                                          <p:spTgt spid="327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74"/>
                                        </p:tgtEl>
                                        <p:attrNameLst>
                                          <p:attrName>style.visibility</p:attrName>
                                        </p:attrNameLst>
                                      </p:cBhvr>
                                      <p:to>
                                        <p:strVal val="visible"/>
                                      </p:to>
                                    </p:set>
                                    <p:animEffect transition="in" filter="blinds(horizontal)">
                                      <p:cBhvr>
                                        <p:cTn id="17" dur="500"/>
                                        <p:tgtEl>
                                          <p:spTgt spid="32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(tt)</a:t>
            </a:r>
          </a:p>
        </p:txBody>
      </p:sp>
      <p:sp>
        <p:nvSpPr>
          <p:cNvPr id="328707" name="Rectangle 3"/>
          <p:cNvSpPr>
            <a:spLocks noGrp="1" noChangeArrowheads="1"/>
          </p:cNvSpPr>
          <p:nvPr>
            <p:ph idx="1"/>
          </p:nvPr>
        </p:nvSpPr>
        <p:spPr>
          <a:xfrm>
            <a:off x="776288" y="765175"/>
            <a:ext cx="9129712" cy="1150938"/>
          </a:xfrm>
        </p:spPr>
        <p:txBody>
          <a:bodyPr/>
          <a:lstStyle/>
          <a:p>
            <a:pPr>
              <a:buFont typeface="Wingdings" pitchFamily="2" charset="2"/>
              <a:buChar char="Ø"/>
            </a:pPr>
            <a:r>
              <a:rPr lang="en-US" sz="2800"/>
              <a:t>Sắp xếp L</a:t>
            </a:r>
            <a:r>
              <a:rPr lang="en-US" sz="2800" baseline="-25000"/>
              <a:t>1</a:t>
            </a:r>
            <a:endParaRPr lang="en-US" sz="2400" baseline="-25000"/>
          </a:p>
          <a:p>
            <a:pPr lvl="1">
              <a:buFont typeface="Wingdings" pitchFamily="2" charset="2"/>
              <a:buChar char="§"/>
            </a:pPr>
            <a:r>
              <a:rPr lang="en-US"/>
              <a:t>Phân phối các đường chạy L</a:t>
            </a:r>
            <a:r>
              <a:rPr lang="en-US" baseline="-25000"/>
              <a:t>1</a:t>
            </a:r>
            <a:r>
              <a:rPr lang="en-US"/>
              <a:t> vào L</a:t>
            </a:r>
            <a:r>
              <a:rPr lang="en-US" baseline="-25000"/>
              <a:t>11</a:t>
            </a:r>
            <a:r>
              <a:rPr lang="en-US"/>
              <a:t>, L</a:t>
            </a:r>
            <a:r>
              <a:rPr lang="en-US" baseline="-25000"/>
              <a:t>12</a:t>
            </a:r>
          </a:p>
        </p:txBody>
      </p:sp>
      <p:grpSp>
        <p:nvGrpSpPr>
          <p:cNvPr id="328760" name="Group 56"/>
          <p:cNvGrpSpPr>
            <a:grpSpLocks/>
          </p:cNvGrpSpPr>
          <p:nvPr/>
        </p:nvGrpSpPr>
        <p:grpSpPr bwMode="auto">
          <a:xfrm>
            <a:off x="1784350" y="1773238"/>
            <a:ext cx="3903663" cy="1295400"/>
            <a:chOff x="1124" y="1117"/>
            <a:chExt cx="2459" cy="816"/>
          </a:xfrm>
        </p:grpSpPr>
        <p:sp>
          <p:nvSpPr>
            <p:cNvPr id="328708" name="Oval 4"/>
            <p:cNvSpPr>
              <a:spLocks noChangeArrowheads="1"/>
            </p:cNvSpPr>
            <p:nvPr/>
          </p:nvSpPr>
          <p:spPr bwMode="auto">
            <a:xfrm>
              <a:off x="1676" y="1643"/>
              <a:ext cx="254" cy="23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09" name="Rectangle 5"/>
            <p:cNvSpPr>
              <a:spLocks noChangeArrowheads="1"/>
            </p:cNvSpPr>
            <p:nvPr/>
          </p:nvSpPr>
          <p:spPr bwMode="auto">
            <a:xfrm>
              <a:off x="3414" y="1669"/>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0"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1" name="Rectangle 7"/>
            <p:cNvSpPr>
              <a:spLocks noChangeArrowheads="1"/>
            </p:cNvSpPr>
            <p:nvPr/>
          </p:nvSpPr>
          <p:spPr bwMode="auto">
            <a:xfrm>
              <a:off x="3160" y="1591"/>
              <a:ext cx="96"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2" name="Text Box 8"/>
            <p:cNvSpPr txBox="1">
              <a:spLocks noChangeArrowheads="1"/>
            </p:cNvSpPr>
            <p:nvPr/>
          </p:nvSpPr>
          <p:spPr bwMode="auto">
            <a:xfrm>
              <a:off x="2770"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8718" name="Line 14"/>
            <p:cNvSpPr>
              <a:spLocks noChangeShapeType="1"/>
            </p:cNvSpPr>
            <p:nvPr/>
          </p:nvSpPr>
          <p:spPr bwMode="auto">
            <a:xfrm>
              <a:off x="3199" y="1760"/>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19" name="Text Box 15"/>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22" name="Rectangle 18"/>
            <p:cNvSpPr>
              <a:spLocks noChangeArrowheads="1"/>
            </p:cNvSpPr>
            <p:nvPr/>
          </p:nvSpPr>
          <p:spPr bwMode="auto">
            <a:xfrm>
              <a:off x="2482" y="1591"/>
              <a:ext cx="94"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3" name="Text Box 19"/>
            <p:cNvSpPr txBox="1">
              <a:spLocks noChangeArrowheads="1"/>
            </p:cNvSpPr>
            <p:nvPr/>
          </p:nvSpPr>
          <p:spPr bwMode="auto">
            <a:xfrm>
              <a:off x="2092"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8725" name="Line 21"/>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6" name="Text Box 32"/>
            <p:cNvSpPr txBox="1">
              <a:spLocks noChangeArrowheads="1"/>
            </p:cNvSpPr>
            <p:nvPr/>
          </p:nvSpPr>
          <p:spPr bwMode="auto">
            <a:xfrm>
              <a:off x="3075" y="111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8737" name="Freeform 33"/>
            <p:cNvSpPr>
              <a:spLocks/>
            </p:cNvSpPr>
            <p:nvPr/>
          </p:nvSpPr>
          <p:spPr bwMode="auto">
            <a:xfrm flipH="1">
              <a:off x="295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38" name="Text Box 34"/>
            <p:cNvSpPr txBox="1">
              <a:spLocks noChangeArrowheads="1"/>
            </p:cNvSpPr>
            <p:nvPr/>
          </p:nvSpPr>
          <p:spPr bwMode="auto">
            <a:xfrm>
              <a:off x="1124" y="1616"/>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11</a:t>
              </a:r>
            </a:p>
          </p:txBody>
        </p:sp>
      </p:grpSp>
      <p:grpSp>
        <p:nvGrpSpPr>
          <p:cNvPr id="328761" name="Group 57"/>
          <p:cNvGrpSpPr>
            <a:grpSpLocks/>
          </p:cNvGrpSpPr>
          <p:nvPr/>
        </p:nvGrpSpPr>
        <p:grpSpPr bwMode="auto">
          <a:xfrm>
            <a:off x="1784350" y="3140075"/>
            <a:ext cx="3922713" cy="1225550"/>
            <a:chOff x="1124" y="1978"/>
            <a:chExt cx="2471" cy="772"/>
          </a:xfrm>
        </p:grpSpPr>
        <p:sp>
          <p:nvSpPr>
            <p:cNvPr id="328720" name="Text Box 16"/>
            <p:cNvSpPr txBox="1">
              <a:spLocks noChangeArrowheads="1"/>
            </p:cNvSpPr>
            <p:nvPr/>
          </p:nvSpPr>
          <p:spPr bwMode="auto">
            <a:xfrm>
              <a:off x="3032" y="1978"/>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8721" name="Freeform 17"/>
            <p:cNvSpPr>
              <a:spLocks/>
            </p:cNvSpPr>
            <p:nvPr/>
          </p:nvSpPr>
          <p:spPr bwMode="auto">
            <a:xfrm flipH="1">
              <a:off x="2893"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26" name="Oval 22"/>
            <p:cNvSpPr>
              <a:spLocks noChangeArrowheads="1"/>
            </p:cNvSpPr>
            <p:nvPr/>
          </p:nvSpPr>
          <p:spPr bwMode="auto">
            <a:xfrm>
              <a:off x="1676" y="2460"/>
              <a:ext cx="254" cy="23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7" name="Rectangle 23"/>
            <p:cNvSpPr>
              <a:spLocks noChangeArrowheads="1"/>
            </p:cNvSpPr>
            <p:nvPr/>
          </p:nvSpPr>
          <p:spPr bwMode="auto">
            <a:xfrm>
              <a:off x="3426" y="2486"/>
              <a:ext cx="169" cy="18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8" name="Line 24"/>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29" name="Rectangle 25"/>
            <p:cNvSpPr>
              <a:spLocks noChangeArrowheads="1"/>
            </p:cNvSpPr>
            <p:nvPr/>
          </p:nvSpPr>
          <p:spPr bwMode="auto">
            <a:xfrm>
              <a:off x="3160" y="2408"/>
              <a:ext cx="96"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0" name="Text Box 26"/>
            <p:cNvSpPr txBox="1">
              <a:spLocks noChangeArrowheads="1"/>
            </p:cNvSpPr>
            <p:nvPr/>
          </p:nvSpPr>
          <p:spPr bwMode="auto">
            <a:xfrm>
              <a:off x="2770"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8731" name="Line 27"/>
            <p:cNvSpPr>
              <a:spLocks noChangeShapeType="1"/>
            </p:cNvSpPr>
            <p:nvPr/>
          </p:nvSpPr>
          <p:spPr bwMode="auto">
            <a:xfrm>
              <a:off x="321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2" name="Text Box 28"/>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33" name="Rectangle 29"/>
            <p:cNvSpPr>
              <a:spLocks noChangeArrowheads="1"/>
            </p:cNvSpPr>
            <p:nvPr/>
          </p:nvSpPr>
          <p:spPr bwMode="auto">
            <a:xfrm>
              <a:off x="2482" y="2408"/>
              <a:ext cx="94"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4" name="Text Box 30"/>
            <p:cNvSpPr txBox="1">
              <a:spLocks noChangeArrowheads="1"/>
            </p:cNvSpPr>
            <p:nvPr/>
          </p:nvSpPr>
          <p:spPr bwMode="auto">
            <a:xfrm>
              <a:off x="2092"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8735" name="Line 31"/>
            <p:cNvSpPr>
              <a:spLocks noChangeShapeType="1"/>
            </p:cNvSpPr>
            <p:nvPr/>
          </p:nvSpPr>
          <p:spPr bwMode="auto">
            <a:xfrm>
              <a:off x="2530"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9" name="Text Box 35"/>
            <p:cNvSpPr txBox="1">
              <a:spLocks noChangeArrowheads="1"/>
            </p:cNvSpPr>
            <p:nvPr/>
          </p:nvSpPr>
          <p:spPr bwMode="auto">
            <a:xfrm>
              <a:off x="1124" y="2473"/>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12</a:t>
              </a:r>
            </a:p>
          </p:txBody>
        </p:sp>
      </p:grpSp>
      <p:sp>
        <p:nvSpPr>
          <p:cNvPr id="328740" name="Text Box 36"/>
          <p:cNvSpPr txBox="1">
            <a:spLocks noChangeArrowheads="1"/>
          </p:cNvSpPr>
          <p:nvPr/>
        </p:nvSpPr>
        <p:spPr bwMode="auto">
          <a:xfrm>
            <a:off x="920750" y="4781550"/>
            <a:ext cx="828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 typeface="Wingdings" pitchFamily="2" charset="2"/>
              <a:buChar char="§"/>
            </a:pPr>
            <a:r>
              <a:rPr lang="en-US" sz="2800"/>
              <a:t> Trộn L</a:t>
            </a:r>
            <a:r>
              <a:rPr lang="en-US" sz="2800" baseline="-25000"/>
              <a:t>11</a:t>
            </a:r>
            <a:r>
              <a:rPr lang="en-US" sz="2800"/>
              <a:t> và L</a:t>
            </a:r>
            <a:r>
              <a:rPr lang="en-US" sz="2800" baseline="-25000"/>
              <a:t>12</a:t>
            </a:r>
            <a:r>
              <a:rPr lang="en-US" sz="2800"/>
              <a:t> vào L</a:t>
            </a:r>
            <a:r>
              <a:rPr lang="en-US" sz="2800" baseline="-25000"/>
              <a:t>1</a:t>
            </a:r>
          </a:p>
        </p:txBody>
      </p:sp>
      <p:grpSp>
        <p:nvGrpSpPr>
          <p:cNvPr id="328762" name="Group 58"/>
          <p:cNvGrpSpPr>
            <a:grpSpLocks/>
          </p:cNvGrpSpPr>
          <p:nvPr/>
        </p:nvGrpSpPr>
        <p:grpSpPr bwMode="auto">
          <a:xfrm>
            <a:off x="1857375" y="5302250"/>
            <a:ext cx="6048375" cy="1295400"/>
            <a:chOff x="1170" y="3340"/>
            <a:chExt cx="3810" cy="816"/>
          </a:xfrm>
        </p:grpSpPr>
        <p:sp>
          <p:nvSpPr>
            <p:cNvPr id="328741" name="Oval 37"/>
            <p:cNvSpPr>
              <a:spLocks noChangeArrowheads="1"/>
            </p:cNvSpPr>
            <p:nvPr/>
          </p:nvSpPr>
          <p:spPr bwMode="auto">
            <a:xfrm>
              <a:off x="1722" y="3866"/>
              <a:ext cx="254" cy="23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2" name="Rectangle 38"/>
            <p:cNvSpPr>
              <a:spLocks noChangeArrowheads="1"/>
            </p:cNvSpPr>
            <p:nvPr/>
          </p:nvSpPr>
          <p:spPr bwMode="auto">
            <a:xfrm>
              <a:off x="4811" y="3892"/>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3" name="Line 39"/>
            <p:cNvSpPr>
              <a:spLocks noChangeShapeType="1"/>
            </p:cNvSpPr>
            <p:nvPr/>
          </p:nvSpPr>
          <p:spPr bwMode="auto">
            <a:xfrm>
              <a:off x="185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4" name="Rectangle 40"/>
            <p:cNvSpPr>
              <a:spLocks noChangeArrowheads="1"/>
            </p:cNvSpPr>
            <p:nvPr/>
          </p:nvSpPr>
          <p:spPr bwMode="auto">
            <a:xfrm>
              <a:off x="3206" y="3814"/>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5" name="Text Box 41"/>
            <p:cNvSpPr txBox="1">
              <a:spLocks noChangeArrowheads="1"/>
            </p:cNvSpPr>
            <p:nvPr/>
          </p:nvSpPr>
          <p:spPr bwMode="auto">
            <a:xfrm>
              <a:off x="2816"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8746" name="Rectangle 42"/>
            <p:cNvSpPr>
              <a:spLocks noChangeArrowheads="1"/>
            </p:cNvSpPr>
            <p:nvPr/>
          </p:nvSpPr>
          <p:spPr bwMode="auto">
            <a:xfrm>
              <a:off x="3877" y="3814"/>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7" name="Text Box 43"/>
            <p:cNvSpPr txBox="1">
              <a:spLocks noChangeArrowheads="1"/>
            </p:cNvSpPr>
            <p:nvPr/>
          </p:nvSpPr>
          <p:spPr bwMode="auto">
            <a:xfrm>
              <a:off x="3492"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8748" name="Rectangle 44"/>
            <p:cNvSpPr>
              <a:spLocks noChangeArrowheads="1"/>
            </p:cNvSpPr>
            <p:nvPr/>
          </p:nvSpPr>
          <p:spPr bwMode="auto">
            <a:xfrm>
              <a:off x="4554" y="3814"/>
              <a:ext cx="105"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9" name="Text Box 45"/>
            <p:cNvSpPr txBox="1">
              <a:spLocks noChangeArrowheads="1"/>
            </p:cNvSpPr>
            <p:nvPr/>
          </p:nvSpPr>
          <p:spPr bwMode="auto">
            <a:xfrm>
              <a:off x="4170" y="3814"/>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8750" name="Line 46"/>
            <p:cNvSpPr>
              <a:spLocks noChangeShapeType="1"/>
            </p:cNvSpPr>
            <p:nvPr/>
          </p:nvSpPr>
          <p:spPr bwMode="auto">
            <a:xfrm>
              <a:off x="3930"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1" name="Line 47"/>
            <p:cNvSpPr>
              <a:spLocks noChangeShapeType="1"/>
            </p:cNvSpPr>
            <p:nvPr/>
          </p:nvSpPr>
          <p:spPr bwMode="auto">
            <a:xfrm>
              <a:off x="4596"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2" name="Text Box 48"/>
            <p:cNvSpPr txBox="1">
              <a:spLocks noChangeArrowheads="1"/>
            </p:cNvSpPr>
            <p:nvPr/>
          </p:nvSpPr>
          <p:spPr bwMode="auto">
            <a:xfrm>
              <a:off x="163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53" name="Rectangle 49"/>
            <p:cNvSpPr>
              <a:spLocks noChangeArrowheads="1"/>
            </p:cNvSpPr>
            <p:nvPr/>
          </p:nvSpPr>
          <p:spPr bwMode="auto">
            <a:xfrm>
              <a:off x="2528" y="3814"/>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4" name="Text Box 50"/>
            <p:cNvSpPr txBox="1">
              <a:spLocks noChangeArrowheads="1"/>
            </p:cNvSpPr>
            <p:nvPr/>
          </p:nvSpPr>
          <p:spPr bwMode="auto">
            <a:xfrm>
              <a:off x="2138"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8755" name="Line 51"/>
            <p:cNvSpPr>
              <a:spLocks noChangeShapeType="1"/>
            </p:cNvSpPr>
            <p:nvPr/>
          </p:nvSpPr>
          <p:spPr bwMode="auto">
            <a:xfrm>
              <a:off x="3253"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6" name="Line 52"/>
            <p:cNvSpPr>
              <a:spLocks noChangeShapeType="1"/>
            </p:cNvSpPr>
            <p:nvPr/>
          </p:nvSpPr>
          <p:spPr bwMode="auto">
            <a:xfrm>
              <a:off x="257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7" name="Text Box 53"/>
            <p:cNvSpPr txBox="1">
              <a:spLocks noChangeArrowheads="1"/>
            </p:cNvSpPr>
            <p:nvPr/>
          </p:nvSpPr>
          <p:spPr bwMode="auto">
            <a:xfrm>
              <a:off x="3713" y="3340"/>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8758" name="Freeform 54"/>
            <p:cNvSpPr>
              <a:spLocks/>
            </p:cNvSpPr>
            <p:nvPr/>
          </p:nvSpPr>
          <p:spPr bwMode="auto">
            <a:xfrm>
              <a:off x="4239" y="3542"/>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59" name="Text Box 55"/>
            <p:cNvSpPr txBox="1">
              <a:spLocks noChangeArrowheads="1"/>
            </p:cNvSpPr>
            <p:nvPr/>
          </p:nvSpPr>
          <p:spPr bwMode="auto">
            <a:xfrm>
              <a:off x="1170" y="383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7" dur="500"/>
                                        <p:tgtEl>
                                          <p:spTgt spid="3287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10" dur="500"/>
                                        <p:tgtEl>
                                          <p:spTgt spid="3287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8760"/>
                                        </p:tgtEl>
                                        <p:attrNameLst>
                                          <p:attrName>style.visibility</p:attrName>
                                        </p:attrNameLst>
                                      </p:cBhvr>
                                      <p:to>
                                        <p:strVal val="visible"/>
                                      </p:to>
                                    </p:set>
                                    <p:animEffect transition="in" filter="blinds(horizontal)">
                                      <p:cBhvr>
                                        <p:cTn id="15" dur="500"/>
                                        <p:tgtEl>
                                          <p:spTgt spid="3287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8761"/>
                                        </p:tgtEl>
                                        <p:attrNameLst>
                                          <p:attrName>style.visibility</p:attrName>
                                        </p:attrNameLst>
                                      </p:cBhvr>
                                      <p:to>
                                        <p:strVal val="visible"/>
                                      </p:to>
                                    </p:set>
                                    <p:animEffect transition="in" filter="blinds(horizontal)">
                                      <p:cBhvr>
                                        <p:cTn id="20" dur="500"/>
                                        <p:tgtEl>
                                          <p:spTgt spid="3287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8740"/>
                                        </p:tgtEl>
                                        <p:attrNameLst>
                                          <p:attrName>style.visibility</p:attrName>
                                        </p:attrNameLst>
                                      </p:cBhvr>
                                      <p:to>
                                        <p:strVal val="visible"/>
                                      </p:to>
                                    </p:set>
                                    <p:animEffect transition="in" filter="blinds(horizontal)">
                                      <p:cBhvr>
                                        <p:cTn id="25" dur="500"/>
                                        <p:tgtEl>
                                          <p:spTgt spid="3287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8762"/>
                                        </p:tgtEl>
                                        <p:attrNameLst>
                                          <p:attrName>style.visibility</p:attrName>
                                        </p:attrNameLst>
                                      </p:cBhvr>
                                      <p:to>
                                        <p:strVal val="visible"/>
                                      </p:to>
                                    </p:set>
                                    <p:animEffect transition="in" filter="blinds(horizontal)">
                                      <p:cBhvr>
                                        <p:cTn id="30" dur="500"/>
                                        <p:tgtEl>
                                          <p:spTgt spid="32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P spid="32874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54978"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Các thao tác cơ bản trên DSLK đơn</a:t>
            </a:r>
          </a:p>
        </p:txBody>
      </p:sp>
      <p:sp>
        <p:nvSpPr>
          <p:cNvPr id="254979" name="Rectangle 3"/>
          <p:cNvSpPr>
            <a:spLocks noGrp="1" noChangeArrowheads="1"/>
          </p:cNvSpPr>
          <p:nvPr>
            <p:ph idx="1"/>
          </p:nvPr>
        </p:nvSpPr>
        <p:spPr>
          <a:xfrm>
            <a:off x="5383341" y="685800"/>
            <a:ext cx="3964154" cy="4603750"/>
          </a:xfrm>
        </p:spPr>
        <p:txBody>
          <a:bodyPr>
            <a:normAutofit/>
          </a:bodyPr>
          <a:lstStyle/>
          <a:p>
            <a:pPr>
              <a:lnSpc>
                <a:spcPct val="90000"/>
              </a:lnSpc>
              <a:buFont typeface="Wingdings" pitchFamily="2" charset="2"/>
              <a:buChar char="Ø"/>
            </a:pPr>
            <a:r>
              <a:rPr lang="en-US">
                <a:solidFill>
                  <a:schemeClr val="tx1"/>
                </a:solidFill>
              </a:rPr>
              <a:t>Tạo 1 danh sách liên kết đơn rỗng</a:t>
            </a:r>
          </a:p>
          <a:p>
            <a:pPr>
              <a:lnSpc>
                <a:spcPct val="90000"/>
              </a:lnSpc>
              <a:buFont typeface="Wingdings" pitchFamily="2" charset="2"/>
              <a:buChar char="Ø"/>
            </a:pPr>
            <a:r>
              <a:rPr lang="en-US">
                <a:solidFill>
                  <a:schemeClr val="tx1"/>
                </a:solidFill>
              </a:rPr>
              <a:t>Tạo 1 nút có trường Infor bằng x</a:t>
            </a:r>
          </a:p>
          <a:p>
            <a:pPr>
              <a:lnSpc>
                <a:spcPct val="90000"/>
              </a:lnSpc>
              <a:buFont typeface="Wingdings" pitchFamily="2" charset="2"/>
              <a:buChar char="Ø"/>
            </a:pPr>
            <a:r>
              <a:rPr lang="en-US">
                <a:solidFill>
                  <a:schemeClr val="tx1"/>
                </a:solidFill>
              </a:rPr>
              <a:t>Tìm một phần tử có Info bằng x</a:t>
            </a:r>
          </a:p>
          <a:p>
            <a:pPr>
              <a:lnSpc>
                <a:spcPct val="90000"/>
              </a:lnSpc>
              <a:buFont typeface="Wingdings" pitchFamily="2" charset="2"/>
              <a:buChar char="Ø"/>
            </a:pPr>
            <a:r>
              <a:rPr lang="en-US">
                <a:solidFill>
                  <a:schemeClr val="tx1"/>
                </a:solidFill>
              </a:rPr>
              <a:t>Thêm một phần tử có khóa x vào danh sách</a:t>
            </a:r>
          </a:p>
          <a:p>
            <a:pPr>
              <a:lnSpc>
                <a:spcPct val="90000"/>
              </a:lnSpc>
              <a:buFont typeface="Wingdings" pitchFamily="2" charset="2"/>
              <a:buChar char="Ø"/>
            </a:pPr>
            <a:r>
              <a:rPr lang="en-US">
                <a:solidFill>
                  <a:schemeClr val="tx1"/>
                </a:solidFill>
              </a:rPr>
              <a:t>Hủy một phần tử trong danh sách</a:t>
            </a:r>
          </a:p>
          <a:p>
            <a:pPr>
              <a:lnSpc>
                <a:spcPct val="90000"/>
              </a:lnSpc>
              <a:buFont typeface="Wingdings" pitchFamily="2" charset="2"/>
              <a:buChar char="Ø"/>
            </a:pPr>
            <a:r>
              <a:rPr lang="en-US">
                <a:solidFill>
                  <a:schemeClr val="tx1"/>
                </a:solidFill>
                <a:cs typeface="Courier New" pitchFamily="49" charset="0"/>
              </a:rPr>
              <a:t>Duy</a:t>
            </a:r>
            <a:r>
              <a:rPr lang="en-US">
                <a:solidFill>
                  <a:schemeClr val="tx1"/>
                </a:solidFill>
              </a:rPr>
              <a:t>ệt danh sách</a:t>
            </a:r>
          </a:p>
          <a:p>
            <a:pPr>
              <a:lnSpc>
                <a:spcPct val="90000"/>
              </a:lnSpc>
              <a:buFont typeface="Wingdings" pitchFamily="2" charset="2"/>
              <a:buChar char="Ø"/>
            </a:pPr>
            <a:r>
              <a:rPr lang="en-US">
                <a:solidFill>
                  <a:schemeClr val="tx1"/>
                </a:solidFill>
              </a:rPr>
              <a:t>Sắp xếp danh sách liên kết đơn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toán(tt)</a:t>
            </a:r>
          </a:p>
        </p:txBody>
      </p:sp>
      <p:sp>
        <p:nvSpPr>
          <p:cNvPr id="329731" name="Rectangle 3"/>
          <p:cNvSpPr>
            <a:spLocks noGrp="1" noChangeArrowheads="1"/>
          </p:cNvSpPr>
          <p:nvPr>
            <p:ph idx="1"/>
          </p:nvPr>
        </p:nvSpPr>
        <p:spPr>
          <a:xfrm>
            <a:off x="776288" y="765175"/>
            <a:ext cx="9129712" cy="1150938"/>
          </a:xfrm>
        </p:spPr>
        <p:txBody>
          <a:bodyPr/>
          <a:lstStyle/>
          <a:p>
            <a:pPr>
              <a:buFont typeface="Wingdings" pitchFamily="2" charset="2"/>
              <a:buChar char="Ø"/>
            </a:pPr>
            <a:r>
              <a:rPr lang="en-US" sz="2800"/>
              <a:t>Sắp xếp L</a:t>
            </a:r>
            <a:r>
              <a:rPr lang="en-US" sz="2800" baseline="-25000"/>
              <a:t>2</a:t>
            </a:r>
          </a:p>
          <a:p>
            <a:pPr lvl="1">
              <a:buFont typeface="Wingdings" pitchFamily="2" charset="2"/>
              <a:buChar char="§"/>
            </a:pPr>
            <a:r>
              <a:rPr lang="en-US"/>
              <a:t>Phân phối các đường chạy của L</a:t>
            </a:r>
            <a:r>
              <a:rPr lang="en-US" baseline="-25000"/>
              <a:t>2</a:t>
            </a:r>
            <a:r>
              <a:rPr lang="en-US"/>
              <a:t> vào L</a:t>
            </a:r>
            <a:r>
              <a:rPr lang="en-US" baseline="-25000"/>
              <a:t>21</a:t>
            </a:r>
            <a:r>
              <a:rPr lang="en-US"/>
              <a:t>, L</a:t>
            </a:r>
            <a:r>
              <a:rPr lang="en-US" baseline="-25000"/>
              <a:t>22</a:t>
            </a:r>
          </a:p>
        </p:txBody>
      </p:sp>
      <p:grpSp>
        <p:nvGrpSpPr>
          <p:cNvPr id="329775" name="Group 47"/>
          <p:cNvGrpSpPr>
            <a:grpSpLocks/>
          </p:cNvGrpSpPr>
          <p:nvPr/>
        </p:nvGrpSpPr>
        <p:grpSpPr bwMode="auto">
          <a:xfrm>
            <a:off x="1784350" y="1773238"/>
            <a:ext cx="2990850" cy="1295400"/>
            <a:chOff x="1124" y="1117"/>
            <a:chExt cx="1884" cy="816"/>
          </a:xfrm>
        </p:grpSpPr>
        <p:sp>
          <p:nvSpPr>
            <p:cNvPr id="329741" name="Rectangle 13"/>
            <p:cNvSpPr>
              <a:spLocks noChangeArrowheads="1"/>
            </p:cNvSpPr>
            <p:nvPr/>
          </p:nvSpPr>
          <p:spPr bwMode="auto">
            <a:xfrm>
              <a:off x="2482" y="1591"/>
              <a:ext cx="94"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2" name="Oval 4"/>
            <p:cNvSpPr>
              <a:spLocks noChangeArrowheads="1"/>
            </p:cNvSpPr>
            <p:nvPr/>
          </p:nvSpPr>
          <p:spPr bwMode="auto">
            <a:xfrm>
              <a:off x="1676" y="1643"/>
              <a:ext cx="254" cy="23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3" name="Rectangle 5"/>
            <p:cNvSpPr>
              <a:spLocks noChangeArrowheads="1"/>
            </p:cNvSpPr>
            <p:nvPr/>
          </p:nvSpPr>
          <p:spPr bwMode="auto">
            <a:xfrm>
              <a:off x="2748" y="1669"/>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4"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8" name="Text Box 10"/>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42" name="Text Box 14"/>
            <p:cNvSpPr txBox="1">
              <a:spLocks noChangeArrowheads="1"/>
            </p:cNvSpPr>
            <p:nvPr/>
          </p:nvSpPr>
          <p:spPr bwMode="auto">
            <a:xfrm>
              <a:off x="2092"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9743" name="Line 15"/>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4" name="Text Box 26"/>
            <p:cNvSpPr txBox="1">
              <a:spLocks noChangeArrowheads="1"/>
            </p:cNvSpPr>
            <p:nvPr/>
          </p:nvSpPr>
          <p:spPr bwMode="auto">
            <a:xfrm>
              <a:off x="2515" y="111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9755" name="Freeform 27"/>
            <p:cNvSpPr>
              <a:spLocks/>
            </p:cNvSpPr>
            <p:nvPr/>
          </p:nvSpPr>
          <p:spPr bwMode="auto">
            <a:xfrm flipH="1">
              <a:off x="239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56" name="Text Box 28"/>
            <p:cNvSpPr txBox="1">
              <a:spLocks noChangeArrowheads="1"/>
            </p:cNvSpPr>
            <p:nvPr/>
          </p:nvSpPr>
          <p:spPr bwMode="auto">
            <a:xfrm>
              <a:off x="1124" y="1616"/>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21</a:t>
              </a:r>
            </a:p>
          </p:txBody>
        </p:sp>
      </p:grpSp>
      <p:grpSp>
        <p:nvGrpSpPr>
          <p:cNvPr id="329773" name="Group 45"/>
          <p:cNvGrpSpPr>
            <a:grpSpLocks/>
          </p:cNvGrpSpPr>
          <p:nvPr/>
        </p:nvGrpSpPr>
        <p:grpSpPr bwMode="auto">
          <a:xfrm>
            <a:off x="1784350" y="3140075"/>
            <a:ext cx="2843213" cy="1225550"/>
            <a:chOff x="1124" y="1978"/>
            <a:chExt cx="1791" cy="772"/>
          </a:xfrm>
        </p:grpSpPr>
        <p:sp>
          <p:nvSpPr>
            <p:cNvPr id="329751" name="Rectangle 23"/>
            <p:cNvSpPr>
              <a:spLocks noChangeArrowheads="1"/>
            </p:cNvSpPr>
            <p:nvPr/>
          </p:nvSpPr>
          <p:spPr bwMode="auto">
            <a:xfrm>
              <a:off x="2482" y="2408"/>
              <a:ext cx="94"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9" name="Text Box 11"/>
            <p:cNvSpPr txBox="1">
              <a:spLocks noChangeArrowheads="1"/>
            </p:cNvSpPr>
            <p:nvPr/>
          </p:nvSpPr>
          <p:spPr bwMode="auto">
            <a:xfrm>
              <a:off x="2397" y="1978"/>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9740" name="Freeform 12"/>
            <p:cNvSpPr>
              <a:spLocks/>
            </p:cNvSpPr>
            <p:nvPr/>
          </p:nvSpPr>
          <p:spPr bwMode="auto">
            <a:xfrm flipH="1">
              <a:off x="2258"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44" name="Oval 16"/>
            <p:cNvSpPr>
              <a:spLocks noChangeArrowheads="1"/>
            </p:cNvSpPr>
            <p:nvPr/>
          </p:nvSpPr>
          <p:spPr bwMode="auto">
            <a:xfrm>
              <a:off x="1676" y="2460"/>
              <a:ext cx="254" cy="234"/>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5" name="Rectangle 17"/>
            <p:cNvSpPr>
              <a:spLocks noChangeArrowheads="1"/>
            </p:cNvSpPr>
            <p:nvPr/>
          </p:nvSpPr>
          <p:spPr bwMode="auto">
            <a:xfrm>
              <a:off x="2746" y="2486"/>
              <a:ext cx="169" cy="18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6" name="Line 18"/>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49" name="Line 21"/>
            <p:cNvSpPr>
              <a:spLocks noChangeShapeType="1"/>
            </p:cNvSpPr>
            <p:nvPr/>
          </p:nvSpPr>
          <p:spPr bwMode="auto">
            <a:xfrm>
              <a:off x="253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0" name="Text Box 22"/>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52" name="Text Box 24"/>
            <p:cNvSpPr txBox="1">
              <a:spLocks noChangeArrowheads="1"/>
            </p:cNvSpPr>
            <p:nvPr/>
          </p:nvSpPr>
          <p:spPr bwMode="auto">
            <a:xfrm>
              <a:off x="2092"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9757" name="Text Box 29"/>
            <p:cNvSpPr txBox="1">
              <a:spLocks noChangeArrowheads="1"/>
            </p:cNvSpPr>
            <p:nvPr/>
          </p:nvSpPr>
          <p:spPr bwMode="auto">
            <a:xfrm>
              <a:off x="1124" y="2473"/>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22</a:t>
              </a:r>
            </a:p>
          </p:txBody>
        </p:sp>
      </p:grpSp>
      <p:sp>
        <p:nvSpPr>
          <p:cNvPr id="329758" name="Text Box 30"/>
          <p:cNvSpPr txBox="1">
            <a:spLocks noChangeArrowheads="1"/>
          </p:cNvSpPr>
          <p:nvPr/>
        </p:nvSpPr>
        <p:spPr bwMode="auto">
          <a:xfrm>
            <a:off x="992188" y="4581525"/>
            <a:ext cx="8137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Trộn L</a:t>
            </a:r>
            <a:r>
              <a:rPr lang="en-US" sz="2800" baseline="-25000"/>
              <a:t>21</a:t>
            </a:r>
            <a:r>
              <a:rPr lang="en-US" sz="2800"/>
              <a:t>, L</a:t>
            </a:r>
            <a:r>
              <a:rPr lang="en-US" sz="2800" baseline="-25000"/>
              <a:t>22</a:t>
            </a:r>
            <a:r>
              <a:rPr lang="en-US" sz="2800"/>
              <a:t> thành L</a:t>
            </a:r>
            <a:r>
              <a:rPr lang="en-US" sz="2800" baseline="-25000"/>
              <a:t>2</a:t>
            </a:r>
          </a:p>
        </p:txBody>
      </p:sp>
      <p:grpSp>
        <p:nvGrpSpPr>
          <p:cNvPr id="329774" name="Group 46"/>
          <p:cNvGrpSpPr>
            <a:grpSpLocks/>
          </p:cNvGrpSpPr>
          <p:nvPr/>
        </p:nvGrpSpPr>
        <p:grpSpPr bwMode="auto">
          <a:xfrm>
            <a:off x="2000250" y="5302250"/>
            <a:ext cx="3903663" cy="1295400"/>
            <a:chOff x="1260" y="3340"/>
            <a:chExt cx="2459" cy="816"/>
          </a:xfrm>
        </p:grpSpPr>
        <p:sp>
          <p:nvSpPr>
            <p:cNvPr id="329759" name="Oval 31"/>
            <p:cNvSpPr>
              <a:spLocks noChangeArrowheads="1"/>
            </p:cNvSpPr>
            <p:nvPr/>
          </p:nvSpPr>
          <p:spPr bwMode="auto">
            <a:xfrm>
              <a:off x="1812" y="3866"/>
              <a:ext cx="254" cy="234"/>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0" name="Rectangle 32"/>
            <p:cNvSpPr>
              <a:spLocks noChangeArrowheads="1"/>
            </p:cNvSpPr>
            <p:nvPr/>
          </p:nvSpPr>
          <p:spPr bwMode="auto">
            <a:xfrm>
              <a:off x="3550" y="3892"/>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1" name="Line 33"/>
            <p:cNvSpPr>
              <a:spLocks noChangeShapeType="1"/>
            </p:cNvSpPr>
            <p:nvPr/>
          </p:nvSpPr>
          <p:spPr bwMode="auto">
            <a:xfrm>
              <a:off x="194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2" name="Rectangle 34"/>
            <p:cNvSpPr>
              <a:spLocks noChangeArrowheads="1"/>
            </p:cNvSpPr>
            <p:nvPr/>
          </p:nvSpPr>
          <p:spPr bwMode="auto">
            <a:xfrm>
              <a:off x="3296" y="3814"/>
              <a:ext cx="96"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3" name="Text Box 35"/>
            <p:cNvSpPr txBox="1">
              <a:spLocks noChangeArrowheads="1"/>
            </p:cNvSpPr>
            <p:nvPr/>
          </p:nvSpPr>
          <p:spPr bwMode="auto">
            <a:xfrm>
              <a:off x="2906"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9764" name="Line 36"/>
            <p:cNvSpPr>
              <a:spLocks noChangeShapeType="1"/>
            </p:cNvSpPr>
            <p:nvPr/>
          </p:nvSpPr>
          <p:spPr bwMode="auto">
            <a:xfrm>
              <a:off x="3335"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65" name="Text Box 37"/>
            <p:cNvSpPr txBox="1">
              <a:spLocks noChangeArrowheads="1"/>
            </p:cNvSpPr>
            <p:nvPr/>
          </p:nvSpPr>
          <p:spPr bwMode="auto">
            <a:xfrm>
              <a:off x="172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66" name="Rectangle 38"/>
            <p:cNvSpPr>
              <a:spLocks noChangeArrowheads="1"/>
            </p:cNvSpPr>
            <p:nvPr/>
          </p:nvSpPr>
          <p:spPr bwMode="auto">
            <a:xfrm>
              <a:off x="2618" y="3814"/>
              <a:ext cx="94"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7" name="Text Box 39"/>
            <p:cNvSpPr txBox="1">
              <a:spLocks noChangeArrowheads="1"/>
            </p:cNvSpPr>
            <p:nvPr/>
          </p:nvSpPr>
          <p:spPr bwMode="auto">
            <a:xfrm>
              <a:off x="2228"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9768" name="Line 40"/>
            <p:cNvSpPr>
              <a:spLocks noChangeShapeType="1"/>
            </p:cNvSpPr>
            <p:nvPr/>
          </p:nvSpPr>
          <p:spPr bwMode="auto">
            <a:xfrm>
              <a:off x="266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9" name="Text Box 41"/>
            <p:cNvSpPr txBox="1">
              <a:spLocks noChangeArrowheads="1"/>
            </p:cNvSpPr>
            <p:nvPr/>
          </p:nvSpPr>
          <p:spPr bwMode="auto">
            <a:xfrm>
              <a:off x="3211" y="3340"/>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29770" name="Freeform 42"/>
            <p:cNvSpPr>
              <a:spLocks/>
            </p:cNvSpPr>
            <p:nvPr/>
          </p:nvSpPr>
          <p:spPr bwMode="auto">
            <a:xfrm flipH="1">
              <a:off x="3090" y="3497"/>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71" name="Text Box 43"/>
            <p:cNvSpPr txBox="1">
              <a:spLocks noChangeArrowheads="1"/>
            </p:cNvSpPr>
            <p:nvPr/>
          </p:nvSpPr>
          <p:spPr bwMode="auto">
            <a:xfrm>
              <a:off x="1260" y="383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75"/>
                                        </p:tgtEl>
                                        <p:attrNameLst>
                                          <p:attrName>style.visibility</p:attrName>
                                        </p:attrNameLst>
                                      </p:cBhvr>
                                      <p:to>
                                        <p:strVal val="visible"/>
                                      </p:to>
                                    </p:set>
                                    <p:animEffect transition="in" filter="blinds(horizontal)">
                                      <p:cBhvr>
                                        <p:cTn id="7" dur="500"/>
                                        <p:tgtEl>
                                          <p:spTgt spid="329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9773"/>
                                        </p:tgtEl>
                                        <p:attrNameLst>
                                          <p:attrName>style.visibility</p:attrName>
                                        </p:attrNameLst>
                                      </p:cBhvr>
                                      <p:to>
                                        <p:strVal val="visible"/>
                                      </p:to>
                                    </p:set>
                                    <p:animEffect transition="in" filter="blinds(horizontal)">
                                      <p:cBhvr>
                                        <p:cTn id="12" dur="500"/>
                                        <p:tgtEl>
                                          <p:spTgt spid="329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58"/>
                                        </p:tgtEl>
                                        <p:attrNameLst>
                                          <p:attrName>style.visibility</p:attrName>
                                        </p:attrNameLst>
                                      </p:cBhvr>
                                      <p:to>
                                        <p:strVal val="visible"/>
                                      </p:to>
                                    </p:set>
                                    <p:animEffect transition="in" filter="blinds(horizontal)">
                                      <p:cBhvr>
                                        <p:cTn id="17" dur="500"/>
                                        <p:tgtEl>
                                          <p:spTgt spid="329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9774"/>
                                        </p:tgtEl>
                                        <p:attrNameLst>
                                          <p:attrName>style.visibility</p:attrName>
                                        </p:attrNameLst>
                                      </p:cBhvr>
                                      <p:to>
                                        <p:strVal val="visible"/>
                                      </p:to>
                                    </p:set>
                                    <p:animEffect transition="in" filter="blinds(horizontal)">
                                      <p:cBhvr>
                                        <p:cTn id="22" dur="500"/>
                                        <p:tgtEl>
                                          <p:spTgt spid="3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Minh họa thuật toán (tt)</a:t>
            </a:r>
          </a:p>
        </p:txBody>
      </p:sp>
      <p:sp>
        <p:nvSpPr>
          <p:cNvPr id="330755" name="Rectangle 3"/>
          <p:cNvSpPr>
            <a:spLocks noGrp="1" noChangeArrowheads="1"/>
          </p:cNvSpPr>
          <p:nvPr>
            <p:ph idx="1"/>
          </p:nvPr>
        </p:nvSpPr>
        <p:spPr>
          <a:xfrm>
            <a:off x="776288" y="1773238"/>
            <a:ext cx="9129712" cy="576262"/>
          </a:xfrm>
        </p:spPr>
        <p:txBody>
          <a:bodyPr/>
          <a:lstStyle/>
          <a:p>
            <a:pPr>
              <a:buFont typeface="Wingdings" pitchFamily="2" charset="2"/>
              <a:buChar char="Ø"/>
            </a:pPr>
            <a:r>
              <a:rPr lang="en-US" sz="2800"/>
              <a:t>Trộn L</a:t>
            </a:r>
            <a:r>
              <a:rPr lang="en-US" sz="2800" baseline="-25000"/>
              <a:t>1</a:t>
            </a:r>
            <a:r>
              <a:rPr lang="en-US" sz="2800"/>
              <a:t>, L</a:t>
            </a:r>
            <a:r>
              <a:rPr lang="en-US" sz="2800" baseline="-25000"/>
              <a:t>2</a:t>
            </a:r>
            <a:r>
              <a:rPr lang="en-US" sz="2800"/>
              <a:t> thành L</a:t>
            </a:r>
          </a:p>
        </p:txBody>
      </p:sp>
      <p:grpSp>
        <p:nvGrpSpPr>
          <p:cNvPr id="330780" name="Group 28"/>
          <p:cNvGrpSpPr>
            <a:grpSpLocks/>
          </p:cNvGrpSpPr>
          <p:nvPr/>
        </p:nvGrpSpPr>
        <p:grpSpPr bwMode="auto">
          <a:xfrm>
            <a:off x="1363663" y="2852738"/>
            <a:ext cx="7477125" cy="1293812"/>
            <a:chOff x="859" y="1797"/>
            <a:chExt cx="4710" cy="815"/>
          </a:xfrm>
        </p:grpSpPr>
        <p:sp>
          <p:nvSpPr>
            <p:cNvPr id="330756" name="Oval 4"/>
            <p:cNvSpPr>
              <a:spLocks noChangeArrowheads="1"/>
            </p:cNvSpPr>
            <p:nvPr/>
          </p:nvSpPr>
          <p:spPr bwMode="auto">
            <a:xfrm>
              <a:off x="950" y="2322"/>
              <a:ext cx="254" cy="234"/>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7" name="Rectangle 5"/>
            <p:cNvSpPr>
              <a:spLocks noChangeArrowheads="1"/>
            </p:cNvSpPr>
            <p:nvPr/>
          </p:nvSpPr>
          <p:spPr bwMode="auto">
            <a:xfrm>
              <a:off x="5400" y="2348"/>
              <a:ext cx="169" cy="1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8" name="Line 6"/>
            <p:cNvSpPr>
              <a:spLocks noChangeShapeType="1"/>
            </p:cNvSpPr>
            <p:nvPr/>
          </p:nvSpPr>
          <p:spPr bwMode="auto">
            <a:xfrm>
              <a:off x="1084" y="2439"/>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59" name="Rectangle 7"/>
            <p:cNvSpPr>
              <a:spLocks noChangeArrowheads="1"/>
            </p:cNvSpPr>
            <p:nvPr/>
          </p:nvSpPr>
          <p:spPr bwMode="auto">
            <a:xfrm>
              <a:off x="2434" y="2270"/>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0" name="Text Box 8"/>
            <p:cNvSpPr txBox="1">
              <a:spLocks noChangeArrowheads="1"/>
            </p:cNvSpPr>
            <p:nvPr/>
          </p:nvSpPr>
          <p:spPr bwMode="auto">
            <a:xfrm>
              <a:off x="2044"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30761" name="Rectangle 9"/>
            <p:cNvSpPr>
              <a:spLocks noChangeArrowheads="1"/>
            </p:cNvSpPr>
            <p:nvPr/>
          </p:nvSpPr>
          <p:spPr bwMode="auto">
            <a:xfrm>
              <a:off x="3105" y="2270"/>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2" name="Text Box 10"/>
            <p:cNvSpPr txBox="1">
              <a:spLocks noChangeArrowheads="1"/>
            </p:cNvSpPr>
            <p:nvPr/>
          </p:nvSpPr>
          <p:spPr bwMode="auto">
            <a:xfrm>
              <a:off x="2720"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30763" name="Rectangle 11"/>
            <p:cNvSpPr>
              <a:spLocks noChangeArrowheads="1"/>
            </p:cNvSpPr>
            <p:nvPr/>
          </p:nvSpPr>
          <p:spPr bwMode="auto">
            <a:xfrm>
              <a:off x="3782" y="2270"/>
              <a:ext cx="105"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4" name="Text Box 12"/>
            <p:cNvSpPr txBox="1">
              <a:spLocks noChangeArrowheads="1"/>
            </p:cNvSpPr>
            <p:nvPr/>
          </p:nvSpPr>
          <p:spPr bwMode="auto">
            <a:xfrm>
              <a:off x="3398" y="2270"/>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30765" name="Rectangle 13"/>
            <p:cNvSpPr>
              <a:spLocks noChangeArrowheads="1"/>
            </p:cNvSpPr>
            <p:nvPr/>
          </p:nvSpPr>
          <p:spPr bwMode="auto">
            <a:xfrm>
              <a:off x="4452" y="2270"/>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6" name="Text Box 14"/>
            <p:cNvSpPr txBox="1">
              <a:spLocks noChangeArrowheads="1"/>
            </p:cNvSpPr>
            <p:nvPr/>
          </p:nvSpPr>
          <p:spPr bwMode="auto">
            <a:xfrm>
              <a:off x="4067" y="2270"/>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30767" name="Rectangle 15"/>
            <p:cNvSpPr>
              <a:spLocks noChangeArrowheads="1"/>
            </p:cNvSpPr>
            <p:nvPr/>
          </p:nvSpPr>
          <p:spPr bwMode="auto">
            <a:xfrm>
              <a:off x="5127" y="2270"/>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8" name="Text Box 16"/>
            <p:cNvSpPr txBox="1">
              <a:spLocks noChangeArrowheads="1"/>
            </p:cNvSpPr>
            <p:nvPr/>
          </p:nvSpPr>
          <p:spPr bwMode="auto">
            <a:xfrm>
              <a:off x="4743" y="2270"/>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30769" name="Line 17"/>
            <p:cNvSpPr>
              <a:spLocks noChangeShapeType="1"/>
            </p:cNvSpPr>
            <p:nvPr/>
          </p:nvSpPr>
          <p:spPr bwMode="auto">
            <a:xfrm>
              <a:off x="3158"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0" name="Line 18"/>
            <p:cNvSpPr>
              <a:spLocks noChangeShapeType="1"/>
            </p:cNvSpPr>
            <p:nvPr/>
          </p:nvSpPr>
          <p:spPr bwMode="auto">
            <a:xfrm>
              <a:off x="3830"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1" name="Line 19"/>
            <p:cNvSpPr>
              <a:spLocks noChangeShapeType="1"/>
            </p:cNvSpPr>
            <p:nvPr/>
          </p:nvSpPr>
          <p:spPr bwMode="auto">
            <a:xfrm>
              <a:off x="4507"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2" name="Line 20"/>
            <p:cNvSpPr>
              <a:spLocks noChangeShapeType="1"/>
            </p:cNvSpPr>
            <p:nvPr/>
          </p:nvSpPr>
          <p:spPr bwMode="auto">
            <a:xfrm>
              <a:off x="5185"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3" name="Text Box 21"/>
            <p:cNvSpPr txBox="1">
              <a:spLocks noChangeArrowheads="1"/>
            </p:cNvSpPr>
            <p:nvPr/>
          </p:nvSpPr>
          <p:spPr bwMode="auto">
            <a:xfrm>
              <a:off x="859" y="1979"/>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30774" name="Text Box 22"/>
            <p:cNvSpPr txBox="1">
              <a:spLocks noChangeArrowheads="1"/>
            </p:cNvSpPr>
            <p:nvPr/>
          </p:nvSpPr>
          <p:spPr bwMode="auto">
            <a:xfrm>
              <a:off x="4307" y="1797"/>
              <a:ext cx="4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a:t>pTail</a:t>
              </a:r>
            </a:p>
          </p:txBody>
        </p:sp>
        <p:sp>
          <p:nvSpPr>
            <p:cNvPr id="330775" name="Freeform 23"/>
            <p:cNvSpPr>
              <a:spLocks/>
            </p:cNvSpPr>
            <p:nvPr/>
          </p:nvSpPr>
          <p:spPr bwMode="auto">
            <a:xfrm>
              <a:off x="4833" y="1999"/>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30776" name="Rectangle 24"/>
            <p:cNvSpPr>
              <a:spLocks noChangeArrowheads="1"/>
            </p:cNvSpPr>
            <p:nvPr/>
          </p:nvSpPr>
          <p:spPr bwMode="auto">
            <a:xfrm>
              <a:off x="1756" y="2270"/>
              <a:ext cx="106" cy="33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77" name="Text Box 25"/>
            <p:cNvSpPr txBox="1">
              <a:spLocks noChangeArrowheads="1"/>
            </p:cNvSpPr>
            <p:nvPr/>
          </p:nvSpPr>
          <p:spPr bwMode="auto">
            <a:xfrm>
              <a:off x="1366"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30778" name="Line 26"/>
            <p:cNvSpPr>
              <a:spLocks noChangeShapeType="1"/>
            </p:cNvSpPr>
            <p:nvPr/>
          </p:nvSpPr>
          <p:spPr bwMode="auto">
            <a:xfrm>
              <a:off x="2481"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9" name="Line 27"/>
            <p:cNvSpPr>
              <a:spLocks noChangeShapeType="1"/>
            </p:cNvSpPr>
            <p:nvPr/>
          </p:nvSpPr>
          <p:spPr bwMode="auto">
            <a:xfrm>
              <a:off x="1804" y="2439"/>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500"/>
                                        <p:tgtEl>
                                          <p:spTgt spid="330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80"/>
                                        </p:tgtEl>
                                        <p:attrNameLst>
                                          <p:attrName>style.visibility</p:attrName>
                                        </p:attrNameLst>
                                      </p:cBhvr>
                                      <p:to>
                                        <p:strVal val="visible"/>
                                      </p:to>
                                    </p:set>
                                    <p:animEffect transition="in" filter="blinds(horizontal)">
                                      <p:cBhvr>
                                        <p:cTn id="10" dur="500"/>
                                        <p:tgtEl>
                                          <p:spTgt spid="330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31781"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782"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3177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hàm main()</a:t>
            </a:r>
          </a:p>
        </p:txBody>
      </p:sp>
      <p:sp>
        <p:nvSpPr>
          <p:cNvPr id="331779" name="Rectangle 3"/>
          <p:cNvSpPr>
            <a:spLocks noGrp="1" noChangeArrowheads="1"/>
          </p:cNvSpPr>
          <p:nvPr>
            <p:ph idx="1"/>
          </p:nvPr>
        </p:nvSpPr>
        <p:spPr>
          <a:xfrm>
            <a:off x="4046219" y="685799"/>
            <a:ext cx="5109211" cy="4892040"/>
          </a:xfrm>
        </p:spPr>
        <p:txBody>
          <a:bodyPr>
            <a:normAutofit/>
          </a:bodyPr>
          <a:lstStyle/>
          <a:p>
            <a:pPr marL="609600" indent="-609600">
              <a:lnSpc>
                <a:spcPct val="90000"/>
              </a:lnSpc>
              <a:buFont typeface="Wingdings" pitchFamily="2" charset="2"/>
              <a:buChar char="Ø"/>
            </a:pPr>
            <a:r>
              <a:rPr lang="en-US" sz="1700">
                <a:solidFill>
                  <a:schemeClr val="tx1"/>
                </a:solidFill>
              </a:rPr>
              <a:t>Yêu cầu: Viết chương trình thành lập 1 xâu đơn, trong đó thành phần dữ liệu của mỗi nút là 1 số nguyên dương. </a:t>
            </a:r>
          </a:p>
          <a:p>
            <a:pPr marL="609600" indent="-609600">
              <a:lnSpc>
                <a:spcPct val="90000"/>
              </a:lnSpc>
              <a:buFont typeface="Wingdings" pitchFamily="2" charset="2"/>
              <a:buAutoNum type="arabicPeriod"/>
            </a:pPr>
            <a:r>
              <a:rPr lang="en-US" sz="1700">
                <a:solidFill>
                  <a:schemeClr val="tx1"/>
                </a:solidFill>
              </a:rPr>
              <a:t>Liệt kê tất thành phần dữ liệu của tất cả các nút trong xâu</a:t>
            </a:r>
          </a:p>
          <a:p>
            <a:pPr marL="609600" indent="-609600">
              <a:lnSpc>
                <a:spcPct val="90000"/>
              </a:lnSpc>
              <a:buFont typeface="Wingdings" pitchFamily="2" charset="2"/>
              <a:buAutoNum type="arabicPeriod"/>
            </a:pPr>
            <a:r>
              <a:rPr lang="en-US" sz="1700">
                <a:solidFill>
                  <a:schemeClr val="tx1"/>
                </a:solidFill>
              </a:rPr>
              <a:t>Tìm 1 phần tử có khoá bằng x trong xâu.</a:t>
            </a:r>
          </a:p>
          <a:p>
            <a:pPr marL="609600" indent="-609600">
              <a:lnSpc>
                <a:spcPct val="90000"/>
              </a:lnSpc>
              <a:buFont typeface="Wingdings" pitchFamily="2" charset="2"/>
              <a:buAutoNum type="arabicPeriod"/>
            </a:pPr>
            <a:r>
              <a:rPr lang="en-US" sz="1700">
                <a:solidFill>
                  <a:schemeClr val="tx1"/>
                </a:solidFill>
              </a:rPr>
              <a:t>Xoá 1 phần tử đầu xâu</a:t>
            </a:r>
          </a:p>
          <a:p>
            <a:pPr marL="609600" indent="-609600">
              <a:lnSpc>
                <a:spcPct val="90000"/>
              </a:lnSpc>
              <a:buFont typeface="Wingdings" pitchFamily="2" charset="2"/>
              <a:buAutoNum type="arabicPeriod"/>
            </a:pPr>
            <a:r>
              <a:rPr lang="en-US" sz="1700">
                <a:solidFill>
                  <a:schemeClr val="tx1"/>
                </a:solidFill>
              </a:rPr>
              <a:t>Xoá 1 phần tử có khoá bằng x trong xâu</a:t>
            </a:r>
          </a:p>
          <a:p>
            <a:pPr marL="609600" indent="-609600">
              <a:lnSpc>
                <a:spcPct val="90000"/>
              </a:lnSpc>
              <a:buFont typeface="Wingdings" pitchFamily="2" charset="2"/>
              <a:buAutoNum type="arabicPeriod"/>
            </a:pPr>
            <a:r>
              <a:rPr lang="en-US" sz="1700">
                <a:solidFill>
                  <a:schemeClr val="tx1"/>
                </a:solidFill>
              </a:rPr>
              <a:t>Sắp xếp xâu tăng dần theo thành phần dữ liệu (Info)</a:t>
            </a:r>
          </a:p>
          <a:p>
            <a:pPr marL="609600" indent="-609600">
              <a:lnSpc>
                <a:spcPct val="90000"/>
              </a:lnSpc>
              <a:buFont typeface="Wingdings" pitchFamily="2" charset="2"/>
              <a:buAutoNum type="arabicPeriod"/>
            </a:pPr>
            <a:r>
              <a:rPr lang="en-US" sz="1700">
                <a:solidFill>
                  <a:schemeClr val="tx1"/>
                </a:solidFill>
              </a:rPr>
              <a:t>Chèn 1 phần tử vào xâu, sao cho sau khi chèn xâu vẫn tăng dần theo trường dữ liệu</a:t>
            </a:r>
          </a:p>
          <a:p>
            <a:pPr marL="609600" indent="-609600">
              <a:lnSpc>
                <a:spcPct val="90000"/>
              </a:lnSpc>
              <a:buFont typeface="Wingdings" pitchFamily="2" charset="2"/>
              <a:buNone/>
            </a:pPr>
            <a:r>
              <a:rPr lang="en-US" sz="1700">
                <a:solidFill>
                  <a:schemeClr val="tx1"/>
                </a:solidFill>
              </a:rPr>
              <a:t>..vv</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32802"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Cài đặt hàm main() (tt)</a:t>
            </a:r>
          </a:p>
        </p:txBody>
      </p:sp>
      <p:sp>
        <p:nvSpPr>
          <p:cNvPr id="332803"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300">
                <a:solidFill>
                  <a:schemeClr val="tx1"/>
                </a:solidFill>
              </a:rPr>
              <a:t>	void main()</a:t>
            </a:r>
          </a:p>
          <a:p>
            <a:pPr>
              <a:lnSpc>
                <a:spcPct val="90000"/>
              </a:lnSpc>
              <a:buFontTx/>
              <a:buNone/>
            </a:pPr>
            <a:r>
              <a:rPr lang="en-US" sz="1300">
                <a:solidFill>
                  <a:schemeClr val="tx1"/>
                </a:solidFill>
              </a:rPr>
              <a:t>	{ 	LIST  l1; Node *p; int x;</a:t>
            </a:r>
          </a:p>
          <a:p>
            <a:pPr>
              <a:lnSpc>
                <a:spcPct val="90000"/>
              </a:lnSpc>
              <a:buFontTx/>
              <a:buNone/>
            </a:pPr>
            <a:r>
              <a:rPr lang="en-US" sz="1300">
                <a:solidFill>
                  <a:schemeClr val="tx1"/>
                </a:solidFill>
              </a:rPr>
              <a:t>	 	CreateList(l1);</a:t>
            </a:r>
          </a:p>
          <a:p>
            <a:pPr>
              <a:lnSpc>
                <a:spcPct val="90000"/>
              </a:lnSpc>
              <a:buFontTx/>
              <a:buNone/>
            </a:pPr>
            <a:r>
              <a:rPr lang="en-US" sz="1300">
                <a:solidFill>
                  <a:schemeClr val="tx1"/>
                </a:solidFill>
              </a:rPr>
              <a:t>		do{</a:t>
            </a:r>
          </a:p>
          <a:p>
            <a:pPr>
              <a:lnSpc>
                <a:spcPct val="90000"/>
              </a:lnSpc>
              <a:buFontTx/>
              <a:buNone/>
            </a:pPr>
            <a:r>
              <a:rPr lang="en-US" sz="1300">
                <a:solidFill>
                  <a:schemeClr val="tx1"/>
                </a:solidFill>
              </a:rPr>
              <a:t>			printf(“nhap x=”); scanf(“%d”,&amp;x);</a:t>
            </a:r>
          </a:p>
          <a:p>
            <a:pPr>
              <a:lnSpc>
                <a:spcPct val="90000"/>
              </a:lnSpc>
              <a:buFontTx/>
              <a:buNone/>
            </a:pPr>
            <a:r>
              <a:rPr lang="en-US" sz="1300">
                <a:solidFill>
                  <a:schemeClr val="tx1"/>
                </a:solidFill>
              </a:rPr>
              <a:t>			if(x&gt;0)  </a:t>
            </a:r>
          </a:p>
          <a:p>
            <a:pPr>
              <a:lnSpc>
                <a:spcPct val="90000"/>
              </a:lnSpc>
              <a:buFontTx/>
              <a:buNone/>
            </a:pPr>
            <a:r>
              <a:rPr lang="en-US" sz="1300">
                <a:solidFill>
                  <a:schemeClr val="tx1"/>
                </a:solidFill>
              </a:rPr>
              <a:t>			{ 	p = CreateNode(x);</a:t>
            </a:r>
          </a:p>
          <a:p>
            <a:pPr>
              <a:lnSpc>
                <a:spcPct val="90000"/>
              </a:lnSpc>
              <a:buFontTx/>
              <a:buNone/>
            </a:pPr>
            <a:r>
              <a:rPr lang="en-US" sz="1300">
                <a:solidFill>
                  <a:schemeClr val="tx1"/>
                </a:solidFill>
              </a:rPr>
              <a:t>				AddHead(l1,x);</a:t>
            </a:r>
          </a:p>
          <a:p>
            <a:pPr>
              <a:lnSpc>
                <a:spcPct val="90000"/>
              </a:lnSpc>
              <a:buFontTx/>
              <a:buNone/>
            </a:pPr>
            <a:r>
              <a:rPr lang="en-US" sz="1300">
                <a:solidFill>
                  <a:schemeClr val="tx1"/>
                </a:solidFill>
              </a:rPr>
              <a:t>			}	</a:t>
            </a:r>
          </a:p>
          <a:p>
            <a:pPr>
              <a:lnSpc>
                <a:spcPct val="90000"/>
              </a:lnSpc>
              <a:buFontTx/>
              <a:buNone/>
            </a:pPr>
            <a:r>
              <a:rPr lang="en-US" sz="1300">
                <a:solidFill>
                  <a:schemeClr val="tx1"/>
                </a:solidFill>
              </a:rPr>
              <a:t>		}while(x&gt;0);</a:t>
            </a:r>
          </a:p>
          <a:p>
            <a:pPr>
              <a:lnSpc>
                <a:spcPct val="90000"/>
              </a:lnSpc>
              <a:buFontTx/>
              <a:buNone/>
            </a:pPr>
            <a:r>
              <a:rPr lang="en-US" sz="1300">
                <a:solidFill>
                  <a:schemeClr val="tx1"/>
                </a:solidFill>
              </a:rPr>
              <a:t>		printf(“Danh sách mới thành lập là\n”);</a:t>
            </a:r>
          </a:p>
          <a:p>
            <a:pPr>
              <a:lnSpc>
                <a:spcPct val="90000"/>
              </a:lnSpc>
              <a:buFontTx/>
              <a:buNone/>
            </a:pPr>
            <a:r>
              <a:rPr lang="en-US" sz="1300">
                <a:solidFill>
                  <a:schemeClr val="tx1"/>
                </a:solidFill>
              </a:rPr>
              <a:t>		PrintList(l1);</a:t>
            </a:r>
          </a:p>
          <a:p>
            <a:pPr>
              <a:lnSpc>
                <a:spcPct val="90000"/>
              </a:lnSpc>
              <a:buFontTx/>
              <a:buNone/>
            </a:pPr>
            <a:r>
              <a:rPr lang="en-US" sz="1300">
                <a:solidFill>
                  <a:schemeClr val="tx1"/>
                </a:solidFill>
              </a:rPr>
              <a:t>		printf(“nhập x cần tìm x=”); scanf(“%d”,&amp;x);</a:t>
            </a:r>
          </a:p>
          <a:p>
            <a:pPr>
              <a:lnSpc>
                <a:spcPct val="90000"/>
              </a:lnSpc>
              <a:buFontTx/>
              <a:buNone/>
            </a:pPr>
            <a:r>
              <a:rPr lang="en-US" sz="1300">
                <a:solidFill>
                  <a:schemeClr val="tx1"/>
                </a:solid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68908"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76" name="Group 7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030" y="4435646"/>
            <a:ext cx="1153376" cy="1660354"/>
            <a:chOff x="10292292" y="2963333"/>
            <a:chExt cx="1896535" cy="2218267"/>
          </a:xfrm>
        </p:grpSpPr>
        <p:cxnSp>
          <p:nvCxnSpPr>
            <p:cNvPr id="77" name="Straight Connector 7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83" name="Rectangle 8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547" y="0"/>
            <a:ext cx="3784093"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34850" name="Rectangle 2"/>
          <p:cNvSpPr>
            <a:spLocks noGrp="1" noChangeArrowheads="1"/>
          </p:cNvSpPr>
          <p:nvPr>
            <p:ph type="title"/>
          </p:nvPr>
        </p:nvSpPr>
        <p:spPr>
          <a:xfrm>
            <a:off x="1490871" y="685800"/>
            <a:ext cx="3010531" cy="530859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2900">
                <a:solidFill>
                  <a:srgbClr val="FFFFFF"/>
                </a:solidFill>
              </a:rPr>
              <a:t>Cài đặt hàm main() (tt)</a:t>
            </a:r>
          </a:p>
        </p:txBody>
      </p:sp>
      <p:sp>
        <p:nvSpPr>
          <p:cNvPr id="334851" name="Rectangle 3"/>
          <p:cNvSpPr>
            <a:spLocks noGrp="1" noChangeArrowheads="1"/>
          </p:cNvSpPr>
          <p:nvPr>
            <p:ph idx="1"/>
          </p:nvPr>
        </p:nvSpPr>
        <p:spPr>
          <a:xfrm>
            <a:off x="5294699" y="685800"/>
            <a:ext cx="3863082" cy="5410200"/>
          </a:xfrm>
        </p:spPr>
        <p:txBody>
          <a:bodyPr>
            <a:normAutofit/>
          </a:bodyPr>
          <a:lstStyle/>
          <a:p>
            <a:pPr>
              <a:buFontTx/>
              <a:buNone/>
            </a:pPr>
            <a:r>
              <a:rPr lang="en-US" sz="1600">
                <a:solidFill>
                  <a:srgbClr val="FFFFFF"/>
                </a:solidFill>
              </a:rPr>
              <a:t>		p = Search(l1,x);</a:t>
            </a:r>
          </a:p>
          <a:p>
            <a:pPr>
              <a:buFontTx/>
              <a:buNone/>
            </a:pPr>
            <a:r>
              <a:rPr lang="en-US" sz="1600">
                <a:solidFill>
                  <a:srgbClr val="FFFFFF"/>
                </a:solidFill>
              </a:rPr>
              <a:t>		if(p==NULL) printf(“không tìm thấy”);</a:t>
            </a:r>
          </a:p>
          <a:p>
            <a:pPr>
              <a:buFontTx/>
              <a:buNone/>
            </a:pPr>
            <a:r>
              <a:rPr lang="en-US" sz="1600">
                <a:solidFill>
                  <a:srgbClr val="FFFFFF"/>
                </a:solidFill>
              </a:rPr>
              <a:t>		else printf(“tìm thấy”); </a:t>
            </a:r>
          </a:p>
          <a:p>
            <a:pPr>
              <a:buFontTx/>
              <a:buNone/>
            </a:pPr>
            <a:r>
              <a:rPr lang="en-US" sz="1600">
                <a:solidFill>
                  <a:srgbClr val="FFFFFF"/>
                </a:solidFill>
              </a:rPr>
              <a:t>		RemoveHead(l1,x);</a:t>
            </a:r>
          </a:p>
          <a:p>
            <a:pPr>
              <a:buFontTx/>
              <a:buNone/>
            </a:pPr>
            <a:r>
              <a:rPr lang="en-US" sz="1600">
                <a:solidFill>
                  <a:srgbClr val="FFFFFF"/>
                </a:solidFill>
              </a:rPr>
              <a:t>		printf(“danh sách sau khi xóa\n”);</a:t>
            </a:r>
          </a:p>
          <a:p>
            <a:pPr>
              <a:buFontTx/>
              <a:buNone/>
            </a:pPr>
            <a:r>
              <a:rPr lang="en-US" sz="1600">
                <a:solidFill>
                  <a:srgbClr val="FFFFFF"/>
                </a:solidFill>
              </a:rPr>
              <a:t>		PrintList(l1);</a:t>
            </a:r>
          </a:p>
          <a:p>
            <a:pPr>
              <a:buFontTx/>
              <a:buNone/>
            </a:pPr>
            <a:r>
              <a:rPr lang="en-US" sz="1600">
                <a:solidFill>
                  <a:srgbClr val="FFFFFF"/>
                </a:solidFill>
              </a:rPr>
              <a:t>		printf(“nhập khoá cần xoá\n”);</a:t>
            </a:r>
          </a:p>
          <a:p>
            <a:pPr>
              <a:buFontTx/>
              <a:buNone/>
            </a:pPr>
            <a:r>
              <a:rPr lang="en-US" sz="1600">
                <a:solidFill>
                  <a:srgbClr val="FFFFFF"/>
                </a:solidFill>
              </a:rPr>
              <a:t>		scanf(“%d”,&amp;x);</a:t>
            </a:r>
          </a:p>
          <a:p>
            <a:pPr>
              <a:buFontTx/>
              <a:buNone/>
            </a:pPr>
            <a:r>
              <a:rPr lang="en-US" sz="1600">
                <a:solidFill>
                  <a:srgbClr val="FFFFFF"/>
                </a:solidFill>
              </a:rPr>
              <a:t>		RemoveX(l1,x);</a:t>
            </a:r>
          </a:p>
          <a:p>
            <a:pPr>
              <a:buFontTx/>
              <a:buNone/>
            </a:pPr>
            <a:endParaRPr lang="en-US" sz="16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35874"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Cài đặt hàm main() (tt)</a:t>
            </a:r>
          </a:p>
        </p:txBody>
      </p:sp>
      <p:sp>
        <p:nvSpPr>
          <p:cNvPr id="335875" name="Rectangle 3"/>
          <p:cNvSpPr>
            <a:spLocks noGrp="1" noChangeArrowheads="1"/>
          </p:cNvSpPr>
          <p:nvPr>
            <p:ph idx="1"/>
          </p:nvPr>
        </p:nvSpPr>
        <p:spPr>
          <a:xfrm>
            <a:off x="5383341" y="685800"/>
            <a:ext cx="3964154" cy="4603750"/>
          </a:xfrm>
        </p:spPr>
        <p:txBody>
          <a:bodyPr>
            <a:normAutofit/>
          </a:bodyPr>
          <a:lstStyle/>
          <a:p>
            <a:pPr>
              <a:buFontTx/>
              <a:buNone/>
            </a:pPr>
            <a:r>
              <a:rPr lang="en-US">
                <a:solidFill>
                  <a:schemeClr val="tx1"/>
                </a:solidFill>
              </a:rPr>
              <a:t>		printf(“danh sách sau khi xoá”);</a:t>
            </a:r>
          </a:p>
          <a:p>
            <a:pPr>
              <a:buFontTx/>
              <a:buNone/>
            </a:pPr>
            <a:r>
              <a:rPr lang="en-US">
                <a:solidFill>
                  <a:schemeClr val="tx1"/>
                </a:solidFill>
              </a:rPr>
              <a:t>		PrintfList(l1);</a:t>
            </a:r>
          </a:p>
          <a:p>
            <a:pPr>
              <a:buFontTx/>
              <a:buNone/>
            </a:pPr>
            <a:r>
              <a:rPr lang="en-US">
                <a:solidFill>
                  <a:schemeClr val="tx1"/>
                </a:solidFill>
              </a:rPr>
              <a:t>		SelectionSort(l1);</a:t>
            </a:r>
          </a:p>
          <a:p>
            <a:pPr>
              <a:buFontTx/>
              <a:buNone/>
            </a:pPr>
            <a:r>
              <a:rPr lang="en-US">
                <a:solidFill>
                  <a:schemeClr val="tx1"/>
                </a:solidFill>
              </a:rPr>
              <a:t>		printf(“Danh sách sau khi sắp xếp”);</a:t>
            </a:r>
          </a:p>
          <a:p>
            <a:pPr>
              <a:buFontTx/>
              <a:buNone/>
            </a:pPr>
            <a:r>
              <a:rPr lang="en-US">
                <a:solidFill>
                  <a:schemeClr val="tx1"/>
                </a:solidFill>
              </a:rPr>
              <a:t>		PrintfList(l1);</a:t>
            </a:r>
          </a:p>
          <a:p>
            <a:pPr>
              <a:buFontTx/>
              <a:buNone/>
            </a:pPr>
            <a:r>
              <a:rPr lang="en-US">
                <a:solidFill>
                  <a:schemeClr val="tx1"/>
                </a:solidFill>
              </a:rPr>
              <a:t>		RemoveList(l1);</a:t>
            </a:r>
          </a:p>
          <a:p>
            <a:pPr>
              <a:buFontTx/>
              <a:buNone/>
            </a:pPr>
            <a:r>
              <a:rPr lang="en-US">
                <a:solidFill>
                  <a:schemeClr val="tx1"/>
                </a:solidFill>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3689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Vài ứng dụng danh sách liên kết đơn</a:t>
            </a:r>
          </a:p>
        </p:txBody>
      </p:sp>
      <p:sp>
        <p:nvSpPr>
          <p:cNvPr id="336899" name="Rectangle 3"/>
          <p:cNvSpPr>
            <a:spLocks noGrp="1" noChangeArrowheads="1"/>
          </p:cNvSpPr>
          <p:nvPr>
            <p:ph idx="1"/>
          </p:nvPr>
        </p:nvSpPr>
        <p:spPr>
          <a:xfrm>
            <a:off x="4046219" y="685799"/>
            <a:ext cx="5109211" cy="4892040"/>
          </a:xfrm>
        </p:spPr>
        <p:txBody>
          <a:bodyPr>
            <a:normAutofit/>
          </a:bodyPr>
          <a:lstStyle/>
          <a:p>
            <a:r>
              <a:rPr lang="en-US">
                <a:solidFill>
                  <a:schemeClr val="tx1"/>
                </a:solidFill>
              </a:rPr>
              <a:t>Dùng xâu đơn để lưu trữ danh sách các học viên trong lớp học</a:t>
            </a:r>
          </a:p>
          <a:p>
            <a:r>
              <a:rPr lang="en-US">
                <a:solidFill>
                  <a:schemeClr val="tx1"/>
                </a:solidFill>
              </a:rPr>
              <a:t>Dùng xâu đơn để quản lý danh sách nhân viên trong một công ty, trong cơ quan</a:t>
            </a:r>
          </a:p>
          <a:p>
            <a:r>
              <a:rPr lang="en-US">
                <a:solidFill>
                  <a:schemeClr val="tx1"/>
                </a:solidFill>
              </a:rPr>
              <a:t>Dùng xâu đơn để quản lý danh sách các cuốn sách trong thư viện </a:t>
            </a:r>
          </a:p>
          <a:p>
            <a:r>
              <a:rPr lang="en-US">
                <a:solidFill>
                  <a:schemeClr val="tx1"/>
                </a:solidFill>
              </a:rPr>
              <a:t>Dùng xâu đơn để quản lý các băng đĩa trong tiệm cho thuê đĩa.</a:t>
            </a:r>
          </a:p>
          <a:p>
            <a:r>
              <a:rPr lang="en-US">
                <a:solidFill>
                  <a:schemeClr val="tx1"/>
                </a:solidFill>
              </a:rPr>
              <a:t>..vv</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37922"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Dùng xâu đơn để quản lý lớp học</a:t>
            </a:r>
          </a:p>
        </p:txBody>
      </p:sp>
      <p:sp>
        <p:nvSpPr>
          <p:cNvPr id="337923" name="Rectangle 3"/>
          <p:cNvSpPr>
            <a:spLocks noGrp="1" noChangeArrowheads="1"/>
          </p:cNvSpPr>
          <p:nvPr>
            <p:ph idx="1"/>
          </p:nvPr>
        </p:nvSpPr>
        <p:spPr>
          <a:xfrm>
            <a:off x="4046219" y="685799"/>
            <a:ext cx="5109211" cy="4892040"/>
          </a:xfrm>
        </p:spPr>
        <p:txBody>
          <a:bodyPr>
            <a:normAutofit/>
          </a:bodyPr>
          <a:lstStyle/>
          <a:p>
            <a:pPr>
              <a:lnSpc>
                <a:spcPct val="90000"/>
              </a:lnSpc>
              <a:buFont typeface="Wingdings" pitchFamily="2" charset="2"/>
              <a:buChar char="Ø"/>
            </a:pPr>
            <a:r>
              <a:rPr lang="en-US" sz="1700">
                <a:solidFill>
                  <a:schemeClr val="tx1"/>
                </a:solidFill>
              </a:rPr>
              <a:t>Yêu cầu: Thông tin của một sinh viên gồm, mã số sinh viên, tên sinh viên, điểm trung bình. </a:t>
            </a:r>
          </a:p>
          <a:p>
            <a:pPr>
              <a:lnSpc>
                <a:spcPct val="90000"/>
              </a:lnSpc>
              <a:buFontTx/>
              <a:buNone/>
            </a:pPr>
            <a:r>
              <a:rPr lang="en-US" sz="1700">
                <a:solidFill>
                  <a:schemeClr val="tx1"/>
                </a:solidFill>
              </a:rPr>
              <a:t>1. Hãy khai báo cấu trúc dữ liệu dạng danh sách liên kết để lưu danh sách sinh viên nói trên.</a:t>
            </a:r>
          </a:p>
          <a:p>
            <a:pPr>
              <a:lnSpc>
                <a:spcPct val="90000"/>
              </a:lnSpc>
              <a:buFontTx/>
              <a:buNone/>
            </a:pPr>
            <a:r>
              <a:rPr lang="en-US" sz="1700">
                <a:solidFill>
                  <a:schemeClr val="tx1"/>
                </a:solidFill>
              </a:rPr>
              <a:t>2. Nhập danh sách các sinh viên, và thêm từng sinh viên vào đầu danh sách (việc nhập kết thúc khi tên của một sinh viên bằng rỗng)</a:t>
            </a:r>
          </a:p>
          <a:p>
            <a:pPr>
              <a:lnSpc>
                <a:spcPct val="90000"/>
              </a:lnSpc>
              <a:buFontTx/>
              <a:buNone/>
            </a:pPr>
            <a:r>
              <a:rPr lang="en-US" sz="1700">
                <a:solidFill>
                  <a:schemeClr val="tx1"/>
                </a:solidFill>
              </a:rPr>
              <a:t>3. Tìm một sinh viên có trong lớp học hay không</a:t>
            </a:r>
          </a:p>
          <a:p>
            <a:pPr>
              <a:lnSpc>
                <a:spcPct val="90000"/>
              </a:lnSpc>
              <a:buFontTx/>
              <a:buNone/>
            </a:pPr>
            <a:r>
              <a:rPr lang="en-US" sz="1700">
                <a:solidFill>
                  <a:schemeClr val="tx1"/>
                </a:solidFill>
              </a:rPr>
              <a:t>4. Xoá một sinh viên có mã số bằng x (x nhập từ bàn phím)</a:t>
            </a:r>
          </a:p>
          <a:p>
            <a:pPr>
              <a:lnSpc>
                <a:spcPct val="90000"/>
              </a:lnSpc>
              <a:buFontTx/>
              <a:buNone/>
            </a:pPr>
            <a:r>
              <a:rPr lang="en-US" sz="1700">
                <a:solidFill>
                  <a:schemeClr val="tx1"/>
                </a:solidFill>
              </a:rPr>
              <a:t>5. Liệt kê thông tin của các sinh viên có điểm trung bình lớn hơn hay bằng 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3894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Dùng xâu đơn để quản lý lớp học</a:t>
            </a:r>
          </a:p>
        </p:txBody>
      </p:sp>
      <p:sp>
        <p:nvSpPr>
          <p:cNvPr id="338947" name="Rectangle 3"/>
          <p:cNvSpPr>
            <a:spLocks noGrp="1" noChangeArrowheads="1"/>
          </p:cNvSpPr>
          <p:nvPr>
            <p:ph idx="1"/>
          </p:nvPr>
        </p:nvSpPr>
        <p:spPr>
          <a:xfrm>
            <a:off x="4046219" y="685799"/>
            <a:ext cx="5109211" cy="4892040"/>
          </a:xfrm>
        </p:spPr>
        <p:txBody>
          <a:bodyPr>
            <a:normAutofit/>
          </a:bodyPr>
          <a:lstStyle/>
          <a:p>
            <a:pPr marL="609600" indent="-609600">
              <a:lnSpc>
                <a:spcPct val="90000"/>
              </a:lnSpc>
              <a:buFontTx/>
              <a:buNone/>
            </a:pPr>
            <a:r>
              <a:rPr lang="en-US" sz="1600">
                <a:solidFill>
                  <a:schemeClr val="tx1"/>
                </a:solidFill>
              </a:rPr>
              <a:t>6. Xếp loại và in ra thông tin của từng sinh viên, biết rằng cách xếp loại như sau:</a:t>
            </a:r>
          </a:p>
          <a:p>
            <a:pPr marL="609600" indent="-609600">
              <a:lnSpc>
                <a:spcPct val="90000"/>
              </a:lnSpc>
              <a:buFontTx/>
              <a:buNone/>
            </a:pPr>
            <a:r>
              <a:rPr lang="en-US" sz="1600">
                <a:solidFill>
                  <a:schemeClr val="tx1"/>
                </a:solidFill>
              </a:rPr>
              <a:t>	ĐTB &lt;=3.6 : Loại yếu</a:t>
            </a:r>
          </a:p>
          <a:p>
            <a:pPr marL="609600" indent="-609600">
              <a:lnSpc>
                <a:spcPct val="90000"/>
              </a:lnSpc>
              <a:buFontTx/>
              <a:buNone/>
            </a:pPr>
            <a:r>
              <a:rPr lang="en-US" sz="1600">
                <a:solidFill>
                  <a:schemeClr val="tx1"/>
                </a:solidFill>
              </a:rPr>
              <a:t>	ĐTB&gt;=50 và ĐTB&lt;6.5 : Loại trung bình</a:t>
            </a:r>
          </a:p>
          <a:p>
            <a:pPr marL="609600" indent="-609600">
              <a:lnSpc>
                <a:spcPct val="90000"/>
              </a:lnSpc>
              <a:buFontTx/>
              <a:buNone/>
            </a:pPr>
            <a:r>
              <a:rPr lang="en-US" sz="1600">
                <a:solidFill>
                  <a:schemeClr val="tx1"/>
                </a:solidFill>
              </a:rPr>
              <a:t>	ĐTB&gt;=6.5 và ĐTB &lt; 7.0: Loại trung bình khá  </a:t>
            </a:r>
          </a:p>
          <a:p>
            <a:pPr marL="609600" indent="-609600">
              <a:lnSpc>
                <a:spcPct val="90000"/>
              </a:lnSpc>
              <a:buFontTx/>
              <a:buNone/>
            </a:pPr>
            <a:r>
              <a:rPr lang="en-US" sz="1600">
                <a:solidFill>
                  <a:schemeClr val="tx1"/>
                </a:solidFill>
              </a:rPr>
              <a:t>	ĐTB&gt;=7.0 và ĐTB &lt;8.0: Loại khá</a:t>
            </a:r>
          </a:p>
          <a:p>
            <a:pPr marL="609600" indent="-609600">
              <a:lnSpc>
                <a:spcPct val="90000"/>
              </a:lnSpc>
              <a:buFontTx/>
              <a:buNone/>
            </a:pPr>
            <a:r>
              <a:rPr lang="en-US" sz="1600">
                <a:solidFill>
                  <a:schemeClr val="tx1"/>
                </a:solidFill>
              </a:rPr>
              <a:t>	ĐTB&gt;=8.0 và ĐTB &lt; 9.0: Loại giỏi.</a:t>
            </a:r>
          </a:p>
          <a:p>
            <a:pPr marL="609600" indent="-609600">
              <a:lnSpc>
                <a:spcPct val="90000"/>
              </a:lnSpc>
              <a:buFontTx/>
              <a:buNone/>
            </a:pPr>
            <a:r>
              <a:rPr lang="en-US" sz="1600">
                <a:solidFill>
                  <a:schemeClr val="tx1"/>
                </a:solidFill>
              </a:rPr>
              <a:t>	ĐTB&gt;=9.0 : Loại xuất sắc</a:t>
            </a:r>
          </a:p>
          <a:p>
            <a:pPr marL="609600" indent="-609600">
              <a:lnSpc>
                <a:spcPct val="90000"/>
              </a:lnSpc>
              <a:buFontTx/>
              <a:buAutoNum type="arabicPeriod" startAt="7"/>
            </a:pPr>
            <a:r>
              <a:rPr lang="en-US" sz="1600">
                <a:solidFill>
                  <a:schemeClr val="tx1"/>
                </a:solidFill>
              </a:rPr>
              <a:t>Sắp xếp và in ra danh sách sinh viên tăng theo điểm trung bình.</a:t>
            </a:r>
          </a:p>
          <a:p>
            <a:pPr marL="609600" indent="-609600">
              <a:lnSpc>
                <a:spcPct val="90000"/>
              </a:lnSpc>
              <a:buFontTx/>
              <a:buAutoNum type="arabicPeriod" startAt="7"/>
            </a:pPr>
            <a:r>
              <a:rPr lang="en-US" sz="1600">
                <a:solidFill>
                  <a:schemeClr val="tx1"/>
                </a:solidFill>
              </a:rPr>
              <a:t>Chèn một sinh viên vào danh sách sinh viên tăng theo điểm trung bình nói trên, sao cho sau khi chèn danh sách sinh viên vẫn tăng theo điểm trung bình</a:t>
            </a:r>
          </a:p>
          <a:p>
            <a:pPr marL="609600" indent="-609600">
              <a:lnSpc>
                <a:spcPct val="90000"/>
              </a:lnSpc>
              <a:buFontTx/>
              <a:buNone/>
            </a:pPr>
            <a:r>
              <a:rPr lang="en-US" sz="1600">
                <a:solidFill>
                  <a:schemeClr val="tx1"/>
                </a:solidFill>
              </a:rPr>
              <a:t>..vv</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39977"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3997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Cấu trúc dữ liệu cho bài toán</a:t>
            </a:r>
          </a:p>
        </p:txBody>
      </p:sp>
      <p:sp>
        <p:nvSpPr>
          <p:cNvPr id="339971" name="Rectangle 3"/>
          <p:cNvSpPr>
            <a:spLocks noGrp="1" noChangeArrowheads="1"/>
          </p:cNvSpPr>
          <p:nvPr>
            <p:ph idx="1"/>
          </p:nvPr>
        </p:nvSpPr>
        <p:spPr>
          <a:xfrm>
            <a:off x="5383341" y="685800"/>
            <a:ext cx="3964154" cy="4603750"/>
          </a:xfrm>
        </p:spPr>
        <p:txBody>
          <a:bodyPr>
            <a:normAutofit/>
          </a:bodyPr>
          <a:lstStyle/>
          <a:p>
            <a:pPr>
              <a:lnSpc>
                <a:spcPct val="90000"/>
              </a:lnSpc>
            </a:pPr>
            <a:r>
              <a:rPr lang="en-US" sz="1700">
                <a:solidFill>
                  <a:schemeClr val="tx1"/>
                </a:solidFill>
              </a:rPr>
              <a:t>Cấu trúc dữ liệu của một sinh viên</a:t>
            </a:r>
          </a:p>
          <a:p>
            <a:pPr>
              <a:lnSpc>
                <a:spcPct val="90000"/>
              </a:lnSpc>
              <a:buFontTx/>
              <a:buNone/>
            </a:pPr>
            <a:r>
              <a:rPr lang="en-US" sz="1700">
                <a:solidFill>
                  <a:schemeClr val="tx1"/>
                </a:solidFill>
              </a:rPr>
              <a:t>	typedef struct </a:t>
            </a:r>
          </a:p>
          <a:p>
            <a:pPr>
              <a:lnSpc>
                <a:spcPct val="90000"/>
              </a:lnSpc>
              <a:buFontTx/>
              <a:buNone/>
            </a:pPr>
            <a:r>
              <a:rPr lang="en-US" sz="1700">
                <a:solidFill>
                  <a:schemeClr val="tx1"/>
                </a:solidFill>
              </a:rPr>
              <a:t>	{ 	char tên[40];</a:t>
            </a:r>
          </a:p>
          <a:p>
            <a:pPr>
              <a:lnSpc>
                <a:spcPct val="90000"/>
              </a:lnSpc>
              <a:buFontTx/>
              <a:buNone/>
            </a:pPr>
            <a:r>
              <a:rPr lang="en-US" sz="1700">
                <a:solidFill>
                  <a:schemeClr val="tx1"/>
                </a:solidFill>
              </a:rPr>
              <a:t>		char Maso[40];</a:t>
            </a:r>
          </a:p>
          <a:p>
            <a:pPr>
              <a:lnSpc>
                <a:spcPct val="90000"/>
              </a:lnSpc>
              <a:buFontTx/>
              <a:buNone/>
            </a:pPr>
            <a:r>
              <a:rPr lang="en-US" sz="1700">
                <a:solidFill>
                  <a:schemeClr val="tx1"/>
                </a:solidFill>
              </a:rPr>
              <a:t>		float ĐTB;</a:t>
            </a:r>
          </a:p>
          <a:p>
            <a:pPr>
              <a:lnSpc>
                <a:spcPct val="90000"/>
              </a:lnSpc>
              <a:buFontTx/>
              <a:buNone/>
            </a:pPr>
            <a:r>
              <a:rPr lang="en-US" sz="1700">
                <a:solidFill>
                  <a:schemeClr val="tx1"/>
                </a:solidFill>
              </a:rPr>
              <a:t>	}SV</a:t>
            </a:r>
          </a:p>
          <a:p>
            <a:pPr>
              <a:lnSpc>
                <a:spcPct val="90000"/>
              </a:lnSpc>
            </a:pPr>
            <a:r>
              <a:rPr lang="en-US" sz="1700">
                <a:solidFill>
                  <a:schemeClr val="tx1"/>
                </a:solidFill>
              </a:rPr>
              <a:t>Cấu trúc dữ liệu của 1 nút trong xâu</a:t>
            </a:r>
          </a:p>
          <a:p>
            <a:pPr>
              <a:lnSpc>
                <a:spcPct val="90000"/>
              </a:lnSpc>
              <a:buFontTx/>
              <a:buNone/>
            </a:pPr>
            <a:r>
              <a:rPr lang="en-US" sz="1700">
                <a:solidFill>
                  <a:schemeClr val="tx1"/>
                </a:solidFill>
              </a:rPr>
              <a:t>	typedef struct tagNode</a:t>
            </a:r>
          </a:p>
          <a:p>
            <a:pPr>
              <a:lnSpc>
                <a:spcPct val="90000"/>
              </a:lnSpc>
              <a:buFontTx/>
              <a:buNone/>
            </a:pPr>
            <a:r>
              <a:rPr lang="en-US" sz="1700">
                <a:solidFill>
                  <a:schemeClr val="tx1"/>
                </a:solidFill>
              </a:rPr>
              <a:t>	{ 	SV Info;</a:t>
            </a:r>
          </a:p>
          <a:p>
            <a:pPr>
              <a:lnSpc>
                <a:spcPct val="90000"/>
              </a:lnSpc>
              <a:buFontTx/>
              <a:buNone/>
            </a:pPr>
            <a:r>
              <a:rPr lang="en-US" sz="1700">
                <a:solidFill>
                  <a:schemeClr val="tx1"/>
                </a:solidFill>
              </a:rPr>
              <a:t>		struct tagNode *pNext;</a:t>
            </a:r>
          </a:p>
          <a:p>
            <a:pPr>
              <a:lnSpc>
                <a:spcPct val="90000"/>
              </a:lnSpc>
              <a:buFontTx/>
              <a:buNone/>
            </a:pPr>
            <a:r>
              <a:rPr lang="en-US" sz="1700">
                <a:solidFill>
                  <a:schemeClr val="tx1"/>
                </a:solidFill>
              </a:rPr>
              <a:t>	}Node;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68299"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6829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Khởi tạo danh sách liên kết</a:t>
            </a:r>
          </a:p>
        </p:txBody>
      </p:sp>
      <p:sp>
        <p:nvSpPr>
          <p:cNvPr id="268291" name="Rectangle 3"/>
          <p:cNvSpPr>
            <a:spLocks noGrp="1" noChangeArrowheads="1"/>
          </p:cNvSpPr>
          <p:nvPr>
            <p:ph idx="1"/>
          </p:nvPr>
        </p:nvSpPr>
        <p:spPr>
          <a:xfrm>
            <a:off x="5383341" y="685800"/>
            <a:ext cx="3964154" cy="4603750"/>
          </a:xfrm>
        </p:spPr>
        <p:txBody>
          <a:bodyPr>
            <a:normAutofit/>
          </a:bodyPr>
          <a:lstStyle/>
          <a:p>
            <a:pPr>
              <a:buFont typeface="Wingdings" pitchFamily="2" charset="2"/>
              <a:buChar char="Ø"/>
            </a:pPr>
            <a:r>
              <a:rPr lang="en-US">
                <a:solidFill>
                  <a:schemeClr val="tx1"/>
                </a:solidFill>
              </a:rPr>
              <a:t>Địa chỉ của nút đầu tiên, địa chỉ của nút cuối cùng đều không có </a:t>
            </a:r>
          </a:p>
          <a:p>
            <a:pPr>
              <a:buFontTx/>
              <a:buNone/>
            </a:pPr>
            <a:r>
              <a:rPr lang="en-US">
                <a:solidFill>
                  <a:schemeClr val="tx1"/>
                </a:solidFill>
              </a:rPr>
              <a:t>	void CreateList(List &amp;l) </a:t>
            </a:r>
          </a:p>
          <a:p>
            <a:pPr>
              <a:buFontTx/>
              <a:buNone/>
            </a:pPr>
            <a:r>
              <a:rPr lang="en-US">
                <a:solidFill>
                  <a:schemeClr val="tx1"/>
                </a:solidFill>
              </a:rPr>
              <a:t>	{ 	</a:t>
            </a:r>
          </a:p>
          <a:p>
            <a:pPr>
              <a:buFontTx/>
              <a:buNone/>
            </a:pPr>
            <a:r>
              <a:rPr lang="en-US">
                <a:solidFill>
                  <a:schemeClr val="tx1"/>
                </a:solidFill>
              </a:rPr>
              <a:t>		l.pHead=NULL;</a:t>
            </a:r>
          </a:p>
          <a:p>
            <a:pPr>
              <a:buFontTx/>
              <a:buNone/>
            </a:pPr>
            <a:r>
              <a:rPr lang="en-US">
                <a:solidFill>
                  <a:schemeClr val="tx1"/>
                </a:solidFill>
              </a:rPr>
              <a:t>		l.pTail=NULL;</a:t>
            </a:r>
          </a:p>
          <a:p>
            <a:pPr>
              <a:buFontTx/>
              <a:buNone/>
            </a:pPr>
            <a:r>
              <a:rPr lang="en-US">
                <a:solidFill>
                  <a:schemeClr val="tx1"/>
                </a:solidFill>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39973"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9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39970"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Câu hỏi và Bài tập</a:t>
            </a:r>
          </a:p>
        </p:txBody>
      </p:sp>
      <p:sp>
        <p:nvSpPr>
          <p:cNvPr id="339971" name="Rectangle 3"/>
          <p:cNvSpPr>
            <a:spLocks noGrp="1" noChangeArrowheads="1"/>
          </p:cNvSpPr>
          <p:nvPr>
            <p:ph idx="1"/>
          </p:nvPr>
        </p:nvSpPr>
        <p:spPr>
          <a:xfrm>
            <a:off x="4046219" y="685799"/>
            <a:ext cx="5109211" cy="4892040"/>
          </a:xfrm>
        </p:spPr>
        <p:txBody>
          <a:bodyPr>
            <a:normAutofit/>
          </a:bodyPr>
          <a:lstStyle/>
          <a:p>
            <a:pPr marL="0" indent="0">
              <a:buNone/>
            </a:pPr>
            <a:r>
              <a:rPr lang="en-US">
                <a:solidFill>
                  <a:schemeClr val="tx1"/>
                </a:solidFill>
              </a:rPr>
              <a:t>1. Nêu các bước để thêm một nút vào đầu, giữa và cuối danh sách liên kết đơn.</a:t>
            </a:r>
          </a:p>
          <a:p>
            <a:pPr marL="0" indent="0">
              <a:buNone/>
            </a:pPr>
            <a:r>
              <a:rPr lang="en-US">
                <a:solidFill>
                  <a:schemeClr val="tx1"/>
                </a:solidFill>
              </a:rPr>
              <a:t>2. Nêu các bước để xóa một nút ở đầu, giữa và cuối danh sách liên kết đơn.</a:t>
            </a:r>
          </a:p>
          <a:p>
            <a:pPr marL="0" indent="0">
              <a:buNone/>
            </a:pPr>
            <a:r>
              <a:rPr lang="en-US">
                <a:solidFill>
                  <a:schemeClr val="tx1"/>
                </a:solidFill>
              </a:rPr>
              <a:t>3. Viết thủ tục để in ra tất cả các phần tử của 1 danh sách liên kết đơn.</a:t>
            </a:r>
          </a:p>
          <a:p>
            <a:pPr marL="0" indent="0">
              <a:buNone/>
            </a:pPr>
            <a:r>
              <a:rPr lang="en-US">
                <a:solidFill>
                  <a:schemeClr val="tx1"/>
                </a:solidFill>
              </a:rPr>
              <a:t>4. Viết chương trình thực hiện việc sắp xếp 1 danh sách liên kết đơn bao gồm các phần tử là số nguyên.</a:t>
            </a:r>
          </a:p>
          <a:p>
            <a:pPr marL="0" indent="0">
              <a:buNone/>
            </a:pPr>
            <a:r>
              <a:rPr lang="en-US">
                <a:solidFill>
                  <a:schemeClr val="tx1"/>
                </a:solidFill>
              </a:rPr>
              <a:t>5. Viết chương trình cộng 2 đa thức được biểu diễn thông qua danh sách liên kết đơn.</a:t>
            </a:r>
          </a:p>
        </p:txBody>
      </p:sp>
    </p:spTree>
    <p:extLst>
      <p:ext uri="{BB962C8B-B14F-4D97-AF65-F5344CB8AC3E}">
        <p14:creationId xmlns:p14="http://schemas.microsoft.com/office/powerpoint/2010/main" val="2741046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69314"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dirty="0" err="1">
                <a:latin typeface="Arial (Thân)"/>
              </a:rPr>
              <a:t>Các</a:t>
            </a:r>
            <a:r>
              <a:rPr lang="en-US" dirty="0">
                <a:latin typeface="Arial (Thân)"/>
              </a:rPr>
              <a:t> </a:t>
            </a:r>
            <a:r>
              <a:rPr lang="en-US" dirty="0" err="1">
                <a:latin typeface="Arial (Thân)"/>
              </a:rPr>
              <a:t>cấu</a:t>
            </a:r>
            <a:r>
              <a:rPr lang="en-US" dirty="0">
                <a:latin typeface="Arial (Thân)"/>
              </a:rPr>
              <a:t> </a:t>
            </a:r>
            <a:r>
              <a:rPr lang="en-US" dirty="0" err="1">
                <a:latin typeface="Arial (Thân)"/>
              </a:rPr>
              <a:t>trúc</a:t>
            </a:r>
            <a:r>
              <a:rPr lang="en-US" dirty="0">
                <a:latin typeface="Arial (Thân)"/>
              </a:rPr>
              <a:t> </a:t>
            </a:r>
            <a:r>
              <a:rPr lang="en-US" dirty="0" err="1">
                <a:latin typeface="Arial (Thân)"/>
              </a:rPr>
              <a:t>đặc</a:t>
            </a:r>
            <a:r>
              <a:rPr lang="en-US" dirty="0">
                <a:latin typeface="Arial (Thân)"/>
              </a:rPr>
              <a:t> </a:t>
            </a:r>
            <a:r>
              <a:rPr lang="en-US" dirty="0" err="1">
                <a:latin typeface="Arial (Thân)"/>
              </a:rPr>
              <a:t>biệt</a:t>
            </a:r>
            <a:r>
              <a:rPr lang="en-US" dirty="0">
                <a:latin typeface="Arial (Thân)"/>
              </a:rPr>
              <a:t> </a:t>
            </a:r>
            <a:r>
              <a:rPr lang="en-US" dirty="0" err="1">
                <a:latin typeface="Arial (Thân)"/>
              </a:rPr>
              <a:t>của</a:t>
            </a:r>
            <a:r>
              <a:rPr lang="en-US" dirty="0">
                <a:latin typeface="Arial (Thân)"/>
              </a:rPr>
              <a:t> </a:t>
            </a:r>
            <a:r>
              <a:rPr lang="en-US" dirty="0" err="1">
                <a:latin typeface="Arial (Thân)"/>
              </a:rPr>
              <a:t>danh</a:t>
            </a:r>
            <a:r>
              <a:rPr lang="en-US" dirty="0">
                <a:latin typeface="Arial (Thân)"/>
              </a:rPr>
              <a:t> </a:t>
            </a:r>
            <a:r>
              <a:rPr lang="en-US" dirty="0" err="1">
                <a:latin typeface="Arial (Thân)"/>
              </a:rPr>
              <a:t>sách</a:t>
            </a:r>
            <a:r>
              <a:rPr lang="en-US" dirty="0">
                <a:latin typeface="Arial (Thân)"/>
              </a:rPr>
              <a:t> </a:t>
            </a:r>
            <a:r>
              <a:rPr lang="en-US" dirty="0" err="1">
                <a:latin typeface="Arial (Thân)"/>
              </a:rPr>
              <a:t>đơn</a:t>
            </a:r>
            <a:endParaRPr lang="en-US" dirty="0">
              <a:latin typeface="Arial (Thân)"/>
            </a:endParaRPr>
          </a:p>
        </p:txBody>
      </p:sp>
      <p:sp>
        <p:nvSpPr>
          <p:cNvPr id="269315" name="Rectangle 3"/>
          <p:cNvSpPr>
            <a:spLocks noGrp="1" noChangeArrowheads="1"/>
          </p:cNvSpPr>
          <p:nvPr>
            <p:ph idx="1"/>
          </p:nvPr>
        </p:nvSpPr>
        <p:spPr>
          <a:xfrm>
            <a:off x="4046219" y="685799"/>
            <a:ext cx="5109211" cy="4892040"/>
          </a:xfrm>
        </p:spPr>
        <p:txBody>
          <a:bodyPr>
            <a:normAutofit/>
          </a:bodyPr>
          <a:lstStyle/>
          <a:p>
            <a:pPr>
              <a:buFont typeface="Wingdings" pitchFamily="2" charset="2"/>
              <a:buChar char="Ø"/>
            </a:pPr>
            <a:r>
              <a:rPr lang="en-US" dirty="0">
                <a:solidFill>
                  <a:schemeClr val="tx1"/>
                </a:solidFill>
              </a:rPr>
              <a:t>Stack (</a:t>
            </a:r>
            <a:r>
              <a:rPr lang="en-US" dirty="0" err="1">
                <a:solidFill>
                  <a:schemeClr val="tx1"/>
                </a:solidFill>
              </a:rPr>
              <a:t>ngăn</a:t>
            </a:r>
            <a:r>
              <a:rPr lang="en-US" dirty="0">
                <a:solidFill>
                  <a:schemeClr val="tx1"/>
                </a:solidFill>
              </a:rPr>
              <a:t> </a:t>
            </a:r>
            <a:r>
              <a:rPr lang="en-US" dirty="0" err="1">
                <a:solidFill>
                  <a:schemeClr val="tx1"/>
                </a:solidFill>
              </a:rPr>
              <a:t>xếp</a:t>
            </a:r>
            <a:r>
              <a:rPr lang="en-US" dirty="0">
                <a:solidFill>
                  <a:schemeClr val="tx1"/>
                </a:solidFill>
              </a:rPr>
              <a:t>): </a:t>
            </a:r>
            <a:r>
              <a:rPr lang="en-US" dirty="0" err="1">
                <a:solidFill>
                  <a:schemeClr val="tx1"/>
                </a:solidFill>
              </a:rPr>
              <a:t>Là</a:t>
            </a:r>
            <a:r>
              <a:rPr lang="en-US" dirty="0">
                <a:solidFill>
                  <a:schemeClr val="tx1"/>
                </a:solidFill>
              </a:rPr>
              <a:t> 1 </a:t>
            </a:r>
            <a:r>
              <a:rPr lang="en-US" dirty="0" err="1">
                <a:solidFill>
                  <a:schemeClr val="tx1"/>
                </a:solidFill>
              </a:rPr>
              <a:t>vật</a:t>
            </a:r>
            <a:r>
              <a:rPr lang="en-US" dirty="0">
                <a:solidFill>
                  <a:schemeClr val="tx1"/>
                </a:solidFill>
              </a:rPr>
              <a:t> </a:t>
            </a:r>
            <a:r>
              <a:rPr lang="en-US" dirty="0" err="1">
                <a:solidFill>
                  <a:schemeClr val="tx1"/>
                </a:solidFill>
              </a:rPr>
              <a:t>chứa</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chế</a:t>
            </a:r>
            <a:r>
              <a:rPr lang="en-US" dirty="0">
                <a:solidFill>
                  <a:schemeClr val="tx1"/>
                </a:solidFill>
              </a:rPr>
              <a:t> LIFO (Last In First Out), </a:t>
            </a:r>
            <a:r>
              <a:rPr lang="en-US" dirty="0" err="1">
                <a:solidFill>
                  <a:schemeClr val="tx1"/>
                </a:solidFill>
              </a:rPr>
              <a:t>từ</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thêm</a:t>
            </a:r>
            <a:r>
              <a:rPr lang="en-US" dirty="0">
                <a:solidFill>
                  <a:schemeClr val="tx1"/>
                </a:solidFill>
              </a:rPr>
              <a:t> 1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vào</a:t>
            </a:r>
            <a:r>
              <a:rPr lang="en-US" dirty="0">
                <a:solidFill>
                  <a:schemeClr val="tx1"/>
                </a:solidFill>
              </a:rPr>
              <a:t> Stack  </a:t>
            </a:r>
            <a:r>
              <a:rPr lang="en-US" dirty="0" err="1">
                <a:solidFill>
                  <a:schemeClr val="tx1"/>
                </a:solidFill>
              </a:rPr>
              <a:t>hoặc</a:t>
            </a:r>
            <a:r>
              <a:rPr lang="en-US" dirty="0">
                <a:solidFill>
                  <a:schemeClr val="tx1"/>
                </a:solidFill>
              </a:rPr>
              <a:t> </a:t>
            </a:r>
            <a:r>
              <a:rPr lang="en-US" dirty="0" err="1">
                <a:solidFill>
                  <a:schemeClr val="tx1"/>
                </a:solidFill>
              </a:rPr>
              <a:t>lấy</a:t>
            </a:r>
            <a:r>
              <a:rPr lang="en-US" dirty="0">
                <a:solidFill>
                  <a:schemeClr val="tx1"/>
                </a:solidFill>
              </a:rPr>
              <a:t> 1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ra </a:t>
            </a:r>
            <a:r>
              <a:rPr lang="en-US" dirty="0" err="1">
                <a:solidFill>
                  <a:schemeClr val="tx1"/>
                </a:solidFill>
              </a:rPr>
              <a:t>khỏi</a:t>
            </a:r>
            <a:r>
              <a:rPr lang="en-US" dirty="0">
                <a:solidFill>
                  <a:schemeClr val="tx1"/>
                </a:solidFill>
              </a:rPr>
              <a:t> Stack </a:t>
            </a:r>
            <a:r>
              <a:rPr lang="en-US" dirty="0" err="1">
                <a:solidFill>
                  <a:schemeClr val="tx1"/>
                </a:solidFill>
              </a:rPr>
              <a:t>được</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chế</a:t>
            </a:r>
            <a:r>
              <a:rPr lang="en-US" dirty="0">
                <a:solidFill>
                  <a:schemeClr val="tx1"/>
                </a:solidFill>
              </a:rPr>
              <a:t> “</a:t>
            </a:r>
            <a:r>
              <a:rPr lang="en-US" b="1" i="1" dirty="0" err="1">
                <a:solidFill>
                  <a:schemeClr val="accent4">
                    <a:lumMod val="60000"/>
                    <a:lumOff val="40000"/>
                  </a:schemeClr>
                </a:solidFill>
              </a:rPr>
              <a:t>vào</a:t>
            </a:r>
            <a:r>
              <a:rPr lang="en-US" b="1" i="1" dirty="0">
                <a:solidFill>
                  <a:schemeClr val="accent4">
                    <a:lumMod val="60000"/>
                    <a:lumOff val="40000"/>
                  </a:schemeClr>
                </a:solidFill>
              </a:rPr>
              <a:t> </a:t>
            </a:r>
            <a:r>
              <a:rPr lang="en-US" b="1" i="1" dirty="0" err="1">
                <a:solidFill>
                  <a:schemeClr val="accent4">
                    <a:lumMod val="60000"/>
                    <a:lumOff val="40000"/>
                  </a:schemeClr>
                </a:solidFill>
              </a:rPr>
              <a:t>sau</a:t>
            </a:r>
            <a:r>
              <a:rPr lang="en-US" b="1" i="1" dirty="0">
                <a:solidFill>
                  <a:schemeClr val="accent4">
                    <a:lumMod val="60000"/>
                    <a:lumOff val="40000"/>
                  </a:schemeClr>
                </a:solidFill>
              </a:rPr>
              <a:t> ra </a:t>
            </a:r>
            <a:r>
              <a:rPr lang="en-US" b="1" i="1" dirty="0" err="1">
                <a:solidFill>
                  <a:schemeClr val="accent4">
                    <a:lumMod val="60000"/>
                    <a:lumOff val="40000"/>
                  </a:schemeClr>
                </a:solidFill>
              </a:rPr>
              <a:t>trước</a:t>
            </a:r>
            <a:r>
              <a:rPr lang="en-US" dirty="0">
                <a:solidFill>
                  <a:schemeClr val="tx1"/>
                </a:solidFill>
              </a:rPr>
              <a:t>”</a:t>
            </a:r>
          </a:p>
          <a:p>
            <a:pPr>
              <a:buFont typeface="Wingdings" pitchFamily="2" charset="2"/>
              <a:buChar char="Ø"/>
            </a:pPr>
            <a:r>
              <a:rPr lang="en-US" dirty="0">
                <a:solidFill>
                  <a:schemeClr val="tx1"/>
                </a:solidFill>
              </a:rPr>
              <a:t>Queue (</a:t>
            </a:r>
            <a:r>
              <a:rPr lang="en-US" dirty="0" err="1">
                <a:solidFill>
                  <a:schemeClr val="tx1"/>
                </a:solidFill>
              </a:rPr>
              <a:t>hàng</a:t>
            </a:r>
            <a:r>
              <a:rPr lang="en-US" dirty="0">
                <a:solidFill>
                  <a:schemeClr val="tx1"/>
                </a:solidFill>
              </a:rPr>
              <a:t> </a:t>
            </a:r>
            <a:r>
              <a:rPr lang="en-US" dirty="0" err="1">
                <a:solidFill>
                  <a:schemeClr val="tx1"/>
                </a:solidFill>
              </a:rPr>
              <a:t>đợi</a:t>
            </a:r>
            <a:r>
              <a:rPr lang="en-US" dirty="0">
                <a:solidFill>
                  <a:schemeClr val="tx1"/>
                </a:solidFill>
              </a:rPr>
              <a:t>): </a:t>
            </a:r>
            <a:r>
              <a:rPr lang="en-US" dirty="0" err="1">
                <a:solidFill>
                  <a:schemeClr val="tx1"/>
                </a:solidFill>
              </a:rPr>
              <a:t>Là</a:t>
            </a:r>
            <a:r>
              <a:rPr lang="en-US" dirty="0">
                <a:solidFill>
                  <a:schemeClr val="tx1"/>
                </a:solidFill>
              </a:rPr>
              <a:t> 1 </a:t>
            </a:r>
            <a:r>
              <a:rPr lang="en-US" dirty="0" err="1">
                <a:solidFill>
                  <a:schemeClr val="tx1"/>
                </a:solidFill>
              </a:rPr>
              <a:t>vật</a:t>
            </a:r>
            <a:r>
              <a:rPr lang="en-US" dirty="0">
                <a:solidFill>
                  <a:schemeClr val="tx1"/>
                </a:solidFill>
              </a:rPr>
              <a:t> </a:t>
            </a:r>
            <a:r>
              <a:rPr lang="en-US" dirty="0" err="1">
                <a:solidFill>
                  <a:schemeClr val="tx1"/>
                </a:solidFill>
              </a:rPr>
              <a:t>chứa</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chế</a:t>
            </a:r>
            <a:r>
              <a:rPr lang="en-US" dirty="0">
                <a:solidFill>
                  <a:schemeClr val="tx1"/>
                </a:solidFill>
              </a:rPr>
              <a:t> FIFO (First In First Out), </a:t>
            </a:r>
            <a:r>
              <a:rPr lang="en-US" dirty="0" err="1">
                <a:solidFill>
                  <a:schemeClr val="tx1"/>
                </a:solidFill>
              </a:rPr>
              <a:t>tức</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thêm</a:t>
            </a:r>
            <a:r>
              <a:rPr lang="en-US" dirty="0">
                <a:solidFill>
                  <a:schemeClr val="tx1"/>
                </a:solidFill>
              </a:rPr>
              <a:t> 1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a:t>
            </a:r>
            <a:r>
              <a:rPr lang="en-US" dirty="0" err="1">
                <a:solidFill>
                  <a:schemeClr val="tx1"/>
                </a:solidFill>
              </a:rPr>
              <a:t>vào</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đợi</a:t>
            </a:r>
            <a:r>
              <a:rPr lang="en-US" dirty="0">
                <a:solidFill>
                  <a:schemeClr val="tx1"/>
                </a:solidFill>
              </a:rPr>
              <a:t> hay </a:t>
            </a:r>
            <a:r>
              <a:rPr lang="en-US" dirty="0" err="1">
                <a:solidFill>
                  <a:schemeClr val="tx1"/>
                </a:solidFill>
              </a:rPr>
              <a:t>lấy</a:t>
            </a:r>
            <a:r>
              <a:rPr lang="en-US" dirty="0">
                <a:solidFill>
                  <a:schemeClr val="tx1"/>
                </a:solidFill>
              </a:rPr>
              <a:t> 1 </a:t>
            </a:r>
            <a:r>
              <a:rPr lang="en-US" dirty="0" err="1">
                <a:solidFill>
                  <a:schemeClr val="tx1"/>
                </a:solidFill>
              </a:rPr>
              <a:t>đối</a:t>
            </a:r>
            <a:r>
              <a:rPr lang="en-US" dirty="0">
                <a:solidFill>
                  <a:schemeClr val="tx1"/>
                </a:solidFill>
              </a:rPr>
              <a:t> </a:t>
            </a:r>
            <a:r>
              <a:rPr lang="en-US" dirty="0" err="1">
                <a:solidFill>
                  <a:schemeClr val="tx1"/>
                </a:solidFill>
              </a:rPr>
              <a:t>tượng</a:t>
            </a:r>
            <a:r>
              <a:rPr lang="en-US" dirty="0">
                <a:solidFill>
                  <a:schemeClr val="tx1"/>
                </a:solidFill>
              </a:rPr>
              <a:t> ra </a:t>
            </a:r>
            <a:r>
              <a:rPr lang="en-US" dirty="0" err="1">
                <a:solidFill>
                  <a:schemeClr val="tx1"/>
                </a:solidFill>
              </a:rPr>
              <a:t>khỏi</a:t>
            </a:r>
            <a:r>
              <a:rPr lang="en-US" dirty="0">
                <a:solidFill>
                  <a:schemeClr val="tx1"/>
                </a:solidFill>
              </a:rPr>
              <a:t> </a:t>
            </a:r>
            <a:r>
              <a:rPr lang="en-US" dirty="0" err="1">
                <a:solidFill>
                  <a:schemeClr val="tx1"/>
                </a:solidFill>
              </a:rPr>
              <a:t>hàng</a:t>
            </a:r>
            <a:r>
              <a:rPr lang="en-US" dirty="0">
                <a:solidFill>
                  <a:schemeClr val="tx1"/>
                </a:solidFill>
              </a:rPr>
              <a:t> </a:t>
            </a:r>
            <a:r>
              <a:rPr lang="en-US" dirty="0" err="1">
                <a:solidFill>
                  <a:schemeClr val="tx1"/>
                </a:solidFill>
              </a:rPr>
              <a:t>đợi</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theo</a:t>
            </a:r>
            <a:r>
              <a:rPr lang="en-US" dirty="0">
                <a:solidFill>
                  <a:schemeClr val="tx1"/>
                </a:solidFill>
              </a:rPr>
              <a:t> </a:t>
            </a:r>
            <a:r>
              <a:rPr lang="en-US" dirty="0" err="1">
                <a:solidFill>
                  <a:schemeClr val="tx1"/>
                </a:solidFill>
              </a:rPr>
              <a:t>cơ</a:t>
            </a:r>
            <a:r>
              <a:rPr lang="en-US" dirty="0">
                <a:solidFill>
                  <a:schemeClr val="tx1"/>
                </a:solidFill>
              </a:rPr>
              <a:t> </a:t>
            </a:r>
            <a:r>
              <a:rPr lang="en-US" dirty="0" err="1">
                <a:solidFill>
                  <a:schemeClr val="tx1"/>
                </a:solidFill>
              </a:rPr>
              <a:t>chế</a:t>
            </a:r>
            <a:r>
              <a:rPr lang="en-US" dirty="0">
                <a:solidFill>
                  <a:schemeClr val="tx1"/>
                </a:solidFill>
              </a:rPr>
              <a:t> “</a:t>
            </a:r>
            <a:r>
              <a:rPr lang="en-US" b="1" i="1" dirty="0" err="1">
                <a:solidFill>
                  <a:schemeClr val="accent4">
                    <a:lumMod val="60000"/>
                    <a:lumOff val="40000"/>
                  </a:schemeClr>
                </a:solidFill>
              </a:rPr>
              <a:t>vào</a:t>
            </a:r>
            <a:r>
              <a:rPr lang="en-US" b="1" i="1" dirty="0">
                <a:solidFill>
                  <a:schemeClr val="accent4">
                    <a:lumMod val="60000"/>
                    <a:lumOff val="40000"/>
                  </a:schemeClr>
                </a:solidFill>
              </a:rPr>
              <a:t> </a:t>
            </a:r>
            <a:r>
              <a:rPr lang="en-US" b="1" i="1" dirty="0" err="1">
                <a:solidFill>
                  <a:schemeClr val="accent4">
                    <a:lumMod val="60000"/>
                    <a:lumOff val="40000"/>
                  </a:schemeClr>
                </a:solidFill>
              </a:rPr>
              <a:t>trước</a:t>
            </a:r>
            <a:r>
              <a:rPr lang="en-US" b="1" i="1" dirty="0">
                <a:solidFill>
                  <a:schemeClr val="accent4">
                    <a:lumMod val="60000"/>
                    <a:lumOff val="40000"/>
                  </a:schemeClr>
                </a:solidFill>
              </a:rPr>
              <a:t> ra </a:t>
            </a:r>
            <a:r>
              <a:rPr lang="en-US" b="1" i="1" dirty="0" err="1">
                <a:solidFill>
                  <a:schemeClr val="accent4">
                    <a:lumMod val="60000"/>
                    <a:lumOff val="40000"/>
                  </a:schemeClr>
                </a:solidFill>
              </a:rPr>
              <a:t>trước</a:t>
            </a:r>
            <a:r>
              <a:rPr lang="en-US" dirty="0">
                <a:solidFill>
                  <a:schemeClr val="tx1"/>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9794"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Ứng dụng Stack và Queue</a:t>
            </a:r>
          </a:p>
        </p:txBody>
      </p:sp>
      <p:sp>
        <p:nvSpPr>
          <p:cNvPr id="289795" name="Rectangle 3"/>
          <p:cNvSpPr>
            <a:spLocks noGrp="1" noChangeArrowheads="1"/>
          </p:cNvSpPr>
          <p:nvPr>
            <p:ph idx="1"/>
          </p:nvPr>
        </p:nvSpPr>
        <p:spPr>
          <a:xfrm>
            <a:off x="4046219" y="685799"/>
            <a:ext cx="5109211" cy="4892040"/>
          </a:xfrm>
        </p:spPr>
        <p:txBody>
          <a:bodyPr>
            <a:normAutofit/>
          </a:bodyPr>
          <a:lstStyle/>
          <a:p>
            <a:pPr>
              <a:buFont typeface="Wingdings" pitchFamily="2" charset="2"/>
              <a:buChar char="Ø"/>
            </a:pPr>
            <a:r>
              <a:rPr lang="en-US">
                <a:solidFill>
                  <a:schemeClr val="tx1"/>
                </a:solidFill>
              </a:rPr>
              <a:t>Stack:</a:t>
            </a:r>
          </a:p>
          <a:p>
            <a:pPr lvl="1">
              <a:buFont typeface="Wingdings" pitchFamily="2" charset="2"/>
              <a:buChar char="§"/>
            </a:pPr>
            <a:r>
              <a:rPr lang="en-US">
                <a:solidFill>
                  <a:schemeClr val="tx1"/>
                </a:solidFill>
              </a:rPr>
              <a:t>Trình biên dịch</a:t>
            </a:r>
          </a:p>
          <a:p>
            <a:pPr lvl="1">
              <a:buFont typeface="Wingdings" pitchFamily="2" charset="2"/>
              <a:buChar char="§"/>
            </a:pPr>
            <a:r>
              <a:rPr lang="en-US">
                <a:solidFill>
                  <a:schemeClr val="tx1"/>
                </a:solidFill>
              </a:rPr>
              <a:t>Khử đệ qui đuôi</a:t>
            </a:r>
          </a:p>
          <a:p>
            <a:pPr lvl="1">
              <a:buFont typeface="Wingdings" pitchFamily="2" charset="2"/>
              <a:buChar char="§"/>
            </a:pPr>
            <a:r>
              <a:rPr lang="en-US">
                <a:solidFill>
                  <a:schemeClr val="tx1"/>
                </a:solidFill>
              </a:rPr>
              <a:t>Lưu vết các quá trình quay lui, vét cạn</a:t>
            </a:r>
          </a:p>
          <a:p>
            <a:pPr>
              <a:buFont typeface="Wingdings" pitchFamily="2" charset="2"/>
              <a:buChar char="Ø"/>
            </a:pPr>
            <a:r>
              <a:rPr lang="en-US">
                <a:solidFill>
                  <a:schemeClr val="tx1"/>
                </a:solidFill>
              </a:rPr>
              <a:t>Queue:</a:t>
            </a:r>
          </a:p>
          <a:p>
            <a:pPr lvl="1">
              <a:buClr>
                <a:schemeClr val="hlink"/>
              </a:buClr>
              <a:buFont typeface="Wingdings" pitchFamily="2" charset="2"/>
              <a:buChar char="§"/>
            </a:pPr>
            <a:r>
              <a:rPr lang="en-US">
                <a:solidFill>
                  <a:schemeClr val="tx1"/>
                </a:solidFill>
              </a:rPr>
              <a:t> Tổ chức lưu vết các quá trình tìm kiếm theo chiều rộng, và quay lui vét cạn,</a:t>
            </a:r>
          </a:p>
          <a:p>
            <a:pPr lvl="1">
              <a:buClr>
                <a:schemeClr val="hlink"/>
              </a:buClr>
              <a:buFont typeface="Wingdings" pitchFamily="2" charset="2"/>
              <a:buChar char="§"/>
            </a:pPr>
            <a:r>
              <a:rPr lang="en-US">
                <a:solidFill>
                  <a:schemeClr val="tx1"/>
                </a:solidFill>
                <a:cs typeface="Times New Roman" pitchFamily="18" charset="0"/>
              </a:rPr>
              <a:t>Tổ chức quản lý và phân phối tiến trình trong các </a:t>
            </a:r>
            <a:br>
              <a:rPr lang="en-US">
                <a:solidFill>
                  <a:schemeClr val="tx1"/>
                </a:solidFill>
                <a:cs typeface="Times New Roman" pitchFamily="18" charset="0"/>
              </a:rPr>
            </a:br>
            <a:r>
              <a:rPr lang="en-US">
                <a:solidFill>
                  <a:schemeClr val="tx1"/>
                </a:solidFill>
                <a:cs typeface="Times New Roman" pitchFamily="18" charset="0"/>
              </a:rPr>
              <a:t>   hệ điều hành, </a:t>
            </a:r>
          </a:p>
          <a:p>
            <a:pPr lvl="1">
              <a:buClr>
                <a:schemeClr val="hlink"/>
              </a:buClr>
              <a:buFont typeface="Wingdings" pitchFamily="2" charset="2"/>
              <a:buChar char="§"/>
            </a:pPr>
            <a:r>
              <a:rPr lang="en-US">
                <a:solidFill>
                  <a:schemeClr val="tx1"/>
                </a:solidFill>
                <a:cs typeface="Times New Roman" pitchFamily="18" charset="0"/>
              </a:rPr>
              <a:t>Tổ chức bộ đệm bàn phím, …</a:t>
            </a:r>
            <a:endParaRPr lang="en-US">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6"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05521"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80663" y="2963333"/>
            <a:ext cx="2422759" cy="3208867"/>
            <a:chOff x="9206969" y="2963333"/>
            <a:chExt cx="2981858" cy="3208867"/>
          </a:xfrm>
        </p:grpSpPr>
        <p:cxnSp>
          <p:nvCxnSpPr>
            <p:cNvPr id="79" name="Straight Connector 78">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0338" name="Rectangle 2"/>
          <p:cNvSpPr>
            <a:spLocks noGrp="1" noChangeArrowheads="1"/>
          </p:cNvSpPr>
          <p:nvPr>
            <p:ph type="title"/>
          </p:nvPr>
        </p:nvSpPr>
        <p:spPr>
          <a:xfrm>
            <a:off x="6978287" y="941424"/>
            <a:ext cx="2473165" cy="3248611"/>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a:solidFill>
                  <a:srgbClr val="FFFFFF"/>
                </a:solidFill>
              </a:rPr>
              <a:t>Các thao tác trên Stack</a:t>
            </a:r>
          </a:p>
        </p:txBody>
      </p:sp>
      <p:graphicFrame>
        <p:nvGraphicFramePr>
          <p:cNvPr id="270341" name="Rectangle 3">
            <a:extLst>
              <a:ext uri="{FF2B5EF4-FFF2-40B4-BE49-F238E27FC236}">
                <a16:creationId xmlns:a16="http://schemas.microsoft.com/office/drawing/2014/main" id="{365A8F21-695E-444F-A7FC-9019BD4B5E32}"/>
              </a:ext>
            </a:extLst>
          </p:cNvPr>
          <p:cNvGraphicFramePr>
            <a:graphicFrameLocks noGrp="1"/>
          </p:cNvGraphicFramePr>
          <p:nvPr>
            <p:ph idx="1"/>
            <p:extLst>
              <p:ext uri="{D42A27DB-BD31-4B8C-83A1-F6EECF244321}">
                <p14:modId xmlns:p14="http://schemas.microsoft.com/office/powerpoint/2010/main" val="2681433268"/>
              </p:ext>
            </p:extLst>
          </p:nvPr>
        </p:nvGraphicFramePr>
        <p:xfrm>
          <a:off x="764274" y="941424"/>
          <a:ext cx="5029748" cy="476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Cài đặt Stack</a:t>
            </a:r>
          </a:p>
        </p:txBody>
      </p:sp>
      <p:graphicFrame>
        <p:nvGraphicFramePr>
          <p:cNvPr id="272389" name="Object 5"/>
          <p:cNvGraphicFramePr>
            <a:graphicFrameLocks noGrp="1" noChangeAspect="1"/>
          </p:cNvGraphicFramePr>
          <p:nvPr>
            <p:ph idx="1"/>
          </p:nvPr>
        </p:nvGraphicFramePr>
        <p:xfrm>
          <a:off x="1136650" y="1831975"/>
          <a:ext cx="6910388" cy="889000"/>
        </p:xfrm>
        <a:graphic>
          <a:graphicData uri="http://schemas.openxmlformats.org/presentationml/2006/ole">
            <mc:AlternateContent xmlns:mc="http://schemas.openxmlformats.org/markup-compatibility/2006">
              <mc:Choice xmlns:v="urn:schemas-microsoft-com:vml" Requires="v">
                <p:oleObj spid="_x0000_s272443" r:id="rId3" imgW="3924396" imgH="504673" progId="">
                  <p:embed/>
                </p:oleObj>
              </mc:Choice>
              <mc:Fallback>
                <p:oleObj r:id="rId3" imgW="3924396" imgH="504673"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1831975"/>
                        <a:ext cx="691038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2391" name="Text Box 7"/>
          <p:cNvSpPr txBox="1">
            <a:spLocks noChangeArrowheads="1"/>
          </p:cNvSpPr>
          <p:nvPr/>
        </p:nvSpPr>
        <p:spPr bwMode="auto">
          <a:xfrm>
            <a:off x="783499" y="980728"/>
            <a:ext cx="50403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dirty="0"/>
              <a:t>  </a:t>
            </a:r>
            <a:r>
              <a:rPr lang="en-US" sz="3200" dirty="0" err="1">
                <a:latin typeface="Arial (Thân)"/>
              </a:rPr>
              <a:t>Dùng</a:t>
            </a:r>
            <a:r>
              <a:rPr lang="en-US" sz="3200" dirty="0">
                <a:latin typeface="Arial (Thân)"/>
              </a:rPr>
              <a:t> </a:t>
            </a:r>
            <a:r>
              <a:rPr lang="en-US" sz="3200" dirty="0" err="1">
                <a:latin typeface="Arial (Thân)"/>
              </a:rPr>
              <a:t>mảng</a:t>
            </a:r>
            <a:r>
              <a:rPr lang="en-US" sz="3200" dirty="0">
                <a:latin typeface="Arial (Thân)"/>
              </a:rPr>
              <a:t> 1 </a:t>
            </a:r>
            <a:r>
              <a:rPr lang="en-US" sz="3200" dirty="0" err="1">
                <a:latin typeface="Arial (Thân)"/>
              </a:rPr>
              <a:t>chiều</a:t>
            </a:r>
            <a:endParaRPr lang="en-US" sz="2800" dirty="0">
              <a:latin typeface="Arial (Thân)"/>
            </a:endParaRPr>
          </a:p>
        </p:txBody>
      </p:sp>
      <p:sp>
        <p:nvSpPr>
          <p:cNvPr id="272392" name="Text Box 8"/>
          <p:cNvSpPr txBox="1">
            <a:spLocks noChangeArrowheads="1"/>
          </p:cNvSpPr>
          <p:nvPr/>
        </p:nvSpPr>
        <p:spPr bwMode="auto">
          <a:xfrm>
            <a:off x="849313" y="3716338"/>
            <a:ext cx="561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  Dùng danh sách liên kết đơn</a:t>
            </a:r>
          </a:p>
        </p:txBody>
      </p:sp>
      <p:grpSp>
        <p:nvGrpSpPr>
          <p:cNvPr id="272421" name="Group 37"/>
          <p:cNvGrpSpPr>
            <a:grpSpLocks/>
          </p:cNvGrpSpPr>
          <p:nvPr/>
        </p:nvGrpSpPr>
        <p:grpSpPr bwMode="auto">
          <a:xfrm>
            <a:off x="920750" y="4221163"/>
            <a:ext cx="7345363" cy="876300"/>
            <a:chOff x="580" y="2614"/>
            <a:chExt cx="4230" cy="552"/>
          </a:xfrm>
        </p:grpSpPr>
        <p:sp>
          <p:nvSpPr>
            <p:cNvPr id="272394" name="Rectangle 10"/>
            <p:cNvSpPr>
              <a:spLocks noChangeArrowheads="1"/>
            </p:cNvSpPr>
            <p:nvPr/>
          </p:nvSpPr>
          <p:spPr bwMode="auto">
            <a:xfrm>
              <a:off x="4669" y="2912"/>
              <a:ext cx="141" cy="15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2395" name="Group 11"/>
            <p:cNvGrpSpPr>
              <a:grpSpLocks/>
            </p:cNvGrpSpPr>
            <p:nvPr/>
          </p:nvGrpSpPr>
          <p:grpSpPr bwMode="auto">
            <a:xfrm>
              <a:off x="1871" y="2795"/>
              <a:ext cx="387" cy="371"/>
              <a:chOff x="2640" y="2681"/>
              <a:chExt cx="648" cy="419"/>
            </a:xfrm>
          </p:grpSpPr>
          <p:sp>
            <p:nvSpPr>
              <p:cNvPr id="272396" name="Rectangle 12"/>
              <p:cNvSpPr>
                <a:spLocks noChangeArrowheads="1"/>
              </p:cNvSpPr>
              <p:nvPr/>
            </p:nvSpPr>
            <p:spPr bwMode="auto">
              <a:xfrm>
                <a:off x="3150"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397" name="Text Box 13"/>
              <p:cNvSpPr txBox="1">
                <a:spLocks noChangeArrowheads="1"/>
              </p:cNvSpPr>
              <p:nvPr/>
            </p:nvSpPr>
            <p:spPr bwMode="auto">
              <a:xfrm>
                <a:off x="2640" y="2681"/>
                <a:ext cx="507" cy="419"/>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grpSp>
        <p:grpSp>
          <p:nvGrpSpPr>
            <p:cNvPr id="272398" name="Group 14"/>
            <p:cNvGrpSpPr>
              <a:grpSpLocks/>
            </p:cNvGrpSpPr>
            <p:nvPr/>
          </p:nvGrpSpPr>
          <p:grpSpPr bwMode="auto">
            <a:xfrm>
              <a:off x="2440" y="2795"/>
              <a:ext cx="408" cy="371"/>
              <a:chOff x="3524" y="2681"/>
              <a:chExt cx="641" cy="423"/>
            </a:xfrm>
          </p:grpSpPr>
          <p:sp>
            <p:nvSpPr>
              <p:cNvPr id="272399" name="Rectangle 15"/>
              <p:cNvSpPr>
                <a:spLocks noChangeArrowheads="1"/>
              </p:cNvSpPr>
              <p:nvPr/>
            </p:nvSpPr>
            <p:spPr bwMode="auto">
              <a:xfrm>
                <a:off x="402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0" name="Text Box 16"/>
              <p:cNvSpPr txBox="1">
                <a:spLocks noChangeArrowheads="1"/>
              </p:cNvSpPr>
              <p:nvPr/>
            </p:nvSpPr>
            <p:spPr bwMode="auto">
              <a:xfrm>
                <a:off x="3524" y="2681"/>
                <a:ext cx="506"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a:t>
                </a:r>
              </a:p>
            </p:txBody>
          </p:sp>
        </p:grpSp>
        <p:grpSp>
          <p:nvGrpSpPr>
            <p:cNvPr id="272401" name="Group 17"/>
            <p:cNvGrpSpPr>
              <a:grpSpLocks/>
            </p:cNvGrpSpPr>
            <p:nvPr/>
          </p:nvGrpSpPr>
          <p:grpSpPr bwMode="auto">
            <a:xfrm>
              <a:off x="3000" y="2795"/>
              <a:ext cx="392" cy="371"/>
              <a:chOff x="4409" y="2681"/>
              <a:chExt cx="640" cy="423"/>
            </a:xfrm>
          </p:grpSpPr>
          <p:sp>
            <p:nvSpPr>
              <p:cNvPr id="272402" name="Rectangle 18"/>
              <p:cNvSpPr>
                <a:spLocks noChangeArrowheads="1"/>
              </p:cNvSpPr>
              <p:nvPr/>
            </p:nvSpPr>
            <p:spPr bwMode="auto">
              <a:xfrm>
                <a:off x="4911"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3" name="Text Box 19"/>
              <p:cNvSpPr txBox="1">
                <a:spLocks noChangeArrowheads="1"/>
              </p:cNvSpPr>
              <p:nvPr/>
            </p:nvSpPr>
            <p:spPr bwMode="auto">
              <a:xfrm>
                <a:off x="4409" y="2681"/>
                <a:ext cx="508"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1</a:t>
                </a:r>
              </a:p>
            </p:txBody>
          </p:sp>
        </p:grpSp>
        <p:grpSp>
          <p:nvGrpSpPr>
            <p:cNvPr id="272404" name="Group 20"/>
            <p:cNvGrpSpPr>
              <a:grpSpLocks/>
            </p:cNvGrpSpPr>
            <p:nvPr/>
          </p:nvGrpSpPr>
          <p:grpSpPr bwMode="auto">
            <a:xfrm>
              <a:off x="3558" y="2795"/>
              <a:ext cx="424" cy="371"/>
              <a:chOff x="5283" y="2681"/>
              <a:chExt cx="642" cy="423"/>
            </a:xfrm>
          </p:grpSpPr>
          <p:sp>
            <p:nvSpPr>
              <p:cNvPr id="272405" name="Rectangle 21"/>
              <p:cNvSpPr>
                <a:spLocks noChangeArrowheads="1"/>
              </p:cNvSpPr>
              <p:nvPr/>
            </p:nvSpPr>
            <p:spPr bwMode="auto">
              <a:xfrm>
                <a:off x="578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6" name="Text Box 22"/>
              <p:cNvSpPr txBox="1">
                <a:spLocks noChangeArrowheads="1"/>
              </p:cNvSpPr>
              <p:nvPr/>
            </p:nvSpPr>
            <p:spPr bwMode="auto">
              <a:xfrm>
                <a:off x="5283" y="2681"/>
                <a:ext cx="510"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grpSp>
        <p:grpSp>
          <p:nvGrpSpPr>
            <p:cNvPr id="272407" name="Group 23"/>
            <p:cNvGrpSpPr>
              <a:grpSpLocks/>
            </p:cNvGrpSpPr>
            <p:nvPr/>
          </p:nvGrpSpPr>
          <p:grpSpPr bwMode="auto">
            <a:xfrm>
              <a:off x="4121" y="2795"/>
              <a:ext cx="405" cy="371"/>
              <a:chOff x="6167" y="2681"/>
              <a:chExt cx="640" cy="423"/>
            </a:xfrm>
          </p:grpSpPr>
          <p:sp>
            <p:nvSpPr>
              <p:cNvPr id="272408" name="Rectangle 24"/>
              <p:cNvSpPr>
                <a:spLocks noChangeArrowheads="1"/>
              </p:cNvSpPr>
              <p:nvPr/>
            </p:nvSpPr>
            <p:spPr bwMode="auto">
              <a:xfrm>
                <a:off x="6669"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09" name="Text Box 25"/>
              <p:cNvSpPr txBox="1">
                <a:spLocks noChangeArrowheads="1"/>
              </p:cNvSpPr>
              <p:nvPr/>
            </p:nvSpPr>
            <p:spPr bwMode="auto">
              <a:xfrm>
                <a:off x="6167" y="2681"/>
                <a:ext cx="506"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a:t>
                </a:r>
              </a:p>
            </p:txBody>
          </p:sp>
        </p:grpSp>
        <p:sp>
          <p:nvSpPr>
            <p:cNvPr id="272410" name="Line 26"/>
            <p:cNvSpPr>
              <a:spLocks noChangeShapeType="1"/>
            </p:cNvSpPr>
            <p:nvPr/>
          </p:nvSpPr>
          <p:spPr bwMode="auto">
            <a:xfrm>
              <a:off x="2802" y="2969"/>
              <a:ext cx="197" cy="7"/>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1" name="Line 27"/>
            <p:cNvSpPr>
              <a:spLocks noChangeShapeType="1"/>
            </p:cNvSpPr>
            <p:nvPr/>
          </p:nvSpPr>
          <p:spPr bwMode="auto">
            <a:xfrm>
              <a:off x="3360"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2" name="Line 28"/>
            <p:cNvSpPr>
              <a:spLocks noChangeShapeType="1"/>
            </p:cNvSpPr>
            <p:nvPr/>
          </p:nvSpPr>
          <p:spPr bwMode="auto">
            <a:xfrm>
              <a:off x="3925"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3" name="Line 29"/>
            <p:cNvSpPr>
              <a:spLocks noChangeShapeType="1"/>
            </p:cNvSpPr>
            <p:nvPr/>
          </p:nvSpPr>
          <p:spPr bwMode="auto">
            <a:xfrm>
              <a:off x="4490" y="2989"/>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2414" name="Group 30"/>
            <p:cNvGrpSpPr>
              <a:grpSpLocks/>
            </p:cNvGrpSpPr>
            <p:nvPr/>
          </p:nvGrpSpPr>
          <p:grpSpPr bwMode="auto">
            <a:xfrm>
              <a:off x="1306" y="2795"/>
              <a:ext cx="408" cy="371"/>
              <a:chOff x="2640" y="2681"/>
              <a:chExt cx="648" cy="423"/>
            </a:xfrm>
          </p:grpSpPr>
          <p:sp>
            <p:nvSpPr>
              <p:cNvPr id="272415" name="Rectangle 31"/>
              <p:cNvSpPr>
                <a:spLocks noChangeArrowheads="1"/>
              </p:cNvSpPr>
              <p:nvPr/>
            </p:nvSpPr>
            <p:spPr bwMode="auto">
              <a:xfrm>
                <a:off x="3150"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6" name="Text Box 32"/>
              <p:cNvSpPr txBox="1">
                <a:spLocks noChangeArrowheads="1"/>
              </p:cNvSpPr>
              <p:nvPr/>
            </p:nvSpPr>
            <p:spPr bwMode="auto">
              <a:xfrm>
                <a:off x="2640" y="2681"/>
                <a:ext cx="507"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a:t>
                </a:r>
              </a:p>
            </p:txBody>
          </p:sp>
        </p:grpSp>
        <p:sp>
          <p:nvSpPr>
            <p:cNvPr id="272417" name="Line 33"/>
            <p:cNvSpPr>
              <a:spLocks noChangeShapeType="1"/>
            </p:cNvSpPr>
            <p:nvPr/>
          </p:nvSpPr>
          <p:spPr bwMode="auto">
            <a:xfrm>
              <a:off x="2236"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8" name="Line 34"/>
            <p:cNvSpPr>
              <a:spLocks noChangeShapeType="1"/>
            </p:cNvSpPr>
            <p:nvPr/>
          </p:nvSpPr>
          <p:spPr bwMode="auto">
            <a:xfrm>
              <a:off x="1671" y="2976"/>
              <a:ext cx="19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2419" name="Text Box 35"/>
            <p:cNvSpPr txBox="1">
              <a:spLocks noChangeArrowheads="1"/>
            </p:cNvSpPr>
            <p:nvPr/>
          </p:nvSpPr>
          <p:spPr bwMode="auto">
            <a:xfrm>
              <a:off x="580" y="2614"/>
              <a:ext cx="235" cy="3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VNI-Times" pitchFamily="2" charset="0"/>
                </a:rPr>
                <a:t>S</a:t>
              </a:r>
            </a:p>
          </p:txBody>
        </p:sp>
        <p:sp>
          <p:nvSpPr>
            <p:cNvPr id="272420" name="Line 36"/>
            <p:cNvSpPr>
              <a:spLocks noChangeShapeType="1"/>
            </p:cNvSpPr>
            <p:nvPr/>
          </p:nvSpPr>
          <p:spPr bwMode="auto">
            <a:xfrm>
              <a:off x="852" y="2843"/>
              <a:ext cx="468" cy="11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72422" name="Text Box 38"/>
          <p:cNvSpPr txBox="1">
            <a:spLocks noChangeArrowheads="1"/>
          </p:cNvSpPr>
          <p:nvPr/>
        </p:nvSpPr>
        <p:spPr bwMode="auto">
          <a:xfrm>
            <a:off x="4016375" y="2781300"/>
            <a:ext cx="2736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rgbClr val="080808"/>
                </a:solidFill>
              </a:rPr>
              <a:t>Data	S [N];</a:t>
            </a:r>
          </a:p>
          <a:p>
            <a:r>
              <a:rPr lang="en-US" sz="2400" b="1">
                <a:solidFill>
                  <a:srgbClr val="080808"/>
                </a:solidFill>
              </a:rPr>
              <a:t>int	t;</a:t>
            </a:r>
            <a:endParaRPr lang="en-US" sz="2400"/>
          </a:p>
        </p:txBody>
      </p:sp>
      <p:sp>
        <p:nvSpPr>
          <p:cNvPr id="272423" name="Text Box 39"/>
          <p:cNvSpPr txBox="1">
            <a:spLocks noChangeArrowheads="1"/>
          </p:cNvSpPr>
          <p:nvPr/>
        </p:nvSpPr>
        <p:spPr bwMode="auto">
          <a:xfrm>
            <a:off x="3944938" y="5516563"/>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List S</a:t>
            </a:r>
          </a:p>
        </p:txBody>
      </p:sp>
      <p:sp>
        <p:nvSpPr>
          <p:cNvPr id="272424" name="Text Box 40"/>
          <p:cNvSpPr txBox="1">
            <a:spLocks noChangeArrowheads="1"/>
          </p:cNvSpPr>
          <p:nvPr/>
        </p:nvSpPr>
        <p:spPr bwMode="auto">
          <a:xfrm>
            <a:off x="849313" y="6165850"/>
            <a:ext cx="7559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v"/>
            </a:pPr>
            <a:r>
              <a:rPr lang="en-US"/>
              <a:t> </a:t>
            </a:r>
            <a:r>
              <a:rPr lang="en-US" sz="3200" b="1"/>
              <a:t>Thêm và hủy cùng phía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74434"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Stack bằng mảng 1 chiều</a:t>
            </a:r>
          </a:p>
        </p:txBody>
      </p:sp>
      <p:sp>
        <p:nvSpPr>
          <p:cNvPr id="274435" name="Rectangle 3"/>
          <p:cNvSpPr>
            <a:spLocks noGrp="1" noChangeArrowheads="1"/>
          </p:cNvSpPr>
          <p:nvPr>
            <p:ph idx="1"/>
          </p:nvPr>
        </p:nvSpPr>
        <p:spPr>
          <a:xfrm>
            <a:off x="4046219" y="685799"/>
            <a:ext cx="5109211" cy="4892040"/>
          </a:xfrm>
        </p:spPr>
        <p:txBody>
          <a:bodyPr>
            <a:normAutofit/>
          </a:bodyPr>
          <a:lstStyle/>
          <a:p>
            <a:pPr>
              <a:buFont typeface="Wingdings" pitchFamily="2" charset="2"/>
              <a:buChar char="Ø"/>
            </a:pPr>
            <a:r>
              <a:rPr lang="en-US" i="1">
                <a:solidFill>
                  <a:schemeClr val="tx1"/>
                </a:solidFill>
              </a:rPr>
              <a:t>Cấu trúc dữ liệu của Stack</a:t>
            </a:r>
          </a:p>
          <a:p>
            <a:pPr lvl="1">
              <a:buFontTx/>
              <a:buNone/>
            </a:pPr>
            <a:r>
              <a:rPr lang="en-US">
                <a:solidFill>
                  <a:schemeClr val="tx1"/>
                </a:solidFill>
              </a:rPr>
              <a:t>typedef struct tagStack</a:t>
            </a:r>
          </a:p>
          <a:p>
            <a:pPr lvl="1">
              <a:buFontTx/>
              <a:buNone/>
            </a:pPr>
            <a:r>
              <a:rPr lang="en-US">
                <a:solidFill>
                  <a:schemeClr val="tx1"/>
                </a:solidFill>
              </a:rPr>
              <a:t>{</a:t>
            </a:r>
          </a:p>
          <a:p>
            <a:pPr lvl="1">
              <a:buFontTx/>
              <a:buNone/>
            </a:pPr>
            <a:r>
              <a:rPr lang="en-US">
                <a:solidFill>
                  <a:schemeClr val="tx1"/>
                </a:solidFill>
              </a:rPr>
              <a:t>	int a[max];</a:t>
            </a:r>
          </a:p>
          <a:p>
            <a:pPr lvl="1">
              <a:buFontTx/>
              <a:buNone/>
            </a:pPr>
            <a:r>
              <a:rPr lang="en-US">
                <a:solidFill>
                  <a:schemeClr val="tx1"/>
                </a:solidFill>
              </a:rPr>
              <a:t>	int t;</a:t>
            </a:r>
          </a:p>
          <a:p>
            <a:pPr lvl="1">
              <a:buFontTx/>
              <a:buNone/>
            </a:pPr>
            <a:r>
              <a:rPr lang="en-US">
                <a:solidFill>
                  <a:schemeClr val="tx1"/>
                </a:solidFill>
              </a:rPr>
              <a:t>}Stack;</a:t>
            </a:r>
          </a:p>
          <a:p>
            <a:pPr>
              <a:buFont typeface="Wingdings" pitchFamily="2" charset="2"/>
              <a:buChar char="Ø"/>
            </a:pPr>
            <a:r>
              <a:rPr lang="en-US" i="1">
                <a:solidFill>
                  <a:schemeClr val="tx1"/>
                </a:solidFill>
              </a:rPr>
              <a:t>Khởi tạo Stack:</a:t>
            </a:r>
          </a:p>
          <a:p>
            <a:pPr lvl="1">
              <a:buFontTx/>
              <a:buNone/>
            </a:pPr>
            <a:r>
              <a:rPr lang="en-US">
                <a:solidFill>
                  <a:schemeClr val="tx1"/>
                </a:solidFill>
              </a:rPr>
              <a:t>void CreateStack(Stack &amp;s)</a:t>
            </a:r>
          </a:p>
          <a:p>
            <a:pPr lvl="1">
              <a:buFontTx/>
              <a:buNone/>
            </a:pPr>
            <a:r>
              <a:rPr lang="en-US">
                <a:solidFill>
                  <a:schemeClr val="tx1"/>
                </a:solidFill>
              </a:rPr>
              <a:t>{</a:t>
            </a:r>
          </a:p>
          <a:p>
            <a:pPr lvl="1">
              <a:buFontTx/>
              <a:buNone/>
            </a:pPr>
            <a:r>
              <a:rPr lang="en-US">
                <a:solidFill>
                  <a:schemeClr val="tx1"/>
                </a:solidFill>
              </a:rPr>
              <a:t>	s.t=-1;</a:t>
            </a:r>
          </a:p>
          <a:p>
            <a:pPr lvl="1">
              <a:buFontTx/>
              <a:buNone/>
            </a:pPr>
            <a:r>
              <a:rPr lang="en-US">
                <a:solidFill>
                  <a:schemeClr val="tx1"/>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75458"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Kiểm tra tính rỗng và đầy của Stack</a:t>
            </a:r>
          </a:p>
        </p:txBody>
      </p:sp>
      <p:sp>
        <p:nvSpPr>
          <p:cNvPr id="275459" name="Rectangle 3"/>
          <p:cNvSpPr>
            <a:spLocks noGrp="1" noChangeArrowheads="1"/>
          </p:cNvSpPr>
          <p:nvPr>
            <p:ph idx="1"/>
          </p:nvPr>
        </p:nvSpPr>
        <p:spPr>
          <a:xfrm>
            <a:off x="5383341" y="685800"/>
            <a:ext cx="3964154" cy="4603750"/>
          </a:xfrm>
        </p:spPr>
        <p:txBody>
          <a:bodyPr>
            <a:normAutofit/>
          </a:bodyPr>
          <a:lstStyle/>
          <a:p>
            <a:pPr>
              <a:lnSpc>
                <a:spcPct val="90000"/>
              </a:lnSpc>
              <a:buFontTx/>
              <a:buNone/>
            </a:pPr>
            <a:r>
              <a:rPr lang="en-US" sz="1300" dirty="0">
                <a:solidFill>
                  <a:schemeClr val="tx1"/>
                </a:solidFill>
              </a:rPr>
              <a:t>int </a:t>
            </a:r>
            <a:r>
              <a:rPr lang="en-US" sz="1300" dirty="0" err="1">
                <a:solidFill>
                  <a:schemeClr val="tx1"/>
                </a:solidFill>
              </a:rPr>
              <a:t>IsEmpty</a:t>
            </a:r>
            <a:r>
              <a:rPr lang="en-US" sz="1300" dirty="0">
                <a:solidFill>
                  <a:schemeClr val="tx1"/>
                </a:solidFill>
              </a:rPr>
              <a:t>(Stack s)//Stack </a:t>
            </a:r>
            <a:r>
              <a:rPr lang="en-US" sz="1300" dirty="0" err="1">
                <a:solidFill>
                  <a:schemeClr val="tx1"/>
                </a:solidFill>
              </a:rPr>
              <a:t>có</a:t>
            </a:r>
            <a:r>
              <a:rPr lang="en-US" sz="1300" dirty="0">
                <a:solidFill>
                  <a:schemeClr val="tx1"/>
                </a:solidFill>
              </a:rPr>
              <a:t> </a:t>
            </a:r>
            <a:r>
              <a:rPr lang="en-US" sz="1300" dirty="0" err="1">
                <a:solidFill>
                  <a:schemeClr val="tx1"/>
                </a:solidFill>
              </a:rPr>
              <a:t>rỗng</a:t>
            </a:r>
            <a:r>
              <a:rPr lang="en-US" sz="1300" dirty="0">
                <a:solidFill>
                  <a:schemeClr val="tx1"/>
                </a:solidFill>
              </a:rPr>
              <a:t> hay </a:t>
            </a:r>
            <a:r>
              <a:rPr lang="en-US" sz="1300" dirty="0" err="1">
                <a:solidFill>
                  <a:schemeClr val="tx1"/>
                </a:solidFill>
              </a:rPr>
              <a:t>không</a:t>
            </a:r>
            <a:endParaRPr lang="en-US" sz="1300" dirty="0">
              <a:solidFill>
                <a:schemeClr val="tx1"/>
              </a:solidFill>
            </a:endParaRPr>
          </a:p>
          <a:p>
            <a:pPr>
              <a:lnSpc>
                <a:spcPct val="90000"/>
              </a:lnSpc>
              <a:buFontTx/>
              <a:buNone/>
            </a:pPr>
            <a:r>
              <a:rPr lang="en-US" sz="1300" dirty="0">
                <a:solidFill>
                  <a:schemeClr val="tx1"/>
                </a:solidFill>
              </a:rPr>
              <a:t>{</a:t>
            </a:r>
          </a:p>
          <a:p>
            <a:pPr>
              <a:lnSpc>
                <a:spcPct val="90000"/>
              </a:lnSpc>
              <a:buFontTx/>
              <a:buNone/>
            </a:pPr>
            <a:r>
              <a:rPr lang="en-US" sz="1300" dirty="0">
                <a:solidFill>
                  <a:schemeClr val="tx1"/>
                </a:solidFill>
              </a:rPr>
              <a:t>	if(s.t==-1)</a:t>
            </a:r>
          </a:p>
          <a:p>
            <a:pPr>
              <a:lnSpc>
                <a:spcPct val="90000"/>
              </a:lnSpc>
              <a:buFontTx/>
              <a:buNone/>
            </a:pPr>
            <a:r>
              <a:rPr lang="en-US" sz="1300" dirty="0">
                <a:solidFill>
                  <a:schemeClr val="tx1"/>
                </a:solidFill>
              </a:rPr>
              <a:t>		return 1;</a:t>
            </a:r>
          </a:p>
          <a:p>
            <a:pPr>
              <a:lnSpc>
                <a:spcPct val="90000"/>
              </a:lnSpc>
              <a:buFontTx/>
              <a:buNone/>
            </a:pPr>
            <a:r>
              <a:rPr lang="en-US" sz="1300" dirty="0">
                <a:solidFill>
                  <a:schemeClr val="tx1"/>
                </a:solidFill>
              </a:rPr>
              <a:t>	else</a:t>
            </a:r>
          </a:p>
          <a:p>
            <a:pPr>
              <a:lnSpc>
                <a:spcPct val="90000"/>
              </a:lnSpc>
              <a:buFontTx/>
              <a:buNone/>
            </a:pPr>
            <a:r>
              <a:rPr lang="en-US" sz="1300" dirty="0">
                <a:solidFill>
                  <a:schemeClr val="tx1"/>
                </a:solidFill>
              </a:rPr>
              <a:t>		return 0;</a:t>
            </a:r>
          </a:p>
          <a:p>
            <a:pPr>
              <a:lnSpc>
                <a:spcPct val="90000"/>
              </a:lnSpc>
              <a:buFontTx/>
              <a:buNone/>
            </a:pPr>
            <a:r>
              <a:rPr lang="en-US" sz="1300" dirty="0">
                <a:solidFill>
                  <a:schemeClr val="tx1"/>
                </a:solidFill>
              </a:rPr>
              <a:t>}</a:t>
            </a:r>
          </a:p>
          <a:p>
            <a:pPr>
              <a:lnSpc>
                <a:spcPct val="90000"/>
              </a:lnSpc>
              <a:buFontTx/>
              <a:buNone/>
            </a:pPr>
            <a:r>
              <a:rPr lang="en-US" sz="1300" dirty="0">
                <a:solidFill>
                  <a:schemeClr val="tx1"/>
                </a:solidFill>
              </a:rPr>
              <a:t>int </a:t>
            </a:r>
            <a:r>
              <a:rPr lang="en-US" sz="1300" dirty="0" err="1">
                <a:solidFill>
                  <a:schemeClr val="tx1"/>
                </a:solidFill>
              </a:rPr>
              <a:t>IsFull</a:t>
            </a:r>
            <a:r>
              <a:rPr lang="en-US" sz="1300" dirty="0">
                <a:solidFill>
                  <a:schemeClr val="tx1"/>
                </a:solidFill>
              </a:rPr>
              <a:t>(Stack s) //</a:t>
            </a:r>
            <a:r>
              <a:rPr lang="en-US" sz="1300" dirty="0" err="1">
                <a:solidFill>
                  <a:schemeClr val="tx1"/>
                </a:solidFill>
              </a:rPr>
              <a:t>Kiểm</a:t>
            </a:r>
            <a:r>
              <a:rPr lang="en-US" sz="1300" dirty="0">
                <a:solidFill>
                  <a:schemeClr val="tx1"/>
                </a:solidFill>
              </a:rPr>
              <a:t> </a:t>
            </a:r>
            <a:r>
              <a:rPr lang="en-US" sz="1300" dirty="0" err="1">
                <a:solidFill>
                  <a:schemeClr val="tx1"/>
                </a:solidFill>
              </a:rPr>
              <a:t>tra</a:t>
            </a:r>
            <a:r>
              <a:rPr lang="en-US" sz="1300" dirty="0">
                <a:solidFill>
                  <a:schemeClr val="tx1"/>
                </a:solidFill>
              </a:rPr>
              <a:t> Stack </a:t>
            </a:r>
            <a:r>
              <a:rPr lang="en-US" sz="1300" dirty="0" err="1">
                <a:solidFill>
                  <a:schemeClr val="tx1"/>
                </a:solidFill>
              </a:rPr>
              <a:t>có</a:t>
            </a:r>
            <a:r>
              <a:rPr lang="en-US" sz="1300" dirty="0">
                <a:solidFill>
                  <a:schemeClr val="tx1"/>
                </a:solidFill>
              </a:rPr>
              <a:t> </a:t>
            </a:r>
            <a:r>
              <a:rPr lang="en-US" sz="1300" dirty="0" err="1">
                <a:solidFill>
                  <a:schemeClr val="tx1"/>
                </a:solidFill>
              </a:rPr>
              <a:t>đầy</a:t>
            </a:r>
            <a:r>
              <a:rPr lang="en-US" sz="1300" dirty="0">
                <a:solidFill>
                  <a:schemeClr val="tx1"/>
                </a:solidFill>
              </a:rPr>
              <a:t> hay </a:t>
            </a:r>
            <a:r>
              <a:rPr lang="en-US" sz="1300" dirty="0" err="1">
                <a:solidFill>
                  <a:schemeClr val="tx1"/>
                </a:solidFill>
              </a:rPr>
              <a:t>không</a:t>
            </a:r>
            <a:endParaRPr lang="en-US" sz="1300" dirty="0">
              <a:solidFill>
                <a:schemeClr val="tx1"/>
              </a:solidFill>
            </a:endParaRPr>
          </a:p>
          <a:p>
            <a:pPr>
              <a:lnSpc>
                <a:spcPct val="90000"/>
              </a:lnSpc>
              <a:buFontTx/>
              <a:buNone/>
            </a:pPr>
            <a:r>
              <a:rPr lang="en-US" sz="1300" dirty="0">
                <a:solidFill>
                  <a:schemeClr val="tx1"/>
                </a:solidFill>
              </a:rPr>
              <a:t>{</a:t>
            </a:r>
          </a:p>
          <a:p>
            <a:pPr>
              <a:lnSpc>
                <a:spcPct val="90000"/>
              </a:lnSpc>
              <a:buFontTx/>
              <a:buNone/>
            </a:pPr>
            <a:r>
              <a:rPr lang="en-US" sz="1300" dirty="0">
                <a:solidFill>
                  <a:schemeClr val="tx1"/>
                </a:solidFill>
              </a:rPr>
              <a:t>	if(s.t&gt;=max)</a:t>
            </a:r>
          </a:p>
          <a:p>
            <a:pPr>
              <a:lnSpc>
                <a:spcPct val="90000"/>
              </a:lnSpc>
              <a:buFontTx/>
              <a:buNone/>
            </a:pPr>
            <a:r>
              <a:rPr lang="en-US" sz="1300" dirty="0">
                <a:solidFill>
                  <a:schemeClr val="tx1"/>
                </a:solidFill>
              </a:rPr>
              <a:t>		return 1;</a:t>
            </a:r>
          </a:p>
          <a:p>
            <a:pPr>
              <a:lnSpc>
                <a:spcPct val="90000"/>
              </a:lnSpc>
              <a:buFontTx/>
              <a:buNone/>
            </a:pPr>
            <a:r>
              <a:rPr lang="en-US" sz="1300" dirty="0">
                <a:solidFill>
                  <a:schemeClr val="tx1"/>
                </a:solidFill>
              </a:rPr>
              <a:t>	else</a:t>
            </a:r>
          </a:p>
          <a:p>
            <a:pPr>
              <a:lnSpc>
                <a:spcPct val="90000"/>
              </a:lnSpc>
              <a:buFontTx/>
              <a:buNone/>
            </a:pPr>
            <a:r>
              <a:rPr lang="en-US" sz="1300" dirty="0">
                <a:solidFill>
                  <a:schemeClr val="tx1"/>
                </a:solidFill>
              </a:rPr>
              <a:t>		return 0;</a:t>
            </a:r>
          </a:p>
          <a:p>
            <a:pPr>
              <a:lnSpc>
                <a:spcPct val="90000"/>
              </a:lnSpc>
              <a:buFontTx/>
              <a:buNone/>
            </a:pPr>
            <a:r>
              <a:rPr lang="en-US" sz="1300" dirty="0">
                <a:solidFill>
                  <a:schemeClr val="tx1"/>
                </a:solidFill>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76485"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6486"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76482"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Thêm 1 phần tử vào Stack</a:t>
            </a:r>
          </a:p>
        </p:txBody>
      </p:sp>
      <p:sp>
        <p:nvSpPr>
          <p:cNvPr id="276483" name="Rectangle 3"/>
          <p:cNvSpPr>
            <a:spLocks noGrp="1" noChangeArrowheads="1"/>
          </p:cNvSpPr>
          <p:nvPr>
            <p:ph idx="1"/>
          </p:nvPr>
        </p:nvSpPr>
        <p:spPr>
          <a:xfrm>
            <a:off x="4046219" y="685799"/>
            <a:ext cx="5109211" cy="4892040"/>
          </a:xfrm>
        </p:spPr>
        <p:txBody>
          <a:bodyPr>
            <a:normAutofit/>
          </a:bodyPr>
          <a:lstStyle/>
          <a:p>
            <a:pPr>
              <a:buFontTx/>
              <a:buNone/>
            </a:pPr>
            <a:r>
              <a:rPr lang="en-US" dirty="0">
                <a:solidFill>
                  <a:schemeClr val="tx1"/>
                </a:solidFill>
              </a:rPr>
              <a:t>int Push(Stack &amp;s, int x)</a:t>
            </a:r>
          </a:p>
          <a:p>
            <a:pPr>
              <a:buFontTx/>
              <a:buNone/>
            </a:pPr>
            <a:r>
              <a:rPr lang="en-US" dirty="0">
                <a:solidFill>
                  <a:schemeClr val="tx1"/>
                </a:solidFill>
              </a:rPr>
              <a:t>{</a:t>
            </a:r>
          </a:p>
          <a:p>
            <a:pPr>
              <a:buFontTx/>
              <a:buNone/>
            </a:pPr>
            <a:r>
              <a:rPr lang="en-US" dirty="0">
                <a:solidFill>
                  <a:schemeClr val="tx1"/>
                </a:solidFill>
              </a:rPr>
              <a:t>	if(</a:t>
            </a:r>
            <a:r>
              <a:rPr lang="en-US" dirty="0" err="1">
                <a:solidFill>
                  <a:schemeClr val="tx1"/>
                </a:solidFill>
              </a:rPr>
              <a:t>IsFull</a:t>
            </a:r>
            <a:r>
              <a:rPr lang="en-US" dirty="0">
                <a:solidFill>
                  <a:schemeClr val="tx1"/>
                </a:solidFill>
              </a:rPr>
              <a:t>(s)==0)</a:t>
            </a:r>
          </a:p>
          <a:p>
            <a:pPr>
              <a:buFontTx/>
              <a:buNone/>
            </a:pPr>
            <a:r>
              <a:rPr lang="en-US" dirty="0">
                <a:solidFill>
                  <a:schemeClr val="tx1"/>
                </a:solidFill>
              </a:rPr>
              <a:t>	{</a:t>
            </a:r>
          </a:p>
          <a:p>
            <a:pPr>
              <a:buFontTx/>
              <a:buNone/>
            </a:pPr>
            <a:r>
              <a:rPr lang="en-US" dirty="0">
                <a:solidFill>
                  <a:schemeClr val="tx1"/>
                </a:solidFill>
              </a:rPr>
              <a:t>		s.t++;</a:t>
            </a:r>
          </a:p>
          <a:p>
            <a:pPr>
              <a:buFontTx/>
              <a:buNone/>
            </a:pPr>
            <a:r>
              <a:rPr lang="en-US" dirty="0">
                <a:solidFill>
                  <a:schemeClr val="tx1"/>
                </a:solidFill>
              </a:rPr>
              <a:t>		</a:t>
            </a:r>
            <a:r>
              <a:rPr lang="en-US" dirty="0" err="1">
                <a:solidFill>
                  <a:schemeClr val="tx1"/>
                </a:solidFill>
              </a:rPr>
              <a:t>s.a</a:t>
            </a:r>
            <a:r>
              <a:rPr lang="en-US" dirty="0">
                <a:solidFill>
                  <a:schemeClr val="tx1"/>
                </a:solidFill>
              </a:rPr>
              <a:t>[s.t]=x;</a:t>
            </a:r>
          </a:p>
          <a:p>
            <a:pPr>
              <a:buFontTx/>
              <a:buNone/>
            </a:pPr>
            <a:r>
              <a:rPr lang="en-US" dirty="0">
                <a:solidFill>
                  <a:schemeClr val="tx1"/>
                </a:solidFill>
              </a:rPr>
              <a:t>		return 1;</a:t>
            </a:r>
          </a:p>
          <a:p>
            <a:pPr>
              <a:buFontTx/>
              <a:buNone/>
            </a:pPr>
            <a:r>
              <a:rPr lang="en-US" dirty="0">
                <a:solidFill>
                  <a:schemeClr val="tx1"/>
                </a:solidFill>
              </a:rPr>
              <a:t>	}</a:t>
            </a:r>
          </a:p>
          <a:p>
            <a:pPr>
              <a:buFontTx/>
              <a:buNone/>
            </a:pPr>
            <a:r>
              <a:rPr lang="en-US" dirty="0">
                <a:solidFill>
                  <a:schemeClr val="tx1"/>
                </a:solidFill>
              </a:rPr>
              <a:t>	else</a:t>
            </a:r>
          </a:p>
          <a:p>
            <a:pPr>
              <a:buFontTx/>
              <a:buNone/>
            </a:pPr>
            <a:r>
              <a:rPr lang="en-US" dirty="0">
                <a:solidFill>
                  <a:schemeClr val="tx1"/>
                </a:solidFill>
              </a:rPr>
              <a:t>		return 0;</a:t>
            </a:r>
          </a:p>
          <a:p>
            <a:pPr>
              <a:buFontTx/>
              <a:buNone/>
            </a:pPr>
            <a:r>
              <a:rPr lang="en-US" dirty="0">
                <a:solidFill>
                  <a:schemeClr val="tx1"/>
                </a:solidFill>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7750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Lấy 1 phần tử từ Stack</a:t>
            </a:r>
          </a:p>
        </p:txBody>
      </p:sp>
      <p:sp>
        <p:nvSpPr>
          <p:cNvPr id="277507" name="Rectangle 3"/>
          <p:cNvSpPr>
            <a:spLocks noGrp="1" noChangeArrowheads="1"/>
          </p:cNvSpPr>
          <p:nvPr>
            <p:ph idx="1"/>
          </p:nvPr>
        </p:nvSpPr>
        <p:spPr>
          <a:xfrm>
            <a:off x="4046219" y="685799"/>
            <a:ext cx="5109211" cy="4892040"/>
          </a:xfrm>
        </p:spPr>
        <p:txBody>
          <a:bodyPr>
            <a:normAutofit/>
          </a:bodyPr>
          <a:lstStyle/>
          <a:p>
            <a:pPr>
              <a:buFontTx/>
              <a:buNone/>
            </a:pPr>
            <a:r>
              <a:rPr lang="en-US" dirty="0">
                <a:solidFill>
                  <a:schemeClr val="tx1"/>
                </a:solidFill>
              </a:rPr>
              <a:t>int Pop(Stack &amp;s, int x)</a:t>
            </a:r>
          </a:p>
          <a:p>
            <a:pPr>
              <a:buFontTx/>
              <a:buNone/>
            </a:pPr>
            <a:r>
              <a:rPr lang="en-US" dirty="0">
                <a:solidFill>
                  <a:schemeClr val="tx1"/>
                </a:solidFill>
              </a:rPr>
              <a:t>{</a:t>
            </a:r>
          </a:p>
          <a:p>
            <a:pPr>
              <a:buFontTx/>
              <a:buNone/>
            </a:pPr>
            <a:r>
              <a:rPr lang="en-US" dirty="0">
                <a:solidFill>
                  <a:schemeClr val="tx1"/>
                </a:solidFill>
              </a:rPr>
              <a:t>	if(</a:t>
            </a:r>
            <a:r>
              <a:rPr lang="en-US" dirty="0" err="1">
                <a:solidFill>
                  <a:schemeClr val="tx1"/>
                </a:solidFill>
              </a:rPr>
              <a:t>IsEmpty</a:t>
            </a:r>
            <a:r>
              <a:rPr lang="en-US" dirty="0">
                <a:solidFill>
                  <a:schemeClr val="tx1"/>
                </a:solidFill>
              </a:rPr>
              <a:t>(s)==0)</a:t>
            </a:r>
          </a:p>
          <a:p>
            <a:pPr>
              <a:buFontTx/>
              <a:buNone/>
            </a:pPr>
            <a:r>
              <a:rPr lang="en-US" dirty="0">
                <a:solidFill>
                  <a:schemeClr val="tx1"/>
                </a:solidFill>
              </a:rPr>
              <a:t>	{</a:t>
            </a:r>
          </a:p>
          <a:p>
            <a:pPr>
              <a:buFontTx/>
              <a:buNone/>
            </a:pPr>
            <a:r>
              <a:rPr lang="en-US" dirty="0">
                <a:solidFill>
                  <a:schemeClr val="tx1"/>
                </a:solidFill>
              </a:rPr>
              <a:t>		x=</a:t>
            </a:r>
            <a:r>
              <a:rPr lang="en-US" dirty="0" err="1">
                <a:solidFill>
                  <a:schemeClr val="tx1"/>
                </a:solidFill>
              </a:rPr>
              <a:t>s.a</a:t>
            </a:r>
            <a:r>
              <a:rPr lang="en-US" dirty="0">
                <a:solidFill>
                  <a:schemeClr val="tx1"/>
                </a:solidFill>
              </a:rPr>
              <a:t>[s.t];</a:t>
            </a:r>
          </a:p>
          <a:p>
            <a:pPr>
              <a:buFontTx/>
              <a:buNone/>
            </a:pPr>
            <a:r>
              <a:rPr lang="en-US" dirty="0">
                <a:solidFill>
                  <a:schemeClr val="tx1"/>
                </a:solidFill>
              </a:rPr>
              <a:t>		s.t--;</a:t>
            </a:r>
          </a:p>
          <a:p>
            <a:pPr>
              <a:buFontTx/>
              <a:buNone/>
            </a:pPr>
            <a:r>
              <a:rPr lang="en-US" dirty="0">
                <a:solidFill>
                  <a:schemeClr val="tx1"/>
                </a:solidFill>
              </a:rPr>
              <a:t>		return 1;</a:t>
            </a:r>
          </a:p>
          <a:p>
            <a:pPr>
              <a:buFontTx/>
              <a:buNone/>
            </a:pPr>
            <a:r>
              <a:rPr lang="en-US" dirty="0">
                <a:solidFill>
                  <a:schemeClr val="tx1"/>
                </a:solidFill>
              </a:rPr>
              <a:t>	}</a:t>
            </a:r>
          </a:p>
          <a:p>
            <a:pPr>
              <a:buFontTx/>
              <a:buNone/>
            </a:pPr>
            <a:r>
              <a:rPr lang="en-US" dirty="0">
                <a:solidFill>
                  <a:schemeClr val="tx1"/>
                </a:solidFill>
              </a:rPr>
              <a:t>	else</a:t>
            </a:r>
          </a:p>
          <a:p>
            <a:pPr>
              <a:buFontTx/>
              <a:buNone/>
            </a:pPr>
            <a:r>
              <a:rPr lang="en-US" dirty="0">
                <a:solidFill>
                  <a:schemeClr val="tx1"/>
                </a:solidFill>
              </a:rPr>
              <a:t>		return 0;</a:t>
            </a:r>
          </a:p>
          <a:p>
            <a:pPr>
              <a:buFontTx/>
              <a:buNone/>
            </a:pPr>
            <a:r>
              <a:rPr lang="en-US" dirty="0">
                <a:solidFill>
                  <a:schemeClr val="tx1"/>
                </a:solidFill>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1602"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Stack bằng danh sách liên kết</a:t>
            </a:r>
          </a:p>
        </p:txBody>
      </p:sp>
      <p:sp>
        <p:nvSpPr>
          <p:cNvPr id="281603" name="Rectangle 3"/>
          <p:cNvSpPr>
            <a:spLocks noGrp="1" noChangeArrowheads="1"/>
          </p:cNvSpPr>
          <p:nvPr>
            <p:ph idx="1"/>
          </p:nvPr>
        </p:nvSpPr>
        <p:spPr>
          <a:xfrm>
            <a:off x="4046219" y="685799"/>
            <a:ext cx="5109211" cy="4892040"/>
          </a:xfrm>
        </p:spPr>
        <p:txBody>
          <a:bodyPr>
            <a:normAutofit/>
          </a:bodyPr>
          <a:lstStyle/>
          <a:p>
            <a:r>
              <a:rPr lang="en-US">
                <a:solidFill>
                  <a:schemeClr val="tx1"/>
                </a:solidFill>
              </a:rPr>
              <a:t>Kiểm tra tính rỗng của Stack</a:t>
            </a:r>
          </a:p>
          <a:p>
            <a:pPr>
              <a:buFontTx/>
              <a:buNone/>
            </a:pPr>
            <a:r>
              <a:rPr lang="en-US">
                <a:solidFill>
                  <a:schemeClr val="tx1"/>
                </a:solidFill>
              </a:rPr>
              <a:t>	int IsEmpty(List &amp;s)</a:t>
            </a:r>
          </a:p>
          <a:p>
            <a:pPr>
              <a:buFontTx/>
              <a:buNone/>
            </a:pPr>
            <a:r>
              <a:rPr lang="en-US">
                <a:solidFill>
                  <a:schemeClr val="tx1"/>
                </a:solidFill>
              </a:rPr>
              <a:t>	{</a:t>
            </a:r>
          </a:p>
          <a:p>
            <a:pPr>
              <a:buFontTx/>
              <a:buNone/>
            </a:pPr>
            <a:r>
              <a:rPr lang="en-US">
                <a:solidFill>
                  <a:schemeClr val="tx1"/>
                </a:solidFill>
              </a:rPr>
              <a:t>		if(s.pHead==NULL)//Stack rong</a:t>
            </a:r>
          </a:p>
          <a:p>
            <a:pPr>
              <a:buFontTx/>
              <a:buNone/>
            </a:pPr>
            <a:r>
              <a:rPr lang="en-US">
                <a:solidFill>
                  <a:schemeClr val="tx1"/>
                </a:solidFill>
              </a:rPr>
              <a:t>		 	 return 1;</a:t>
            </a:r>
          </a:p>
          <a:p>
            <a:pPr>
              <a:buFontTx/>
              <a:buNone/>
            </a:pPr>
            <a:r>
              <a:rPr lang="en-US">
                <a:solidFill>
                  <a:schemeClr val="tx1"/>
                </a:solidFill>
              </a:rPr>
              <a:t>  		else</a:t>
            </a:r>
          </a:p>
          <a:p>
            <a:pPr>
              <a:buFontTx/>
              <a:buNone/>
            </a:pPr>
            <a:r>
              <a:rPr lang="en-US">
                <a:solidFill>
                  <a:schemeClr val="tx1"/>
                </a:solidFill>
              </a:rPr>
              <a:t>			  return 0;</a:t>
            </a:r>
          </a:p>
          <a:p>
            <a:pPr>
              <a:buFontTx/>
              <a:buNone/>
            </a:pPr>
            <a:r>
              <a:rPr lang="en-US">
                <a:solidFill>
                  <a:schemeClr val="tx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76"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420"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098" name="Rectangle 2"/>
          <p:cNvSpPr>
            <a:spLocks noGrp="1" noChangeArrowheads="1"/>
          </p:cNvSpPr>
          <p:nvPr>
            <p:ph type="title"/>
          </p:nvPr>
        </p:nvSpPr>
        <p:spPr>
          <a:xfrm>
            <a:off x="555922" y="4799010"/>
            <a:ext cx="7531397" cy="115526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a:bodyPr>
          <a:lstStyle/>
          <a:p>
            <a:r>
              <a:rPr lang="en-US">
                <a:solidFill>
                  <a:srgbClr val="FFFFFF"/>
                </a:solidFill>
              </a:rPr>
              <a:t>Tạo 1 phần tử mới</a:t>
            </a:r>
          </a:p>
        </p:txBody>
      </p:sp>
      <p:graphicFrame>
        <p:nvGraphicFramePr>
          <p:cNvPr id="260101" name="Rectangle 3">
            <a:extLst>
              <a:ext uri="{FF2B5EF4-FFF2-40B4-BE49-F238E27FC236}">
                <a16:creationId xmlns:a16="http://schemas.microsoft.com/office/drawing/2014/main" id="{30FA4AD2-FD64-4047-BE42-09392D717DF2}"/>
              </a:ext>
            </a:extLst>
          </p:cNvPr>
          <p:cNvGraphicFramePr>
            <a:graphicFrameLocks noGrp="1"/>
          </p:cNvGraphicFramePr>
          <p:nvPr>
            <p:ph idx="1"/>
            <p:extLst>
              <p:ext uri="{D42A27DB-BD31-4B8C-83A1-F6EECF244321}">
                <p14:modId xmlns:p14="http://schemas.microsoft.com/office/powerpoint/2010/main" val="254105210"/>
              </p:ext>
            </p:extLst>
          </p:nvPr>
        </p:nvGraphicFramePr>
        <p:xfrm>
          <a:off x="784225" y="642939"/>
          <a:ext cx="8332390"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262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Thêm 1 phần tử vào Stack</a:t>
            </a:r>
          </a:p>
        </p:txBody>
      </p:sp>
      <p:sp>
        <p:nvSpPr>
          <p:cNvPr id="282627" name="Rectangle 3"/>
          <p:cNvSpPr>
            <a:spLocks noGrp="1" noChangeArrowheads="1"/>
          </p:cNvSpPr>
          <p:nvPr>
            <p:ph idx="1"/>
          </p:nvPr>
        </p:nvSpPr>
        <p:spPr>
          <a:xfrm>
            <a:off x="4046219" y="685799"/>
            <a:ext cx="5109211" cy="4892040"/>
          </a:xfrm>
        </p:spPr>
        <p:txBody>
          <a:bodyPr>
            <a:normAutofit/>
          </a:bodyPr>
          <a:lstStyle/>
          <a:p>
            <a:pPr>
              <a:lnSpc>
                <a:spcPct val="90000"/>
              </a:lnSpc>
              <a:buFontTx/>
              <a:buNone/>
            </a:pPr>
            <a:r>
              <a:rPr lang="en-US" sz="1700">
                <a:solidFill>
                  <a:schemeClr val="tx1"/>
                </a:solidFill>
              </a:rPr>
              <a:t>void Push(List &amp;s,Node *Tam)</a:t>
            </a:r>
          </a:p>
          <a:p>
            <a:pPr>
              <a:lnSpc>
                <a:spcPct val="90000"/>
              </a:lnSpc>
              <a:buFontTx/>
              <a:buNone/>
            </a:pPr>
            <a:r>
              <a:rPr lang="en-US" sz="1700">
                <a:solidFill>
                  <a:schemeClr val="tx1"/>
                </a:solidFill>
              </a:rPr>
              <a:t>{</a:t>
            </a:r>
          </a:p>
          <a:p>
            <a:pPr>
              <a:lnSpc>
                <a:spcPct val="90000"/>
              </a:lnSpc>
              <a:buFontTx/>
              <a:buNone/>
            </a:pPr>
            <a:r>
              <a:rPr lang="en-US" sz="1700">
                <a:solidFill>
                  <a:schemeClr val="tx1"/>
                </a:solidFill>
              </a:rPr>
              <a:t>	if(s.pHead==NULL)</a:t>
            </a:r>
          </a:p>
          <a:p>
            <a:pPr>
              <a:lnSpc>
                <a:spcPct val="90000"/>
              </a:lnSpc>
              <a:buFontTx/>
              <a:buNone/>
            </a:pPr>
            <a:r>
              <a:rPr lang="en-US" sz="1700">
                <a:solidFill>
                  <a:schemeClr val="tx1"/>
                </a:solidFill>
              </a:rPr>
              <a:t>	{</a:t>
            </a:r>
          </a:p>
          <a:p>
            <a:pPr>
              <a:lnSpc>
                <a:spcPct val="90000"/>
              </a:lnSpc>
              <a:buFontTx/>
              <a:buNone/>
            </a:pPr>
            <a:r>
              <a:rPr lang="en-US" sz="1700">
                <a:solidFill>
                  <a:schemeClr val="tx1"/>
                </a:solidFill>
              </a:rPr>
              <a:t>		s.pHead=Tam;</a:t>
            </a:r>
          </a:p>
          <a:p>
            <a:pPr>
              <a:lnSpc>
                <a:spcPct val="90000"/>
              </a:lnSpc>
              <a:buFontTx/>
              <a:buNone/>
            </a:pPr>
            <a:r>
              <a:rPr lang="en-US" sz="1700">
                <a:solidFill>
                  <a:schemeClr val="tx1"/>
                </a:solidFill>
              </a:rPr>
              <a:t>		s.pTail=Tam;</a:t>
            </a:r>
          </a:p>
          <a:p>
            <a:pPr>
              <a:lnSpc>
                <a:spcPct val="90000"/>
              </a:lnSpc>
              <a:buFontTx/>
              <a:buNone/>
            </a:pPr>
            <a:r>
              <a:rPr lang="en-US" sz="1700">
                <a:solidFill>
                  <a:schemeClr val="tx1"/>
                </a:solidFill>
              </a:rPr>
              <a:t>	}</a:t>
            </a:r>
          </a:p>
          <a:p>
            <a:pPr>
              <a:lnSpc>
                <a:spcPct val="90000"/>
              </a:lnSpc>
              <a:buFontTx/>
              <a:buNone/>
            </a:pPr>
            <a:r>
              <a:rPr lang="en-US" sz="1700">
                <a:solidFill>
                  <a:schemeClr val="tx1"/>
                </a:solidFill>
              </a:rPr>
              <a:t>	else</a:t>
            </a:r>
          </a:p>
          <a:p>
            <a:pPr>
              <a:lnSpc>
                <a:spcPct val="90000"/>
              </a:lnSpc>
              <a:buFontTx/>
              <a:buNone/>
            </a:pPr>
            <a:r>
              <a:rPr lang="en-US" sz="1700">
                <a:solidFill>
                  <a:schemeClr val="tx1"/>
                </a:solidFill>
              </a:rPr>
              <a:t>	{</a:t>
            </a:r>
          </a:p>
          <a:p>
            <a:pPr>
              <a:lnSpc>
                <a:spcPct val="90000"/>
              </a:lnSpc>
              <a:buFontTx/>
              <a:buNone/>
            </a:pPr>
            <a:r>
              <a:rPr lang="en-US" sz="1700">
                <a:solidFill>
                  <a:schemeClr val="tx1"/>
                </a:solidFill>
              </a:rPr>
              <a:t>		Tam-&gt;pNext=s.pHead;</a:t>
            </a:r>
          </a:p>
          <a:p>
            <a:pPr>
              <a:lnSpc>
                <a:spcPct val="90000"/>
              </a:lnSpc>
              <a:buFontTx/>
              <a:buNone/>
            </a:pPr>
            <a:r>
              <a:rPr lang="en-US" sz="1700">
                <a:solidFill>
                  <a:schemeClr val="tx1"/>
                </a:solidFill>
              </a:rPr>
              <a:t>		s.pHead=Tam;</a:t>
            </a:r>
          </a:p>
          <a:p>
            <a:pPr>
              <a:lnSpc>
                <a:spcPct val="90000"/>
              </a:lnSpc>
              <a:buFontTx/>
              <a:buNone/>
            </a:pPr>
            <a:r>
              <a:rPr lang="en-US" sz="1700">
                <a:solidFill>
                  <a:schemeClr val="tx1"/>
                </a:solidFill>
              </a:rPr>
              <a:t>	}</a:t>
            </a:r>
          </a:p>
          <a:p>
            <a:pPr>
              <a:lnSpc>
                <a:spcPct val="90000"/>
              </a:lnSpc>
              <a:buFontTx/>
              <a:buNone/>
            </a:pPr>
            <a:r>
              <a:rPr lang="en-US" sz="1700">
                <a:solidFill>
                  <a:schemeClr val="tx1"/>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8365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Lấy 1 phần tử từ Stack</a:t>
            </a:r>
          </a:p>
        </p:txBody>
      </p:sp>
      <p:sp>
        <p:nvSpPr>
          <p:cNvPr id="283651" name="Rectangle 3"/>
          <p:cNvSpPr>
            <a:spLocks noGrp="1" noChangeArrowheads="1"/>
          </p:cNvSpPr>
          <p:nvPr>
            <p:ph idx="1"/>
          </p:nvPr>
        </p:nvSpPr>
        <p:spPr>
          <a:xfrm>
            <a:off x="5383341" y="685800"/>
            <a:ext cx="3964154" cy="4603750"/>
          </a:xfrm>
        </p:spPr>
        <p:txBody>
          <a:bodyPr>
            <a:normAutofit fontScale="92500" lnSpcReduction="10000"/>
          </a:bodyPr>
          <a:lstStyle/>
          <a:p>
            <a:pPr>
              <a:lnSpc>
                <a:spcPct val="90000"/>
              </a:lnSpc>
              <a:buFontTx/>
              <a:buNone/>
            </a:pPr>
            <a:r>
              <a:rPr lang="en-US" sz="1400" dirty="0">
                <a:solidFill>
                  <a:schemeClr val="tx1"/>
                </a:solidFill>
              </a:rPr>
              <a:t>int Pop(List &amp;</a:t>
            </a:r>
            <a:r>
              <a:rPr lang="en-US" sz="1400" dirty="0" err="1">
                <a:solidFill>
                  <a:schemeClr val="tx1"/>
                </a:solidFill>
              </a:rPr>
              <a:t>s,int</a:t>
            </a:r>
            <a:r>
              <a:rPr lang="en-US" sz="1400" dirty="0">
                <a:solidFill>
                  <a:schemeClr val="tx1"/>
                </a:solidFill>
              </a:rPr>
              <a:t> &amp;</a:t>
            </a:r>
            <a:r>
              <a:rPr lang="en-US" sz="1400" dirty="0" err="1">
                <a:solidFill>
                  <a:schemeClr val="tx1"/>
                </a:solidFill>
              </a:rPr>
              <a:t>trave</a:t>
            </a:r>
            <a:r>
              <a:rPr lang="en-US" sz="1400" dirty="0">
                <a:solidFill>
                  <a:schemeClr val="tx1"/>
                </a:solidFill>
              </a:rPr>
              <a:t>)</a:t>
            </a:r>
          </a:p>
          <a:p>
            <a:pPr>
              <a:lnSpc>
                <a:spcPct val="90000"/>
              </a:lnSpc>
              <a:buFontTx/>
              <a:buNone/>
            </a:pPr>
            <a:r>
              <a:rPr lang="en-US" sz="1400" dirty="0">
                <a:solidFill>
                  <a:schemeClr val="tx1"/>
                </a:solidFill>
              </a:rPr>
              <a:t>{	Node *p;</a:t>
            </a:r>
          </a:p>
          <a:p>
            <a:pPr>
              <a:lnSpc>
                <a:spcPct val="90000"/>
              </a:lnSpc>
              <a:buFontTx/>
              <a:buNone/>
            </a:pPr>
            <a:r>
              <a:rPr lang="en-US" sz="1400" dirty="0">
                <a:solidFill>
                  <a:schemeClr val="tx1"/>
                </a:solidFill>
              </a:rPr>
              <a:t>	if(</a:t>
            </a:r>
            <a:r>
              <a:rPr lang="en-US" sz="1400" dirty="0" err="1">
                <a:solidFill>
                  <a:schemeClr val="tx1"/>
                </a:solidFill>
              </a:rPr>
              <a:t>IsEmpty</a:t>
            </a:r>
            <a:r>
              <a:rPr lang="en-US" sz="1400" dirty="0">
                <a:solidFill>
                  <a:schemeClr val="tx1"/>
                </a:solidFill>
              </a:rPr>
              <a:t>(s)!=1)</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if(</a:t>
            </a:r>
            <a:r>
              <a:rPr lang="en-US" sz="1400" dirty="0" err="1">
                <a:solidFill>
                  <a:schemeClr val="tx1"/>
                </a:solidFill>
              </a:rPr>
              <a:t>s.pHead</a:t>
            </a:r>
            <a:r>
              <a:rPr lang="en-US" sz="1400" dirty="0">
                <a:solidFill>
                  <a:schemeClr val="tx1"/>
                </a:solidFill>
              </a:rPr>
              <a:t>!=NULL)</a:t>
            </a:r>
          </a:p>
          <a:p>
            <a:pPr>
              <a:lnSpc>
                <a:spcPct val="90000"/>
              </a:lnSpc>
              <a:buFontTx/>
              <a:buNone/>
            </a:pPr>
            <a:r>
              <a:rPr lang="en-US" sz="1400" dirty="0">
                <a:solidFill>
                  <a:schemeClr val="tx1"/>
                </a:solidFill>
              </a:rPr>
              <a:t>		{	p=</a:t>
            </a:r>
            <a:r>
              <a:rPr lang="en-US" sz="1400" dirty="0" err="1">
                <a:solidFill>
                  <a:schemeClr val="tx1"/>
                </a:solidFill>
              </a:rPr>
              <a:t>s.pHead</a:t>
            </a:r>
            <a:r>
              <a:rPr lang="en-US" sz="1400" dirty="0">
                <a:solidFill>
                  <a:schemeClr val="tx1"/>
                </a:solidFill>
              </a:rPr>
              <a:t>;</a:t>
            </a:r>
          </a:p>
          <a:p>
            <a:pPr>
              <a:lnSpc>
                <a:spcPct val="90000"/>
              </a:lnSpc>
              <a:buFontTx/>
              <a:buNone/>
            </a:pPr>
            <a:r>
              <a:rPr lang="en-US" sz="1400" dirty="0">
                <a:solidFill>
                  <a:schemeClr val="tx1"/>
                </a:solidFill>
              </a:rPr>
              <a:t>			</a:t>
            </a:r>
            <a:r>
              <a:rPr lang="en-US" sz="1400" dirty="0" err="1">
                <a:solidFill>
                  <a:schemeClr val="tx1"/>
                </a:solidFill>
              </a:rPr>
              <a:t>trave</a:t>
            </a:r>
            <a:r>
              <a:rPr lang="en-US" sz="1400" dirty="0">
                <a:solidFill>
                  <a:schemeClr val="tx1"/>
                </a:solidFill>
              </a:rPr>
              <a:t>=p-&gt;Info;</a:t>
            </a:r>
          </a:p>
          <a:p>
            <a:pPr>
              <a:lnSpc>
                <a:spcPct val="90000"/>
              </a:lnSpc>
              <a:buFontTx/>
              <a:buNone/>
            </a:pPr>
            <a:r>
              <a:rPr lang="en-US" sz="1400" dirty="0">
                <a:solidFill>
                  <a:schemeClr val="tx1"/>
                </a:solidFill>
              </a:rPr>
              <a:t>			</a:t>
            </a:r>
            <a:r>
              <a:rPr lang="en-US" sz="1400" dirty="0" err="1">
                <a:solidFill>
                  <a:schemeClr val="tx1"/>
                </a:solidFill>
              </a:rPr>
              <a:t>s.pHead</a:t>
            </a:r>
            <a:r>
              <a:rPr lang="en-US" sz="1400" dirty="0">
                <a:solidFill>
                  <a:schemeClr val="tx1"/>
                </a:solidFill>
              </a:rPr>
              <a:t>=</a:t>
            </a:r>
            <a:r>
              <a:rPr lang="en-US" sz="1400" dirty="0" err="1">
                <a:solidFill>
                  <a:schemeClr val="tx1"/>
                </a:solidFill>
              </a:rPr>
              <a:t>s.pHead</a:t>
            </a:r>
            <a:r>
              <a:rPr lang="en-US" sz="1400" dirty="0">
                <a:solidFill>
                  <a:schemeClr val="tx1"/>
                </a:solidFill>
              </a:rPr>
              <a:t>-&gt;Next;</a:t>
            </a:r>
          </a:p>
          <a:p>
            <a:pPr>
              <a:lnSpc>
                <a:spcPct val="90000"/>
              </a:lnSpc>
              <a:buFontTx/>
              <a:buNone/>
            </a:pPr>
            <a:r>
              <a:rPr lang="en-US" sz="1400" dirty="0">
                <a:solidFill>
                  <a:schemeClr val="tx1"/>
                </a:solidFill>
              </a:rPr>
              <a:t>			if(</a:t>
            </a:r>
            <a:r>
              <a:rPr lang="en-US" sz="1400" dirty="0" err="1">
                <a:solidFill>
                  <a:schemeClr val="tx1"/>
                </a:solidFill>
              </a:rPr>
              <a:t>s.pHead</a:t>
            </a:r>
            <a:r>
              <a:rPr lang="en-US" sz="1400" dirty="0">
                <a:solidFill>
                  <a:schemeClr val="tx1"/>
                </a:solidFill>
              </a:rPr>
              <a:t>==NULL)</a:t>
            </a:r>
          </a:p>
          <a:p>
            <a:pPr>
              <a:lnSpc>
                <a:spcPct val="90000"/>
              </a:lnSpc>
              <a:buFontTx/>
              <a:buNone/>
            </a:pPr>
            <a:r>
              <a:rPr lang="en-US" sz="1400" dirty="0">
                <a:solidFill>
                  <a:schemeClr val="tx1"/>
                </a:solidFill>
              </a:rPr>
              <a:t>				</a:t>
            </a:r>
            <a:r>
              <a:rPr lang="en-US" sz="1400" dirty="0" err="1">
                <a:solidFill>
                  <a:schemeClr val="tx1"/>
                </a:solidFill>
              </a:rPr>
              <a:t>s.Tail</a:t>
            </a:r>
            <a:r>
              <a:rPr lang="en-US" sz="1400" dirty="0">
                <a:solidFill>
                  <a:schemeClr val="tx1"/>
                </a:solidFill>
              </a:rPr>
              <a:t>=NULL;</a:t>
            </a:r>
          </a:p>
          <a:p>
            <a:pPr>
              <a:lnSpc>
                <a:spcPct val="90000"/>
              </a:lnSpc>
              <a:buFontTx/>
              <a:buNone/>
            </a:pPr>
            <a:r>
              <a:rPr lang="en-US" sz="1400" dirty="0">
                <a:solidFill>
                  <a:schemeClr val="tx1"/>
                </a:solidFill>
              </a:rPr>
              <a:t>			return 1;			</a:t>
            </a:r>
          </a:p>
          <a:p>
            <a:pPr>
              <a:lnSpc>
                <a:spcPct val="90000"/>
              </a:lnSpc>
              <a:buFontTx/>
              <a:buNone/>
            </a:pPr>
            <a:r>
              <a:rPr lang="en-US" sz="1400" dirty="0">
                <a:solidFill>
                  <a:schemeClr val="tx1"/>
                </a:solidFill>
              </a:rPr>
              <a:t>			delete p;</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return 0;</a:t>
            </a:r>
          </a:p>
          <a:p>
            <a:pPr>
              <a:lnSpc>
                <a:spcPct val="90000"/>
              </a:lnSpc>
              <a:buFontTx/>
              <a:buNone/>
            </a:pPr>
            <a:r>
              <a:rPr lang="en-US" sz="1400" dirty="0">
                <a:solidFill>
                  <a:schemeClr val="tx1"/>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71362"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Các thao tác trên Queue</a:t>
            </a:r>
          </a:p>
        </p:txBody>
      </p:sp>
      <p:sp>
        <p:nvSpPr>
          <p:cNvPr id="271363" name="Rectangle 3"/>
          <p:cNvSpPr>
            <a:spLocks noGrp="1" noChangeArrowheads="1"/>
          </p:cNvSpPr>
          <p:nvPr>
            <p:ph idx="1"/>
          </p:nvPr>
        </p:nvSpPr>
        <p:spPr>
          <a:xfrm>
            <a:off x="4046219" y="685799"/>
            <a:ext cx="5109211" cy="4892040"/>
          </a:xfrm>
        </p:spPr>
        <p:txBody>
          <a:bodyPr>
            <a:normAutofit/>
          </a:bodyPr>
          <a:lstStyle/>
          <a:p>
            <a:r>
              <a:rPr lang="en-US">
                <a:solidFill>
                  <a:schemeClr val="tx1"/>
                </a:solidFill>
              </a:rPr>
              <a:t>EnQueue(O): Thêm đối tượng O vào cuối hàng đợi.</a:t>
            </a:r>
          </a:p>
          <a:p>
            <a:r>
              <a:rPr lang="en-US">
                <a:solidFill>
                  <a:schemeClr val="tx1"/>
                </a:solidFill>
              </a:rPr>
              <a:t>DeQueue(): Lấy đối tượng ở đầu hàng đợi</a:t>
            </a:r>
          </a:p>
          <a:p>
            <a:r>
              <a:rPr lang="en-US">
                <a:solidFill>
                  <a:schemeClr val="tx1"/>
                </a:solidFill>
              </a:rPr>
              <a:t>isEmpty(): Kiểm tra xem hàng đợi có rỗng hay không?</a:t>
            </a:r>
          </a:p>
          <a:p>
            <a:r>
              <a:rPr lang="en-US">
                <a:solidFill>
                  <a:schemeClr val="tx1"/>
                </a:solidFill>
              </a:rPr>
              <a:t>Front(): Trả về giá trị của phần tử nằm đầu hàng đợi mà không hủy nó.</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776288" y="0"/>
            <a:ext cx="9129712"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Cài đặt Queue</a:t>
            </a:r>
          </a:p>
        </p:txBody>
      </p:sp>
      <p:graphicFrame>
        <p:nvGraphicFramePr>
          <p:cNvPr id="278566" name="Object 38"/>
          <p:cNvGraphicFramePr>
            <a:graphicFrameLocks noGrp="1" noChangeAspect="1"/>
          </p:cNvGraphicFramePr>
          <p:nvPr>
            <p:ph idx="1"/>
          </p:nvPr>
        </p:nvGraphicFramePr>
        <p:xfrm>
          <a:off x="1982788" y="1700213"/>
          <a:ext cx="6226175" cy="920750"/>
        </p:xfrm>
        <a:graphic>
          <a:graphicData uri="http://schemas.openxmlformats.org/presentationml/2006/ole">
            <mc:AlternateContent xmlns:mc="http://schemas.openxmlformats.org/markup-compatibility/2006">
              <mc:Choice xmlns:v="urn:schemas-microsoft-com:vml" Requires="v">
                <p:oleObj spid="_x0000_s278588" r:id="rId3" imgW="4057271" imgH="600125" progId="">
                  <p:embed/>
                </p:oleObj>
              </mc:Choice>
              <mc:Fallback>
                <p:oleObj r:id="rId3" imgW="4057271" imgH="600125" progId="">
                  <p:embed/>
                  <p:pic>
                    <p:nvPicPr>
                      <p:cNvPr id="0" name="Picture 4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788" y="1700213"/>
                        <a:ext cx="622617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3" name="Text Box 5"/>
          <p:cNvSpPr txBox="1">
            <a:spLocks noChangeArrowheads="1"/>
          </p:cNvSpPr>
          <p:nvPr/>
        </p:nvSpPr>
        <p:spPr bwMode="auto">
          <a:xfrm>
            <a:off x="849313" y="981075"/>
            <a:ext cx="5040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800"/>
              <a:t>  Dùng mảng 1 chiều</a:t>
            </a:r>
          </a:p>
        </p:txBody>
      </p:sp>
      <p:sp>
        <p:nvSpPr>
          <p:cNvPr id="278534" name="Text Box 6"/>
          <p:cNvSpPr txBox="1">
            <a:spLocks noChangeArrowheads="1"/>
          </p:cNvSpPr>
          <p:nvPr/>
        </p:nvSpPr>
        <p:spPr bwMode="auto">
          <a:xfrm>
            <a:off x="849313" y="3716338"/>
            <a:ext cx="561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2800"/>
              <a:t>  Dùng danh sách liên kết đơn</a:t>
            </a:r>
          </a:p>
        </p:txBody>
      </p:sp>
      <p:sp>
        <p:nvSpPr>
          <p:cNvPr id="278536" name="Rectangle 8"/>
          <p:cNvSpPr>
            <a:spLocks noChangeArrowheads="1"/>
          </p:cNvSpPr>
          <p:nvPr/>
        </p:nvSpPr>
        <p:spPr bwMode="auto">
          <a:xfrm>
            <a:off x="8021638" y="4694238"/>
            <a:ext cx="244475" cy="2460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38" name="Rectangle 10"/>
          <p:cNvSpPr>
            <a:spLocks noChangeArrowheads="1"/>
          </p:cNvSpPr>
          <p:nvPr/>
        </p:nvSpPr>
        <p:spPr bwMode="auto">
          <a:xfrm>
            <a:off x="3690938" y="4508500"/>
            <a:ext cx="142875" cy="58261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39" name="Text Box 11"/>
          <p:cNvSpPr txBox="1">
            <a:spLocks noChangeArrowheads="1"/>
          </p:cNvSpPr>
          <p:nvPr/>
        </p:nvSpPr>
        <p:spPr bwMode="auto">
          <a:xfrm>
            <a:off x="3162300" y="4508500"/>
            <a:ext cx="525463"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278541" name="Rectangle 13"/>
          <p:cNvSpPr>
            <a:spLocks noChangeArrowheads="1"/>
          </p:cNvSpPr>
          <p:nvPr/>
        </p:nvSpPr>
        <p:spPr bwMode="auto">
          <a:xfrm>
            <a:off x="4722813" y="4508500"/>
            <a:ext cx="158750" cy="5762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2" name="Text Box 14"/>
          <p:cNvSpPr txBox="1">
            <a:spLocks noChangeArrowheads="1"/>
          </p:cNvSpPr>
          <p:nvPr/>
        </p:nvSpPr>
        <p:spPr bwMode="auto">
          <a:xfrm>
            <a:off x="4151313" y="4508500"/>
            <a:ext cx="576262"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a:t>
            </a:r>
          </a:p>
        </p:txBody>
      </p:sp>
      <p:grpSp>
        <p:nvGrpSpPr>
          <p:cNvPr id="278543" name="Group 15"/>
          <p:cNvGrpSpPr>
            <a:grpSpLocks/>
          </p:cNvGrpSpPr>
          <p:nvPr/>
        </p:nvGrpSpPr>
        <p:grpSpPr bwMode="auto">
          <a:xfrm>
            <a:off x="5122863" y="4508500"/>
            <a:ext cx="693737" cy="588963"/>
            <a:chOff x="4409" y="2681"/>
            <a:chExt cx="640" cy="423"/>
          </a:xfrm>
        </p:grpSpPr>
        <p:sp>
          <p:nvSpPr>
            <p:cNvPr id="278544" name="Rectangle 16"/>
            <p:cNvSpPr>
              <a:spLocks noChangeArrowheads="1"/>
            </p:cNvSpPr>
            <p:nvPr/>
          </p:nvSpPr>
          <p:spPr bwMode="auto">
            <a:xfrm>
              <a:off x="4911"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5" name="Text Box 17"/>
            <p:cNvSpPr txBox="1">
              <a:spLocks noChangeArrowheads="1"/>
            </p:cNvSpPr>
            <p:nvPr/>
          </p:nvSpPr>
          <p:spPr bwMode="auto">
            <a:xfrm>
              <a:off x="4409" y="2681"/>
              <a:ext cx="508"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1</a:t>
              </a:r>
            </a:p>
          </p:txBody>
        </p:sp>
      </p:grpSp>
      <p:grpSp>
        <p:nvGrpSpPr>
          <p:cNvPr id="278546" name="Group 18"/>
          <p:cNvGrpSpPr>
            <a:grpSpLocks/>
          </p:cNvGrpSpPr>
          <p:nvPr/>
        </p:nvGrpSpPr>
        <p:grpSpPr bwMode="auto">
          <a:xfrm>
            <a:off x="6091238" y="4508500"/>
            <a:ext cx="736600" cy="588963"/>
            <a:chOff x="5283" y="2681"/>
            <a:chExt cx="642" cy="423"/>
          </a:xfrm>
        </p:grpSpPr>
        <p:sp>
          <p:nvSpPr>
            <p:cNvPr id="278547" name="Rectangle 19"/>
            <p:cNvSpPr>
              <a:spLocks noChangeArrowheads="1"/>
            </p:cNvSpPr>
            <p:nvPr/>
          </p:nvSpPr>
          <p:spPr bwMode="auto">
            <a:xfrm>
              <a:off x="5786" y="2681"/>
              <a:ext cx="139"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48" name="Text Box 20"/>
            <p:cNvSpPr txBox="1">
              <a:spLocks noChangeArrowheads="1"/>
            </p:cNvSpPr>
            <p:nvPr/>
          </p:nvSpPr>
          <p:spPr bwMode="auto">
            <a:xfrm>
              <a:off x="5283" y="2681"/>
              <a:ext cx="510"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grpSp>
      <p:grpSp>
        <p:nvGrpSpPr>
          <p:cNvPr id="278549" name="Group 21"/>
          <p:cNvGrpSpPr>
            <a:grpSpLocks/>
          </p:cNvGrpSpPr>
          <p:nvPr/>
        </p:nvGrpSpPr>
        <p:grpSpPr bwMode="auto">
          <a:xfrm>
            <a:off x="7069138" y="4508500"/>
            <a:ext cx="703262" cy="588963"/>
            <a:chOff x="6167" y="2681"/>
            <a:chExt cx="640" cy="423"/>
          </a:xfrm>
        </p:grpSpPr>
        <p:sp>
          <p:nvSpPr>
            <p:cNvPr id="278550" name="Rectangle 22"/>
            <p:cNvSpPr>
              <a:spLocks noChangeArrowheads="1"/>
            </p:cNvSpPr>
            <p:nvPr/>
          </p:nvSpPr>
          <p:spPr bwMode="auto">
            <a:xfrm>
              <a:off x="6669"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1" name="Text Box 23"/>
            <p:cNvSpPr txBox="1">
              <a:spLocks noChangeArrowheads="1"/>
            </p:cNvSpPr>
            <p:nvPr/>
          </p:nvSpPr>
          <p:spPr bwMode="auto">
            <a:xfrm>
              <a:off x="6167" y="2681"/>
              <a:ext cx="506"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a:t>
              </a:r>
            </a:p>
          </p:txBody>
        </p:sp>
      </p:grpSp>
      <p:sp>
        <p:nvSpPr>
          <p:cNvPr id="278552" name="Line 24"/>
          <p:cNvSpPr>
            <a:spLocks noChangeShapeType="1"/>
          </p:cNvSpPr>
          <p:nvPr/>
        </p:nvSpPr>
        <p:spPr bwMode="auto">
          <a:xfrm>
            <a:off x="4779963" y="4784725"/>
            <a:ext cx="341312" cy="11113"/>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3" name="Line 25"/>
          <p:cNvSpPr>
            <a:spLocks noChangeShapeType="1"/>
          </p:cNvSpPr>
          <p:nvPr/>
        </p:nvSpPr>
        <p:spPr bwMode="auto">
          <a:xfrm>
            <a:off x="5748338" y="4795838"/>
            <a:ext cx="346075"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4" name="Line 26"/>
          <p:cNvSpPr>
            <a:spLocks noChangeShapeType="1"/>
          </p:cNvSpPr>
          <p:nvPr/>
        </p:nvSpPr>
        <p:spPr bwMode="auto">
          <a:xfrm>
            <a:off x="6729413" y="4795838"/>
            <a:ext cx="346075"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5" name="Line 27"/>
          <p:cNvSpPr>
            <a:spLocks noChangeShapeType="1"/>
          </p:cNvSpPr>
          <p:nvPr/>
        </p:nvSpPr>
        <p:spPr bwMode="auto">
          <a:xfrm>
            <a:off x="7710488" y="4816475"/>
            <a:ext cx="346075"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78556" name="Group 28"/>
          <p:cNvGrpSpPr>
            <a:grpSpLocks/>
          </p:cNvGrpSpPr>
          <p:nvPr/>
        </p:nvGrpSpPr>
        <p:grpSpPr bwMode="auto">
          <a:xfrm>
            <a:off x="2181225" y="4508500"/>
            <a:ext cx="708025" cy="588963"/>
            <a:chOff x="2640" y="2681"/>
            <a:chExt cx="648" cy="423"/>
          </a:xfrm>
        </p:grpSpPr>
        <p:sp>
          <p:nvSpPr>
            <p:cNvPr id="278557" name="Rectangle 29"/>
            <p:cNvSpPr>
              <a:spLocks noChangeArrowheads="1"/>
            </p:cNvSpPr>
            <p:nvPr/>
          </p:nvSpPr>
          <p:spPr bwMode="auto">
            <a:xfrm>
              <a:off x="3150" y="2681"/>
              <a:ext cx="138"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58" name="Text Box 30"/>
            <p:cNvSpPr txBox="1">
              <a:spLocks noChangeArrowheads="1"/>
            </p:cNvSpPr>
            <p:nvPr/>
          </p:nvSpPr>
          <p:spPr bwMode="auto">
            <a:xfrm>
              <a:off x="2640" y="2681"/>
              <a:ext cx="507" cy="42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a:t>
              </a:r>
            </a:p>
          </p:txBody>
        </p:sp>
      </p:grpSp>
      <p:sp>
        <p:nvSpPr>
          <p:cNvPr id="278559" name="Line 31"/>
          <p:cNvSpPr>
            <a:spLocks noChangeShapeType="1"/>
          </p:cNvSpPr>
          <p:nvPr/>
        </p:nvSpPr>
        <p:spPr bwMode="auto">
          <a:xfrm>
            <a:off x="3795713" y="4795838"/>
            <a:ext cx="346075"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0" name="Line 32"/>
          <p:cNvSpPr>
            <a:spLocks noChangeShapeType="1"/>
          </p:cNvSpPr>
          <p:nvPr/>
        </p:nvSpPr>
        <p:spPr bwMode="auto">
          <a:xfrm>
            <a:off x="2814638" y="4795838"/>
            <a:ext cx="346075"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1" name="Text Box 33"/>
          <p:cNvSpPr txBox="1">
            <a:spLocks noChangeArrowheads="1"/>
          </p:cNvSpPr>
          <p:nvPr/>
        </p:nvSpPr>
        <p:spPr bwMode="auto">
          <a:xfrm>
            <a:off x="1639888" y="5661025"/>
            <a:ext cx="1143000" cy="5794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VNI-Times" pitchFamily="2" charset="0"/>
              </a:rPr>
              <a:t>Head</a:t>
            </a:r>
          </a:p>
        </p:txBody>
      </p:sp>
      <p:sp>
        <p:nvSpPr>
          <p:cNvPr id="278562" name="Line 34"/>
          <p:cNvSpPr>
            <a:spLocks noChangeShapeType="1"/>
          </p:cNvSpPr>
          <p:nvPr/>
        </p:nvSpPr>
        <p:spPr bwMode="auto">
          <a:xfrm flipV="1">
            <a:off x="2289175" y="5084763"/>
            <a:ext cx="0" cy="5762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78563" name="Text Box 35"/>
          <p:cNvSpPr txBox="1">
            <a:spLocks noChangeArrowheads="1"/>
          </p:cNvSpPr>
          <p:nvPr/>
        </p:nvSpPr>
        <p:spPr bwMode="auto">
          <a:xfrm>
            <a:off x="4016375" y="2781300"/>
            <a:ext cx="2736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rgbClr val="080808"/>
                </a:solidFill>
              </a:rPr>
              <a:t>Data	S [N];</a:t>
            </a:r>
          </a:p>
          <a:p>
            <a:r>
              <a:rPr lang="en-US" sz="2400" b="1">
                <a:solidFill>
                  <a:srgbClr val="080808"/>
                </a:solidFill>
              </a:rPr>
              <a:t>int	f,r;</a:t>
            </a:r>
            <a:endParaRPr lang="en-US" sz="2400"/>
          </a:p>
        </p:txBody>
      </p:sp>
      <p:sp>
        <p:nvSpPr>
          <p:cNvPr id="278564" name="Text Box 36"/>
          <p:cNvSpPr txBox="1">
            <a:spLocks noChangeArrowheads="1"/>
          </p:cNvSpPr>
          <p:nvPr/>
        </p:nvSpPr>
        <p:spPr bwMode="auto">
          <a:xfrm>
            <a:off x="3944938" y="5516563"/>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List Q</a:t>
            </a:r>
          </a:p>
        </p:txBody>
      </p:sp>
      <p:sp>
        <p:nvSpPr>
          <p:cNvPr id="278565" name="Text Box 37"/>
          <p:cNvSpPr txBox="1">
            <a:spLocks noChangeArrowheads="1"/>
          </p:cNvSpPr>
          <p:nvPr/>
        </p:nvSpPr>
        <p:spPr bwMode="auto">
          <a:xfrm>
            <a:off x="849313" y="6165850"/>
            <a:ext cx="7559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a:t>
            </a:r>
            <a:r>
              <a:rPr lang="en-US" sz="3600" b="1"/>
              <a:t>Thêm và hủy Kh</a:t>
            </a:r>
            <a:r>
              <a:rPr lang="en-US" sz="3200" b="1"/>
              <a:t>ác</a:t>
            </a:r>
            <a:r>
              <a:rPr lang="en-US" sz="3600" b="1"/>
              <a:t> phía</a:t>
            </a:r>
          </a:p>
        </p:txBody>
      </p:sp>
      <p:sp>
        <p:nvSpPr>
          <p:cNvPr id="278568" name="Text Box 40"/>
          <p:cNvSpPr txBox="1">
            <a:spLocks noChangeArrowheads="1"/>
          </p:cNvSpPr>
          <p:nvPr/>
        </p:nvSpPr>
        <p:spPr bwMode="auto">
          <a:xfrm>
            <a:off x="6608763" y="5661025"/>
            <a:ext cx="890587" cy="5794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latin typeface="VNI-Times" pitchFamily="2" charset="0"/>
              </a:rPr>
              <a:t>Tail</a:t>
            </a:r>
          </a:p>
        </p:txBody>
      </p:sp>
      <p:sp>
        <p:nvSpPr>
          <p:cNvPr id="278569" name="Line 41"/>
          <p:cNvSpPr>
            <a:spLocks noChangeShapeType="1"/>
          </p:cNvSpPr>
          <p:nvPr/>
        </p:nvSpPr>
        <p:spPr bwMode="auto">
          <a:xfrm flipV="1">
            <a:off x="7258050" y="5084763"/>
            <a:ext cx="0" cy="5762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0583"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0578"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Queue bằng mảng 1 chiều</a:t>
            </a:r>
          </a:p>
        </p:txBody>
      </p:sp>
      <p:sp>
        <p:nvSpPr>
          <p:cNvPr id="280584" name="Rectangle 3"/>
          <p:cNvSpPr>
            <a:spLocks noGrp="1" noChangeArrowheads="1"/>
          </p:cNvSpPr>
          <p:nvPr>
            <p:ph idx="1"/>
          </p:nvPr>
        </p:nvSpPr>
        <p:spPr>
          <a:xfrm>
            <a:off x="4046219" y="685799"/>
            <a:ext cx="5109211" cy="4892040"/>
          </a:xfrm>
        </p:spPr>
        <p:txBody>
          <a:bodyPr>
            <a:normAutofit/>
          </a:bodyPr>
          <a:lstStyle/>
          <a:p>
            <a:pPr>
              <a:lnSpc>
                <a:spcPct val="90000"/>
              </a:lnSpc>
            </a:pPr>
            <a:r>
              <a:rPr lang="en-US" sz="1600" i="1" dirty="0" err="1">
                <a:solidFill>
                  <a:schemeClr val="tx1"/>
                </a:solidFill>
              </a:rPr>
              <a:t>Cấu</a:t>
            </a:r>
            <a:r>
              <a:rPr lang="en-US" sz="1600" i="1" dirty="0">
                <a:solidFill>
                  <a:schemeClr val="tx1"/>
                </a:solidFill>
              </a:rPr>
              <a:t> </a:t>
            </a:r>
            <a:r>
              <a:rPr lang="en-US" sz="1600" i="1" dirty="0" err="1">
                <a:solidFill>
                  <a:schemeClr val="tx1"/>
                </a:solidFill>
              </a:rPr>
              <a:t>trúc</a:t>
            </a:r>
            <a:r>
              <a:rPr lang="en-US" sz="1600" i="1" dirty="0">
                <a:solidFill>
                  <a:schemeClr val="tx1"/>
                </a:solidFill>
              </a:rPr>
              <a:t> </a:t>
            </a:r>
            <a:r>
              <a:rPr lang="en-US" sz="1600" i="1" dirty="0" err="1">
                <a:solidFill>
                  <a:schemeClr val="tx1"/>
                </a:solidFill>
              </a:rPr>
              <a:t>dữ</a:t>
            </a:r>
            <a:r>
              <a:rPr lang="en-US" sz="1600" i="1" dirty="0">
                <a:solidFill>
                  <a:schemeClr val="tx1"/>
                </a:solidFill>
              </a:rPr>
              <a:t> </a:t>
            </a:r>
            <a:r>
              <a:rPr lang="en-US" sz="1600" i="1" dirty="0" err="1">
                <a:solidFill>
                  <a:schemeClr val="tx1"/>
                </a:solidFill>
              </a:rPr>
              <a:t>liệu</a:t>
            </a:r>
            <a:r>
              <a:rPr lang="en-US" sz="1600" i="1" dirty="0">
                <a:solidFill>
                  <a:schemeClr val="tx1"/>
                </a:solidFill>
              </a:rPr>
              <a:t>:</a:t>
            </a:r>
          </a:p>
          <a:p>
            <a:pPr lvl="1">
              <a:lnSpc>
                <a:spcPct val="90000"/>
              </a:lnSpc>
              <a:buFontTx/>
              <a:buNone/>
            </a:pPr>
            <a:r>
              <a:rPr lang="en-US" sz="1600" dirty="0">
                <a:solidFill>
                  <a:schemeClr val="tx1"/>
                </a:solidFill>
              </a:rPr>
              <a:t>typedef struct </a:t>
            </a:r>
            <a:r>
              <a:rPr lang="en-US" sz="1600" dirty="0" err="1">
                <a:solidFill>
                  <a:schemeClr val="tx1"/>
                </a:solidFill>
              </a:rPr>
              <a:t>tagQueue</a:t>
            </a:r>
            <a:endParaRPr lang="en-US" sz="1600" dirty="0">
              <a:solidFill>
                <a:schemeClr val="tx1"/>
              </a:solidFill>
            </a:endParaRPr>
          </a:p>
          <a:p>
            <a:pPr lvl="1">
              <a:lnSpc>
                <a:spcPct val="90000"/>
              </a:lnSpc>
              <a:buFontTx/>
              <a:buNone/>
            </a:pPr>
            <a:r>
              <a:rPr lang="en-US" sz="1600" dirty="0">
                <a:solidFill>
                  <a:schemeClr val="tx1"/>
                </a:solidFill>
              </a:rPr>
              <a:t>{</a:t>
            </a:r>
          </a:p>
          <a:p>
            <a:pPr lvl="1">
              <a:lnSpc>
                <a:spcPct val="90000"/>
              </a:lnSpc>
              <a:buFontTx/>
              <a:buNone/>
            </a:pPr>
            <a:r>
              <a:rPr lang="en-US" sz="1600" dirty="0">
                <a:solidFill>
                  <a:schemeClr val="tx1"/>
                </a:solidFill>
              </a:rPr>
              <a:t>		int a[100];</a:t>
            </a:r>
          </a:p>
          <a:p>
            <a:pPr lvl="1">
              <a:lnSpc>
                <a:spcPct val="90000"/>
              </a:lnSpc>
              <a:buFontTx/>
              <a:buNone/>
            </a:pPr>
            <a:r>
              <a:rPr lang="en-US" sz="1600" dirty="0">
                <a:solidFill>
                  <a:schemeClr val="tx1"/>
                </a:solidFill>
              </a:rPr>
              <a:t>		int Front; //</a:t>
            </a:r>
            <a:r>
              <a:rPr lang="en-US" sz="1600" dirty="0" err="1">
                <a:solidFill>
                  <a:schemeClr val="tx1"/>
                </a:solidFill>
              </a:rPr>
              <a:t>chỉ</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phần</a:t>
            </a:r>
            <a:r>
              <a:rPr lang="en-US" sz="1600" dirty="0">
                <a:solidFill>
                  <a:schemeClr val="tx1"/>
                </a:solidFill>
              </a:rPr>
              <a:t> </a:t>
            </a:r>
            <a:r>
              <a:rPr lang="en-US" sz="1600" dirty="0" err="1">
                <a:solidFill>
                  <a:schemeClr val="tx1"/>
                </a:solidFill>
              </a:rPr>
              <a:t>tử</a:t>
            </a:r>
            <a:r>
              <a:rPr lang="en-US" sz="1600" dirty="0">
                <a:solidFill>
                  <a:schemeClr val="tx1"/>
                </a:solidFill>
              </a:rPr>
              <a:t> </a:t>
            </a:r>
            <a:r>
              <a:rPr lang="en-US" sz="1600" dirty="0" err="1">
                <a:solidFill>
                  <a:schemeClr val="tx1"/>
                </a:solidFill>
              </a:rPr>
              <a:t>đầu</a:t>
            </a:r>
            <a:r>
              <a:rPr lang="en-US" sz="1600" dirty="0">
                <a:solidFill>
                  <a:schemeClr val="tx1"/>
                </a:solidFill>
              </a:rPr>
              <a:t> </a:t>
            </a:r>
            <a:r>
              <a:rPr lang="en-US" sz="1600" dirty="0" err="1">
                <a:solidFill>
                  <a:schemeClr val="tx1"/>
                </a:solidFill>
              </a:rPr>
              <a:t>trong</a:t>
            </a:r>
            <a:r>
              <a:rPr lang="en-US" sz="1600" dirty="0">
                <a:solidFill>
                  <a:schemeClr val="tx1"/>
                </a:solidFill>
              </a:rPr>
              <a:t> Queue</a:t>
            </a:r>
          </a:p>
          <a:p>
            <a:pPr lvl="1">
              <a:lnSpc>
                <a:spcPct val="90000"/>
              </a:lnSpc>
              <a:buFontTx/>
              <a:buNone/>
            </a:pPr>
            <a:r>
              <a:rPr lang="en-US" sz="1600" dirty="0">
                <a:solidFill>
                  <a:schemeClr val="tx1"/>
                </a:solidFill>
              </a:rPr>
              <a:t>		int Rear; //</a:t>
            </a:r>
            <a:r>
              <a:rPr lang="en-US" sz="1600" dirty="0" err="1">
                <a:solidFill>
                  <a:schemeClr val="tx1"/>
                </a:solidFill>
              </a:rPr>
              <a:t>chỉ</a:t>
            </a:r>
            <a:r>
              <a:rPr lang="en-US" sz="1600" dirty="0">
                <a:solidFill>
                  <a:schemeClr val="tx1"/>
                </a:solidFill>
              </a:rPr>
              <a:t> </a:t>
            </a:r>
            <a:r>
              <a:rPr lang="en-US" sz="1600" dirty="0" err="1">
                <a:solidFill>
                  <a:schemeClr val="tx1"/>
                </a:solidFill>
              </a:rPr>
              <a:t>số</a:t>
            </a:r>
            <a:r>
              <a:rPr lang="en-US" sz="1600" dirty="0">
                <a:solidFill>
                  <a:schemeClr val="tx1"/>
                </a:solidFill>
              </a:rPr>
              <a:t> </a:t>
            </a:r>
            <a:r>
              <a:rPr lang="en-US" sz="1600" dirty="0" err="1">
                <a:solidFill>
                  <a:schemeClr val="tx1"/>
                </a:solidFill>
              </a:rPr>
              <a:t>của</a:t>
            </a:r>
            <a:r>
              <a:rPr lang="en-US" sz="1600" dirty="0">
                <a:solidFill>
                  <a:schemeClr val="tx1"/>
                </a:solidFill>
              </a:rPr>
              <a:t> </a:t>
            </a:r>
            <a:r>
              <a:rPr lang="en-US" sz="1600" dirty="0" err="1">
                <a:solidFill>
                  <a:schemeClr val="tx1"/>
                </a:solidFill>
              </a:rPr>
              <a:t>phầ</a:t>
            </a:r>
            <a:r>
              <a:rPr lang="en-US" sz="1600" dirty="0">
                <a:solidFill>
                  <a:schemeClr val="tx1"/>
                </a:solidFill>
              </a:rPr>
              <a:t> </a:t>
            </a:r>
            <a:r>
              <a:rPr lang="en-US" sz="1600" dirty="0" err="1">
                <a:solidFill>
                  <a:schemeClr val="tx1"/>
                </a:solidFill>
              </a:rPr>
              <a:t>tử</a:t>
            </a:r>
            <a:r>
              <a:rPr lang="en-US" sz="1600" dirty="0">
                <a:solidFill>
                  <a:schemeClr val="tx1"/>
                </a:solidFill>
              </a:rPr>
              <a:t> </a:t>
            </a:r>
            <a:r>
              <a:rPr lang="en-US" sz="1600" dirty="0" err="1">
                <a:solidFill>
                  <a:schemeClr val="tx1"/>
                </a:solidFill>
              </a:rPr>
              <a:t>cuối</a:t>
            </a:r>
            <a:r>
              <a:rPr lang="en-US" sz="1600" dirty="0">
                <a:solidFill>
                  <a:schemeClr val="tx1"/>
                </a:solidFill>
              </a:rPr>
              <a:t> </a:t>
            </a:r>
            <a:r>
              <a:rPr lang="en-US" sz="1600" dirty="0" err="1">
                <a:solidFill>
                  <a:schemeClr val="tx1"/>
                </a:solidFill>
              </a:rPr>
              <a:t>trong</a:t>
            </a:r>
            <a:r>
              <a:rPr lang="en-US" sz="1600" dirty="0">
                <a:solidFill>
                  <a:schemeClr val="tx1"/>
                </a:solidFill>
              </a:rPr>
              <a:t> Queue</a:t>
            </a:r>
          </a:p>
          <a:p>
            <a:pPr lvl="1">
              <a:lnSpc>
                <a:spcPct val="90000"/>
              </a:lnSpc>
              <a:buFontTx/>
              <a:buNone/>
            </a:pPr>
            <a:r>
              <a:rPr lang="en-US" sz="1600" dirty="0">
                <a:solidFill>
                  <a:schemeClr val="tx1"/>
                </a:solidFill>
              </a:rPr>
              <a:t>}Queue;</a:t>
            </a:r>
          </a:p>
          <a:p>
            <a:pPr>
              <a:lnSpc>
                <a:spcPct val="90000"/>
              </a:lnSpc>
            </a:pPr>
            <a:r>
              <a:rPr lang="en-US" sz="1600" i="1" dirty="0" err="1">
                <a:solidFill>
                  <a:schemeClr val="tx1"/>
                </a:solidFill>
              </a:rPr>
              <a:t>Khởi</a:t>
            </a:r>
            <a:r>
              <a:rPr lang="en-US" sz="1600" i="1" dirty="0">
                <a:solidFill>
                  <a:schemeClr val="tx1"/>
                </a:solidFill>
              </a:rPr>
              <a:t> </a:t>
            </a:r>
            <a:r>
              <a:rPr lang="en-US" sz="1600" i="1" dirty="0" err="1">
                <a:solidFill>
                  <a:schemeClr val="tx1"/>
                </a:solidFill>
              </a:rPr>
              <a:t>tạo</a:t>
            </a:r>
            <a:r>
              <a:rPr lang="en-US" sz="1600" i="1" dirty="0">
                <a:solidFill>
                  <a:schemeClr val="tx1"/>
                </a:solidFill>
              </a:rPr>
              <a:t> Queue </a:t>
            </a:r>
            <a:r>
              <a:rPr lang="en-US" sz="1600" i="1" dirty="0" err="1">
                <a:solidFill>
                  <a:schemeClr val="tx1"/>
                </a:solidFill>
              </a:rPr>
              <a:t>rỗng</a:t>
            </a:r>
            <a:endParaRPr lang="en-US" sz="1600" i="1" dirty="0">
              <a:solidFill>
                <a:schemeClr val="tx1"/>
              </a:solidFill>
            </a:endParaRPr>
          </a:p>
          <a:p>
            <a:pPr lvl="1">
              <a:lnSpc>
                <a:spcPct val="90000"/>
              </a:lnSpc>
              <a:buFontTx/>
              <a:buNone/>
            </a:pPr>
            <a:r>
              <a:rPr lang="en-US" sz="1600" dirty="0">
                <a:solidFill>
                  <a:schemeClr val="tx1"/>
                </a:solidFill>
              </a:rPr>
              <a:t>void </a:t>
            </a:r>
            <a:r>
              <a:rPr lang="en-US" sz="1600" dirty="0" err="1">
                <a:solidFill>
                  <a:schemeClr val="tx1"/>
                </a:solidFill>
              </a:rPr>
              <a:t>CreateQueue</a:t>
            </a:r>
            <a:r>
              <a:rPr lang="en-US" sz="1600" dirty="0">
                <a:solidFill>
                  <a:schemeClr val="tx1"/>
                </a:solidFill>
              </a:rPr>
              <a:t>(Queue &amp;q)</a:t>
            </a:r>
          </a:p>
          <a:p>
            <a:pPr lvl="1">
              <a:lnSpc>
                <a:spcPct val="90000"/>
              </a:lnSpc>
              <a:buFontTx/>
              <a:buNone/>
            </a:pPr>
            <a:r>
              <a:rPr lang="en-US" sz="1600" dirty="0">
                <a:solidFill>
                  <a:schemeClr val="tx1"/>
                </a:solidFill>
              </a:rPr>
              <a:t>{	</a:t>
            </a:r>
            <a:r>
              <a:rPr lang="en-US" sz="1600" dirty="0" err="1">
                <a:solidFill>
                  <a:schemeClr val="tx1"/>
                </a:solidFill>
              </a:rPr>
              <a:t>q.Front</a:t>
            </a:r>
            <a:r>
              <a:rPr lang="en-US" sz="1600" dirty="0">
                <a:solidFill>
                  <a:schemeClr val="tx1"/>
                </a:solidFill>
              </a:rPr>
              <a:t>=-1;</a:t>
            </a:r>
          </a:p>
          <a:p>
            <a:pPr lvl="1">
              <a:lnSpc>
                <a:spcPct val="90000"/>
              </a:lnSpc>
              <a:buFontTx/>
              <a:buNone/>
            </a:pPr>
            <a:r>
              <a:rPr lang="en-US" sz="1600" dirty="0">
                <a:solidFill>
                  <a:schemeClr val="tx1"/>
                </a:solidFill>
              </a:rPr>
              <a:t>	</a:t>
            </a:r>
            <a:r>
              <a:rPr lang="en-US" sz="1600" dirty="0" err="1">
                <a:solidFill>
                  <a:schemeClr val="tx1"/>
                </a:solidFill>
              </a:rPr>
              <a:t>q.Rear</a:t>
            </a:r>
            <a:r>
              <a:rPr lang="en-US" sz="1600" dirty="0">
                <a:solidFill>
                  <a:schemeClr val="tx1"/>
                </a:solidFill>
              </a:rPr>
              <a:t>=-1;</a:t>
            </a:r>
          </a:p>
          <a:p>
            <a:pPr lvl="1">
              <a:lnSpc>
                <a:spcPct val="90000"/>
              </a:lnSpc>
              <a:buFontTx/>
              <a:buNone/>
            </a:pPr>
            <a:r>
              <a:rPr lang="en-US" sz="1600" dirty="0">
                <a:solidFill>
                  <a:schemeClr val="tx1"/>
                </a:solidFill>
              </a:rPr>
              <a:t>}</a:t>
            </a:r>
          </a:p>
          <a:p>
            <a:pPr lvl="1">
              <a:lnSpc>
                <a:spcPct val="90000"/>
              </a:lnSpc>
              <a:buFontTx/>
              <a:buNone/>
            </a:pPr>
            <a:endParaRPr lang="en-US" sz="1500"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84677"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678"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84674"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Lấy 1 phần tử từ Queue</a:t>
            </a:r>
          </a:p>
        </p:txBody>
      </p:sp>
      <p:sp>
        <p:nvSpPr>
          <p:cNvPr id="284675" name="Rectangle 3"/>
          <p:cNvSpPr>
            <a:spLocks noGrp="1" noChangeArrowheads="1"/>
          </p:cNvSpPr>
          <p:nvPr>
            <p:ph idx="1"/>
          </p:nvPr>
        </p:nvSpPr>
        <p:spPr>
          <a:xfrm>
            <a:off x="5383340" y="685800"/>
            <a:ext cx="4178171" cy="5479504"/>
          </a:xfrm>
        </p:spPr>
        <p:txBody>
          <a:bodyPr>
            <a:normAutofit fontScale="92500" lnSpcReduction="10000"/>
          </a:bodyPr>
          <a:lstStyle/>
          <a:p>
            <a:pPr>
              <a:lnSpc>
                <a:spcPct val="90000"/>
              </a:lnSpc>
              <a:buFontTx/>
              <a:buNone/>
            </a:pPr>
            <a:r>
              <a:rPr lang="en-US" sz="1400" dirty="0">
                <a:solidFill>
                  <a:schemeClr val="tx1"/>
                </a:solidFill>
              </a:rPr>
              <a:t>int </a:t>
            </a:r>
            <a:r>
              <a:rPr lang="en-US" sz="1400" dirty="0" err="1">
                <a:solidFill>
                  <a:schemeClr val="tx1"/>
                </a:solidFill>
              </a:rPr>
              <a:t>DeQueue</a:t>
            </a:r>
            <a:r>
              <a:rPr lang="en-US" sz="1400" dirty="0">
                <a:solidFill>
                  <a:schemeClr val="tx1"/>
                </a:solidFill>
              </a:rPr>
              <a:t>(Queue &amp;</a:t>
            </a:r>
            <a:r>
              <a:rPr lang="en-US" sz="1400" dirty="0" err="1">
                <a:solidFill>
                  <a:schemeClr val="tx1"/>
                </a:solidFill>
              </a:rPr>
              <a:t>q,int</a:t>
            </a:r>
            <a:r>
              <a:rPr lang="en-US" sz="1400" dirty="0">
                <a:solidFill>
                  <a:schemeClr val="tx1"/>
                </a:solidFill>
              </a:rPr>
              <a:t> &amp;x)</a:t>
            </a:r>
          </a:p>
          <a:p>
            <a:pPr>
              <a:lnSpc>
                <a:spcPct val="90000"/>
              </a:lnSpc>
              <a:buFontTx/>
              <a:buNone/>
            </a:pPr>
            <a:r>
              <a:rPr lang="en-US" sz="1400" dirty="0">
                <a:solidFill>
                  <a:schemeClr val="tx1"/>
                </a:solidFill>
              </a:rPr>
              <a:t>{</a:t>
            </a:r>
          </a:p>
          <a:p>
            <a:pPr>
              <a:lnSpc>
                <a:spcPct val="90000"/>
              </a:lnSpc>
              <a:buFontTx/>
              <a:buNone/>
            </a:pPr>
            <a:r>
              <a:rPr lang="en-US" sz="1400" dirty="0">
                <a:solidFill>
                  <a:schemeClr val="tx1"/>
                </a:solidFill>
              </a:rPr>
              <a:t>	if(</a:t>
            </a:r>
            <a:r>
              <a:rPr lang="en-US" sz="1400" dirty="0" err="1">
                <a:solidFill>
                  <a:schemeClr val="tx1"/>
                </a:solidFill>
              </a:rPr>
              <a:t>q.Front</a:t>
            </a:r>
            <a:r>
              <a:rPr lang="en-US" sz="1400" dirty="0">
                <a:solidFill>
                  <a:schemeClr val="tx1"/>
                </a:solidFill>
              </a:rPr>
              <a:t>!=-1)	//queue </a:t>
            </a:r>
            <a:r>
              <a:rPr lang="en-US" sz="1400" dirty="0" err="1">
                <a:solidFill>
                  <a:schemeClr val="tx1"/>
                </a:solidFill>
              </a:rPr>
              <a:t>khong</a:t>
            </a:r>
            <a:r>
              <a:rPr lang="en-US" sz="1400" dirty="0">
                <a:solidFill>
                  <a:schemeClr val="tx1"/>
                </a:solidFill>
              </a:rPr>
              <a:t> </a:t>
            </a:r>
            <a:r>
              <a:rPr lang="en-US" sz="1400" dirty="0" err="1">
                <a:solidFill>
                  <a:schemeClr val="tx1"/>
                </a:solidFill>
              </a:rPr>
              <a:t>rong</a:t>
            </a:r>
            <a:endParaRPr lang="en-US" sz="1400" dirty="0">
              <a:solidFill>
                <a:schemeClr val="tx1"/>
              </a:solidFill>
            </a:endParaRP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x=</a:t>
            </a:r>
            <a:r>
              <a:rPr lang="en-US" sz="1400" dirty="0" err="1">
                <a:solidFill>
                  <a:schemeClr val="tx1"/>
                </a:solidFill>
              </a:rPr>
              <a:t>q.a</a:t>
            </a:r>
            <a:r>
              <a:rPr lang="en-US" sz="1400" dirty="0">
                <a:solidFill>
                  <a:schemeClr val="tx1"/>
                </a:solidFill>
              </a:rPr>
              <a:t>[</a:t>
            </a:r>
            <a:r>
              <a:rPr lang="en-US" sz="1400" dirty="0" err="1">
                <a:solidFill>
                  <a:schemeClr val="tx1"/>
                </a:solidFill>
              </a:rPr>
              <a:t>q.Front</a:t>
            </a:r>
            <a:r>
              <a:rPr lang="en-US" sz="1400" dirty="0">
                <a:solidFill>
                  <a:schemeClr val="tx1"/>
                </a:solidFill>
              </a:rPr>
              <a:t>];</a:t>
            </a:r>
          </a:p>
          <a:p>
            <a:pPr>
              <a:lnSpc>
                <a:spcPct val="90000"/>
              </a:lnSpc>
              <a:buFontTx/>
              <a:buNone/>
            </a:pPr>
            <a:r>
              <a:rPr lang="en-US" sz="1400" dirty="0">
                <a:solidFill>
                  <a:schemeClr val="tx1"/>
                </a:solidFill>
              </a:rPr>
              <a:t>		</a:t>
            </a:r>
            <a:r>
              <a:rPr lang="en-US" sz="1400" dirty="0" err="1">
                <a:solidFill>
                  <a:schemeClr val="tx1"/>
                </a:solidFill>
              </a:rPr>
              <a:t>q.Front</a:t>
            </a:r>
            <a:r>
              <a:rPr lang="en-US" sz="1400" dirty="0">
                <a:solidFill>
                  <a:schemeClr val="tx1"/>
                </a:solidFill>
              </a:rPr>
              <a:t>++;</a:t>
            </a:r>
          </a:p>
          <a:p>
            <a:pPr>
              <a:lnSpc>
                <a:spcPct val="90000"/>
              </a:lnSpc>
              <a:buFontTx/>
              <a:buNone/>
            </a:pPr>
            <a:r>
              <a:rPr lang="en-US" sz="1400" dirty="0">
                <a:solidFill>
                  <a:schemeClr val="tx1"/>
                </a:solidFill>
              </a:rPr>
              <a:t>		if(</a:t>
            </a:r>
            <a:r>
              <a:rPr lang="en-US" sz="1400" dirty="0" err="1">
                <a:solidFill>
                  <a:schemeClr val="tx1"/>
                </a:solidFill>
              </a:rPr>
              <a:t>q.Front</a:t>
            </a:r>
            <a:r>
              <a:rPr lang="en-US" sz="1400" dirty="0">
                <a:solidFill>
                  <a:schemeClr val="tx1"/>
                </a:solidFill>
              </a:rPr>
              <a:t>&gt;</a:t>
            </a:r>
            <a:r>
              <a:rPr lang="en-US" sz="1400" dirty="0" err="1">
                <a:solidFill>
                  <a:schemeClr val="tx1"/>
                </a:solidFill>
              </a:rPr>
              <a:t>q.Rear</a:t>
            </a:r>
            <a:r>
              <a:rPr lang="en-US" sz="1400" dirty="0">
                <a:solidFill>
                  <a:schemeClr val="tx1"/>
                </a:solidFill>
              </a:rPr>
              <a:t>)//</a:t>
            </a:r>
            <a:r>
              <a:rPr lang="en-US" sz="1400" dirty="0" err="1">
                <a:solidFill>
                  <a:schemeClr val="tx1"/>
                </a:solidFill>
              </a:rPr>
              <a:t>truong</a:t>
            </a:r>
            <a:r>
              <a:rPr lang="en-US" sz="1400" dirty="0">
                <a:solidFill>
                  <a:schemeClr val="tx1"/>
                </a:solidFill>
              </a:rPr>
              <a:t> hop co mot phan </a:t>
            </a:r>
            <a:r>
              <a:rPr lang="en-US" sz="1400" dirty="0" err="1">
                <a:solidFill>
                  <a:schemeClr val="tx1"/>
                </a:solidFill>
              </a:rPr>
              <a:t>tu</a:t>
            </a:r>
            <a:endParaRPr lang="en-US" sz="1400" dirty="0">
              <a:solidFill>
                <a:schemeClr val="tx1"/>
              </a:solidFill>
            </a:endParaRP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a:t>
            </a:r>
            <a:r>
              <a:rPr lang="en-US" sz="1400" dirty="0" err="1">
                <a:solidFill>
                  <a:schemeClr val="tx1"/>
                </a:solidFill>
              </a:rPr>
              <a:t>q.Front</a:t>
            </a:r>
            <a:r>
              <a:rPr lang="en-US" sz="1400" dirty="0">
                <a:solidFill>
                  <a:schemeClr val="tx1"/>
                </a:solidFill>
              </a:rPr>
              <a:t>=-1;</a:t>
            </a:r>
          </a:p>
          <a:p>
            <a:pPr>
              <a:lnSpc>
                <a:spcPct val="90000"/>
              </a:lnSpc>
              <a:buFontTx/>
              <a:buNone/>
            </a:pPr>
            <a:r>
              <a:rPr lang="en-US" sz="1400" dirty="0">
                <a:solidFill>
                  <a:schemeClr val="tx1"/>
                </a:solidFill>
              </a:rPr>
              <a:t>			</a:t>
            </a:r>
            <a:r>
              <a:rPr lang="en-US" sz="1400" dirty="0" err="1">
                <a:solidFill>
                  <a:schemeClr val="tx1"/>
                </a:solidFill>
              </a:rPr>
              <a:t>q.Rear</a:t>
            </a:r>
            <a:r>
              <a:rPr lang="en-US" sz="1400" dirty="0">
                <a:solidFill>
                  <a:schemeClr val="tx1"/>
                </a:solidFill>
              </a:rPr>
              <a:t>=-1;</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return 1;</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else //queue </a:t>
            </a:r>
            <a:r>
              <a:rPr lang="en-US" sz="1400" dirty="0" err="1">
                <a:solidFill>
                  <a:schemeClr val="tx1"/>
                </a:solidFill>
              </a:rPr>
              <a:t>trong</a:t>
            </a:r>
            <a:r>
              <a:rPr lang="en-US" sz="1400" dirty="0">
                <a:solidFill>
                  <a:schemeClr val="tx1"/>
                </a:solidFill>
              </a:rPr>
              <a:t> </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a:t>
            </a:r>
            <a:r>
              <a:rPr lang="en-US" sz="1400" dirty="0" err="1">
                <a:solidFill>
                  <a:schemeClr val="tx1"/>
                </a:solidFill>
              </a:rPr>
              <a:t>printf</a:t>
            </a:r>
            <a:r>
              <a:rPr lang="en-US" sz="1400" dirty="0">
                <a:solidFill>
                  <a:schemeClr val="tx1"/>
                </a:solidFill>
              </a:rPr>
              <a:t>("Queue </a:t>
            </a:r>
            <a:r>
              <a:rPr lang="en-US" sz="1400" dirty="0" err="1">
                <a:solidFill>
                  <a:schemeClr val="tx1"/>
                </a:solidFill>
              </a:rPr>
              <a:t>rong</a:t>
            </a:r>
            <a:r>
              <a:rPr lang="en-US" sz="1400" dirty="0">
                <a:solidFill>
                  <a:schemeClr val="tx1"/>
                </a:solidFill>
              </a:rPr>
              <a:t>");</a:t>
            </a:r>
          </a:p>
          <a:p>
            <a:pPr>
              <a:lnSpc>
                <a:spcPct val="90000"/>
              </a:lnSpc>
              <a:buFontTx/>
              <a:buNone/>
            </a:pPr>
            <a:r>
              <a:rPr lang="en-US" sz="1400" dirty="0">
                <a:solidFill>
                  <a:schemeClr val="tx1"/>
                </a:solidFill>
              </a:rPr>
              <a:t>		return 0;</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85698"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Thêm 1 phần tử vào Queue</a:t>
            </a:r>
          </a:p>
        </p:txBody>
      </p:sp>
      <p:sp>
        <p:nvSpPr>
          <p:cNvPr id="285699" name="Rectangle 3"/>
          <p:cNvSpPr>
            <a:spLocks noGrp="1" noChangeArrowheads="1"/>
          </p:cNvSpPr>
          <p:nvPr>
            <p:ph idx="1"/>
          </p:nvPr>
        </p:nvSpPr>
        <p:spPr>
          <a:xfrm>
            <a:off x="5383341" y="685800"/>
            <a:ext cx="3964154" cy="5695528"/>
          </a:xfrm>
        </p:spPr>
        <p:txBody>
          <a:bodyPr>
            <a:normAutofit fontScale="77500" lnSpcReduction="20000"/>
          </a:bodyPr>
          <a:lstStyle/>
          <a:p>
            <a:pPr>
              <a:lnSpc>
                <a:spcPct val="90000"/>
              </a:lnSpc>
              <a:buFontTx/>
              <a:buNone/>
            </a:pPr>
            <a:r>
              <a:rPr lang="en-US" sz="1200" dirty="0">
                <a:solidFill>
                  <a:schemeClr val="tx1"/>
                </a:solidFill>
              </a:rPr>
              <a:t>void </a:t>
            </a:r>
            <a:r>
              <a:rPr lang="en-US" sz="1200" dirty="0" err="1">
                <a:solidFill>
                  <a:schemeClr val="tx1"/>
                </a:solidFill>
              </a:rPr>
              <a:t>EnQueue</a:t>
            </a:r>
            <a:r>
              <a:rPr lang="en-US" sz="1200" dirty="0">
                <a:solidFill>
                  <a:schemeClr val="tx1"/>
                </a:solidFill>
              </a:rPr>
              <a:t>(Queue &amp;</a:t>
            </a:r>
            <a:r>
              <a:rPr lang="en-US" sz="1200" dirty="0" err="1">
                <a:solidFill>
                  <a:schemeClr val="tx1"/>
                </a:solidFill>
              </a:rPr>
              <a:t>q,int</a:t>
            </a:r>
            <a:r>
              <a:rPr lang="en-US" sz="1200" dirty="0">
                <a:solidFill>
                  <a:schemeClr val="tx1"/>
                </a:solidFill>
              </a:rPr>
              <a:t> x)</a:t>
            </a:r>
          </a:p>
          <a:p>
            <a:pPr>
              <a:lnSpc>
                <a:spcPct val="90000"/>
              </a:lnSpc>
              <a:buFontTx/>
              <a:buNone/>
            </a:pPr>
            <a:r>
              <a:rPr lang="en-US" sz="1200" dirty="0">
                <a:solidFill>
                  <a:schemeClr val="tx1"/>
                </a:solidFill>
              </a:rPr>
              <a:t>{</a:t>
            </a:r>
          </a:p>
          <a:p>
            <a:pPr>
              <a:lnSpc>
                <a:spcPct val="90000"/>
              </a:lnSpc>
              <a:buFontTx/>
              <a:buNone/>
            </a:pPr>
            <a:r>
              <a:rPr lang="en-US" sz="1200" dirty="0">
                <a:solidFill>
                  <a:schemeClr val="tx1"/>
                </a:solidFill>
              </a:rPr>
              <a:t>	int </a:t>
            </a:r>
            <a:r>
              <a:rPr lang="en-US" sz="1200" dirty="0" err="1">
                <a:solidFill>
                  <a:schemeClr val="tx1"/>
                </a:solidFill>
              </a:rPr>
              <a:t>i</a:t>
            </a:r>
            <a:r>
              <a:rPr lang="en-US" sz="1200" dirty="0">
                <a:solidFill>
                  <a:schemeClr val="tx1"/>
                </a:solidFill>
              </a:rPr>
              <a:t>;</a:t>
            </a:r>
          </a:p>
          <a:p>
            <a:pPr>
              <a:lnSpc>
                <a:spcPct val="90000"/>
              </a:lnSpc>
              <a:buFontTx/>
              <a:buNone/>
            </a:pPr>
            <a:r>
              <a:rPr lang="en-US" sz="1200" dirty="0">
                <a:solidFill>
                  <a:schemeClr val="tx1"/>
                </a:solidFill>
              </a:rPr>
              <a:t>	int </a:t>
            </a:r>
            <a:r>
              <a:rPr lang="en-US" sz="1200" dirty="0" err="1">
                <a:solidFill>
                  <a:schemeClr val="tx1"/>
                </a:solidFill>
              </a:rPr>
              <a:t>f,r</a:t>
            </a:r>
            <a:r>
              <a:rPr lang="en-US" sz="1200" dirty="0">
                <a:solidFill>
                  <a:schemeClr val="tx1"/>
                </a:solidFill>
              </a:rPr>
              <a:t>;</a:t>
            </a:r>
          </a:p>
          <a:p>
            <a:pPr>
              <a:lnSpc>
                <a:spcPct val="90000"/>
              </a:lnSpc>
              <a:buFontTx/>
              <a:buNone/>
            </a:pPr>
            <a:r>
              <a:rPr lang="en-US" sz="1200" dirty="0">
                <a:solidFill>
                  <a:schemeClr val="tx1"/>
                </a:solidFill>
              </a:rPr>
              <a:t>	if(q.Rear-q.Front+1==N)//queue bi day </a:t>
            </a:r>
            <a:r>
              <a:rPr lang="en-US" sz="1200" dirty="0" err="1">
                <a:solidFill>
                  <a:schemeClr val="tx1"/>
                </a:solidFill>
              </a:rPr>
              <a:t>khong</a:t>
            </a:r>
            <a:r>
              <a:rPr lang="en-US" sz="1200" dirty="0">
                <a:solidFill>
                  <a:schemeClr val="tx1"/>
                </a:solidFill>
              </a:rPr>
              <a:t> the them </a:t>
            </a:r>
            <a:r>
              <a:rPr lang="en-US" sz="1200" dirty="0" err="1">
                <a:solidFill>
                  <a:schemeClr val="tx1"/>
                </a:solidFill>
              </a:rPr>
              <a:t>vao</a:t>
            </a:r>
            <a:r>
              <a:rPr lang="en-US" sz="1200" dirty="0">
                <a:solidFill>
                  <a:schemeClr val="tx1"/>
                </a:solidFill>
              </a:rPr>
              <a:t> </a:t>
            </a:r>
            <a:r>
              <a:rPr lang="en-US" sz="1200" dirty="0" err="1">
                <a:solidFill>
                  <a:schemeClr val="tx1"/>
                </a:solidFill>
              </a:rPr>
              <a:t>duoc</a:t>
            </a:r>
            <a:r>
              <a:rPr lang="en-US" sz="1200" dirty="0">
                <a:solidFill>
                  <a:schemeClr val="tx1"/>
                </a:solidFill>
              </a:rPr>
              <a:t> </a:t>
            </a:r>
            <a:r>
              <a:rPr lang="en-US" sz="1200" dirty="0" err="1">
                <a:solidFill>
                  <a:schemeClr val="tx1"/>
                </a:solidFill>
              </a:rPr>
              <a:t>nua</a:t>
            </a:r>
            <a:endParaRPr lang="en-US" sz="1200" dirty="0">
              <a:solidFill>
                <a:schemeClr val="tx1"/>
              </a:solidFill>
            </a:endParaRPr>
          </a:p>
          <a:p>
            <a:pPr>
              <a:lnSpc>
                <a:spcPct val="90000"/>
              </a:lnSpc>
              <a:buFontTx/>
              <a:buNone/>
            </a:pPr>
            <a:r>
              <a:rPr lang="en-US" sz="1200" dirty="0">
                <a:solidFill>
                  <a:schemeClr val="tx1"/>
                </a:solidFill>
              </a:rPr>
              <a:t>		</a:t>
            </a:r>
            <a:r>
              <a:rPr lang="en-US" sz="1200" dirty="0" err="1">
                <a:solidFill>
                  <a:schemeClr val="tx1"/>
                </a:solidFill>
              </a:rPr>
              <a:t>printf</a:t>
            </a:r>
            <a:r>
              <a:rPr lang="en-US" sz="1200" dirty="0">
                <a:solidFill>
                  <a:schemeClr val="tx1"/>
                </a:solidFill>
              </a:rPr>
              <a:t>("queue day </a:t>
            </a:r>
            <a:r>
              <a:rPr lang="en-US" sz="1200" dirty="0" err="1">
                <a:solidFill>
                  <a:schemeClr val="tx1"/>
                </a:solidFill>
              </a:rPr>
              <a:t>roi</a:t>
            </a:r>
            <a:r>
              <a:rPr lang="en-US" sz="1200" dirty="0">
                <a:solidFill>
                  <a:schemeClr val="tx1"/>
                </a:solidFill>
              </a:rPr>
              <a:t> </a:t>
            </a:r>
            <a:r>
              <a:rPr lang="en-US" sz="1200" dirty="0" err="1">
                <a:solidFill>
                  <a:schemeClr val="tx1"/>
                </a:solidFill>
              </a:rPr>
              <a:t>khong</a:t>
            </a:r>
            <a:r>
              <a:rPr lang="en-US" sz="1200" dirty="0">
                <a:solidFill>
                  <a:schemeClr val="tx1"/>
                </a:solidFill>
              </a:rPr>
              <a:t> the them </a:t>
            </a:r>
            <a:r>
              <a:rPr lang="en-US" sz="1200" dirty="0" err="1">
                <a:solidFill>
                  <a:schemeClr val="tx1"/>
                </a:solidFill>
              </a:rPr>
              <a:t>vao</a:t>
            </a:r>
            <a:r>
              <a:rPr lang="en-US" sz="1200" dirty="0">
                <a:solidFill>
                  <a:schemeClr val="tx1"/>
                </a:solidFill>
              </a:rPr>
              <a:t> </a:t>
            </a:r>
            <a:r>
              <a:rPr lang="en-US" sz="1200" dirty="0" err="1">
                <a:solidFill>
                  <a:schemeClr val="tx1"/>
                </a:solidFill>
              </a:rPr>
              <a:t>duoc</a:t>
            </a:r>
            <a:r>
              <a:rPr lang="en-US" sz="1200" dirty="0">
                <a:solidFill>
                  <a:schemeClr val="tx1"/>
                </a:solidFill>
              </a:rPr>
              <a:t> </a:t>
            </a:r>
            <a:r>
              <a:rPr lang="en-US" sz="1200" dirty="0" err="1">
                <a:solidFill>
                  <a:schemeClr val="tx1"/>
                </a:solidFill>
              </a:rPr>
              <a:t>nua</a:t>
            </a:r>
            <a:r>
              <a:rPr lang="en-US" sz="1200" dirty="0">
                <a:solidFill>
                  <a:schemeClr val="tx1"/>
                </a:solidFill>
              </a:rPr>
              <a:t>");		</a:t>
            </a:r>
          </a:p>
          <a:p>
            <a:pPr>
              <a:lnSpc>
                <a:spcPct val="90000"/>
              </a:lnSpc>
              <a:buFontTx/>
              <a:buNone/>
            </a:pPr>
            <a:r>
              <a:rPr lang="en-US" sz="1200" dirty="0">
                <a:solidFill>
                  <a:schemeClr val="tx1"/>
                </a:solidFill>
              </a:rPr>
              <a:t>	else</a:t>
            </a: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		if(</a:t>
            </a:r>
            <a:r>
              <a:rPr lang="en-US" sz="1200" dirty="0" err="1">
                <a:solidFill>
                  <a:schemeClr val="tx1"/>
                </a:solidFill>
              </a:rPr>
              <a:t>q.Front</a:t>
            </a:r>
            <a:r>
              <a:rPr lang="en-US" sz="1200" dirty="0">
                <a:solidFill>
                  <a:schemeClr val="tx1"/>
                </a:solidFill>
              </a:rPr>
              <a:t>==-1)</a:t>
            </a: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			</a:t>
            </a:r>
            <a:r>
              <a:rPr lang="en-US" sz="1200" dirty="0" err="1">
                <a:solidFill>
                  <a:schemeClr val="tx1"/>
                </a:solidFill>
              </a:rPr>
              <a:t>q.Front</a:t>
            </a:r>
            <a:r>
              <a:rPr lang="en-US" sz="1200" dirty="0">
                <a:solidFill>
                  <a:schemeClr val="tx1"/>
                </a:solidFill>
              </a:rPr>
              <a:t>=0;</a:t>
            </a:r>
          </a:p>
          <a:p>
            <a:pPr>
              <a:lnSpc>
                <a:spcPct val="90000"/>
              </a:lnSpc>
              <a:buFontTx/>
              <a:buNone/>
            </a:pPr>
            <a:r>
              <a:rPr lang="en-US" sz="1200" dirty="0">
                <a:solidFill>
                  <a:schemeClr val="tx1"/>
                </a:solidFill>
              </a:rPr>
              <a:t>			</a:t>
            </a:r>
            <a:r>
              <a:rPr lang="en-US" sz="1200" dirty="0" err="1">
                <a:solidFill>
                  <a:schemeClr val="tx1"/>
                </a:solidFill>
              </a:rPr>
              <a:t>q.Rear</a:t>
            </a:r>
            <a:r>
              <a:rPr lang="en-US" sz="1200" dirty="0">
                <a:solidFill>
                  <a:schemeClr val="tx1"/>
                </a:solidFill>
              </a:rPr>
              <a:t>=-1;</a:t>
            </a: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		if(</a:t>
            </a:r>
            <a:r>
              <a:rPr lang="en-US" sz="1200" dirty="0" err="1">
                <a:solidFill>
                  <a:schemeClr val="tx1"/>
                </a:solidFill>
              </a:rPr>
              <a:t>q.Rear</a:t>
            </a:r>
            <a:r>
              <a:rPr lang="en-US" sz="1200" dirty="0">
                <a:solidFill>
                  <a:schemeClr val="tx1"/>
                </a:solidFill>
              </a:rPr>
              <a:t>==N-1)//Queue </a:t>
            </a:r>
            <a:r>
              <a:rPr lang="en-US" sz="1200" dirty="0" err="1">
                <a:solidFill>
                  <a:schemeClr val="tx1"/>
                </a:solidFill>
              </a:rPr>
              <a:t>đầy</a:t>
            </a:r>
            <a:r>
              <a:rPr lang="en-US" sz="1200" dirty="0">
                <a:solidFill>
                  <a:schemeClr val="tx1"/>
                </a:solidFill>
              </a:rPr>
              <a:t> </a:t>
            </a:r>
            <a:r>
              <a:rPr lang="en-US" sz="1200" dirty="0" err="1">
                <a:solidFill>
                  <a:schemeClr val="tx1"/>
                </a:solidFill>
              </a:rPr>
              <a:t>ảo</a:t>
            </a:r>
            <a:endParaRPr lang="en-US" sz="1200" dirty="0">
              <a:solidFill>
                <a:schemeClr val="tx1"/>
              </a:solidFill>
            </a:endParaRP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			f=</a:t>
            </a:r>
            <a:r>
              <a:rPr lang="en-US" sz="1200" dirty="0" err="1">
                <a:solidFill>
                  <a:schemeClr val="tx1"/>
                </a:solidFill>
              </a:rPr>
              <a:t>q.Front</a:t>
            </a:r>
            <a:r>
              <a:rPr lang="en-US" sz="1200" dirty="0">
                <a:solidFill>
                  <a:schemeClr val="tx1"/>
                </a:solidFill>
              </a:rPr>
              <a:t>;</a:t>
            </a:r>
          </a:p>
          <a:p>
            <a:pPr>
              <a:lnSpc>
                <a:spcPct val="90000"/>
              </a:lnSpc>
              <a:buFontTx/>
              <a:buNone/>
            </a:pPr>
            <a:r>
              <a:rPr lang="en-US" sz="1200" dirty="0">
                <a:solidFill>
                  <a:schemeClr val="tx1"/>
                </a:solidFill>
              </a:rPr>
              <a:t>			r=</a:t>
            </a:r>
            <a:r>
              <a:rPr lang="en-US" sz="1200" dirty="0" err="1">
                <a:solidFill>
                  <a:schemeClr val="tx1"/>
                </a:solidFill>
              </a:rPr>
              <a:t>q.Rear</a:t>
            </a:r>
            <a:r>
              <a:rPr lang="en-US" sz="1200" dirty="0">
                <a:solidFill>
                  <a:schemeClr val="tx1"/>
                </a:solidFill>
              </a:rPr>
              <a:t>;</a:t>
            </a:r>
          </a:p>
          <a:p>
            <a:pPr>
              <a:lnSpc>
                <a:spcPct val="90000"/>
              </a:lnSpc>
              <a:buFontTx/>
              <a:buNone/>
            </a:pPr>
            <a:r>
              <a:rPr lang="en-US" sz="1200" dirty="0">
                <a:solidFill>
                  <a:schemeClr val="tx1"/>
                </a:solidFill>
              </a:rPr>
              <a:t>			for(</a:t>
            </a:r>
            <a:r>
              <a:rPr lang="en-US" sz="1200" dirty="0" err="1">
                <a:solidFill>
                  <a:schemeClr val="tx1"/>
                </a:solidFill>
              </a:rPr>
              <a:t>i</a:t>
            </a:r>
            <a:r>
              <a:rPr lang="en-US" sz="1200" dirty="0">
                <a:solidFill>
                  <a:schemeClr val="tx1"/>
                </a:solidFill>
              </a:rPr>
              <a:t>=</a:t>
            </a:r>
            <a:r>
              <a:rPr lang="en-US" sz="1200" dirty="0" err="1">
                <a:solidFill>
                  <a:schemeClr val="tx1"/>
                </a:solidFill>
              </a:rPr>
              <a:t>f;i</a:t>
            </a:r>
            <a:r>
              <a:rPr lang="en-US" sz="1200" dirty="0">
                <a:solidFill>
                  <a:schemeClr val="tx1"/>
                </a:solidFill>
              </a:rPr>
              <a:t>&lt;=</a:t>
            </a:r>
            <a:r>
              <a:rPr lang="en-US" sz="1200" dirty="0" err="1">
                <a:solidFill>
                  <a:schemeClr val="tx1"/>
                </a:solidFill>
              </a:rPr>
              <a:t>r;i</a:t>
            </a:r>
            <a:r>
              <a:rPr lang="en-US" sz="1200" dirty="0">
                <a:solidFill>
                  <a:schemeClr val="tx1"/>
                </a:solidFill>
              </a:rPr>
              <a:t>++)	</a:t>
            </a:r>
          </a:p>
          <a:p>
            <a:pPr>
              <a:lnSpc>
                <a:spcPct val="90000"/>
              </a:lnSpc>
              <a:buFontTx/>
              <a:buNone/>
            </a:pPr>
            <a:r>
              <a:rPr lang="en-US" sz="1200" dirty="0">
                <a:solidFill>
                  <a:schemeClr val="tx1"/>
                </a:solidFill>
              </a:rPr>
              <a:t>				</a:t>
            </a:r>
            <a:r>
              <a:rPr lang="en-US" sz="1200" dirty="0" err="1">
                <a:solidFill>
                  <a:schemeClr val="tx1"/>
                </a:solidFill>
              </a:rPr>
              <a:t>q.a</a:t>
            </a:r>
            <a:r>
              <a:rPr lang="en-US" sz="1200" dirty="0">
                <a:solidFill>
                  <a:schemeClr val="tx1"/>
                </a:solidFill>
              </a:rPr>
              <a:t>[</a:t>
            </a:r>
            <a:r>
              <a:rPr lang="en-US" sz="1200" dirty="0" err="1">
                <a:solidFill>
                  <a:schemeClr val="tx1"/>
                </a:solidFill>
              </a:rPr>
              <a:t>i</a:t>
            </a:r>
            <a:r>
              <a:rPr lang="en-US" sz="1200" dirty="0">
                <a:solidFill>
                  <a:schemeClr val="tx1"/>
                </a:solidFill>
              </a:rPr>
              <a:t>-f]=</a:t>
            </a:r>
            <a:r>
              <a:rPr lang="en-US" sz="1200" dirty="0" err="1">
                <a:solidFill>
                  <a:schemeClr val="tx1"/>
                </a:solidFill>
              </a:rPr>
              <a:t>q.a</a:t>
            </a:r>
            <a:r>
              <a:rPr lang="en-US" sz="1200" dirty="0">
                <a:solidFill>
                  <a:schemeClr val="tx1"/>
                </a:solidFill>
              </a:rPr>
              <a:t>[</a:t>
            </a:r>
            <a:r>
              <a:rPr lang="en-US" sz="1200" dirty="0" err="1">
                <a:solidFill>
                  <a:schemeClr val="tx1"/>
                </a:solidFill>
              </a:rPr>
              <a:t>i</a:t>
            </a:r>
            <a:r>
              <a:rPr lang="en-US" sz="1200" dirty="0">
                <a:solidFill>
                  <a:schemeClr val="tx1"/>
                </a:solidFill>
              </a:rPr>
              <a:t>];</a:t>
            </a:r>
          </a:p>
          <a:p>
            <a:pPr>
              <a:lnSpc>
                <a:spcPct val="90000"/>
              </a:lnSpc>
              <a:buFontTx/>
              <a:buNone/>
            </a:pPr>
            <a:r>
              <a:rPr lang="en-US" sz="1200" dirty="0">
                <a:solidFill>
                  <a:schemeClr val="tx1"/>
                </a:solidFill>
              </a:rPr>
              <a:t>			</a:t>
            </a:r>
            <a:r>
              <a:rPr lang="en-US" sz="1200" dirty="0" err="1">
                <a:solidFill>
                  <a:schemeClr val="tx1"/>
                </a:solidFill>
              </a:rPr>
              <a:t>q.Front</a:t>
            </a:r>
            <a:r>
              <a:rPr lang="en-US" sz="1200" dirty="0">
                <a:solidFill>
                  <a:schemeClr val="tx1"/>
                </a:solidFill>
              </a:rPr>
              <a:t>=0;</a:t>
            </a:r>
          </a:p>
          <a:p>
            <a:pPr>
              <a:lnSpc>
                <a:spcPct val="90000"/>
              </a:lnSpc>
              <a:buFontTx/>
              <a:buNone/>
            </a:pPr>
            <a:r>
              <a:rPr lang="en-US" sz="1200" dirty="0">
                <a:solidFill>
                  <a:schemeClr val="tx1"/>
                </a:solidFill>
              </a:rPr>
              <a:t>			</a:t>
            </a:r>
            <a:r>
              <a:rPr lang="en-US" sz="1200" dirty="0" err="1">
                <a:solidFill>
                  <a:schemeClr val="tx1"/>
                </a:solidFill>
              </a:rPr>
              <a:t>q.Rear</a:t>
            </a:r>
            <a:r>
              <a:rPr lang="en-US" sz="1200" dirty="0">
                <a:solidFill>
                  <a:schemeClr val="tx1"/>
                </a:solidFill>
              </a:rPr>
              <a:t>=r-f;</a:t>
            </a: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		</a:t>
            </a:r>
            <a:r>
              <a:rPr lang="en-US" sz="1200" dirty="0" err="1">
                <a:solidFill>
                  <a:schemeClr val="tx1"/>
                </a:solidFill>
              </a:rPr>
              <a:t>q.Rear</a:t>
            </a:r>
            <a:r>
              <a:rPr lang="en-US" sz="1200" dirty="0">
                <a:solidFill>
                  <a:schemeClr val="tx1"/>
                </a:solidFill>
              </a:rPr>
              <a:t>++;</a:t>
            </a:r>
          </a:p>
          <a:p>
            <a:pPr>
              <a:lnSpc>
                <a:spcPct val="90000"/>
              </a:lnSpc>
              <a:buFontTx/>
              <a:buNone/>
            </a:pPr>
            <a:r>
              <a:rPr lang="en-US" sz="1200" dirty="0">
                <a:solidFill>
                  <a:schemeClr val="tx1"/>
                </a:solidFill>
              </a:rPr>
              <a:t>		</a:t>
            </a:r>
            <a:r>
              <a:rPr lang="en-US" sz="1200" dirty="0" err="1">
                <a:solidFill>
                  <a:schemeClr val="tx1"/>
                </a:solidFill>
              </a:rPr>
              <a:t>q.a</a:t>
            </a:r>
            <a:r>
              <a:rPr lang="en-US" sz="1200" dirty="0">
                <a:solidFill>
                  <a:schemeClr val="tx1"/>
                </a:solidFill>
              </a:rPr>
              <a:t>[</a:t>
            </a:r>
            <a:r>
              <a:rPr lang="en-US" sz="1200" dirty="0" err="1">
                <a:solidFill>
                  <a:schemeClr val="tx1"/>
                </a:solidFill>
              </a:rPr>
              <a:t>q.Rear</a:t>
            </a:r>
            <a:r>
              <a:rPr lang="en-US" sz="1200" dirty="0">
                <a:solidFill>
                  <a:schemeClr val="tx1"/>
                </a:solidFill>
              </a:rPr>
              <a:t>]=x;</a:t>
            </a:r>
          </a:p>
          <a:p>
            <a:pPr>
              <a:lnSpc>
                <a:spcPct val="90000"/>
              </a:lnSpc>
              <a:buFontTx/>
              <a:buNone/>
            </a:pPr>
            <a:r>
              <a:rPr lang="en-US" sz="1200" dirty="0">
                <a:solidFill>
                  <a:schemeClr val="tx1"/>
                </a:solidFill>
              </a:rPr>
              <a:t>	}</a:t>
            </a:r>
          </a:p>
          <a:p>
            <a:pPr>
              <a:lnSpc>
                <a:spcPct val="90000"/>
              </a:lnSpc>
              <a:buFontTx/>
              <a:buNone/>
            </a:pPr>
            <a:r>
              <a:rPr lang="en-US" sz="1200" dirty="0">
                <a:solidFill>
                  <a:schemeClr val="tx1"/>
                </a:solidFill>
              </a:rPr>
              <a:t>}</a:t>
            </a:r>
          </a:p>
          <a:p>
            <a:pPr>
              <a:lnSpc>
                <a:spcPct val="90000"/>
              </a:lnSpc>
            </a:pPr>
            <a:endParaRPr lang="en-US" sz="500" dirty="0">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6722"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Cài đặt Queue bằng List</a:t>
            </a:r>
          </a:p>
        </p:txBody>
      </p:sp>
      <p:sp>
        <p:nvSpPr>
          <p:cNvPr id="286723" name="Rectangle 3"/>
          <p:cNvSpPr>
            <a:spLocks noGrp="1" noChangeArrowheads="1"/>
          </p:cNvSpPr>
          <p:nvPr>
            <p:ph idx="1"/>
          </p:nvPr>
        </p:nvSpPr>
        <p:spPr>
          <a:xfrm>
            <a:off x="4046219" y="685799"/>
            <a:ext cx="5109211" cy="4892040"/>
          </a:xfrm>
        </p:spPr>
        <p:txBody>
          <a:bodyPr>
            <a:normAutofit/>
          </a:bodyPr>
          <a:lstStyle/>
          <a:p>
            <a:r>
              <a:rPr lang="en-US">
                <a:solidFill>
                  <a:schemeClr val="tx1"/>
                </a:solidFill>
              </a:rPr>
              <a:t>Kiểm tra Queue có rỗng?</a:t>
            </a:r>
          </a:p>
          <a:p>
            <a:pPr>
              <a:buFontTx/>
              <a:buNone/>
            </a:pPr>
            <a:r>
              <a:rPr lang="en-US">
                <a:solidFill>
                  <a:schemeClr val="tx1"/>
                </a:solidFill>
              </a:rPr>
              <a:t>	int IsEmpty(List &amp;Q)</a:t>
            </a:r>
          </a:p>
          <a:p>
            <a:pPr>
              <a:buFontTx/>
              <a:buNone/>
            </a:pPr>
            <a:r>
              <a:rPr lang="en-US">
                <a:solidFill>
                  <a:schemeClr val="tx1"/>
                </a:solidFill>
              </a:rPr>
              <a:t>	{</a:t>
            </a:r>
          </a:p>
          <a:p>
            <a:pPr>
              <a:buFontTx/>
              <a:buNone/>
            </a:pPr>
            <a:r>
              <a:rPr lang="en-US">
                <a:solidFill>
                  <a:schemeClr val="tx1"/>
                </a:solidFill>
              </a:rPr>
              <a:t>		  if(Q.pHead==NULL)//Queue rỗng</a:t>
            </a:r>
          </a:p>
          <a:p>
            <a:pPr>
              <a:buFontTx/>
              <a:buNone/>
            </a:pPr>
            <a:r>
              <a:rPr lang="en-US">
                <a:solidFill>
                  <a:schemeClr val="tx1"/>
                </a:solidFill>
              </a:rPr>
              <a:t>			  return 1;</a:t>
            </a:r>
          </a:p>
          <a:p>
            <a:pPr>
              <a:buFontTx/>
              <a:buNone/>
            </a:pPr>
            <a:r>
              <a:rPr lang="en-US">
                <a:solidFill>
                  <a:schemeClr val="tx1"/>
                </a:solidFill>
              </a:rPr>
              <a:t>		  else</a:t>
            </a:r>
          </a:p>
          <a:p>
            <a:pPr>
              <a:buFontTx/>
              <a:buNone/>
            </a:pPr>
            <a:r>
              <a:rPr lang="en-US">
                <a:solidFill>
                  <a:schemeClr val="tx1"/>
                </a:solidFill>
              </a:rPr>
              <a:t>			  return 0;</a:t>
            </a:r>
          </a:p>
          <a:p>
            <a:pPr>
              <a:buFontTx/>
              <a:buNone/>
            </a:pPr>
            <a:r>
              <a:rPr lang="en-US">
                <a:solidFill>
                  <a:schemeClr val="tx1"/>
                </a:solidFill>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7751" name="Straight Connector 73">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78761"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287746" name="Rectangle 2"/>
          <p:cNvSpPr>
            <a:spLocks noGrp="1" noChangeArrowheads="1"/>
          </p:cNvSpPr>
          <p:nvPr>
            <p:ph type="title"/>
          </p:nvPr>
        </p:nvSpPr>
        <p:spPr>
          <a:xfrm>
            <a:off x="555922" y="685799"/>
            <a:ext cx="3044527" cy="489204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a:t>Thêm 1 phần tử vào Queue</a:t>
            </a:r>
          </a:p>
        </p:txBody>
      </p:sp>
      <p:sp>
        <p:nvSpPr>
          <p:cNvPr id="287747" name="Rectangle 3"/>
          <p:cNvSpPr>
            <a:spLocks noGrp="1" noChangeArrowheads="1"/>
          </p:cNvSpPr>
          <p:nvPr>
            <p:ph idx="1"/>
          </p:nvPr>
        </p:nvSpPr>
        <p:spPr>
          <a:xfrm>
            <a:off x="4046219" y="685799"/>
            <a:ext cx="5109211" cy="4892040"/>
          </a:xfrm>
        </p:spPr>
        <p:txBody>
          <a:bodyPr>
            <a:normAutofit/>
          </a:bodyPr>
          <a:lstStyle/>
          <a:p>
            <a:pPr>
              <a:lnSpc>
                <a:spcPct val="90000"/>
              </a:lnSpc>
              <a:buFontTx/>
              <a:buNone/>
            </a:pPr>
            <a:r>
              <a:rPr lang="en-US" sz="1700" dirty="0">
                <a:solidFill>
                  <a:schemeClr val="tx1"/>
                </a:solidFill>
              </a:rPr>
              <a:t>void </a:t>
            </a:r>
            <a:r>
              <a:rPr lang="en-US" sz="1700" dirty="0" err="1">
                <a:solidFill>
                  <a:schemeClr val="tx1"/>
                </a:solidFill>
              </a:rPr>
              <a:t>EnQueue</a:t>
            </a:r>
            <a:r>
              <a:rPr lang="en-US" sz="1700" dirty="0">
                <a:solidFill>
                  <a:schemeClr val="tx1"/>
                </a:solidFill>
              </a:rPr>
              <a:t>(List &amp;Q, Node *Tam)</a:t>
            </a:r>
          </a:p>
          <a:p>
            <a:pPr>
              <a:lnSpc>
                <a:spcPct val="90000"/>
              </a:lnSpc>
              <a:buFontTx/>
              <a:buNone/>
            </a:pPr>
            <a:r>
              <a:rPr lang="en-US" sz="1700" dirty="0">
                <a:solidFill>
                  <a:schemeClr val="tx1"/>
                </a:solidFill>
              </a:rPr>
              <a:t>{</a:t>
            </a:r>
          </a:p>
          <a:p>
            <a:pPr>
              <a:lnSpc>
                <a:spcPct val="90000"/>
              </a:lnSpc>
              <a:buFontTx/>
              <a:buNone/>
            </a:pPr>
            <a:r>
              <a:rPr lang="en-US" sz="1700" dirty="0">
                <a:solidFill>
                  <a:schemeClr val="tx1"/>
                </a:solidFill>
              </a:rPr>
              <a:t>	if(</a:t>
            </a:r>
            <a:r>
              <a:rPr lang="en-US" sz="1700" dirty="0" err="1">
                <a:solidFill>
                  <a:schemeClr val="tx1"/>
                </a:solidFill>
              </a:rPr>
              <a:t>Q.pHead</a:t>
            </a:r>
            <a:r>
              <a:rPr lang="en-US" sz="1700" dirty="0">
                <a:solidFill>
                  <a:schemeClr val="tx1"/>
                </a:solidFill>
              </a:rPr>
              <a:t>==NULL)</a:t>
            </a:r>
          </a:p>
          <a:p>
            <a:pPr>
              <a:lnSpc>
                <a:spcPct val="90000"/>
              </a:lnSpc>
              <a:buFontTx/>
              <a:buNone/>
            </a:pPr>
            <a:r>
              <a:rPr lang="en-US" sz="1700" dirty="0">
                <a:solidFill>
                  <a:schemeClr val="tx1"/>
                </a:solidFill>
              </a:rPr>
              <a:t>	{</a:t>
            </a:r>
          </a:p>
          <a:p>
            <a:pPr>
              <a:lnSpc>
                <a:spcPct val="90000"/>
              </a:lnSpc>
              <a:buFontTx/>
              <a:buNone/>
            </a:pPr>
            <a:r>
              <a:rPr lang="en-US" sz="1700" dirty="0">
                <a:solidFill>
                  <a:schemeClr val="tx1"/>
                </a:solidFill>
              </a:rPr>
              <a:t>		</a:t>
            </a:r>
            <a:r>
              <a:rPr lang="en-US" sz="1700" dirty="0" err="1">
                <a:solidFill>
                  <a:schemeClr val="tx1"/>
                </a:solidFill>
              </a:rPr>
              <a:t>Q.pHead</a:t>
            </a:r>
            <a:r>
              <a:rPr lang="en-US" sz="1700" dirty="0">
                <a:solidFill>
                  <a:schemeClr val="tx1"/>
                </a:solidFill>
              </a:rPr>
              <a:t>=Tam;</a:t>
            </a:r>
          </a:p>
          <a:p>
            <a:pPr>
              <a:lnSpc>
                <a:spcPct val="90000"/>
              </a:lnSpc>
              <a:buFontTx/>
              <a:buNone/>
            </a:pPr>
            <a:r>
              <a:rPr lang="en-US" sz="1700" dirty="0">
                <a:solidFill>
                  <a:schemeClr val="tx1"/>
                </a:solidFill>
              </a:rPr>
              <a:t>		</a:t>
            </a:r>
            <a:r>
              <a:rPr lang="en-US" sz="1700" dirty="0" err="1">
                <a:solidFill>
                  <a:schemeClr val="tx1"/>
                </a:solidFill>
              </a:rPr>
              <a:t>Q.pTail</a:t>
            </a:r>
            <a:r>
              <a:rPr lang="en-US" sz="1700" dirty="0">
                <a:solidFill>
                  <a:schemeClr val="tx1"/>
                </a:solidFill>
              </a:rPr>
              <a:t>=Tam;</a:t>
            </a:r>
          </a:p>
          <a:p>
            <a:pPr>
              <a:lnSpc>
                <a:spcPct val="90000"/>
              </a:lnSpc>
              <a:buFontTx/>
              <a:buNone/>
            </a:pPr>
            <a:r>
              <a:rPr lang="en-US" sz="1700" dirty="0">
                <a:solidFill>
                  <a:schemeClr val="tx1"/>
                </a:solidFill>
              </a:rPr>
              <a:t>	}</a:t>
            </a:r>
          </a:p>
          <a:p>
            <a:pPr>
              <a:lnSpc>
                <a:spcPct val="90000"/>
              </a:lnSpc>
              <a:buFontTx/>
              <a:buNone/>
            </a:pPr>
            <a:r>
              <a:rPr lang="en-US" sz="1700" dirty="0">
                <a:solidFill>
                  <a:schemeClr val="tx1"/>
                </a:solidFill>
              </a:rPr>
              <a:t>	else</a:t>
            </a:r>
          </a:p>
          <a:p>
            <a:pPr>
              <a:lnSpc>
                <a:spcPct val="90000"/>
              </a:lnSpc>
              <a:buFontTx/>
              <a:buNone/>
            </a:pPr>
            <a:r>
              <a:rPr lang="en-US" sz="1700" dirty="0">
                <a:solidFill>
                  <a:schemeClr val="tx1"/>
                </a:solidFill>
              </a:rPr>
              <a:t>	{</a:t>
            </a:r>
          </a:p>
          <a:p>
            <a:pPr>
              <a:lnSpc>
                <a:spcPct val="90000"/>
              </a:lnSpc>
              <a:buFontTx/>
              <a:buNone/>
            </a:pPr>
            <a:r>
              <a:rPr lang="en-US" sz="1700" dirty="0">
                <a:solidFill>
                  <a:schemeClr val="tx1"/>
                </a:solidFill>
              </a:rPr>
              <a:t>		</a:t>
            </a:r>
            <a:r>
              <a:rPr lang="en-US" sz="1700" dirty="0" err="1">
                <a:solidFill>
                  <a:schemeClr val="tx1"/>
                </a:solidFill>
              </a:rPr>
              <a:t>Q.pTail</a:t>
            </a:r>
            <a:r>
              <a:rPr lang="en-US" sz="1700" dirty="0">
                <a:solidFill>
                  <a:schemeClr val="tx1"/>
                </a:solidFill>
              </a:rPr>
              <a:t>-&gt;Next=tam;</a:t>
            </a:r>
          </a:p>
          <a:p>
            <a:pPr>
              <a:lnSpc>
                <a:spcPct val="90000"/>
              </a:lnSpc>
              <a:buFontTx/>
              <a:buNone/>
            </a:pPr>
            <a:r>
              <a:rPr lang="en-US" sz="1700" dirty="0">
                <a:solidFill>
                  <a:schemeClr val="tx1"/>
                </a:solidFill>
              </a:rPr>
              <a:t>		</a:t>
            </a:r>
            <a:r>
              <a:rPr lang="en-US" sz="1700" dirty="0" err="1">
                <a:solidFill>
                  <a:schemeClr val="tx1"/>
                </a:solidFill>
              </a:rPr>
              <a:t>Q.pTail</a:t>
            </a:r>
            <a:r>
              <a:rPr lang="en-US" sz="1700" dirty="0">
                <a:solidFill>
                  <a:schemeClr val="tx1"/>
                </a:solidFill>
              </a:rPr>
              <a:t>=tam;</a:t>
            </a:r>
          </a:p>
          <a:p>
            <a:pPr>
              <a:lnSpc>
                <a:spcPct val="90000"/>
              </a:lnSpc>
              <a:buFontTx/>
              <a:buNone/>
            </a:pPr>
            <a:r>
              <a:rPr lang="en-US" sz="1700" dirty="0">
                <a:solidFill>
                  <a:schemeClr val="tx1"/>
                </a:solidFill>
              </a:rPr>
              <a:t>	}</a:t>
            </a:r>
          </a:p>
          <a:p>
            <a:pPr>
              <a:lnSpc>
                <a:spcPct val="90000"/>
              </a:lnSpc>
              <a:buFontTx/>
              <a:buNone/>
            </a:pPr>
            <a:r>
              <a:rPr lang="en-US" sz="1700" dirty="0">
                <a:solidFill>
                  <a:schemeClr val="tx1"/>
                </a:solidFill>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2999" y="0"/>
            <a:ext cx="4953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88770" name="Rectangle 2"/>
          <p:cNvSpPr>
            <a:spLocks noGrp="1" noChangeArrowheads="1"/>
          </p:cNvSpPr>
          <p:nvPr>
            <p:ph type="title"/>
          </p:nvPr>
        </p:nvSpPr>
        <p:spPr>
          <a:xfrm>
            <a:off x="520235" y="685800"/>
            <a:ext cx="3915158" cy="460374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algn="r"/>
            <a:r>
              <a:rPr lang="en-US" sz="4700"/>
              <a:t>Lấy 1 phần tử từ Queue</a:t>
            </a:r>
          </a:p>
        </p:txBody>
      </p:sp>
      <p:sp>
        <p:nvSpPr>
          <p:cNvPr id="288771" name="Rectangle 3"/>
          <p:cNvSpPr>
            <a:spLocks noGrp="1" noChangeArrowheads="1"/>
          </p:cNvSpPr>
          <p:nvPr>
            <p:ph idx="1"/>
          </p:nvPr>
        </p:nvSpPr>
        <p:spPr>
          <a:xfrm>
            <a:off x="5383341" y="685800"/>
            <a:ext cx="3964154" cy="4603750"/>
          </a:xfrm>
        </p:spPr>
        <p:txBody>
          <a:bodyPr>
            <a:normAutofit fontScale="92500" lnSpcReduction="10000"/>
          </a:bodyPr>
          <a:lstStyle/>
          <a:p>
            <a:pPr>
              <a:lnSpc>
                <a:spcPct val="90000"/>
              </a:lnSpc>
              <a:buFontTx/>
              <a:buNone/>
            </a:pPr>
            <a:r>
              <a:rPr lang="en-US" sz="1400" dirty="0">
                <a:solidFill>
                  <a:schemeClr val="tx1"/>
                </a:solidFill>
              </a:rPr>
              <a:t>int </a:t>
            </a:r>
            <a:r>
              <a:rPr lang="en-US" sz="1400" dirty="0" err="1">
                <a:solidFill>
                  <a:schemeClr val="tx1"/>
                </a:solidFill>
              </a:rPr>
              <a:t>DeQueue</a:t>
            </a:r>
            <a:r>
              <a:rPr lang="en-US" sz="1400" dirty="0">
                <a:solidFill>
                  <a:schemeClr val="tx1"/>
                </a:solidFill>
              </a:rPr>
              <a:t>(List &amp;</a:t>
            </a:r>
            <a:r>
              <a:rPr lang="en-US" sz="1400" dirty="0" err="1">
                <a:solidFill>
                  <a:schemeClr val="tx1"/>
                </a:solidFill>
              </a:rPr>
              <a:t>Q,int</a:t>
            </a:r>
            <a:r>
              <a:rPr lang="en-US" sz="1400" dirty="0">
                <a:solidFill>
                  <a:schemeClr val="tx1"/>
                </a:solidFill>
              </a:rPr>
              <a:t> &amp;</a:t>
            </a:r>
            <a:r>
              <a:rPr lang="en-US" sz="1400" dirty="0" err="1">
                <a:solidFill>
                  <a:schemeClr val="tx1"/>
                </a:solidFill>
              </a:rPr>
              <a:t>trave</a:t>
            </a:r>
            <a:r>
              <a:rPr lang="en-US" sz="1400" dirty="0">
                <a:solidFill>
                  <a:schemeClr val="tx1"/>
                </a:solidFill>
              </a:rPr>
              <a:t>)</a:t>
            </a:r>
          </a:p>
          <a:p>
            <a:pPr>
              <a:lnSpc>
                <a:spcPct val="90000"/>
              </a:lnSpc>
              <a:buFontTx/>
              <a:buNone/>
            </a:pPr>
            <a:r>
              <a:rPr lang="en-US" sz="1400" dirty="0">
                <a:solidFill>
                  <a:schemeClr val="tx1"/>
                </a:solidFill>
              </a:rPr>
              <a:t>{	Node *p;</a:t>
            </a:r>
          </a:p>
          <a:p>
            <a:pPr>
              <a:lnSpc>
                <a:spcPct val="90000"/>
              </a:lnSpc>
              <a:buFontTx/>
              <a:buNone/>
            </a:pPr>
            <a:r>
              <a:rPr lang="en-US" sz="1400" dirty="0">
                <a:solidFill>
                  <a:schemeClr val="tx1"/>
                </a:solidFill>
              </a:rPr>
              <a:t>	if(</a:t>
            </a:r>
            <a:r>
              <a:rPr lang="en-US" sz="1400" dirty="0" err="1">
                <a:solidFill>
                  <a:schemeClr val="tx1"/>
                </a:solidFill>
              </a:rPr>
              <a:t>IsEmpty</a:t>
            </a:r>
            <a:r>
              <a:rPr lang="en-US" sz="1400" dirty="0">
                <a:solidFill>
                  <a:schemeClr val="tx1"/>
                </a:solidFill>
              </a:rPr>
              <a:t>(Q)!=1)</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if(</a:t>
            </a:r>
            <a:r>
              <a:rPr lang="en-US" sz="1400" dirty="0" err="1">
                <a:solidFill>
                  <a:schemeClr val="tx1"/>
                </a:solidFill>
              </a:rPr>
              <a:t>Q.pHead</a:t>
            </a:r>
            <a:r>
              <a:rPr lang="en-US" sz="1400" dirty="0">
                <a:solidFill>
                  <a:schemeClr val="tx1"/>
                </a:solidFill>
              </a:rPr>
              <a:t>!=NULL)</a:t>
            </a:r>
          </a:p>
          <a:p>
            <a:pPr>
              <a:lnSpc>
                <a:spcPct val="90000"/>
              </a:lnSpc>
              <a:buFontTx/>
              <a:buNone/>
            </a:pPr>
            <a:r>
              <a:rPr lang="en-US" sz="1400" dirty="0">
                <a:solidFill>
                  <a:schemeClr val="tx1"/>
                </a:solidFill>
              </a:rPr>
              <a:t>		{	p=</a:t>
            </a:r>
            <a:r>
              <a:rPr lang="en-US" sz="1400" dirty="0" err="1">
                <a:solidFill>
                  <a:schemeClr val="tx1"/>
                </a:solidFill>
              </a:rPr>
              <a:t>Q.pHead</a:t>
            </a:r>
            <a:r>
              <a:rPr lang="en-US" sz="1400" dirty="0">
                <a:solidFill>
                  <a:schemeClr val="tx1"/>
                </a:solidFill>
              </a:rPr>
              <a:t>;</a:t>
            </a:r>
          </a:p>
          <a:p>
            <a:pPr>
              <a:lnSpc>
                <a:spcPct val="90000"/>
              </a:lnSpc>
              <a:buFontTx/>
              <a:buNone/>
            </a:pPr>
            <a:r>
              <a:rPr lang="en-US" sz="1400" dirty="0">
                <a:solidFill>
                  <a:schemeClr val="tx1"/>
                </a:solidFill>
              </a:rPr>
              <a:t>			</a:t>
            </a:r>
            <a:r>
              <a:rPr lang="en-US" sz="1400" dirty="0" err="1">
                <a:solidFill>
                  <a:schemeClr val="tx1"/>
                </a:solidFill>
              </a:rPr>
              <a:t>trave</a:t>
            </a:r>
            <a:r>
              <a:rPr lang="en-US" sz="1400" dirty="0">
                <a:solidFill>
                  <a:schemeClr val="tx1"/>
                </a:solidFill>
              </a:rPr>
              <a:t>=p-&gt;Info;</a:t>
            </a:r>
          </a:p>
          <a:p>
            <a:pPr>
              <a:lnSpc>
                <a:spcPct val="90000"/>
              </a:lnSpc>
              <a:buFontTx/>
              <a:buNone/>
            </a:pPr>
            <a:r>
              <a:rPr lang="en-US" sz="1400" dirty="0">
                <a:solidFill>
                  <a:schemeClr val="tx1"/>
                </a:solidFill>
              </a:rPr>
              <a:t>			</a:t>
            </a:r>
            <a:r>
              <a:rPr lang="en-US" sz="1400" dirty="0" err="1">
                <a:solidFill>
                  <a:schemeClr val="tx1"/>
                </a:solidFill>
              </a:rPr>
              <a:t>Q.pHead</a:t>
            </a:r>
            <a:r>
              <a:rPr lang="en-US" sz="1400" dirty="0">
                <a:solidFill>
                  <a:schemeClr val="tx1"/>
                </a:solidFill>
              </a:rPr>
              <a:t>=</a:t>
            </a:r>
            <a:r>
              <a:rPr lang="en-US" sz="1400" dirty="0" err="1">
                <a:solidFill>
                  <a:schemeClr val="tx1"/>
                </a:solidFill>
              </a:rPr>
              <a:t>Q.pHead</a:t>
            </a:r>
            <a:r>
              <a:rPr lang="en-US" sz="1400" dirty="0">
                <a:solidFill>
                  <a:schemeClr val="tx1"/>
                </a:solidFill>
              </a:rPr>
              <a:t>-&gt;Next;</a:t>
            </a:r>
          </a:p>
          <a:p>
            <a:pPr>
              <a:lnSpc>
                <a:spcPct val="90000"/>
              </a:lnSpc>
              <a:buFontTx/>
              <a:buNone/>
            </a:pPr>
            <a:r>
              <a:rPr lang="en-US" sz="1400" dirty="0">
                <a:solidFill>
                  <a:schemeClr val="tx1"/>
                </a:solidFill>
              </a:rPr>
              <a:t>			if(</a:t>
            </a:r>
            <a:r>
              <a:rPr lang="en-US" sz="1400" dirty="0" err="1">
                <a:solidFill>
                  <a:schemeClr val="tx1"/>
                </a:solidFill>
              </a:rPr>
              <a:t>Q.pHead</a:t>
            </a:r>
            <a:r>
              <a:rPr lang="en-US" sz="1400" dirty="0">
                <a:solidFill>
                  <a:schemeClr val="tx1"/>
                </a:solidFill>
              </a:rPr>
              <a:t>==NULL)</a:t>
            </a:r>
          </a:p>
          <a:p>
            <a:pPr>
              <a:lnSpc>
                <a:spcPct val="90000"/>
              </a:lnSpc>
              <a:buFontTx/>
              <a:buNone/>
            </a:pPr>
            <a:r>
              <a:rPr lang="en-US" sz="1400" dirty="0">
                <a:solidFill>
                  <a:schemeClr val="tx1"/>
                </a:solidFill>
              </a:rPr>
              <a:t>				</a:t>
            </a:r>
            <a:r>
              <a:rPr lang="en-US" sz="1400" dirty="0" err="1">
                <a:solidFill>
                  <a:schemeClr val="tx1"/>
                </a:solidFill>
              </a:rPr>
              <a:t>Q.pTail</a:t>
            </a:r>
            <a:r>
              <a:rPr lang="en-US" sz="1400" dirty="0">
                <a:solidFill>
                  <a:schemeClr val="tx1"/>
                </a:solidFill>
              </a:rPr>
              <a:t>=NULL;</a:t>
            </a:r>
          </a:p>
          <a:p>
            <a:pPr>
              <a:lnSpc>
                <a:spcPct val="90000"/>
              </a:lnSpc>
              <a:buFontTx/>
              <a:buNone/>
            </a:pPr>
            <a:r>
              <a:rPr lang="en-US" sz="1400" dirty="0">
                <a:solidFill>
                  <a:schemeClr val="tx1"/>
                </a:solidFill>
              </a:rPr>
              <a:t>			return 1;			</a:t>
            </a:r>
          </a:p>
          <a:p>
            <a:pPr>
              <a:lnSpc>
                <a:spcPct val="90000"/>
              </a:lnSpc>
              <a:buFontTx/>
              <a:buNone/>
            </a:pPr>
            <a:r>
              <a:rPr lang="en-US" sz="1400" dirty="0">
                <a:solidFill>
                  <a:schemeClr val="tx1"/>
                </a:solidFill>
              </a:rPr>
              <a:t>			delete p;</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a:t>
            </a:r>
          </a:p>
          <a:p>
            <a:pPr>
              <a:lnSpc>
                <a:spcPct val="90000"/>
              </a:lnSpc>
              <a:buFontTx/>
              <a:buNone/>
            </a:pPr>
            <a:r>
              <a:rPr lang="en-US" sz="1400" dirty="0">
                <a:solidFill>
                  <a:schemeClr val="tx1"/>
                </a:solidFill>
              </a:rPr>
              <a:t>	return 0;	</a:t>
            </a:r>
          </a:p>
          <a:p>
            <a:pPr>
              <a:lnSpc>
                <a:spcPct val="90000"/>
              </a:lnSpc>
              <a:buFontTx/>
              <a:buNone/>
            </a:pPr>
            <a:r>
              <a:rPr lang="en-US" sz="1400" dirty="0">
                <a:solidFill>
                  <a:schemeClr val="tx1"/>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1126" name="Rectangle 72">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127" name="Rectangle 74">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68908"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61128" name="Group 76">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030" y="4435646"/>
            <a:ext cx="1153376" cy="1660354"/>
            <a:chOff x="10292292" y="2963333"/>
            <a:chExt cx="1896535" cy="2218267"/>
          </a:xfrm>
        </p:grpSpPr>
        <p:cxnSp>
          <p:nvCxnSpPr>
            <p:cNvPr id="78" name="Straight Connector 77">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84" name="Rectangle 83">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6547" y="0"/>
            <a:ext cx="3784093"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61122" name="Rectangle 2"/>
          <p:cNvSpPr>
            <a:spLocks noGrp="1" noChangeArrowheads="1"/>
          </p:cNvSpPr>
          <p:nvPr>
            <p:ph type="title"/>
          </p:nvPr>
        </p:nvSpPr>
        <p:spPr>
          <a:xfrm>
            <a:off x="1490871" y="685800"/>
            <a:ext cx="3010531" cy="5308599"/>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r>
              <a:rPr lang="en-US" sz="2900">
                <a:solidFill>
                  <a:srgbClr val="FFFFFF"/>
                </a:solidFill>
              </a:rPr>
              <a:t>Thêm 1 phần tử vào DSLK</a:t>
            </a:r>
          </a:p>
        </p:txBody>
      </p:sp>
      <p:sp>
        <p:nvSpPr>
          <p:cNvPr id="261124" name="Rectangle 4"/>
          <p:cNvSpPr>
            <a:spLocks noGrp="1" noChangeArrowheads="1"/>
          </p:cNvSpPr>
          <p:nvPr>
            <p:ph idx="1"/>
          </p:nvPr>
        </p:nvSpPr>
        <p:spPr>
          <a:xfrm>
            <a:off x="5294699" y="685800"/>
            <a:ext cx="3863082" cy="5410200"/>
          </a:xfrm>
        </p:spPr>
        <p:txBody>
          <a:bodyPr>
            <a:normAutofit/>
          </a:bodyPr>
          <a:lstStyle/>
          <a:p>
            <a:pPr>
              <a:buFont typeface="Wingdings" pitchFamily="2" charset="2"/>
              <a:buChar char="Ø"/>
            </a:pPr>
            <a:r>
              <a:rPr lang="en-US" sz="1600" b="1">
                <a:solidFill>
                  <a:srgbClr val="FFFFFF"/>
                </a:solidFill>
              </a:rPr>
              <a:t>Nguyên tắc thêm: </a:t>
            </a:r>
            <a:r>
              <a:rPr lang="en-US" sz="1600">
                <a:solidFill>
                  <a:srgbClr val="FFFFFF"/>
                </a:solidFill>
              </a:rPr>
              <a:t>Khi thêm 1 phần tử vào List thì có làm cho pHead, pTail thay đổi?</a:t>
            </a:r>
          </a:p>
          <a:p>
            <a:pPr>
              <a:buFont typeface="Wingdings" pitchFamily="2" charset="2"/>
              <a:buChar char="Ø"/>
            </a:pPr>
            <a:r>
              <a:rPr lang="en-US" sz="1600" b="1">
                <a:solidFill>
                  <a:srgbClr val="FFFFFF"/>
                </a:solidFill>
              </a:rPr>
              <a:t>Các vị trí cần thêm 1 phần tử vào List:</a:t>
            </a:r>
          </a:p>
          <a:p>
            <a:pPr lvl="1">
              <a:buFont typeface="Wingdings" pitchFamily="2" charset="2"/>
              <a:buChar char="§"/>
            </a:pPr>
            <a:r>
              <a:rPr lang="en-US" sz="1600">
                <a:solidFill>
                  <a:srgbClr val="FFFFFF"/>
                </a:solidFill>
              </a:rPr>
              <a:t>Thêm vào đầu List đơn</a:t>
            </a:r>
          </a:p>
          <a:p>
            <a:pPr lvl="1">
              <a:buFont typeface="Wingdings" pitchFamily="2" charset="2"/>
              <a:buChar char="§"/>
            </a:pPr>
            <a:r>
              <a:rPr lang="en-US" sz="1600">
                <a:solidFill>
                  <a:srgbClr val="FFFFFF"/>
                </a:solidFill>
              </a:rPr>
              <a:t>Thêm vào cuối List</a:t>
            </a:r>
          </a:p>
          <a:p>
            <a:pPr lvl="1">
              <a:buFont typeface="Wingdings" pitchFamily="2" charset="2"/>
              <a:buChar char="§"/>
            </a:pPr>
            <a:r>
              <a:rPr lang="en-US" sz="1600">
                <a:solidFill>
                  <a:srgbClr val="FFFFFF"/>
                </a:solidFill>
              </a:rPr>
              <a:t>Thêm vào sau 1 phần tử q trong list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4">
                                            <p:txEl>
                                              <p:pRg st="0" end="0"/>
                                            </p:txEl>
                                          </p:spTgt>
                                        </p:tgtEl>
                                        <p:attrNameLst>
                                          <p:attrName>style.visibility</p:attrName>
                                        </p:attrNameLst>
                                      </p:cBhvr>
                                      <p:to>
                                        <p:strVal val="visible"/>
                                      </p:to>
                                    </p:set>
                                    <p:animEffect transition="in" filter="wipe(up)">
                                      <p:cBhvr>
                                        <p:cTn id="7" dur="500"/>
                                        <p:tgtEl>
                                          <p:spTgt spid="261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4">
                                            <p:txEl>
                                              <p:pRg st="1" end="1"/>
                                            </p:txEl>
                                          </p:spTgt>
                                        </p:tgtEl>
                                        <p:attrNameLst>
                                          <p:attrName>style.visibility</p:attrName>
                                        </p:attrNameLst>
                                      </p:cBhvr>
                                      <p:to>
                                        <p:strVal val="visible"/>
                                      </p:to>
                                    </p:set>
                                    <p:animEffect transition="in" filter="wipe(up)">
                                      <p:cBhvr>
                                        <p:cTn id="12" dur="500"/>
                                        <p:tgtEl>
                                          <p:spTgt spid="26112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1124">
                                            <p:txEl>
                                              <p:pRg st="2" end="2"/>
                                            </p:txEl>
                                          </p:spTgt>
                                        </p:tgtEl>
                                        <p:attrNameLst>
                                          <p:attrName>style.visibility</p:attrName>
                                        </p:attrNameLst>
                                      </p:cBhvr>
                                      <p:to>
                                        <p:strVal val="visible"/>
                                      </p:to>
                                    </p:set>
                                    <p:animEffect transition="in" filter="wipe(up)">
                                      <p:cBhvr>
                                        <p:cTn id="15" dur="500"/>
                                        <p:tgtEl>
                                          <p:spTgt spid="26112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1124">
                                            <p:txEl>
                                              <p:pRg st="3" end="3"/>
                                            </p:txEl>
                                          </p:spTgt>
                                        </p:tgtEl>
                                        <p:attrNameLst>
                                          <p:attrName>style.visibility</p:attrName>
                                        </p:attrNameLst>
                                      </p:cBhvr>
                                      <p:to>
                                        <p:strVal val="visible"/>
                                      </p:to>
                                    </p:set>
                                    <p:animEffect transition="in" filter="wipe(up)">
                                      <p:cBhvr>
                                        <p:cTn id="18" dur="500"/>
                                        <p:tgtEl>
                                          <p:spTgt spid="26112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1124">
                                            <p:txEl>
                                              <p:pRg st="4" end="4"/>
                                            </p:txEl>
                                          </p:spTgt>
                                        </p:tgtEl>
                                        <p:attrNameLst>
                                          <p:attrName>style.visibility</p:attrName>
                                        </p:attrNameLst>
                                      </p:cBhvr>
                                      <p:to>
                                        <p:strVal val="visible"/>
                                      </p:to>
                                    </p:set>
                                    <p:animEffect transition="in" filter="wipe(up)">
                                      <p:cBhvr>
                                        <p:cTn id="21" dur="500"/>
                                        <p:tgtEl>
                                          <p:spTgt spid="261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62151"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05521"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152" name="Group 75">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80663" y="2963333"/>
            <a:ext cx="2422759" cy="3208867"/>
            <a:chOff x="9206969" y="2963333"/>
            <a:chExt cx="2981858" cy="3208867"/>
          </a:xfrm>
        </p:grpSpPr>
        <p:cxnSp>
          <p:nvCxnSpPr>
            <p:cNvPr id="77" name="Straight Connector 76">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2153" name="Straight Connector 77">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62146" name="Rectangle 2"/>
          <p:cNvSpPr>
            <a:spLocks noGrp="1" noChangeArrowheads="1"/>
          </p:cNvSpPr>
          <p:nvPr>
            <p:ph type="title"/>
          </p:nvPr>
        </p:nvSpPr>
        <p:spPr>
          <a:xfrm>
            <a:off x="6152317" y="941424"/>
            <a:ext cx="3299135" cy="3248611"/>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normAutofit/>
          </a:bodyPr>
          <a:lstStyle/>
          <a:p>
            <a:r>
              <a:rPr lang="en-US">
                <a:solidFill>
                  <a:srgbClr val="FFFFFF"/>
                </a:solidFill>
              </a:rPr>
              <a:t>Thuật toán thêm 1 phần tử vào đầu DSLK</a:t>
            </a:r>
          </a:p>
        </p:txBody>
      </p:sp>
      <p:sp>
        <p:nvSpPr>
          <p:cNvPr id="262147" name="Rectangle 3"/>
          <p:cNvSpPr>
            <a:spLocks noGrp="1" noChangeArrowheads="1"/>
          </p:cNvSpPr>
          <p:nvPr>
            <p:ph idx="1"/>
          </p:nvPr>
        </p:nvSpPr>
        <p:spPr>
          <a:xfrm>
            <a:off x="555922" y="941424"/>
            <a:ext cx="5087336" cy="4758985"/>
          </a:xfrm>
        </p:spPr>
        <p:txBody>
          <a:bodyPr anchor="t">
            <a:normAutofit/>
          </a:bodyPr>
          <a:lstStyle/>
          <a:p>
            <a:pPr>
              <a:buFont typeface="Wingdings" pitchFamily="2" charset="2"/>
              <a:buChar char="Ø"/>
            </a:pPr>
            <a:r>
              <a:rPr lang="en-US"/>
              <a:t>Thêm nút p vào đầu danh sách liên kết đơn</a:t>
            </a:r>
          </a:p>
          <a:p>
            <a:pPr>
              <a:buFontTx/>
              <a:buNone/>
            </a:pPr>
            <a:r>
              <a:rPr lang="en-US" b="1"/>
              <a:t>	</a:t>
            </a:r>
            <a:r>
              <a:rPr lang="en-US" b="1" u="sng"/>
              <a:t>Bắt đầu</a:t>
            </a:r>
            <a:r>
              <a:rPr lang="en-US"/>
              <a:t>: </a:t>
            </a:r>
          </a:p>
          <a:p>
            <a:pPr>
              <a:buFontTx/>
              <a:buNone/>
            </a:pPr>
            <a:r>
              <a:rPr lang="en-US"/>
              <a:t>		Nếu List rỗng thì</a:t>
            </a:r>
          </a:p>
          <a:p>
            <a:pPr>
              <a:buFontTx/>
              <a:buNone/>
            </a:pPr>
            <a:r>
              <a:rPr lang="en-US"/>
              <a:t>			+ pHead = p;</a:t>
            </a:r>
          </a:p>
          <a:p>
            <a:pPr>
              <a:buFontTx/>
              <a:buNone/>
            </a:pPr>
            <a:r>
              <a:rPr lang="en-US"/>
              <a:t>			+ pTail = pHead;</a:t>
            </a:r>
          </a:p>
          <a:p>
            <a:pPr>
              <a:buFontTx/>
              <a:buNone/>
            </a:pPr>
            <a:r>
              <a:rPr lang="en-US"/>
              <a:t>		Ngược lại </a:t>
            </a:r>
          </a:p>
          <a:p>
            <a:pPr>
              <a:buFontTx/>
              <a:buNone/>
            </a:pPr>
            <a:r>
              <a:rPr lang="en-US"/>
              <a:t>			+ p-&gt;pNext = pHead;</a:t>
            </a:r>
          </a:p>
          <a:p>
            <a:pPr>
              <a:buFontTx/>
              <a:buNone/>
            </a:pPr>
            <a:r>
              <a:rPr lang="en-US"/>
              <a:t>			+ pHead = p</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6824</TotalTime>
  <Words>2933</Words>
  <Application>Microsoft Office PowerPoint</Application>
  <PresentationFormat>Khổ A4 (210x297 mm)</PresentationFormat>
  <Paragraphs>975</Paragraphs>
  <Slides>79</Slides>
  <Notes>0</Notes>
  <HiddenSlides>0</HiddenSlides>
  <MMClips>0</MMClips>
  <ScaleCrop>false</ScaleCrop>
  <HeadingPairs>
    <vt:vector size="8" baseType="variant">
      <vt:variant>
        <vt:lpstr>Phông được Dùng</vt:lpstr>
      </vt:variant>
      <vt:variant>
        <vt:i4>14</vt:i4>
      </vt:variant>
      <vt:variant>
        <vt:lpstr>Chủ đề</vt:lpstr>
      </vt:variant>
      <vt:variant>
        <vt:i4>1</vt:i4>
      </vt:variant>
      <vt:variant>
        <vt:lpstr>Máy chủ nhúng OLE</vt:lpstr>
      </vt:variant>
      <vt:variant>
        <vt:i4>0</vt:i4>
      </vt:variant>
      <vt:variant>
        <vt:lpstr>Tiêu đề Bản chiếu</vt:lpstr>
      </vt:variant>
      <vt:variant>
        <vt:i4>79</vt:i4>
      </vt:variant>
    </vt:vector>
  </HeadingPairs>
  <TitlesOfParts>
    <vt:vector size="94" baseType="lpstr">
      <vt:lpstr>Arial</vt:lpstr>
      <vt:lpstr>Arial (Thân)</vt:lpstr>
      <vt:lpstr>Calibri</vt:lpstr>
      <vt:lpstr>Century Gothic</vt:lpstr>
      <vt:lpstr>Comic Sans MS</vt:lpstr>
      <vt:lpstr>Courier New</vt:lpstr>
      <vt:lpstr>Symbol</vt:lpstr>
      <vt:lpstr>Tahoma</vt:lpstr>
      <vt:lpstr>Times New Roman</vt:lpstr>
      <vt:lpstr>VNI-Helve</vt:lpstr>
      <vt:lpstr>VNI-Tekon</vt:lpstr>
      <vt:lpstr>VNI-Times</vt:lpstr>
      <vt:lpstr>Wingdings</vt:lpstr>
      <vt:lpstr>Wingdings 3</vt:lpstr>
      <vt:lpstr>Slice</vt:lpstr>
      <vt:lpstr>NỘI DUNG</vt:lpstr>
      <vt:lpstr>Tổ Chức Của DSLK Đơn</vt:lpstr>
      <vt:lpstr>CTDL của DSLK đơn</vt:lpstr>
      <vt:lpstr>Ví dụ tổ chức DSLK đơn trong bộ nhớ</vt:lpstr>
      <vt:lpstr>Các thao tác cơ bản trên DSLK đơn</vt:lpstr>
      <vt:lpstr>Khởi tạo danh sách liên kết</vt:lpstr>
      <vt:lpstr>Tạo 1 phần tử mới</vt:lpstr>
      <vt:lpstr>Thêm 1 phần tử vào DSLK</vt:lpstr>
      <vt:lpstr>Thuật toán thêm 1 phần tử vào đầu DSLK</vt:lpstr>
      <vt:lpstr>Hàm thêm 1 phần tử vào đầu List</vt:lpstr>
      <vt:lpstr>Minh họa thuật toán thêm vào đầu</vt:lpstr>
      <vt:lpstr>Thuật toán thêm vào cuối DSLK</vt:lpstr>
      <vt:lpstr>Hàm thêm 1 phần tử vào cuối DSLKD</vt:lpstr>
      <vt:lpstr>Minh họa thuật toán thêm vào cuối</vt:lpstr>
      <vt:lpstr>Thuật toán phần tử P vào sau phần tử q</vt:lpstr>
      <vt:lpstr>Cài đặt thuật toán</vt:lpstr>
      <vt:lpstr>Minh họa thuật toán</vt:lpstr>
      <vt:lpstr>Hủy phần tử trong DSLK đơn</vt:lpstr>
      <vt:lpstr>Thuật toán hủy phần tử trong DSLK</vt:lpstr>
      <vt:lpstr>Cài đặt thuật toán</vt:lpstr>
      <vt:lpstr>Minh hoạ thuật toán</vt:lpstr>
      <vt:lpstr>Hủy phần tử sau phần tử q trong List</vt:lpstr>
      <vt:lpstr>Cài đặt thuật toán </vt:lpstr>
      <vt:lpstr>Minh họa thuật toán</vt:lpstr>
      <vt:lpstr>Thuật toán hủy phần tử có khoá x</vt:lpstr>
      <vt:lpstr>Cài đặt thuật toán</vt:lpstr>
      <vt:lpstr>Tìm 1 phần tử trong DSLK đơn</vt:lpstr>
      <vt:lpstr>Hàm tìm 1 phần tử trong DSLK đơn</vt:lpstr>
      <vt:lpstr>Minh họa thuật toán tìm phần tử trong DSLK</vt:lpstr>
      <vt:lpstr>Duyệt danh sách</vt:lpstr>
      <vt:lpstr>Thuật toán duyệt danh sách</vt:lpstr>
      <vt:lpstr>Cài đặt in các phần tử trong List</vt:lpstr>
      <vt:lpstr>Hủy danh sách liên kết đơn</vt:lpstr>
      <vt:lpstr>Cài đặt thuật toán</vt:lpstr>
      <vt:lpstr>Minh họa thuật toán</vt:lpstr>
      <vt:lpstr>Sắp xếp danh sách</vt:lpstr>
      <vt:lpstr>Sắp xếp danh sách</vt:lpstr>
      <vt:lpstr>Ưu, nhược điểm của 2 cách tiếp cận</vt:lpstr>
      <vt:lpstr>Dùng thuật toán SX SelectionSort để SX List</vt:lpstr>
      <vt:lpstr>Các thuật toán sắp xếp hiệu quả trên List</vt:lpstr>
      <vt:lpstr>Thuật toán sắp xếp Quick Sort</vt:lpstr>
      <vt:lpstr>Minh họa thuật toán</vt:lpstr>
      <vt:lpstr>Minh họa thuật toán (tt)</vt:lpstr>
      <vt:lpstr>Minh họa thuật toán (tt)</vt:lpstr>
      <vt:lpstr>Cài đặt thuật toán</vt:lpstr>
      <vt:lpstr>Cài đặt thuật toán (tt)</vt:lpstr>
      <vt:lpstr>Thuuật toán sắp xếp Merge Sort</vt:lpstr>
      <vt:lpstr>Minh họa thuật toán</vt:lpstr>
      <vt:lpstr>Minh họa thuật toán (tt)</vt:lpstr>
      <vt:lpstr>Minh họa thuật toán(tt)</vt:lpstr>
      <vt:lpstr>Minh họa thuật toán (tt)</vt:lpstr>
      <vt:lpstr>Cài đặt hàm main()</vt:lpstr>
      <vt:lpstr>Cài đặt hàm main() (tt)</vt:lpstr>
      <vt:lpstr>Cài đặt hàm main() (tt)</vt:lpstr>
      <vt:lpstr>Cài đặt hàm main() (tt)</vt:lpstr>
      <vt:lpstr>Vài ứng dụng danh sách liên kết đơn</vt:lpstr>
      <vt:lpstr>Dùng xâu đơn để quản lý lớp học</vt:lpstr>
      <vt:lpstr>Dùng xâu đơn để quản lý lớp học</vt:lpstr>
      <vt:lpstr>Cấu trúc dữ liệu cho bài toán</vt:lpstr>
      <vt:lpstr>Câu hỏi và Bài tập</vt:lpstr>
      <vt:lpstr>Các cấu trúc đặc biệt của danh sách đơn</vt:lpstr>
      <vt:lpstr>Ứng dụng Stack và Queue</vt:lpstr>
      <vt:lpstr>Các thao tác trên Stack</vt:lpstr>
      <vt:lpstr>Cài đặt Stack</vt:lpstr>
      <vt:lpstr>Cài Stack bằng mảng 1 chiều</vt:lpstr>
      <vt:lpstr>Kiểm tra tính rỗng và đầy của Stack</vt:lpstr>
      <vt:lpstr>Thêm 1 phần tử vào Stack</vt:lpstr>
      <vt:lpstr>Lấy 1 phần tử từ Stack</vt:lpstr>
      <vt:lpstr>Cài Stack bằng danh sách liên kết</vt:lpstr>
      <vt:lpstr>Thêm 1 phần tử vào Stack</vt:lpstr>
      <vt:lpstr>Lấy 1 phần tử từ Stack</vt:lpstr>
      <vt:lpstr>Các thao tác trên Queue</vt:lpstr>
      <vt:lpstr>Cài đặt Queue</vt:lpstr>
      <vt:lpstr>Cài đặt Queue bằng mảng 1 chiều</vt:lpstr>
      <vt:lpstr>Lấy 1 phần tử từ Queue</vt:lpstr>
      <vt:lpstr>Thêm 1 phần tử vào Queue</vt:lpstr>
      <vt:lpstr>Cài đặt Queue bằng List</vt:lpstr>
      <vt:lpstr>Thêm 1 phần tử vào Queue</vt:lpstr>
      <vt:lpstr>Lấy 1 phần tử từ Queue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Dãy – Danh sách</dc:title>
  <dc:creator>User</dc:creator>
  <cp:lastModifiedBy>Nhut Nguyen</cp:lastModifiedBy>
  <cp:revision>217</cp:revision>
  <dcterms:created xsi:type="dcterms:W3CDTF">2006-03-07T22:30:17Z</dcterms:created>
  <dcterms:modified xsi:type="dcterms:W3CDTF">2018-05-25T02:52:09Z</dcterms:modified>
</cp:coreProperties>
</file>