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461" r:id="rId2"/>
    <p:sldId id="462" r:id="rId3"/>
    <p:sldId id="483" r:id="rId4"/>
    <p:sldId id="464" r:id="rId5"/>
    <p:sldId id="465" r:id="rId6"/>
    <p:sldId id="466" r:id="rId7"/>
    <p:sldId id="468" r:id="rId8"/>
    <p:sldId id="479" r:id="rId9"/>
    <p:sldId id="469" r:id="rId10"/>
    <p:sldId id="480" r:id="rId11"/>
    <p:sldId id="478" r:id="rId12"/>
    <p:sldId id="470" r:id="rId13"/>
    <p:sldId id="471" r:id="rId14"/>
    <p:sldId id="472" r:id="rId15"/>
    <p:sldId id="481" r:id="rId16"/>
    <p:sldId id="482" r:id="rId17"/>
  </p:sldIdLst>
  <p:sldSz cx="9906000" cy="6858000" type="A4"/>
  <p:notesSz cx="9601200" cy="7313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5FC"/>
    <a:srgbClr val="FFFFF7"/>
    <a:srgbClr val="FFFFE5"/>
    <a:srgbClr val="FFFFC9"/>
    <a:srgbClr val="FFFF66"/>
    <a:srgbClr val="C9FFC9"/>
    <a:srgbClr val="97FF97"/>
    <a:srgbClr val="4B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95283" autoAdjust="0"/>
  </p:normalViewPr>
  <p:slideViewPr>
    <p:cSldViewPr>
      <p:cViewPr varScale="1">
        <p:scale>
          <a:sx n="74" d="100"/>
          <a:sy n="74" d="100"/>
        </p:scale>
        <p:origin x="1108" y="53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r>
              <a:rPr lang="en-US"/>
              <a:t>hung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fld id="{0070E570-E84E-4183-9A3E-599655CCE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0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r>
              <a:rPr lang="en-US"/>
              <a:t>hung</a:t>
            </a:r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9400" y="547688"/>
            <a:ext cx="39624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fld id="{C885BDCE-3267-43C1-957E-A2664AE59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90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8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6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5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2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1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logo">
            <a:extLst>
              <a:ext uri="{FF2B5EF4-FFF2-40B4-BE49-F238E27FC236}">
                <a16:creationId xmlns:a16="http://schemas.microsoft.com/office/drawing/2014/main" id="{465BECA8-4700-4966-A897-A5DFA038F3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81A207B0-A9DD-4CDF-BD38-AF16A96EBC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8050"/>
            <a:ext cx="41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5D0EAA7-47F8-4486-B2EE-D6EB8EF3FEA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3B55B991-D5BA-431E-AE40-47C2141E74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5400000">
            <a:off x="-1262856" y="4728369"/>
            <a:ext cx="358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F3F3"/>
                </a:solidFill>
              </a:rPr>
              <a:t>Cấu  trúc dữ liệu 1 vá thuật giải</a:t>
            </a:r>
          </a:p>
        </p:txBody>
      </p:sp>
      <p:pic>
        <p:nvPicPr>
          <p:cNvPr id="15" name="Picture 12" descr="logo">
            <a:extLst>
              <a:ext uri="{FF2B5EF4-FFF2-40B4-BE49-F238E27FC236}">
                <a16:creationId xmlns:a16="http://schemas.microsoft.com/office/drawing/2014/main" id="{A2AB521B-70EF-471C-9860-B33D3E6D26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6121400"/>
            <a:ext cx="438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A9B1218E-43DA-42E5-A2B6-69C0C036B07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D1BAE323-50C0-46D4-8E5F-664414A8F8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5400000">
            <a:off x="-1248569" y="4888707"/>
            <a:ext cx="3402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3366"/>
                </a:solidFill>
              </a:rPr>
              <a:t>CẤU TRÚC DỮ LIỆU VÀ GIẢI THUẬT 1</a:t>
            </a:r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1202F8BA-11F7-4C85-AA2E-E0043A7D56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7">
            <a:extLst>
              <a:ext uri="{FF2B5EF4-FFF2-40B4-BE49-F238E27FC236}">
                <a16:creationId xmlns:a16="http://schemas.microsoft.com/office/drawing/2014/main" id="{8434A7A1-405A-4A28-AFDD-1E95DDDD3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48200" y="6430963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9A2F02-F959-406E-8F2A-9EECA37EEE2D}" type="slidenum">
              <a:rPr lang="en-US" sz="1200" b="1">
                <a:solidFill>
                  <a:schemeClr val="tx2"/>
                </a:solidFill>
              </a:rPr>
              <a:pPr eaLnBrk="1" hangingPunct="1"/>
              <a:t>‹#›</a:t>
            </a:fld>
            <a:endParaRPr 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6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1043378" y="2636912"/>
            <a:ext cx="8425498" cy="1482725"/>
            <a:chOff x="996" y="2260"/>
            <a:chExt cx="4284" cy="624"/>
          </a:xfrm>
          <a:solidFill>
            <a:schemeClr val="accent1"/>
          </a:solidFill>
        </p:grpSpPr>
        <p:sp>
          <p:nvSpPr>
            <p:cNvPr id="2052" name="AutoShape 5"/>
            <p:cNvSpPr>
              <a:spLocks noChangeArrowheads="1"/>
            </p:cNvSpPr>
            <p:nvPr/>
          </p:nvSpPr>
          <p:spPr bwMode="gray">
            <a:xfrm>
              <a:off x="1320" y="2364"/>
              <a:ext cx="3960" cy="416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053" name="AutoShape 6"/>
            <p:cNvSpPr>
              <a:spLocks noChangeArrowheads="1"/>
            </p:cNvSpPr>
            <p:nvPr/>
          </p:nvSpPr>
          <p:spPr bwMode="gray">
            <a:xfrm>
              <a:off x="996" y="2260"/>
              <a:ext cx="648" cy="624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Text Box 7"/>
            <p:cNvSpPr txBox="1">
              <a:spLocks noChangeArrowheads="1"/>
            </p:cNvSpPr>
            <p:nvPr/>
          </p:nvSpPr>
          <p:spPr bwMode="gray">
            <a:xfrm>
              <a:off x="1838" y="2424"/>
              <a:ext cx="3240" cy="29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CÂY VÀ CÂY NHỊ PHÂN</a:t>
              </a:r>
            </a:p>
          </p:txBody>
        </p:sp>
        <p:sp>
          <p:nvSpPr>
            <p:cNvPr id="2055" name="Text Box 8"/>
            <p:cNvSpPr txBox="1">
              <a:spLocks noChangeArrowheads="1"/>
            </p:cNvSpPr>
            <p:nvPr/>
          </p:nvSpPr>
          <p:spPr bwMode="gray">
            <a:xfrm>
              <a:off x="1226" y="2400"/>
              <a:ext cx="93" cy="1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13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61326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2663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10386" y="569803"/>
            <a:ext cx="4857073" cy="1666501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US" sz="4400" b="1" dirty="0" err="1">
                <a:solidFill>
                  <a:schemeClr val="bg1"/>
                </a:solidFill>
              </a:rPr>
              <a:t>Ví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Dụ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Quả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Của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Phép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Duyệt</a:t>
            </a:r>
            <a:r>
              <a:rPr lang="en-US" sz="4400" b="1" dirty="0">
                <a:solidFill>
                  <a:schemeClr val="bg1"/>
                </a:solidFill>
              </a:rPr>
              <a:t>  </a:t>
            </a:r>
            <a:r>
              <a:rPr lang="en-US" sz="4400" b="1" dirty="0" err="1">
                <a:solidFill>
                  <a:schemeClr val="bg1"/>
                </a:solidFill>
              </a:rPr>
              <a:t>Cây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91539" y="2236304"/>
            <a:ext cx="4857074" cy="365266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  <a:latin typeface="Arial (Thân)"/>
              </a:rPr>
              <a:t>NLR: 9, 2, 6, 1, 10, 8, 5, 3, 7, 12, 4.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  <a:latin typeface="Arial (Thân)"/>
              </a:rPr>
              <a:t>LNR: 6, 2, 10, 1, 9, 3, 5, 8, 12, 7, 4.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FFFFFF"/>
                </a:solidFill>
                <a:latin typeface="Arial (Thân)"/>
              </a:rPr>
              <a:t>Kết</a:t>
            </a:r>
            <a:r>
              <a:rPr lang="en-US" dirty="0">
                <a:solidFill>
                  <a:srgbClr val="FFFFFF"/>
                </a:solidFill>
                <a:latin typeface="Arial (Thân)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(Thân)"/>
              </a:rPr>
              <a:t>quả</a:t>
            </a:r>
            <a:r>
              <a:rPr lang="en-US" dirty="0">
                <a:solidFill>
                  <a:srgbClr val="FFFFFF"/>
                </a:solidFill>
                <a:latin typeface="Arial (Thân)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(Thân)"/>
              </a:rPr>
              <a:t>của</a:t>
            </a:r>
            <a:r>
              <a:rPr lang="en-US" dirty="0">
                <a:solidFill>
                  <a:srgbClr val="FFFFFF"/>
                </a:solidFill>
                <a:latin typeface="Arial (Thân)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(Thân)"/>
              </a:rPr>
              <a:t>phép</a:t>
            </a:r>
            <a:r>
              <a:rPr lang="en-US" dirty="0">
                <a:solidFill>
                  <a:srgbClr val="FFFFFF"/>
                </a:solidFill>
                <a:latin typeface="Arial (Thân)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(Thân)"/>
              </a:rPr>
              <a:t>duyệt</a:t>
            </a:r>
            <a:r>
              <a:rPr lang="en-US" dirty="0">
                <a:solidFill>
                  <a:srgbClr val="FFFFFF"/>
                </a:solidFill>
                <a:latin typeface="Arial (Thân)"/>
              </a:rPr>
              <a:t> : LRN, NRL,LRN, LNR?</a:t>
            </a:r>
          </a:p>
        </p:txBody>
      </p:sp>
      <p:grpSp>
        <p:nvGrpSpPr>
          <p:cNvPr id="30" name="Group 27">
            <a:extLst>
              <a:ext uri="{FF2B5EF4-FFF2-40B4-BE49-F238E27FC236}">
                <a16:creationId xmlns:a16="http://schemas.microsoft.com/office/drawing/2014/main" id="{E02B010C-5747-4125-A311-7374C2E9B94C}"/>
              </a:ext>
            </a:extLst>
          </p:cNvPr>
          <p:cNvGrpSpPr>
            <a:grpSpLocks/>
          </p:cNvGrpSpPr>
          <p:nvPr/>
        </p:nvGrpSpPr>
        <p:grpSpPr bwMode="auto">
          <a:xfrm>
            <a:off x="6352837" y="2056362"/>
            <a:ext cx="3380375" cy="2745276"/>
            <a:chOff x="489" y="573"/>
            <a:chExt cx="4536" cy="2377"/>
          </a:xfrm>
        </p:grpSpPr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D47A2037-5FEA-4485-80C9-FED06AB97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573"/>
              <a:ext cx="624" cy="3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latin typeface="VNI-Helve" pitchFamily="2" charset="0"/>
                </a:rPr>
                <a:t>9</a:t>
              </a:r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935ECC00-D053-4F28-A1F8-FD61F8A2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890"/>
              <a:ext cx="576" cy="3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latin typeface="VNI-Helve" pitchFamily="2" charset="0"/>
                </a:rPr>
                <a:t>8</a:t>
              </a: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B3EB1BA3-EC13-4017-A2BD-1ECAACF1C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915"/>
              <a:ext cx="432" cy="3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8DF5278B-BFE9-4E41-AE83-95EE93FD5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1616"/>
              <a:ext cx="480" cy="3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015B5223-13A1-4BBF-AF88-F59A0231B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1661"/>
              <a:ext cx="432" cy="3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59580651-5585-4451-A001-04E7847B5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265"/>
              <a:ext cx="1044" cy="48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10</a:t>
              </a:r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EFEB917D-8192-4CA3-AEF1-5CBD3F639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1706"/>
              <a:ext cx="528" cy="3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AB2CB93D-5994-4C90-8B8E-6214B36E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2568"/>
              <a:ext cx="454" cy="3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87E22167-DD1A-4D51-AAA2-D2093D91F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1706"/>
              <a:ext cx="499" cy="3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7</a:t>
              </a:r>
            </a:p>
          </p:txBody>
        </p:sp>
        <p:sp>
          <p:nvSpPr>
            <p:cNvPr id="40" name="Oval 15">
              <a:extLst>
                <a:ext uri="{FF2B5EF4-FFF2-40B4-BE49-F238E27FC236}">
                  <a16:creationId xmlns:a16="http://schemas.microsoft.com/office/drawing/2014/main" id="{E08A3283-5D92-46ED-8EB8-57898A291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614"/>
              <a:ext cx="408" cy="3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3675BC45-8207-4DE3-8CED-3D75086DF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" y="864"/>
              <a:ext cx="72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9444EE7A-B675-4DCB-BAB1-7C4BDFC4C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777"/>
              <a:ext cx="68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18">
              <a:extLst>
                <a:ext uri="{FF2B5EF4-FFF2-40B4-BE49-F238E27FC236}">
                  <a16:creationId xmlns:a16="http://schemas.microsoft.com/office/drawing/2014/main" id="{7E94DC3C-F274-4448-8B79-B1BB595ED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256"/>
              <a:ext cx="447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D819BBC8-9B3D-451D-A0F8-5912D37A7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" y="1251"/>
              <a:ext cx="379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20004D27-6490-4365-A3F5-225831502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6" y="1933"/>
              <a:ext cx="480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B376D6E9-9ADE-4FE9-B207-C8AFB9E4D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8" y="1207"/>
              <a:ext cx="54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F3C6F115-4BB2-43C9-87A5-F805726B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1207"/>
              <a:ext cx="63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644C4346-57FE-4718-AF38-C370E8C54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8" y="2024"/>
              <a:ext cx="499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24">
              <a:extLst>
                <a:ext uri="{FF2B5EF4-FFF2-40B4-BE49-F238E27FC236}">
                  <a16:creationId xmlns:a16="http://schemas.microsoft.com/office/drawing/2014/main" id="{3BEBB638-FF9D-4E3C-9F2B-88A31BEB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024"/>
              <a:ext cx="725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Oval 25">
              <a:extLst>
                <a:ext uri="{FF2B5EF4-FFF2-40B4-BE49-F238E27FC236}">
                  <a16:creationId xmlns:a16="http://schemas.microsoft.com/office/drawing/2014/main" id="{83C2E8CA-00D2-4083-9412-EADA95D1A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2604"/>
              <a:ext cx="432" cy="3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latin typeface="VNI-Helve" pitchFamily="2" charset="0"/>
                </a:rPr>
                <a:t>12</a:t>
              </a:r>
            </a:p>
          </p:txBody>
        </p:sp>
        <p:sp>
          <p:nvSpPr>
            <p:cNvPr id="51" name="Line 26">
              <a:extLst>
                <a:ext uri="{FF2B5EF4-FFF2-40B4-BE49-F238E27FC236}">
                  <a16:creationId xmlns:a16="http://schemas.microsoft.com/office/drawing/2014/main" id="{881F0246-8A0B-413D-B04D-7C5B1D455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8" y="2024"/>
              <a:ext cx="528" cy="5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DAC32050-BB8D-4D69-8F1E-93A434CB67C7}"/>
              </a:ext>
            </a:extLst>
          </p:cNvPr>
          <p:cNvSpPr/>
          <p:nvPr/>
        </p:nvSpPr>
        <p:spPr>
          <a:xfrm>
            <a:off x="7453638" y="203436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C1B9A4BD-E067-4B4B-A74A-C8070FF554CC}"/>
              </a:ext>
            </a:extLst>
          </p:cNvPr>
          <p:cNvSpPr/>
          <p:nvPr/>
        </p:nvSpPr>
        <p:spPr>
          <a:xfrm>
            <a:off x="6632877" y="245134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EAAF176A-BB02-4CC3-8983-959B02F5C562}"/>
              </a:ext>
            </a:extLst>
          </p:cNvPr>
          <p:cNvSpPr/>
          <p:nvPr/>
        </p:nvSpPr>
        <p:spPr>
          <a:xfrm>
            <a:off x="6335366" y="330012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DF511E3E-C14D-43D9-B5F4-0196DB077208}"/>
              </a:ext>
            </a:extLst>
          </p:cNvPr>
          <p:cNvSpPr/>
          <p:nvPr/>
        </p:nvSpPr>
        <p:spPr>
          <a:xfrm>
            <a:off x="7083257" y="33240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6CFD4EA2-C7F4-48B7-92B1-F4009E4398AB}"/>
              </a:ext>
            </a:extLst>
          </p:cNvPr>
          <p:cNvSpPr/>
          <p:nvPr/>
        </p:nvSpPr>
        <p:spPr>
          <a:xfrm>
            <a:off x="6745668" y="401512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ình Bầu dục 56">
            <a:extLst>
              <a:ext uri="{FF2B5EF4-FFF2-40B4-BE49-F238E27FC236}">
                <a16:creationId xmlns:a16="http://schemas.microsoft.com/office/drawing/2014/main" id="{097B0AA8-794F-4EDA-B330-E269BBF980CE}"/>
              </a:ext>
            </a:extLst>
          </p:cNvPr>
          <p:cNvSpPr/>
          <p:nvPr/>
        </p:nvSpPr>
        <p:spPr>
          <a:xfrm>
            <a:off x="8288525" y="242132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ình Bầu dục 57">
            <a:extLst>
              <a:ext uri="{FF2B5EF4-FFF2-40B4-BE49-F238E27FC236}">
                <a16:creationId xmlns:a16="http://schemas.microsoft.com/office/drawing/2014/main" id="{83F89C24-EE9F-4E25-A279-4A746F7A7C82}"/>
              </a:ext>
            </a:extLst>
          </p:cNvPr>
          <p:cNvSpPr/>
          <p:nvPr/>
        </p:nvSpPr>
        <p:spPr>
          <a:xfrm>
            <a:off x="7887908" y="330012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6484ADEF-47A5-41F7-AD49-477453E342FF}"/>
              </a:ext>
            </a:extLst>
          </p:cNvPr>
          <p:cNvSpPr/>
          <p:nvPr/>
        </p:nvSpPr>
        <p:spPr>
          <a:xfrm>
            <a:off x="7422415" y="429173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574144F2-5EF2-47F7-9BFD-2481EAC0F640}"/>
              </a:ext>
            </a:extLst>
          </p:cNvPr>
          <p:cNvSpPr/>
          <p:nvPr/>
        </p:nvSpPr>
        <p:spPr>
          <a:xfrm>
            <a:off x="8841915" y="334790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ình Bầu dục 60">
            <a:extLst>
              <a:ext uri="{FF2B5EF4-FFF2-40B4-BE49-F238E27FC236}">
                <a16:creationId xmlns:a16="http://schemas.microsoft.com/office/drawing/2014/main" id="{EE9950FF-9BF1-4E7D-9287-938442D0B227}"/>
              </a:ext>
            </a:extLst>
          </p:cNvPr>
          <p:cNvSpPr/>
          <p:nvPr/>
        </p:nvSpPr>
        <p:spPr>
          <a:xfrm>
            <a:off x="8401575" y="4353524"/>
            <a:ext cx="432048" cy="533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ình Bầu dục 61">
            <a:extLst>
              <a:ext uri="{FF2B5EF4-FFF2-40B4-BE49-F238E27FC236}">
                <a16:creationId xmlns:a16="http://schemas.microsoft.com/office/drawing/2014/main" id="{2A168349-1C60-4606-94DA-F07E41091A51}"/>
              </a:ext>
            </a:extLst>
          </p:cNvPr>
          <p:cNvSpPr/>
          <p:nvPr/>
        </p:nvSpPr>
        <p:spPr>
          <a:xfrm>
            <a:off x="9335840" y="438411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13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605896"/>
            <a:ext cx="2506436" cy="56462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eaLnBrk="1" hangingPunct="1"/>
            <a:r>
              <a:rPr lang="en-US" sz="3200">
                <a:solidFill>
                  <a:srgbClr val="FFFFFF"/>
                </a:solidFill>
              </a:rPr>
              <a:t>Duyệt Trước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52888" y="605896"/>
            <a:ext cx="5211101" cy="5646208"/>
          </a:xfrm>
        </p:spPr>
        <p:txBody>
          <a:bodyPr anchor="ctr">
            <a:normAutofit fontScale="62500" lnSpcReduction="20000"/>
          </a:bodyPr>
          <a:lstStyle/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void	NLR(TREE Root)</a:t>
            </a: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if (Root != NULL)</a:t>
            </a: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{</a:t>
            </a: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	&lt;</a:t>
            </a:r>
            <a:r>
              <a:rPr lang="en-US" sz="3500" dirty="0" err="1">
                <a:cs typeface="Courier New" pitchFamily="49" charset="0"/>
              </a:rPr>
              <a:t>X</a:t>
            </a:r>
            <a:r>
              <a:rPr lang="en-US" sz="3500" dirty="0" err="1"/>
              <a:t>ử</a:t>
            </a:r>
            <a:r>
              <a:rPr lang="en-US" sz="3500" dirty="0"/>
              <a:t> </a:t>
            </a:r>
            <a:r>
              <a:rPr lang="en-US" sz="3500" dirty="0" err="1"/>
              <a:t>lý</a:t>
            </a:r>
            <a:r>
              <a:rPr lang="en-US" sz="3500" dirty="0">
                <a:cs typeface="Courier New" pitchFamily="49" charset="0"/>
              </a:rPr>
              <a:t> Root&gt;; //</a:t>
            </a:r>
            <a:r>
              <a:rPr lang="en-US" sz="3500" dirty="0" err="1">
                <a:cs typeface="Courier New" pitchFamily="49" charset="0"/>
              </a:rPr>
              <a:t>X</a:t>
            </a:r>
            <a:r>
              <a:rPr lang="en-US" sz="3500" dirty="0" err="1"/>
              <a:t>ử</a:t>
            </a:r>
            <a:r>
              <a:rPr lang="en-US" sz="3500" dirty="0"/>
              <a:t> </a:t>
            </a:r>
            <a:r>
              <a:rPr lang="en-US" sz="3500" dirty="0" err="1"/>
              <a:t>lý</a:t>
            </a:r>
            <a:r>
              <a:rPr lang="en-US" sz="3500" dirty="0"/>
              <a:t> </a:t>
            </a:r>
            <a:r>
              <a:rPr lang="en-US" sz="3500" dirty="0" err="1"/>
              <a:t>tương</a:t>
            </a:r>
            <a:r>
              <a:rPr lang="en-US" sz="3500" dirty="0"/>
              <a:t> </a:t>
            </a:r>
            <a:r>
              <a:rPr lang="en-US" sz="3500" dirty="0" err="1"/>
              <a:t>ứng</a:t>
            </a:r>
            <a:r>
              <a:rPr lang="en-US" sz="3500" dirty="0"/>
              <a:t> </a:t>
            </a:r>
            <a:r>
              <a:rPr lang="en-US" sz="3500" dirty="0" err="1"/>
              <a:t>theo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</a:t>
            </a:r>
            <a:r>
              <a:rPr lang="en-US" sz="3500" dirty="0" err="1"/>
              <a:t>cầu</a:t>
            </a:r>
            <a:r>
              <a:rPr lang="en-US" sz="3500" dirty="0">
                <a:cs typeface="Courier New" pitchFamily="49" charset="0"/>
              </a:rPr>
              <a:t>	NLR(Root-&gt;</a:t>
            </a:r>
            <a:r>
              <a:rPr lang="en-US" sz="3500" dirty="0" err="1">
                <a:cs typeface="Courier New" pitchFamily="49" charset="0"/>
              </a:rPr>
              <a:t>pLeft</a:t>
            </a:r>
            <a:r>
              <a:rPr lang="en-US" sz="3500" dirty="0"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	NLR(Root-&gt;</a:t>
            </a:r>
            <a:r>
              <a:rPr lang="en-US" sz="3500" dirty="0" err="1">
                <a:cs typeface="Courier New" pitchFamily="49" charset="0"/>
              </a:rPr>
              <a:t>pRight</a:t>
            </a:r>
            <a:r>
              <a:rPr lang="en-US" sz="3500" dirty="0"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}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13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605896"/>
            <a:ext cx="2506436" cy="56462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eaLnBrk="1" hangingPunct="1"/>
            <a:r>
              <a:rPr lang="en-US" sz="3200">
                <a:solidFill>
                  <a:srgbClr val="FFFFFF"/>
                </a:solidFill>
              </a:rPr>
              <a:t>Duyệt Giữa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52888" y="605896"/>
            <a:ext cx="5211101" cy="5646208"/>
          </a:xfrm>
        </p:spPr>
        <p:txBody>
          <a:bodyPr anchor="ctr">
            <a:normAutofit fontScale="47500" lnSpcReduction="20000"/>
          </a:bodyPr>
          <a:lstStyle/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void LNR(TREE Root)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if (Root != NULL)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{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	LNR(Root-&gt;</a:t>
            </a:r>
            <a:r>
              <a:rPr lang="en-US" sz="3500" dirty="0" err="1">
                <a:cs typeface="Courier New" pitchFamily="49" charset="0"/>
              </a:rPr>
              <a:t>pLeft</a:t>
            </a:r>
            <a:r>
              <a:rPr lang="en-US" sz="3500" dirty="0"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	&lt;</a:t>
            </a:r>
            <a:r>
              <a:rPr lang="en-US" sz="3500" dirty="0" err="1">
                <a:cs typeface="Courier New" pitchFamily="49" charset="0"/>
              </a:rPr>
              <a:t>X</a:t>
            </a:r>
            <a:r>
              <a:rPr lang="en-US" sz="3500" dirty="0" err="1"/>
              <a:t>ử</a:t>
            </a:r>
            <a:r>
              <a:rPr lang="en-US" sz="3500" dirty="0"/>
              <a:t> </a:t>
            </a:r>
            <a:r>
              <a:rPr lang="en-US" sz="3500" dirty="0" err="1"/>
              <a:t>lý</a:t>
            </a:r>
            <a:r>
              <a:rPr lang="en-US" sz="3500" dirty="0">
                <a:cs typeface="Courier New" pitchFamily="49" charset="0"/>
              </a:rPr>
              <a:t> Root&gt;; // </a:t>
            </a:r>
            <a:r>
              <a:rPr lang="en-US" sz="3500" dirty="0" err="1">
                <a:cs typeface="Courier New" pitchFamily="49" charset="0"/>
              </a:rPr>
              <a:t>X</a:t>
            </a:r>
            <a:r>
              <a:rPr lang="en-US" sz="3500" dirty="0" err="1"/>
              <a:t>ử</a:t>
            </a:r>
            <a:r>
              <a:rPr lang="en-US" sz="3500" dirty="0"/>
              <a:t> </a:t>
            </a:r>
            <a:r>
              <a:rPr lang="en-US" sz="3500" dirty="0" err="1"/>
              <a:t>lý</a:t>
            </a:r>
            <a:r>
              <a:rPr lang="en-US" sz="3500" dirty="0"/>
              <a:t> </a:t>
            </a:r>
            <a:r>
              <a:rPr lang="en-US" sz="3500" dirty="0" err="1"/>
              <a:t>tương</a:t>
            </a:r>
            <a:r>
              <a:rPr lang="en-US" sz="3500" dirty="0"/>
              <a:t> </a:t>
            </a:r>
            <a:r>
              <a:rPr lang="en-US" sz="3500" dirty="0" err="1"/>
              <a:t>ứng</a:t>
            </a:r>
            <a:r>
              <a:rPr lang="en-US" sz="3500" dirty="0"/>
              <a:t> </a:t>
            </a:r>
            <a:r>
              <a:rPr lang="en-US" sz="3500" dirty="0" err="1"/>
              <a:t>theo</a:t>
            </a:r>
            <a:r>
              <a:rPr lang="en-US" sz="3500" dirty="0"/>
              <a:t> </a:t>
            </a:r>
            <a:r>
              <a:rPr lang="en-US" sz="3500" dirty="0" err="1"/>
              <a:t>nhu</a:t>
            </a:r>
            <a:r>
              <a:rPr lang="en-US" sz="3500" dirty="0"/>
              <a:t> 				</a:t>
            </a:r>
            <a:r>
              <a:rPr lang="en-US" sz="3500" dirty="0" err="1"/>
              <a:t>cầu</a:t>
            </a:r>
            <a:r>
              <a:rPr lang="en-US" sz="3500" dirty="0"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	LNR(Root-&gt;</a:t>
            </a:r>
            <a:r>
              <a:rPr lang="en-US" sz="3500" dirty="0" err="1">
                <a:cs typeface="Courier New" pitchFamily="49" charset="0"/>
              </a:rPr>
              <a:t>pRight</a:t>
            </a:r>
            <a:r>
              <a:rPr lang="en-US" sz="3500" dirty="0"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sz="3500" dirty="0"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13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605896"/>
            <a:ext cx="2506436" cy="56462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eaLnBrk="1" hangingPunct="1"/>
            <a:r>
              <a:rPr lang="en-US" sz="3200">
                <a:solidFill>
                  <a:srgbClr val="FFFFFF"/>
                </a:solidFill>
              </a:rPr>
              <a:t>Duyệt Sau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idx="1"/>
          </p:nvPr>
        </p:nvSpPr>
        <p:spPr>
          <a:xfrm>
            <a:off x="3852888" y="605896"/>
            <a:ext cx="5211101" cy="5646208"/>
          </a:xfrm>
        </p:spPr>
        <p:txBody>
          <a:bodyPr anchor="ctr">
            <a:normAutofit/>
          </a:bodyPr>
          <a:lstStyle/>
          <a:p>
            <a:pPr eaLnBrk="1" hangingPunct="1"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void	LRN(TREE Root)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if (Root != NULL)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b="1">
                <a:latin typeface="VNI-Times" pitchFamily="2" charset="0"/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LRN(Root-&gt;pLeft);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LRN(Root-&gt;pRight);</a:t>
            </a:r>
          </a:p>
          <a:p>
            <a:pPr eaLnBrk="1" hangingPunct="1">
              <a:buFontTx/>
              <a:buNone/>
            </a:pPr>
            <a:r>
              <a:rPr lang="en-US" b="1">
                <a:latin typeface="VNI-Times" pitchFamily="2" charset="0"/>
                <a:cs typeface="Courier New" pitchFamily="49" charset="0"/>
              </a:rPr>
              <a:t>		</a:t>
            </a:r>
            <a:r>
              <a:rPr lang="en-US">
                <a:cs typeface="Courier New" pitchFamily="49" charset="0"/>
              </a:rPr>
              <a:t>&lt;X</a:t>
            </a:r>
            <a:r>
              <a:rPr lang="en-US"/>
              <a:t>ử lý</a:t>
            </a:r>
            <a:r>
              <a:rPr lang="en-US">
                <a:cs typeface="Courier New" pitchFamily="49" charset="0"/>
              </a:rPr>
              <a:t> Root&gt;; // X</a:t>
            </a:r>
            <a:r>
              <a:rPr lang="en-US"/>
              <a:t>ử lý tương ứng theo nhu 				cầu</a:t>
            </a:r>
            <a:r>
              <a:rPr lang="en-US">
                <a:cs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>
                <a:cs typeface="Courier New" pitchFamily="49" charset="0"/>
              </a:rPr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1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1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9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9034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1222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24" y="4953000"/>
            <a:ext cx="990352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4" y="0"/>
            <a:ext cx="9903523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40" y="758952"/>
            <a:ext cx="8172450" cy="389216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Biểu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Diễn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Cây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Tổng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Quát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Bằng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Cây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Nhị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Phân</a:t>
            </a:r>
            <a:endParaRPr lang="en-US" sz="80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13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605896"/>
            <a:ext cx="2506436" cy="56462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Cách biểu diễn cây nhị phân khác</a:t>
            </a:r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 bwMode="auto">
          <a:xfrm>
            <a:off x="3852888" y="605896"/>
            <a:ext cx="5211101" cy="56462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rtlCol="0" anchor="ctr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Đôi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còn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tâm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đến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cả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hệ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chiều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 con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chứ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không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chỉ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chiều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như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định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Cấu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trúc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cây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nhị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như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sau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typedef </a:t>
            </a:r>
            <a:r>
              <a:rPr lang="en-US" sz="2700" dirty="0">
                <a:solidFill>
                  <a:srgbClr val="92D050"/>
                </a:solidFill>
              </a:rPr>
              <a:t>struct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tagTNode</a:t>
            </a:r>
            <a:endParaRPr lang="en-US" sz="2700" dirty="0">
              <a:solidFill>
                <a:srgbClr val="FF0000"/>
              </a:solidFill>
            </a:endParaRPr>
          </a:p>
          <a:p>
            <a:pPr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{	</a:t>
            </a:r>
            <a:r>
              <a:rPr lang="en-US" sz="2700" dirty="0" err="1">
                <a:solidFill>
                  <a:srgbClr val="92D050"/>
                </a:solidFill>
              </a:rPr>
              <a:t>DataType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>
                <a:solidFill>
                  <a:srgbClr val="0070C0"/>
                </a:solidFill>
              </a:rPr>
              <a:t>Key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700" dirty="0">
                <a:solidFill>
                  <a:srgbClr val="92D050"/>
                </a:solidFill>
              </a:rPr>
              <a:t>Struct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tagTNode</a:t>
            </a:r>
            <a:r>
              <a:rPr lang="en-US" sz="2700" dirty="0">
                <a:solidFill>
                  <a:srgbClr val="FF0000"/>
                </a:solidFill>
              </a:rPr>
              <a:t>*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pParent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</a:p>
          <a:p>
            <a:pPr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700" dirty="0">
                <a:solidFill>
                  <a:srgbClr val="92D050"/>
                </a:solidFill>
              </a:rPr>
              <a:t>Struct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tagTNode</a:t>
            </a:r>
            <a:r>
              <a:rPr lang="en-US" sz="2700" dirty="0">
                <a:solidFill>
                  <a:srgbClr val="FF0000"/>
                </a:solidFill>
              </a:rPr>
              <a:t>*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pLeft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700" dirty="0">
                <a:solidFill>
                  <a:srgbClr val="92D050"/>
                </a:solidFill>
              </a:rPr>
              <a:t>Struct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tagTNode</a:t>
            </a:r>
            <a:r>
              <a:rPr lang="en-US" sz="2700" dirty="0">
                <a:solidFill>
                  <a:srgbClr val="FF0000"/>
                </a:solidFill>
              </a:rPr>
              <a:t>*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pRight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  <a:r>
              <a:rPr lang="en-US" sz="2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TNODE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sz="2700" dirty="0">
                <a:solidFill>
                  <a:srgbClr val="7030A0"/>
                </a:solidFill>
              </a:rPr>
              <a:t>Typedef TNODE* Tree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n-US" sz="2700" dirty="0">
                <a:solidFill>
                  <a:srgbClr val="00B050"/>
                </a:solidFill>
              </a:rPr>
              <a:t>/* </a:t>
            </a:r>
            <a:r>
              <a:rPr lang="en-US" sz="2700" dirty="0" err="1">
                <a:solidFill>
                  <a:srgbClr val="00B050"/>
                </a:solidFill>
              </a:rPr>
              <a:t>Đổi</a:t>
            </a:r>
            <a:r>
              <a:rPr lang="en-US" sz="2700" dirty="0">
                <a:solidFill>
                  <a:srgbClr val="00B050"/>
                </a:solidFill>
              </a:rPr>
              <a:t> </a:t>
            </a:r>
            <a:r>
              <a:rPr lang="en-US" sz="2700" dirty="0" err="1">
                <a:solidFill>
                  <a:srgbClr val="00B050"/>
                </a:solidFill>
              </a:rPr>
              <a:t>tên</a:t>
            </a:r>
            <a:r>
              <a:rPr lang="en-US" sz="2700" dirty="0">
                <a:solidFill>
                  <a:srgbClr val="00B050"/>
                </a:solidFill>
              </a:rPr>
              <a:t>*/</a:t>
            </a:r>
          </a:p>
          <a:p>
            <a:pPr defTabSz="914400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Cây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nhị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tìm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kiếm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giúp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dễ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dàng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tìm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kiếm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13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605896"/>
            <a:ext cx="2506436" cy="56462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Câu hỏi và Bài tập</a:t>
            </a:r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 bwMode="auto">
          <a:xfrm>
            <a:off x="3852888" y="605896"/>
            <a:ext cx="5211101" cy="56462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rtlCol="0" anchor="ctr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1. Định nghĩa cây và cấu trúc cây.</a:t>
            </a:r>
          </a:p>
          <a:p>
            <a:pPr marL="0" indent="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2. Nêu một số tính chất của cây.</a:t>
            </a:r>
          </a:p>
          <a:p>
            <a:pPr marL="0" indent="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3. Nêu định nghĩa và một số ứng dụng của cây nhị phân.</a:t>
            </a:r>
          </a:p>
          <a:p>
            <a:pPr marL="0" indent="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4. Nêu một số tính chất của cây nhị phân. Cấu trúc biểu diễn cây nhị phân như thế nào?</a:t>
            </a:r>
          </a:p>
          <a:p>
            <a:pPr marL="0" indent="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5. Trình bày các kiểu duyệt cây nhị phân.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13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605896"/>
            <a:ext cx="2506436" cy="56462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eaLnBrk="1" hangingPunct="1"/>
            <a:r>
              <a:rPr lang="en-US" sz="4400" b="1" dirty="0" err="1">
                <a:solidFill>
                  <a:srgbClr val="FFFFFF"/>
                </a:solidFill>
              </a:rPr>
              <a:t>Định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Nghĩa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Cây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512841" y="605896"/>
            <a:ext cx="6192688" cy="5646208"/>
          </a:xfrm>
        </p:spPr>
        <p:txBody>
          <a:bodyPr anchor="ctr">
            <a:normAutofit fontScale="85000" lnSpcReduction="10000"/>
          </a:bodyPr>
          <a:lstStyle/>
          <a:p>
            <a:pPr eaLnBrk="1" hangingPunct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200" b="1" dirty="0" err="1">
                <a:solidFill>
                  <a:srgbClr val="00B0F0"/>
                </a:solidFill>
                <a:latin typeface="Arial (Thân)"/>
              </a:rPr>
              <a:t>Cây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là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một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tập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hợp</a:t>
            </a:r>
            <a:r>
              <a:rPr lang="en-US" sz="3200" dirty="0">
                <a:latin typeface="Arial (Thân)"/>
              </a:rPr>
              <a:t> T </a:t>
            </a:r>
            <a:r>
              <a:rPr lang="en-US" sz="3200" dirty="0" err="1">
                <a:latin typeface="Arial (Thân)"/>
              </a:rPr>
              <a:t>các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phần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tử</a:t>
            </a:r>
            <a:r>
              <a:rPr lang="en-US" sz="3200" dirty="0">
                <a:latin typeface="Arial (Thân)"/>
              </a:rPr>
              <a:t> (</a:t>
            </a:r>
            <a:r>
              <a:rPr lang="en-US" sz="3200" dirty="0" err="1">
                <a:latin typeface="Arial (Thân)"/>
              </a:rPr>
              <a:t>gọi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là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nút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của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cây</a:t>
            </a:r>
            <a:r>
              <a:rPr lang="en-US" sz="3200" dirty="0">
                <a:latin typeface="Arial (Thân)"/>
              </a:rPr>
              <a:t>), </a:t>
            </a:r>
            <a:r>
              <a:rPr lang="en-US" sz="3200" dirty="0" err="1">
                <a:latin typeface="Arial (Thân)"/>
              </a:rPr>
              <a:t>trong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đó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có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một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nút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đặc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biệt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gọi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là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b="1" i="1" dirty="0" err="1">
                <a:solidFill>
                  <a:srgbClr val="00B0F0"/>
                </a:solidFill>
                <a:latin typeface="Arial (Thân)"/>
              </a:rPr>
              <a:t>nút</a:t>
            </a:r>
            <a:r>
              <a:rPr lang="en-US" sz="3200" b="1" i="1" dirty="0">
                <a:solidFill>
                  <a:srgbClr val="00B0F0"/>
                </a:solidFill>
                <a:latin typeface="Arial (Thân)"/>
              </a:rPr>
              <a:t> </a:t>
            </a:r>
            <a:r>
              <a:rPr lang="en-US" sz="3200" b="1" i="1" dirty="0" err="1">
                <a:solidFill>
                  <a:srgbClr val="00B0F0"/>
                </a:solidFill>
                <a:latin typeface="Arial (Thân)"/>
              </a:rPr>
              <a:t>gốc</a:t>
            </a:r>
            <a:r>
              <a:rPr lang="en-US" sz="3200" dirty="0">
                <a:latin typeface="Arial (Thân)"/>
              </a:rPr>
              <a:t>, </a:t>
            </a:r>
            <a:r>
              <a:rPr lang="en-US" sz="3200" dirty="0" err="1">
                <a:latin typeface="Arial (Thân)"/>
              </a:rPr>
              <a:t>các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nút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còn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lại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được</a:t>
            </a:r>
            <a:r>
              <a:rPr lang="en-US" sz="3200" dirty="0">
                <a:latin typeface="Arial (Thân)"/>
              </a:rPr>
              <a:t> chia </a:t>
            </a:r>
            <a:r>
              <a:rPr lang="en-US" sz="3200" dirty="0" err="1">
                <a:latin typeface="Arial (Thân)"/>
              </a:rPr>
              <a:t>thành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những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tập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rời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nhau</a:t>
            </a:r>
            <a:r>
              <a:rPr lang="en-US" sz="3200" dirty="0">
                <a:latin typeface="Arial (Thân)"/>
              </a:rPr>
              <a:t> T</a:t>
            </a:r>
            <a:r>
              <a:rPr lang="en-US" sz="3200" baseline="-25000" dirty="0">
                <a:latin typeface="Arial (Thân)"/>
              </a:rPr>
              <a:t>1</a:t>
            </a:r>
            <a:r>
              <a:rPr lang="en-US" sz="3200" dirty="0">
                <a:latin typeface="Arial (Thân)"/>
              </a:rPr>
              <a:t>, T</a:t>
            </a:r>
            <a:r>
              <a:rPr lang="en-US" sz="3200" baseline="-25000" dirty="0">
                <a:latin typeface="Arial (Thân)"/>
              </a:rPr>
              <a:t>2</a:t>
            </a:r>
            <a:r>
              <a:rPr lang="en-US" sz="3200" dirty="0">
                <a:latin typeface="Arial (Thân)"/>
              </a:rPr>
              <a:t>, …,T</a:t>
            </a:r>
            <a:r>
              <a:rPr lang="en-US" sz="3200" baseline="-25000" dirty="0">
                <a:latin typeface="Arial (Thân)"/>
              </a:rPr>
              <a:t>n </a:t>
            </a:r>
            <a:r>
              <a:rPr lang="en-US" sz="3200" dirty="0" err="1">
                <a:latin typeface="Arial (Thân)"/>
              </a:rPr>
              <a:t>theo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quan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hệ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phân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cấp</a:t>
            </a:r>
            <a:r>
              <a:rPr lang="en-US" sz="3200" dirty="0">
                <a:latin typeface="Arial (Thân)"/>
              </a:rPr>
              <a:t>, </a:t>
            </a:r>
            <a:r>
              <a:rPr lang="en-US" sz="3200" dirty="0" err="1">
                <a:latin typeface="Arial (Thân)"/>
              </a:rPr>
              <a:t>trong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đó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T</a:t>
            </a:r>
            <a:r>
              <a:rPr lang="en-US" sz="3200" baseline="-25000" dirty="0" err="1">
                <a:latin typeface="Arial (Thân)"/>
              </a:rPr>
              <a:t>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cũng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là</a:t>
            </a:r>
            <a:r>
              <a:rPr lang="en-US" sz="3200" dirty="0">
                <a:latin typeface="Arial (Thân)"/>
              </a:rPr>
              <a:t> 1 </a:t>
            </a:r>
            <a:r>
              <a:rPr lang="en-US" sz="3200" dirty="0" err="1">
                <a:latin typeface="Arial (Thân)"/>
              </a:rPr>
              <a:t>cây</a:t>
            </a:r>
            <a:r>
              <a:rPr lang="en-US" sz="3200" dirty="0">
                <a:latin typeface="Arial (Thân)"/>
              </a:rPr>
              <a:t>. </a:t>
            </a:r>
            <a:r>
              <a:rPr lang="en-US" sz="3200" dirty="0" err="1">
                <a:latin typeface="Arial (Thân)"/>
              </a:rPr>
              <a:t>Mỗi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nút</a:t>
            </a:r>
            <a:r>
              <a:rPr lang="en-US" sz="3200" dirty="0">
                <a:latin typeface="Arial (Thân)"/>
              </a:rPr>
              <a:t> ở </a:t>
            </a:r>
            <a:r>
              <a:rPr lang="en-US" sz="3200" dirty="0" err="1">
                <a:latin typeface="Arial (Thân)"/>
              </a:rPr>
              <a:t>cấp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sẽ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quản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lý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một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số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nút</a:t>
            </a:r>
            <a:r>
              <a:rPr lang="en-US" sz="3200" dirty="0">
                <a:latin typeface="Arial (Thân)"/>
              </a:rPr>
              <a:t> ở </a:t>
            </a:r>
            <a:r>
              <a:rPr lang="en-US" sz="3200" dirty="0" err="1">
                <a:latin typeface="Arial (Thân)"/>
              </a:rPr>
              <a:t>cấp</a:t>
            </a:r>
            <a:r>
              <a:rPr lang="en-US" sz="3200" dirty="0">
                <a:latin typeface="Arial (Thân)"/>
              </a:rPr>
              <a:t> i+1. Quan </a:t>
            </a:r>
            <a:r>
              <a:rPr lang="en-US" sz="3200" dirty="0" err="1">
                <a:latin typeface="Arial (Thân)"/>
              </a:rPr>
              <a:t>hệ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này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người</a:t>
            </a:r>
            <a:r>
              <a:rPr lang="en-US" sz="3200" dirty="0">
                <a:latin typeface="Arial (Thân)"/>
              </a:rPr>
              <a:t> ta </a:t>
            </a:r>
            <a:r>
              <a:rPr lang="en-US" sz="3200" dirty="0" err="1">
                <a:latin typeface="Arial (Thân)"/>
              </a:rPr>
              <a:t>gọi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là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b="1" dirty="0" err="1">
                <a:solidFill>
                  <a:srgbClr val="00B0F0"/>
                </a:solidFill>
                <a:latin typeface="Arial (Thân)"/>
              </a:rPr>
              <a:t>quan</a:t>
            </a:r>
            <a:r>
              <a:rPr lang="en-US" sz="3200" b="1" dirty="0">
                <a:solidFill>
                  <a:srgbClr val="00B0F0"/>
                </a:solidFill>
                <a:latin typeface="Arial (Thân)"/>
              </a:rPr>
              <a:t> </a:t>
            </a:r>
            <a:r>
              <a:rPr lang="en-US" sz="3200" b="1" dirty="0" err="1">
                <a:solidFill>
                  <a:srgbClr val="00B0F0"/>
                </a:solidFill>
                <a:latin typeface="Arial (Thân)"/>
              </a:rPr>
              <a:t>hệ</a:t>
            </a:r>
            <a:r>
              <a:rPr lang="en-US" sz="3200" b="1" dirty="0">
                <a:solidFill>
                  <a:srgbClr val="00B0F0"/>
                </a:solidFill>
                <a:latin typeface="Arial (Thân)"/>
              </a:rPr>
              <a:t> cha – con</a:t>
            </a:r>
            <a:r>
              <a:rPr lang="en-US" sz="3200" dirty="0">
                <a:latin typeface="Arial (Thân)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3" name="Hình ảnh 2" descr="Ảnh có chứa đối tượng, đồng hồ&#10;&#10;Mô tả được tạo với mức tin cậy rất cao">
            <a:extLst>
              <a:ext uri="{FF2B5EF4-FFF2-40B4-BE49-F238E27FC236}">
                <a16:creationId xmlns:a16="http://schemas.microsoft.com/office/drawing/2014/main" id="{42DE9630-CF80-483D-B33B-C29BD511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51" y="1124744"/>
            <a:ext cx="5661375" cy="3528392"/>
          </a:xfrm>
          <a:prstGeom prst="rect">
            <a:avLst/>
          </a:prstGeom>
        </p:spPr>
      </p:pic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2E5B1F26-2C96-4FCC-9019-FF04FEFA05F1}"/>
              </a:ext>
            </a:extLst>
          </p:cNvPr>
          <p:cNvSpPr/>
          <p:nvPr/>
        </p:nvSpPr>
        <p:spPr>
          <a:xfrm>
            <a:off x="6804223" y="12908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E2222383-ABDF-486D-AC60-1ABDAE7BCC69}"/>
              </a:ext>
            </a:extLst>
          </p:cNvPr>
          <p:cNvSpPr/>
          <p:nvPr/>
        </p:nvSpPr>
        <p:spPr>
          <a:xfrm>
            <a:off x="3800872" y="39330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1DB3E4DB-09E0-4F09-B8E6-FA4BEDF9D71A}"/>
              </a:ext>
            </a:extLst>
          </p:cNvPr>
          <p:cNvSpPr/>
          <p:nvPr/>
        </p:nvSpPr>
        <p:spPr>
          <a:xfrm>
            <a:off x="5414104" y="39330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26E89E95-13B7-46C9-84B7-99FBD0031AD1}"/>
              </a:ext>
            </a:extLst>
          </p:cNvPr>
          <p:cNvSpPr/>
          <p:nvPr/>
        </p:nvSpPr>
        <p:spPr>
          <a:xfrm>
            <a:off x="6189030" y="29969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94A8D2A2-A121-448F-98AD-6B6EC0D2BBB0}"/>
              </a:ext>
            </a:extLst>
          </p:cNvPr>
          <p:cNvSpPr/>
          <p:nvPr/>
        </p:nvSpPr>
        <p:spPr>
          <a:xfrm>
            <a:off x="7977336" y="40050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9BE9C2C8-DD23-4988-97C7-10FD9E652E0D}"/>
              </a:ext>
            </a:extLst>
          </p:cNvPr>
          <p:cNvSpPr/>
          <p:nvPr/>
        </p:nvSpPr>
        <p:spPr>
          <a:xfrm>
            <a:off x="8867279" y="30689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1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5" grpId="2" build="p"/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9" y="0"/>
            <a:ext cx="99035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9" y="6336792"/>
            <a:ext cx="9903421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84168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643466"/>
            <a:ext cx="2534256" cy="5225627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eaLnBrk="1" hangingPunct="1"/>
            <a:r>
              <a:rPr lang="en-US" sz="4400" b="1" dirty="0" err="1"/>
              <a:t>Một</a:t>
            </a:r>
            <a:r>
              <a:rPr lang="en-US" sz="4400" b="1" dirty="0"/>
              <a:t> </a:t>
            </a:r>
            <a:r>
              <a:rPr lang="en-US" sz="4400" b="1" dirty="0" err="1"/>
              <a:t>Số</a:t>
            </a:r>
            <a:r>
              <a:rPr lang="en-US" sz="4400" b="1" dirty="0"/>
              <a:t> </a:t>
            </a:r>
            <a:r>
              <a:rPr lang="en-US" sz="4400" b="1" dirty="0" err="1"/>
              <a:t>Khái</a:t>
            </a:r>
            <a:r>
              <a:rPr lang="en-US" sz="4400" b="1" dirty="0"/>
              <a:t> </a:t>
            </a:r>
            <a:r>
              <a:rPr lang="en-US" sz="4400" b="1" dirty="0" err="1"/>
              <a:t>Niệm</a:t>
            </a:r>
            <a:endParaRPr lang="en-US" sz="44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535202" y="116632"/>
            <a:ext cx="6026307" cy="5976664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1" dirty="0" err="1">
                <a:latin typeface="Arial (Thân)"/>
              </a:rPr>
              <a:t>Bậc</a:t>
            </a:r>
            <a:r>
              <a:rPr lang="en-US" b="1" i="1" dirty="0">
                <a:latin typeface="Arial (Thân)"/>
              </a:rPr>
              <a:t> </a:t>
            </a:r>
            <a:r>
              <a:rPr lang="en-US" b="1" i="1" dirty="0" err="1">
                <a:latin typeface="Arial (Thân)"/>
              </a:rPr>
              <a:t>của</a:t>
            </a:r>
            <a:r>
              <a:rPr lang="en-US" b="1" i="1" dirty="0">
                <a:latin typeface="Arial (Thân)"/>
              </a:rPr>
              <a:t> </a:t>
            </a:r>
            <a:r>
              <a:rPr lang="en-US" b="1" i="1" dirty="0" err="1">
                <a:latin typeface="Arial (Thân)"/>
              </a:rPr>
              <a:t>một</a:t>
            </a:r>
            <a:r>
              <a:rPr lang="en-US" b="1" i="1" dirty="0">
                <a:latin typeface="Arial (Thân)"/>
              </a:rPr>
              <a:t> </a:t>
            </a:r>
            <a:r>
              <a:rPr lang="en-US" b="1" i="1" dirty="0" err="1">
                <a:latin typeface="Arial (Thân)"/>
              </a:rPr>
              <a:t>nút</a:t>
            </a:r>
            <a:r>
              <a:rPr lang="en-US" b="1" dirty="0">
                <a:latin typeface="Arial (Thân)"/>
              </a:rPr>
              <a:t>: </a:t>
            </a:r>
            <a:r>
              <a:rPr lang="en-US" dirty="0" err="1">
                <a:latin typeface="Arial (Thân)"/>
              </a:rPr>
              <a:t>là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số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cây</a:t>
            </a:r>
            <a:r>
              <a:rPr lang="en-US" dirty="0">
                <a:latin typeface="Arial (Thân)"/>
              </a:rPr>
              <a:t> con </a:t>
            </a:r>
            <a:r>
              <a:rPr lang="en-US" dirty="0" err="1">
                <a:latin typeface="Arial (Thân)"/>
              </a:rPr>
              <a:t>của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nút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đó</a:t>
            </a:r>
            <a:r>
              <a:rPr lang="en-US" dirty="0">
                <a:latin typeface="Arial (Thân)"/>
              </a:rPr>
              <a:t> 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1" dirty="0" err="1">
                <a:latin typeface="Arial (Thân)"/>
              </a:rPr>
              <a:t>Bậc</a:t>
            </a:r>
            <a:r>
              <a:rPr lang="en-US" b="1" i="1" dirty="0">
                <a:latin typeface="Arial (Thân)"/>
              </a:rPr>
              <a:t> </a:t>
            </a:r>
            <a:r>
              <a:rPr lang="en-US" b="1" i="1" dirty="0" err="1">
                <a:latin typeface="Arial (Thân)"/>
              </a:rPr>
              <a:t>của</a:t>
            </a:r>
            <a:r>
              <a:rPr lang="en-US" b="1" i="1" dirty="0">
                <a:latin typeface="Arial (Thân)"/>
              </a:rPr>
              <a:t> </a:t>
            </a:r>
            <a:r>
              <a:rPr lang="en-US" b="1" i="1" dirty="0" err="1">
                <a:latin typeface="Arial (Thân)"/>
              </a:rPr>
              <a:t>một</a:t>
            </a:r>
            <a:r>
              <a:rPr lang="en-US" b="1" i="1" dirty="0">
                <a:latin typeface="Arial (Thân)"/>
              </a:rPr>
              <a:t> </a:t>
            </a:r>
            <a:r>
              <a:rPr lang="en-US" b="1" i="1" dirty="0" err="1">
                <a:latin typeface="Arial (Thân)"/>
              </a:rPr>
              <a:t>cây</a:t>
            </a:r>
            <a:r>
              <a:rPr lang="en-US" b="1" dirty="0">
                <a:latin typeface="Arial (Thân)"/>
              </a:rPr>
              <a:t>: </a:t>
            </a:r>
            <a:r>
              <a:rPr lang="en-US" dirty="0" err="1">
                <a:latin typeface="Arial (Thân)"/>
              </a:rPr>
              <a:t>là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bậc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lớn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nhất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của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các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nút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trong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cây</a:t>
            </a:r>
            <a:r>
              <a:rPr lang="en-US" dirty="0">
                <a:latin typeface="Arial (Thân)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1" dirty="0" err="1">
                <a:latin typeface="Arial (Thân)"/>
              </a:rPr>
              <a:t>Nút</a:t>
            </a:r>
            <a:r>
              <a:rPr lang="en-US" b="1" i="1" dirty="0">
                <a:latin typeface="Arial (Thân)"/>
              </a:rPr>
              <a:t> </a:t>
            </a:r>
            <a:r>
              <a:rPr lang="en-US" b="1" i="1" dirty="0" err="1">
                <a:latin typeface="Arial (Thân)"/>
              </a:rPr>
              <a:t>gốc</a:t>
            </a:r>
            <a:r>
              <a:rPr lang="en-US" b="1" dirty="0">
                <a:latin typeface="Arial (Thân)"/>
              </a:rPr>
              <a:t>: </a:t>
            </a:r>
            <a:r>
              <a:rPr lang="en-US" dirty="0" err="1">
                <a:latin typeface="Arial (Thân)"/>
              </a:rPr>
              <a:t>là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nút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không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có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nút</a:t>
            </a:r>
            <a:r>
              <a:rPr lang="en-US" dirty="0">
                <a:latin typeface="Arial (Thân)"/>
              </a:rPr>
              <a:t> cha.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1" dirty="0" err="1">
                <a:latin typeface="Arial (Thân)"/>
              </a:rPr>
              <a:t>Nút</a:t>
            </a:r>
            <a:r>
              <a:rPr lang="en-US" b="1" i="1" dirty="0">
                <a:latin typeface="Arial (Thân)"/>
              </a:rPr>
              <a:t> </a:t>
            </a:r>
            <a:r>
              <a:rPr lang="en-US" b="1" i="1" dirty="0" err="1">
                <a:latin typeface="Arial (Thân)"/>
              </a:rPr>
              <a:t>lá</a:t>
            </a:r>
            <a:r>
              <a:rPr lang="en-US" b="1" dirty="0">
                <a:latin typeface="Arial (Thân)"/>
              </a:rPr>
              <a:t>: </a:t>
            </a:r>
            <a:r>
              <a:rPr lang="en-US" dirty="0" err="1">
                <a:latin typeface="Arial (Thân)"/>
              </a:rPr>
              <a:t>là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nút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có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bậc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bằng</a:t>
            </a:r>
            <a:r>
              <a:rPr lang="en-US" dirty="0">
                <a:latin typeface="Arial (Thân)"/>
              </a:rPr>
              <a:t> 0 .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Arial (Thân)"/>
              </a:rPr>
              <a:t>Mức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của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một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nút</a:t>
            </a:r>
            <a:r>
              <a:rPr lang="en-US" dirty="0">
                <a:latin typeface="Arial (Thân)"/>
              </a:rPr>
              <a:t>: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Arial (Thân)"/>
              </a:rPr>
              <a:t>Mức</a:t>
            </a:r>
            <a:r>
              <a:rPr lang="en-US" dirty="0">
                <a:latin typeface="Arial (Thân)"/>
              </a:rPr>
              <a:t> (</a:t>
            </a:r>
            <a:r>
              <a:rPr lang="en-US" dirty="0" err="1">
                <a:latin typeface="Arial (Thân)"/>
              </a:rPr>
              <a:t>gốc</a:t>
            </a:r>
            <a:r>
              <a:rPr lang="en-US" dirty="0">
                <a:latin typeface="Arial (Thân)"/>
              </a:rPr>
              <a:t> (T) ) = 0.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latin typeface="Arial (Thân)"/>
              </a:rPr>
              <a:t>Gọi</a:t>
            </a:r>
            <a:r>
              <a:rPr lang="en-US" dirty="0">
                <a:latin typeface="Arial (Thân)"/>
              </a:rPr>
              <a:t> T1, T2, T3, ... , Tn </a:t>
            </a:r>
            <a:r>
              <a:rPr lang="en-US" dirty="0" err="1">
                <a:latin typeface="Arial (Thân)"/>
              </a:rPr>
              <a:t>là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các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cây</a:t>
            </a:r>
            <a:r>
              <a:rPr lang="en-US" dirty="0">
                <a:latin typeface="Arial (Thân)"/>
              </a:rPr>
              <a:t> con </a:t>
            </a:r>
            <a:r>
              <a:rPr lang="en-US" dirty="0" err="1">
                <a:latin typeface="Arial (Thân)"/>
              </a:rPr>
              <a:t>của</a:t>
            </a:r>
            <a:r>
              <a:rPr lang="en-US" dirty="0">
                <a:latin typeface="Arial (Thân)"/>
              </a:rPr>
              <a:t> T0 :</a:t>
            </a:r>
            <a:br>
              <a:rPr lang="en-US" dirty="0">
                <a:latin typeface="Arial (Thân)"/>
              </a:rPr>
            </a:br>
            <a:r>
              <a:rPr lang="en-US" dirty="0" err="1">
                <a:latin typeface="Arial (Thân)"/>
              </a:rPr>
              <a:t>Mức</a:t>
            </a:r>
            <a:r>
              <a:rPr lang="en-US" dirty="0">
                <a:latin typeface="Arial (Thân)"/>
              </a:rPr>
              <a:t> (T1) = </a:t>
            </a:r>
            <a:r>
              <a:rPr lang="en-US" dirty="0" err="1">
                <a:latin typeface="Arial (Thân)"/>
              </a:rPr>
              <a:t>Mức</a:t>
            </a:r>
            <a:r>
              <a:rPr lang="en-US" dirty="0">
                <a:latin typeface="Arial (Thân)"/>
              </a:rPr>
              <a:t> (T2) = . . .  = </a:t>
            </a:r>
            <a:r>
              <a:rPr lang="en-US" dirty="0" err="1">
                <a:latin typeface="Arial (Thân)"/>
              </a:rPr>
              <a:t>Mức</a:t>
            </a:r>
            <a:r>
              <a:rPr lang="en-US" dirty="0">
                <a:latin typeface="Arial (Thân)"/>
              </a:rPr>
              <a:t> (Tn) = </a:t>
            </a:r>
            <a:r>
              <a:rPr lang="en-US" dirty="0" err="1">
                <a:latin typeface="Arial (Thân)"/>
              </a:rPr>
              <a:t>Mức</a:t>
            </a:r>
            <a:r>
              <a:rPr lang="en-US" dirty="0">
                <a:latin typeface="Arial (Thân)"/>
              </a:rPr>
              <a:t> (T0) + 1.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 (Thân)"/>
              </a:rPr>
              <a:t>Độ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dài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đường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đi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từ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gốc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đến</a:t>
            </a:r>
            <a:r>
              <a:rPr lang="en-US" b="1" dirty="0">
                <a:latin typeface="Arial (Thân)"/>
              </a:rPr>
              <a:t> </a:t>
            </a:r>
            <a:r>
              <a:rPr lang="en-US" b="1" dirty="0" err="1">
                <a:latin typeface="Arial (Thân)"/>
              </a:rPr>
              <a:t>nút</a:t>
            </a:r>
            <a:r>
              <a:rPr lang="en-US" b="1" dirty="0">
                <a:latin typeface="Arial (Thân)"/>
              </a:rPr>
              <a:t> x: </a:t>
            </a:r>
            <a:r>
              <a:rPr lang="en-US" dirty="0" err="1">
                <a:latin typeface="Arial (Thân)"/>
              </a:rPr>
              <a:t>là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số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nhánh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cần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đi</a:t>
            </a:r>
            <a:r>
              <a:rPr lang="en-US" dirty="0">
                <a:latin typeface="Arial (Thân)"/>
              </a:rPr>
              <a:t> qua </a:t>
            </a:r>
            <a:r>
              <a:rPr lang="en-US" dirty="0" err="1">
                <a:latin typeface="Arial (Thân)"/>
              </a:rPr>
              <a:t>kể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từ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gốc</a:t>
            </a:r>
            <a:r>
              <a:rPr lang="en-US" dirty="0">
                <a:latin typeface="Arial (Thân)"/>
              </a:rPr>
              <a:t> </a:t>
            </a:r>
            <a:r>
              <a:rPr lang="en-US" dirty="0" err="1">
                <a:latin typeface="Arial (Thân)"/>
              </a:rPr>
              <a:t>đến</a:t>
            </a:r>
            <a:r>
              <a:rPr lang="en-US" dirty="0">
                <a:latin typeface="Arial (Thân)"/>
              </a:rPr>
              <a:t> x.</a:t>
            </a:r>
          </a:p>
        </p:txBody>
      </p:sp>
    </p:spTree>
    <p:extLst>
      <p:ext uri="{BB962C8B-B14F-4D97-AF65-F5344CB8AC3E}">
        <p14:creationId xmlns:p14="http://schemas.microsoft.com/office/powerpoint/2010/main" val="2098385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rgbClr val="FFF3F3"/>
                </a:solidFill>
              </a:rPr>
              <a:t>Ví Dụ 1 Tổ Chức Dạng Cây</a:t>
            </a:r>
          </a:p>
        </p:txBody>
      </p:sp>
      <p:sp>
        <p:nvSpPr>
          <p:cNvPr id="5123" name="AutoShape 64"/>
          <p:cNvSpPr>
            <a:spLocks noChangeArrowheads="1"/>
          </p:cNvSpPr>
          <p:nvPr/>
        </p:nvSpPr>
        <p:spPr bwMode="auto">
          <a:xfrm>
            <a:off x="3297238" y="1198563"/>
            <a:ext cx="3608387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BB-Electronic Corp.</a:t>
            </a:r>
          </a:p>
        </p:txBody>
      </p:sp>
      <p:sp>
        <p:nvSpPr>
          <p:cNvPr id="5124" name="Line 65"/>
          <p:cNvSpPr>
            <a:spLocks noChangeShapeType="1"/>
          </p:cNvSpPr>
          <p:nvPr/>
        </p:nvSpPr>
        <p:spPr bwMode="auto">
          <a:xfrm flipH="1">
            <a:off x="1887538" y="1697038"/>
            <a:ext cx="3213100" cy="681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Line 66"/>
          <p:cNvSpPr>
            <a:spLocks noChangeShapeType="1"/>
          </p:cNvSpPr>
          <p:nvPr/>
        </p:nvSpPr>
        <p:spPr bwMode="auto">
          <a:xfrm flipH="1">
            <a:off x="3932238" y="1697038"/>
            <a:ext cx="1168400" cy="681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Line 67"/>
          <p:cNvSpPr>
            <a:spLocks noChangeShapeType="1"/>
          </p:cNvSpPr>
          <p:nvPr/>
        </p:nvSpPr>
        <p:spPr bwMode="auto">
          <a:xfrm>
            <a:off x="5100638" y="1697038"/>
            <a:ext cx="860425" cy="6953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Line 68"/>
          <p:cNvSpPr>
            <a:spLocks noChangeShapeType="1"/>
          </p:cNvSpPr>
          <p:nvPr/>
        </p:nvSpPr>
        <p:spPr bwMode="auto">
          <a:xfrm>
            <a:off x="5100638" y="1697038"/>
            <a:ext cx="2755900" cy="6953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AutoShape 69"/>
          <p:cNvSpPr>
            <a:spLocks noChangeArrowheads="1"/>
          </p:cNvSpPr>
          <p:nvPr/>
        </p:nvSpPr>
        <p:spPr bwMode="auto">
          <a:xfrm>
            <a:off x="1282700" y="2393950"/>
            <a:ext cx="1298575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R&amp;D</a:t>
            </a:r>
          </a:p>
        </p:txBody>
      </p:sp>
      <p:sp>
        <p:nvSpPr>
          <p:cNvPr id="5129" name="AutoShape 70"/>
          <p:cNvSpPr>
            <a:spLocks noChangeArrowheads="1"/>
          </p:cNvSpPr>
          <p:nvPr/>
        </p:nvSpPr>
        <p:spPr bwMode="auto">
          <a:xfrm>
            <a:off x="3000375" y="2393950"/>
            <a:ext cx="1890713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K</a:t>
            </a:r>
            <a:r>
              <a:rPr lang="en-US" b="1">
                <a:latin typeface="VNI-Helve" pitchFamily="2" charset="0"/>
              </a:rPr>
              <a:t>i</a:t>
            </a:r>
            <a:r>
              <a:rPr lang="en-US" sz="2000" b="1">
                <a:latin typeface="VNI-Helve" pitchFamily="2" charset="0"/>
              </a:rPr>
              <a:t>nh doanh</a:t>
            </a:r>
          </a:p>
        </p:txBody>
      </p:sp>
      <p:sp>
        <p:nvSpPr>
          <p:cNvPr id="5130" name="AutoShape 71"/>
          <p:cNvSpPr>
            <a:spLocks noChangeArrowheads="1"/>
          </p:cNvSpPr>
          <p:nvPr/>
        </p:nvSpPr>
        <p:spPr bwMode="auto">
          <a:xfrm>
            <a:off x="5295900" y="2393950"/>
            <a:ext cx="1298575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Taøi vuï</a:t>
            </a:r>
          </a:p>
        </p:txBody>
      </p:sp>
      <p:sp>
        <p:nvSpPr>
          <p:cNvPr id="5131" name="AutoShape 72"/>
          <p:cNvSpPr>
            <a:spLocks noChangeArrowheads="1"/>
          </p:cNvSpPr>
          <p:nvPr/>
        </p:nvSpPr>
        <p:spPr bwMode="auto">
          <a:xfrm>
            <a:off x="7042150" y="2393950"/>
            <a:ext cx="1609725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noProof="1">
                <a:latin typeface="VNI-Helve" pitchFamily="2" charset="0"/>
              </a:rPr>
              <a:t>Saûn xuaát</a:t>
            </a:r>
          </a:p>
        </p:txBody>
      </p:sp>
      <p:sp>
        <p:nvSpPr>
          <p:cNvPr id="5132" name="AutoShape 73"/>
          <p:cNvSpPr>
            <a:spLocks noChangeArrowheads="1"/>
          </p:cNvSpPr>
          <p:nvPr/>
        </p:nvSpPr>
        <p:spPr bwMode="auto">
          <a:xfrm>
            <a:off x="5902325" y="3652838"/>
            <a:ext cx="750888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TV</a:t>
            </a:r>
          </a:p>
        </p:txBody>
      </p:sp>
      <p:sp>
        <p:nvSpPr>
          <p:cNvPr id="5133" name="AutoShape 74"/>
          <p:cNvSpPr>
            <a:spLocks noChangeArrowheads="1"/>
          </p:cNvSpPr>
          <p:nvPr/>
        </p:nvSpPr>
        <p:spPr bwMode="auto">
          <a:xfrm>
            <a:off x="6850063" y="3652838"/>
            <a:ext cx="750887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latin typeface="VNI-Helve" pitchFamily="2" charset="0"/>
              </a:rPr>
              <a:t>CD</a:t>
            </a:r>
          </a:p>
        </p:txBody>
      </p:sp>
      <p:sp>
        <p:nvSpPr>
          <p:cNvPr id="5134" name="AutoShape 75"/>
          <p:cNvSpPr>
            <a:spLocks noChangeArrowheads="1"/>
          </p:cNvSpPr>
          <p:nvPr/>
        </p:nvSpPr>
        <p:spPr bwMode="auto">
          <a:xfrm>
            <a:off x="7783513" y="3652838"/>
            <a:ext cx="1476375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 err="1">
                <a:latin typeface="VNI-Helve" pitchFamily="2" charset="0"/>
              </a:rPr>
              <a:t>Amplier</a:t>
            </a:r>
            <a:endParaRPr lang="en-US" sz="2000" b="1" dirty="0">
              <a:latin typeface="VNI-Helve" pitchFamily="2" charset="0"/>
            </a:endParaRPr>
          </a:p>
        </p:txBody>
      </p:sp>
      <p:sp>
        <p:nvSpPr>
          <p:cNvPr id="5135" name="AutoShape 76"/>
          <p:cNvSpPr>
            <a:spLocks noChangeArrowheads="1"/>
          </p:cNvSpPr>
          <p:nvPr/>
        </p:nvSpPr>
        <p:spPr bwMode="auto">
          <a:xfrm>
            <a:off x="2125663" y="3652838"/>
            <a:ext cx="1476375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Noäi ñòa</a:t>
            </a:r>
          </a:p>
        </p:txBody>
      </p:sp>
      <p:sp>
        <p:nvSpPr>
          <p:cNvPr id="5136" name="AutoShape 77"/>
          <p:cNvSpPr>
            <a:spLocks noChangeArrowheads="1"/>
          </p:cNvSpPr>
          <p:nvPr/>
        </p:nvSpPr>
        <p:spPr bwMode="auto">
          <a:xfrm>
            <a:off x="4049713" y="3652838"/>
            <a:ext cx="1477962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Quoác teá</a:t>
            </a:r>
          </a:p>
        </p:txBody>
      </p:sp>
      <p:sp>
        <p:nvSpPr>
          <p:cNvPr id="5137" name="AutoShape 78"/>
          <p:cNvSpPr>
            <a:spLocks noChangeArrowheads="1"/>
          </p:cNvSpPr>
          <p:nvPr/>
        </p:nvSpPr>
        <p:spPr bwMode="auto">
          <a:xfrm>
            <a:off x="2168525" y="4913313"/>
            <a:ext cx="1477963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 err="1">
                <a:latin typeface="VNI-Helve" pitchFamily="2" charset="0"/>
              </a:rPr>
              <a:t>Chaâu</a:t>
            </a:r>
            <a:r>
              <a:rPr lang="en-US" sz="2000" b="1" dirty="0">
                <a:latin typeface="VNI-Helve" pitchFamily="2" charset="0"/>
              </a:rPr>
              <a:t> </a:t>
            </a:r>
            <a:r>
              <a:rPr lang="en-US" sz="2000" b="1" dirty="0" err="1">
                <a:latin typeface="VNI-Helve" pitchFamily="2" charset="0"/>
              </a:rPr>
              <a:t>aâu</a:t>
            </a:r>
            <a:endParaRPr lang="en-US" sz="2000" b="1" dirty="0">
              <a:latin typeface="VNI-Helve" pitchFamily="2" charset="0"/>
            </a:endParaRPr>
          </a:p>
        </p:txBody>
      </p:sp>
      <p:sp>
        <p:nvSpPr>
          <p:cNvPr id="5138" name="AutoShape 79"/>
          <p:cNvSpPr>
            <a:spLocks noChangeArrowheads="1"/>
          </p:cNvSpPr>
          <p:nvPr/>
        </p:nvSpPr>
        <p:spPr bwMode="auto">
          <a:xfrm>
            <a:off x="3976688" y="4913313"/>
            <a:ext cx="1476375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VNI-Helve" pitchFamily="2" charset="0"/>
              </a:rPr>
              <a:t>Myõ</a:t>
            </a:r>
          </a:p>
        </p:txBody>
      </p:sp>
      <p:sp>
        <p:nvSpPr>
          <p:cNvPr id="5139" name="AutoShape 80"/>
          <p:cNvSpPr>
            <a:spLocks noChangeArrowheads="1"/>
          </p:cNvSpPr>
          <p:nvPr/>
        </p:nvSpPr>
        <p:spPr bwMode="auto">
          <a:xfrm>
            <a:off x="5827713" y="4913313"/>
            <a:ext cx="1476375" cy="439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 err="1">
                <a:latin typeface="VNI-Helve" pitchFamily="2" charset="0"/>
              </a:rPr>
              <a:t>Caùc</a:t>
            </a:r>
            <a:r>
              <a:rPr lang="en-US" sz="2000" b="1" dirty="0">
                <a:latin typeface="VNI-Helve" pitchFamily="2" charset="0"/>
              </a:rPr>
              <a:t> </a:t>
            </a:r>
            <a:r>
              <a:rPr lang="en-US" sz="2000" b="1" dirty="0" err="1">
                <a:latin typeface="VNI-Helve" pitchFamily="2" charset="0"/>
              </a:rPr>
              <a:t>nöôùc</a:t>
            </a:r>
            <a:endParaRPr lang="en-US" sz="2000" b="1" dirty="0">
              <a:latin typeface="VNI-Helve" pitchFamily="2" charset="0"/>
            </a:endParaRPr>
          </a:p>
        </p:txBody>
      </p:sp>
      <p:sp>
        <p:nvSpPr>
          <p:cNvPr id="5140" name="Line 81"/>
          <p:cNvSpPr>
            <a:spLocks noChangeShapeType="1"/>
          </p:cNvSpPr>
          <p:nvPr/>
        </p:nvSpPr>
        <p:spPr bwMode="auto">
          <a:xfrm flipH="1">
            <a:off x="2865438" y="2889250"/>
            <a:ext cx="1081087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1" name="Line 82"/>
          <p:cNvSpPr>
            <a:spLocks noChangeShapeType="1"/>
          </p:cNvSpPr>
          <p:nvPr/>
        </p:nvSpPr>
        <p:spPr bwMode="auto">
          <a:xfrm>
            <a:off x="3946525" y="2889250"/>
            <a:ext cx="84455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2" name="Line 83"/>
          <p:cNvSpPr>
            <a:spLocks noChangeShapeType="1"/>
          </p:cNvSpPr>
          <p:nvPr/>
        </p:nvSpPr>
        <p:spPr bwMode="auto">
          <a:xfrm flipH="1">
            <a:off x="6270625" y="2889250"/>
            <a:ext cx="1585913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3" name="Line 84"/>
          <p:cNvSpPr>
            <a:spLocks noChangeShapeType="1"/>
          </p:cNvSpPr>
          <p:nvPr/>
        </p:nvSpPr>
        <p:spPr bwMode="auto">
          <a:xfrm flipH="1">
            <a:off x="7219950" y="2889250"/>
            <a:ext cx="636588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4" name="Line 85"/>
          <p:cNvSpPr>
            <a:spLocks noChangeShapeType="1"/>
          </p:cNvSpPr>
          <p:nvPr/>
        </p:nvSpPr>
        <p:spPr bwMode="auto">
          <a:xfrm>
            <a:off x="7856538" y="2889250"/>
            <a:ext cx="66675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5" name="Line 86"/>
          <p:cNvSpPr>
            <a:spLocks noChangeShapeType="1"/>
          </p:cNvSpPr>
          <p:nvPr/>
        </p:nvSpPr>
        <p:spPr bwMode="auto">
          <a:xfrm flipH="1">
            <a:off x="2909888" y="4149725"/>
            <a:ext cx="1881187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6" name="Line 87"/>
          <p:cNvSpPr>
            <a:spLocks noChangeShapeType="1"/>
          </p:cNvSpPr>
          <p:nvPr/>
        </p:nvSpPr>
        <p:spPr bwMode="auto">
          <a:xfrm flipH="1">
            <a:off x="4716463" y="4149725"/>
            <a:ext cx="74612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7" name="Line 88"/>
          <p:cNvSpPr>
            <a:spLocks noChangeShapeType="1"/>
          </p:cNvSpPr>
          <p:nvPr/>
        </p:nvSpPr>
        <p:spPr bwMode="auto">
          <a:xfrm>
            <a:off x="4791075" y="4149725"/>
            <a:ext cx="1776413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 b="1" dirty="0" err="1">
                <a:solidFill>
                  <a:srgbClr val="FFF3F3"/>
                </a:solidFill>
              </a:rPr>
              <a:t>Cây</a:t>
            </a:r>
            <a:r>
              <a:rPr lang="en-US" sz="3600" b="1" dirty="0">
                <a:solidFill>
                  <a:srgbClr val="FFF3F3"/>
                </a:solidFill>
              </a:rPr>
              <a:t> </a:t>
            </a:r>
            <a:r>
              <a:rPr lang="en-US" sz="3600" b="1" dirty="0" err="1">
                <a:solidFill>
                  <a:srgbClr val="FFF3F3"/>
                </a:solidFill>
              </a:rPr>
              <a:t>Nhị</a:t>
            </a:r>
            <a:r>
              <a:rPr lang="en-US" sz="3600" b="1" dirty="0">
                <a:solidFill>
                  <a:srgbClr val="FFF3F3"/>
                </a:solidFill>
              </a:rPr>
              <a:t> </a:t>
            </a:r>
            <a:r>
              <a:rPr lang="en-US" sz="3600" b="1" dirty="0" err="1">
                <a:solidFill>
                  <a:srgbClr val="FFF3F3"/>
                </a:solidFill>
              </a:rPr>
              <a:t>Phân</a:t>
            </a:r>
            <a:endParaRPr lang="en-US" sz="3600" b="1" dirty="0">
              <a:solidFill>
                <a:srgbClr val="FFF3F3"/>
              </a:solidFill>
            </a:endParaRPr>
          </a:p>
        </p:txBody>
      </p:sp>
      <p:sp>
        <p:nvSpPr>
          <p:cNvPr id="254985" name="Rectangle 9"/>
          <p:cNvSpPr>
            <a:spLocks noGrp="1" noChangeArrowheads="1"/>
          </p:cNvSpPr>
          <p:nvPr>
            <p:ph idx="1"/>
          </p:nvPr>
        </p:nvSpPr>
        <p:spPr>
          <a:xfrm>
            <a:off x="1066800" y="1108074"/>
            <a:ext cx="7772400" cy="614363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Cây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nhị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phân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là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cây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mà</a:t>
            </a:r>
            <a:r>
              <a:rPr lang="en-US" sz="3200" dirty="0">
                <a:latin typeface="Arial (Thân)"/>
              </a:rPr>
              <a:t>  </a:t>
            </a:r>
            <a:r>
              <a:rPr lang="en-US" sz="3200" dirty="0" err="1">
                <a:latin typeface="Arial (Thân)"/>
              </a:rPr>
              <a:t>mỗi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nút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có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tối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đa</a:t>
            </a:r>
            <a:r>
              <a:rPr lang="en-US" sz="3200" dirty="0">
                <a:latin typeface="Arial (Thân)"/>
              </a:rPr>
              <a:t> 2 </a:t>
            </a:r>
            <a:r>
              <a:rPr lang="en-US" sz="3200" dirty="0" err="1">
                <a:latin typeface="Arial (Thân)"/>
              </a:rPr>
              <a:t>cây</a:t>
            </a:r>
            <a:r>
              <a:rPr lang="en-US" sz="3200" dirty="0">
                <a:latin typeface="Arial (Thân)"/>
              </a:rPr>
              <a:t> con.</a:t>
            </a:r>
          </a:p>
        </p:txBody>
      </p:sp>
      <p:grpSp>
        <p:nvGrpSpPr>
          <p:cNvPr id="254986" name="Group 10"/>
          <p:cNvGrpSpPr>
            <a:grpSpLocks/>
          </p:cNvGrpSpPr>
          <p:nvPr/>
        </p:nvGrpSpPr>
        <p:grpSpPr bwMode="auto">
          <a:xfrm>
            <a:off x="1857375" y="2133600"/>
            <a:ext cx="6259513" cy="3543300"/>
            <a:chOff x="816" y="1728"/>
            <a:chExt cx="3943" cy="2232"/>
          </a:xfrm>
        </p:grpSpPr>
        <p:pic>
          <p:nvPicPr>
            <p:cNvPr id="6149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728"/>
              <a:ext cx="3744" cy="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Text Box 12"/>
            <p:cNvSpPr txBox="1">
              <a:spLocks noChangeArrowheads="1"/>
            </p:cNvSpPr>
            <p:nvPr/>
          </p:nvSpPr>
          <p:spPr bwMode="auto">
            <a:xfrm>
              <a:off x="816" y="1968"/>
              <a:ext cx="631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400" b="1">
                  <a:solidFill>
                    <a:srgbClr val="080808"/>
                  </a:solidFill>
                  <a:latin typeface="VNI-Times" pitchFamily="2" charset="0"/>
                </a:rPr>
                <a:t>Caây con traùi</a:t>
              </a:r>
            </a:p>
          </p:txBody>
        </p:sp>
        <p:sp>
          <p:nvSpPr>
            <p:cNvPr id="6151" name="Text Box 13"/>
            <p:cNvSpPr txBox="1">
              <a:spLocks noChangeArrowheads="1"/>
            </p:cNvSpPr>
            <p:nvPr/>
          </p:nvSpPr>
          <p:spPr bwMode="auto">
            <a:xfrm>
              <a:off x="4128" y="2016"/>
              <a:ext cx="631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400" b="1">
                  <a:solidFill>
                    <a:srgbClr val="080808"/>
                  </a:solidFill>
                  <a:latin typeface="VNI-Times" pitchFamily="2" charset="0"/>
                </a:rPr>
                <a:t>Caây con phaûi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4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905988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9493" y="2086188"/>
            <a:ext cx="38584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3" y="1886220"/>
            <a:ext cx="4429447" cy="276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9494" y="634946"/>
            <a:ext cx="4165826" cy="1450757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US" sz="4400" dirty="0" err="1"/>
              <a:t>Một</a:t>
            </a:r>
            <a:r>
              <a:rPr lang="en-US" sz="4400" dirty="0"/>
              <a:t> </a:t>
            </a:r>
            <a:r>
              <a:rPr lang="en-US" sz="4400" dirty="0" err="1"/>
              <a:t>Số</a:t>
            </a:r>
            <a:r>
              <a:rPr lang="en-US" sz="4400" dirty="0"/>
              <a:t> </a:t>
            </a: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Chất</a:t>
            </a:r>
            <a:r>
              <a:rPr lang="en-US" sz="4400" dirty="0"/>
              <a:t> </a:t>
            </a:r>
            <a:r>
              <a:rPr lang="en-US" sz="4400" dirty="0" err="1"/>
              <a:t>Của</a:t>
            </a:r>
            <a:r>
              <a:rPr lang="en-US" sz="4400" dirty="0"/>
              <a:t> </a:t>
            </a:r>
            <a:r>
              <a:rPr lang="en-US" sz="4400" dirty="0" err="1"/>
              <a:t>Cây</a:t>
            </a:r>
            <a:r>
              <a:rPr lang="en-US" sz="4400" dirty="0"/>
              <a:t> </a:t>
            </a:r>
            <a:r>
              <a:rPr lang="en-US" sz="4400" dirty="0" err="1"/>
              <a:t>Nhị</a:t>
            </a:r>
            <a:r>
              <a:rPr lang="en-US" sz="4400" dirty="0"/>
              <a:t> </a:t>
            </a:r>
            <a:r>
              <a:rPr lang="en-US" sz="4400" dirty="0" err="1"/>
              <a:t>Phân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209493" y="2198914"/>
            <a:ext cx="4429447" cy="367018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200" dirty="0" err="1">
                <a:latin typeface="Arial (Thân)"/>
              </a:rPr>
              <a:t>Số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nút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nằm</a:t>
            </a:r>
            <a:r>
              <a:rPr lang="en-US" sz="3200" dirty="0">
                <a:latin typeface="Arial (Thân)"/>
              </a:rPr>
              <a:t> ở </a:t>
            </a:r>
            <a:r>
              <a:rPr lang="en-US" sz="3200" dirty="0" err="1">
                <a:latin typeface="Arial (Thân)"/>
              </a:rPr>
              <a:t>mức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i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>
                <a:latin typeface="Arial (Thân)"/>
                <a:sym typeface="Symbol" pitchFamily="18" charset="2"/>
              </a:rPr>
              <a:t></a:t>
            </a:r>
            <a:r>
              <a:rPr lang="en-US" sz="3200" dirty="0">
                <a:latin typeface="Arial (Thân)"/>
              </a:rPr>
              <a:t> 2i</a:t>
            </a:r>
            <a:r>
              <a:rPr lang="en-US" sz="3200" dirty="0">
                <a:latin typeface="Arial (Thân)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 err="1">
                <a:latin typeface="Arial (Thân)"/>
                <a:sym typeface="Symbol" pitchFamily="18" charset="2"/>
              </a:rPr>
              <a:t>Số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nút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lá</a:t>
            </a:r>
            <a:r>
              <a:rPr lang="en-US" sz="3200" dirty="0">
                <a:latin typeface="Arial (Thân)"/>
                <a:sym typeface="Symbol" pitchFamily="18" charset="2"/>
              </a:rPr>
              <a:t> </a:t>
            </a:r>
            <a:r>
              <a:rPr lang="en-US" sz="3200" dirty="0">
                <a:latin typeface="Arial (Thân)"/>
              </a:rPr>
              <a:t> 2</a:t>
            </a:r>
            <a:r>
              <a:rPr lang="en-US" sz="3200" dirty="0">
                <a:latin typeface="Arial (Thân)"/>
                <a:sym typeface="Symbol" pitchFamily="18" charset="2"/>
              </a:rPr>
              <a:t>h-1, </a:t>
            </a:r>
            <a:r>
              <a:rPr lang="en-US" sz="3200" dirty="0" err="1">
                <a:latin typeface="Arial (Thân)"/>
                <a:sym typeface="Symbol" pitchFamily="18" charset="2"/>
              </a:rPr>
              <a:t>với</a:t>
            </a:r>
            <a:r>
              <a:rPr lang="en-US" sz="3200" dirty="0">
                <a:latin typeface="Arial (Thân)"/>
                <a:sym typeface="Symbol" pitchFamily="18" charset="2"/>
              </a:rPr>
              <a:t> h </a:t>
            </a:r>
            <a:r>
              <a:rPr lang="en-US" sz="3200" dirty="0" err="1">
                <a:latin typeface="Arial (Thân)"/>
                <a:sym typeface="Symbol" pitchFamily="18" charset="2"/>
              </a:rPr>
              <a:t>là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chiều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cao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của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cây</a:t>
            </a:r>
            <a:r>
              <a:rPr lang="en-US" sz="3200" dirty="0">
                <a:latin typeface="Arial (Thân)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 err="1">
                <a:latin typeface="Arial (Thân)"/>
                <a:sym typeface="Symbol" pitchFamily="18" charset="2"/>
              </a:rPr>
              <a:t>Chiều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cao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của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cây</a:t>
            </a:r>
            <a:r>
              <a:rPr lang="en-US" sz="3200" dirty="0">
                <a:latin typeface="Arial (Thân)"/>
                <a:sym typeface="Symbol" pitchFamily="18" charset="2"/>
              </a:rPr>
              <a:t> h </a:t>
            </a:r>
            <a:r>
              <a:rPr lang="en-US" sz="3200" dirty="0">
                <a:latin typeface="Arial (Thân)"/>
              </a:rPr>
              <a:t> log</a:t>
            </a:r>
            <a:r>
              <a:rPr lang="en-US" sz="3200" dirty="0">
                <a:latin typeface="Arial (Thân)"/>
                <a:sym typeface="Symbol" pitchFamily="18" charset="2"/>
              </a:rPr>
              <a:t>2(N)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200" dirty="0">
                <a:latin typeface="Arial (Thân)"/>
                <a:sym typeface="Symbol" pitchFamily="18" charset="2"/>
              </a:rPr>
              <a:t>N = </a:t>
            </a:r>
            <a:r>
              <a:rPr lang="en-US" sz="3200" dirty="0" err="1">
                <a:latin typeface="Arial (Thân)"/>
                <a:sym typeface="Symbol" pitchFamily="18" charset="2"/>
              </a:rPr>
              <a:t>số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nút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trong</a:t>
            </a:r>
            <a:r>
              <a:rPr lang="en-US" sz="3200" dirty="0">
                <a:latin typeface="Arial (Thân)"/>
                <a:sym typeface="Symbol" pitchFamily="18" charset="2"/>
              </a:rPr>
              <a:t> </a:t>
            </a:r>
            <a:r>
              <a:rPr lang="en-US" sz="3200" dirty="0" err="1">
                <a:latin typeface="Arial (Thân)"/>
                <a:sym typeface="Symbol" pitchFamily="18" charset="2"/>
              </a:rPr>
              <a:t>cây</a:t>
            </a:r>
            <a:endParaRPr lang="en-US" sz="3200" dirty="0">
              <a:latin typeface="Arial (Thân)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3200" dirty="0" err="1">
                <a:latin typeface="Arial (Thân)"/>
              </a:rPr>
              <a:t>Số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nút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trong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 err="1">
                <a:latin typeface="Arial (Thân)"/>
              </a:rPr>
              <a:t>cây</a:t>
            </a:r>
            <a:r>
              <a:rPr lang="en-US" sz="3200" dirty="0">
                <a:latin typeface="Arial (Thân)"/>
              </a:rPr>
              <a:t> </a:t>
            </a:r>
            <a:r>
              <a:rPr lang="en-US" sz="3200" dirty="0">
                <a:latin typeface="Arial (Thân)"/>
                <a:sym typeface="Symbol" pitchFamily="18" charset="2"/>
              </a:rPr>
              <a:t></a:t>
            </a:r>
            <a:r>
              <a:rPr lang="en-US" sz="3200" dirty="0">
                <a:latin typeface="Arial (Thân)"/>
              </a:rPr>
              <a:t> 2</a:t>
            </a:r>
            <a:r>
              <a:rPr lang="en-US" sz="3200" dirty="0">
                <a:latin typeface="Arial (Thân)"/>
                <a:sym typeface="Symbol" pitchFamily="18" charset="2"/>
              </a:rPr>
              <a:t>h-1.</a:t>
            </a:r>
          </a:p>
          <a:p>
            <a:pPr eaLnBrk="1" hangingPunct="1">
              <a:lnSpc>
                <a:spcPct val="150000"/>
              </a:lnSpc>
            </a:pPr>
            <a:endParaRPr lang="en-US" b="1" dirty="0">
              <a:latin typeface="VNI-Times" pitchFamily="2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7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13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8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9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5677" y="1286274"/>
            <a:ext cx="2934514" cy="56462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eaLnBrk="1" hangingPunct="1"/>
            <a:r>
              <a:rPr lang="en-US" sz="4400" b="1" dirty="0" err="1">
                <a:solidFill>
                  <a:srgbClr val="FFFFFF"/>
                </a:solidFill>
              </a:rPr>
              <a:t>Cấu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Trúc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Dữ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Liệu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Của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Cây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Nhị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Phân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52888" y="605896"/>
            <a:ext cx="5211101" cy="5646208"/>
          </a:xfrm>
        </p:spPr>
        <p:txBody>
          <a:bodyPr anchor="ctr"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3200" dirty="0">
                <a:latin typeface="Arial (Thân)"/>
                <a:cs typeface="Courier New" pitchFamily="49" charset="0"/>
              </a:rPr>
              <a:t>typedef </a:t>
            </a:r>
            <a:r>
              <a:rPr lang="en-US" sz="3200" dirty="0">
                <a:solidFill>
                  <a:srgbClr val="00B050"/>
                </a:solidFill>
                <a:latin typeface="Arial (Thân)"/>
                <a:cs typeface="Courier New" pitchFamily="49" charset="0"/>
              </a:rPr>
              <a:t>struct</a:t>
            </a:r>
            <a:r>
              <a:rPr lang="en-US" sz="3200" dirty="0">
                <a:latin typeface="Arial (Thân)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 (Thân)"/>
                <a:cs typeface="Courier New" pitchFamily="49" charset="0"/>
              </a:rPr>
              <a:t>tagTNode</a:t>
            </a:r>
            <a:endParaRPr lang="en-US" sz="3200" dirty="0">
              <a:solidFill>
                <a:srgbClr val="FF0000"/>
              </a:solidFill>
              <a:latin typeface="Arial (Thân)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3200" dirty="0">
                <a:latin typeface="Arial (Thân)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3200" dirty="0">
                <a:latin typeface="Arial (Thân)"/>
                <a:cs typeface="Courier New" pitchFamily="49" charset="0"/>
              </a:rPr>
              <a:t>	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rial (Thân)"/>
                <a:cs typeface="Courier New" pitchFamily="49" charset="0"/>
              </a:rPr>
              <a:t>Data</a:t>
            </a:r>
            <a:r>
              <a:rPr lang="en-US" sz="3200" dirty="0">
                <a:solidFill>
                  <a:srgbClr val="002060"/>
                </a:solidFill>
                <a:latin typeface="Arial (Thân)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Arial (Thân)"/>
                <a:cs typeface="Courier New" pitchFamily="49" charset="0"/>
              </a:rPr>
              <a:t>Key</a:t>
            </a:r>
            <a:r>
              <a:rPr lang="en-US" sz="3200" dirty="0">
                <a:latin typeface="Arial (Thân)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3200" dirty="0">
                <a:latin typeface="Arial (Thân)"/>
                <a:cs typeface="Courier New" pitchFamily="49" charset="0"/>
              </a:rPr>
              <a:t>	</a:t>
            </a:r>
            <a:r>
              <a:rPr lang="en-US" sz="3200" dirty="0">
                <a:solidFill>
                  <a:srgbClr val="92D050"/>
                </a:solidFill>
                <a:latin typeface="Arial (Thân)"/>
                <a:cs typeface="Courier New" pitchFamily="49" charset="0"/>
              </a:rPr>
              <a:t>struct</a:t>
            </a:r>
            <a:r>
              <a:rPr lang="en-US" sz="3200" dirty="0">
                <a:latin typeface="Arial (Thân)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 (Thân)"/>
                <a:cs typeface="Courier New" pitchFamily="49" charset="0"/>
              </a:rPr>
              <a:t>tagTNode</a:t>
            </a:r>
            <a:r>
              <a:rPr lang="en-US" sz="3200" dirty="0">
                <a:latin typeface="Arial (Thân)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Arial (Thân)"/>
                <a:cs typeface="Courier New" pitchFamily="49" charset="0"/>
              </a:rPr>
              <a:t>*</a:t>
            </a:r>
            <a:r>
              <a:rPr lang="en-US" sz="3200" dirty="0" err="1">
                <a:solidFill>
                  <a:srgbClr val="0070C0"/>
                </a:solidFill>
                <a:latin typeface="Arial (Thân)"/>
                <a:cs typeface="Courier New" pitchFamily="49" charset="0"/>
              </a:rPr>
              <a:t>pLeft</a:t>
            </a:r>
            <a:r>
              <a:rPr lang="en-US" sz="3200" dirty="0">
                <a:solidFill>
                  <a:srgbClr val="0070C0"/>
                </a:solidFill>
                <a:latin typeface="Arial (Thân)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3200" dirty="0">
                <a:solidFill>
                  <a:srgbClr val="92D050"/>
                </a:solidFill>
                <a:latin typeface="Arial (Thân)"/>
                <a:cs typeface="Courier New" pitchFamily="49" charset="0"/>
              </a:rPr>
              <a:t>struct</a:t>
            </a:r>
            <a:r>
              <a:rPr lang="en-US" sz="3200" dirty="0">
                <a:latin typeface="Arial (Thân)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 (Thân)"/>
                <a:cs typeface="Courier New" pitchFamily="49" charset="0"/>
              </a:rPr>
              <a:t>tagTNode</a:t>
            </a:r>
            <a:r>
              <a:rPr lang="en-US" sz="3200" dirty="0">
                <a:latin typeface="Arial (Thân)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Arial (Thân)"/>
                <a:cs typeface="Courier New" pitchFamily="49" charset="0"/>
              </a:rPr>
              <a:t>*</a:t>
            </a:r>
            <a:r>
              <a:rPr lang="en-US" sz="3200" dirty="0" err="1">
                <a:solidFill>
                  <a:srgbClr val="0070C0"/>
                </a:solidFill>
                <a:latin typeface="Arial (Thân)"/>
                <a:cs typeface="Courier New" pitchFamily="49" charset="0"/>
              </a:rPr>
              <a:t>pRight</a:t>
            </a:r>
            <a:r>
              <a:rPr lang="en-US" sz="3200" dirty="0">
                <a:solidFill>
                  <a:srgbClr val="0070C0"/>
                </a:solidFill>
                <a:latin typeface="Arial (Thân)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3200" dirty="0">
                <a:latin typeface="Arial (Thân)"/>
                <a:cs typeface="Courier New" pitchFamily="49" charset="0"/>
              </a:rPr>
              <a:t>}</a:t>
            </a:r>
            <a:r>
              <a:rPr lang="en-US" sz="3200" dirty="0" err="1">
                <a:latin typeface="Arial (Thân)"/>
                <a:cs typeface="Courier New" pitchFamily="49" charset="0"/>
              </a:rPr>
              <a:t>TNode</a:t>
            </a:r>
            <a:r>
              <a:rPr lang="en-US" sz="3200" dirty="0">
                <a:latin typeface="Arial (Thân)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3200" dirty="0">
                <a:latin typeface="Arial (Thân)"/>
                <a:cs typeface="Courier New" pitchFamily="49" charset="0"/>
              </a:rPr>
              <a:t>typedef </a:t>
            </a:r>
            <a:r>
              <a:rPr lang="en-US" sz="3200" dirty="0" err="1">
                <a:latin typeface="Arial (Thân)"/>
                <a:cs typeface="Courier New" pitchFamily="49" charset="0"/>
              </a:rPr>
              <a:t>TNode</a:t>
            </a:r>
            <a:r>
              <a:rPr lang="en-US" sz="3200" dirty="0">
                <a:latin typeface="Arial (Thân)"/>
                <a:cs typeface="Courier New" pitchFamily="49" charset="0"/>
              </a:rPr>
              <a:t> *TREE;</a:t>
            </a:r>
          </a:p>
          <a:p>
            <a:pPr eaLnBrk="1" hangingPunct="1">
              <a:buFontTx/>
              <a:buNone/>
            </a:pPr>
            <a:endParaRPr lang="en-US" b="1" dirty="0"/>
          </a:p>
          <a:p>
            <a:pPr lvl="1" eaLnBrk="1" hangingPunct="1"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E843C5E3-A2C8-41B3-A95D-899AC2129698}"/>
              </a:ext>
            </a:extLst>
          </p:cNvPr>
          <p:cNvGrpSpPr/>
          <p:nvPr/>
        </p:nvGrpSpPr>
        <p:grpSpPr>
          <a:xfrm>
            <a:off x="271651" y="476672"/>
            <a:ext cx="2534054" cy="2088232"/>
            <a:chOff x="6176963" y="2179638"/>
            <a:chExt cx="2952749" cy="2654300"/>
          </a:xfrm>
        </p:grpSpPr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E1A542D7-E972-4993-A15F-4461FB78B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7973" y="2179638"/>
              <a:ext cx="1828800" cy="1320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9FF69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b="1" dirty="0">
                  <a:latin typeface="VNI-Helve" pitchFamily="2" charset="0"/>
                </a:rPr>
                <a:t>Key</a:t>
              </a:r>
            </a:p>
            <a:p>
              <a:pPr algn="ctr">
                <a:spcBef>
                  <a:spcPct val="50000"/>
                </a:spcBef>
              </a:pPr>
              <a:endParaRPr lang="en-US" sz="3200" b="1" dirty="0">
                <a:latin typeface="VNI-Helve" pitchFamily="2" charset="0"/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2A0E2828-446C-4E27-A2C9-2998F2BE8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163" y="3043238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F6E4715C-26C5-4C34-90B0-A82F17141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76963" y="3348038"/>
              <a:ext cx="12954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F4734E11-8D48-43C2-8CBB-A7689B5A9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9112" y="3233738"/>
              <a:ext cx="9906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9201150" cy="765175"/>
          </a:xfr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3600">
                <a:solidFill>
                  <a:srgbClr val="FFF3F3"/>
                </a:solidFill>
              </a:rPr>
              <a:t>Ví Dụ Cây Được Tổ Chức Trong Bộ Nhớ Trong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5106988" y="1938338"/>
            <a:ext cx="762000" cy="482600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3f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4344988" y="1938338"/>
            <a:ext cx="762000" cy="482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6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603625" y="1938338"/>
            <a:ext cx="701675" cy="482600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2f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3582988" y="1938338"/>
            <a:ext cx="22860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3582988" y="2455863"/>
            <a:ext cx="22860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3582988" y="1938338"/>
            <a:ext cx="0" cy="517525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4344988" y="1938338"/>
            <a:ext cx="0" cy="5175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5106988" y="1938338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5868988" y="1938338"/>
            <a:ext cx="0" cy="517525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3430588" y="15573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ahoma" pitchFamily="34" charset="0"/>
              </a:rPr>
              <a:t>1f</a:t>
            </a:r>
          </a:p>
        </p:txBody>
      </p:sp>
      <p:sp>
        <p:nvSpPr>
          <p:cNvPr id="9229" name="Rectangle 15"/>
          <p:cNvSpPr>
            <a:spLocks noChangeArrowheads="1"/>
          </p:cNvSpPr>
          <p:nvPr/>
        </p:nvSpPr>
        <p:spPr bwMode="auto">
          <a:xfrm>
            <a:off x="8154988" y="3309938"/>
            <a:ext cx="762000" cy="482600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N</a:t>
            </a:r>
          </a:p>
        </p:txBody>
      </p:sp>
      <p:sp>
        <p:nvSpPr>
          <p:cNvPr id="9230" name="Rectangle 16"/>
          <p:cNvSpPr>
            <a:spLocks noChangeArrowheads="1"/>
          </p:cNvSpPr>
          <p:nvPr/>
        </p:nvSpPr>
        <p:spPr bwMode="auto">
          <a:xfrm>
            <a:off x="7392988" y="3309938"/>
            <a:ext cx="762000" cy="482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9</a:t>
            </a:r>
          </a:p>
        </p:txBody>
      </p:sp>
      <p:sp>
        <p:nvSpPr>
          <p:cNvPr id="9231" name="Rectangle 17"/>
          <p:cNvSpPr>
            <a:spLocks noChangeArrowheads="1"/>
          </p:cNvSpPr>
          <p:nvPr/>
        </p:nvSpPr>
        <p:spPr bwMode="auto">
          <a:xfrm>
            <a:off x="6630988" y="3309938"/>
            <a:ext cx="762000" cy="482600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7f</a:t>
            </a:r>
          </a:p>
        </p:txBody>
      </p:sp>
      <p:sp>
        <p:nvSpPr>
          <p:cNvPr id="9232" name="Line 18"/>
          <p:cNvSpPr>
            <a:spLocks noChangeShapeType="1"/>
          </p:cNvSpPr>
          <p:nvPr/>
        </p:nvSpPr>
        <p:spPr bwMode="auto">
          <a:xfrm>
            <a:off x="6630988" y="3309938"/>
            <a:ext cx="22860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>
            <a:off x="6630988" y="3827463"/>
            <a:ext cx="22860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4" name="Line 20"/>
          <p:cNvSpPr>
            <a:spLocks noChangeShapeType="1"/>
          </p:cNvSpPr>
          <p:nvPr/>
        </p:nvSpPr>
        <p:spPr bwMode="auto">
          <a:xfrm>
            <a:off x="6630988" y="3309938"/>
            <a:ext cx="0" cy="517525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5" name="Line 21"/>
          <p:cNvSpPr>
            <a:spLocks noChangeShapeType="1"/>
          </p:cNvSpPr>
          <p:nvPr/>
        </p:nvSpPr>
        <p:spPr bwMode="auto">
          <a:xfrm>
            <a:off x="7392988" y="3309938"/>
            <a:ext cx="0" cy="5175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6" name="Line 22"/>
          <p:cNvSpPr>
            <a:spLocks noChangeShapeType="1"/>
          </p:cNvSpPr>
          <p:nvPr/>
        </p:nvSpPr>
        <p:spPr bwMode="auto">
          <a:xfrm>
            <a:off x="8154988" y="3309938"/>
            <a:ext cx="0" cy="5175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7" name="Line 23"/>
          <p:cNvSpPr>
            <a:spLocks noChangeShapeType="1"/>
          </p:cNvSpPr>
          <p:nvPr/>
        </p:nvSpPr>
        <p:spPr bwMode="auto">
          <a:xfrm>
            <a:off x="8916988" y="3309938"/>
            <a:ext cx="0" cy="517525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8" name="Text Box 24"/>
          <p:cNvSpPr txBox="1">
            <a:spLocks noChangeArrowheads="1"/>
          </p:cNvSpPr>
          <p:nvPr/>
        </p:nvSpPr>
        <p:spPr bwMode="auto">
          <a:xfrm>
            <a:off x="6478588" y="29289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ahoma" pitchFamily="34" charset="0"/>
              </a:rPr>
              <a:t>3f</a:t>
            </a:r>
          </a:p>
        </p:txBody>
      </p:sp>
      <p:sp>
        <p:nvSpPr>
          <p:cNvPr id="9239" name="Rectangle 25"/>
          <p:cNvSpPr>
            <a:spLocks noChangeArrowheads="1"/>
          </p:cNvSpPr>
          <p:nvPr/>
        </p:nvSpPr>
        <p:spPr bwMode="auto">
          <a:xfrm>
            <a:off x="2668588" y="3478213"/>
            <a:ext cx="762000" cy="482600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5f</a:t>
            </a:r>
          </a:p>
        </p:txBody>
      </p:sp>
      <p:sp>
        <p:nvSpPr>
          <p:cNvPr id="9240" name="Rectangle 26"/>
          <p:cNvSpPr>
            <a:spLocks noChangeArrowheads="1"/>
          </p:cNvSpPr>
          <p:nvPr/>
        </p:nvSpPr>
        <p:spPr bwMode="auto">
          <a:xfrm>
            <a:off x="1906588" y="3478213"/>
            <a:ext cx="762000" cy="482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4</a:t>
            </a:r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1144588" y="3478213"/>
            <a:ext cx="762000" cy="482600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N</a:t>
            </a:r>
          </a:p>
        </p:txBody>
      </p:sp>
      <p:sp>
        <p:nvSpPr>
          <p:cNvPr id="9242" name="Line 28"/>
          <p:cNvSpPr>
            <a:spLocks noChangeShapeType="1"/>
          </p:cNvSpPr>
          <p:nvPr/>
        </p:nvSpPr>
        <p:spPr bwMode="auto">
          <a:xfrm>
            <a:off x="1144588" y="3478213"/>
            <a:ext cx="22860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3" name="Line 29"/>
          <p:cNvSpPr>
            <a:spLocks noChangeShapeType="1"/>
          </p:cNvSpPr>
          <p:nvPr/>
        </p:nvSpPr>
        <p:spPr bwMode="auto">
          <a:xfrm>
            <a:off x="1144588" y="3995738"/>
            <a:ext cx="22860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4" name="Line 30"/>
          <p:cNvSpPr>
            <a:spLocks noChangeShapeType="1"/>
          </p:cNvSpPr>
          <p:nvPr/>
        </p:nvSpPr>
        <p:spPr bwMode="auto">
          <a:xfrm>
            <a:off x="1144588" y="3478213"/>
            <a:ext cx="0" cy="517525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5" name="Line 31"/>
          <p:cNvSpPr>
            <a:spLocks noChangeShapeType="1"/>
          </p:cNvSpPr>
          <p:nvPr/>
        </p:nvSpPr>
        <p:spPr bwMode="auto">
          <a:xfrm>
            <a:off x="1906588" y="3478213"/>
            <a:ext cx="0" cy="5175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Line 32"/>
          <p:cNvSpPr>
            <a:spLocks noChangeShapeType="1"/>
          </p:cNvSpPr>
          <p:nvPr/>
        </p:nvSpPr>
        <p:spPr bwMode="auto">
          <a:xfrm>
            <a:off x="2668588" y="3478213"/>
            <a:ext cx="0" cy="5175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7" name="Line 33"/>
          <p:cNvSpPr>
            <a:spLocks noChangeShapeType="1"/>
          </p:cNvSpPr>
          <p:nvPr/>
        </p:nvSpPr>
        <p:spPr bwMode="auto">
          <a:xfrm>
            <a:off x="3430588" y="3478213"/>
            <a:ext cx="0" cy="517525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992188" y="309721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ahoma" pitchFamily="34" charset="0"/>
              </a:rPr>
              <a:t>2f</a:t>
            </a:r>
          </a:p>
        </p:txBody>
      </p:sp>
      <p:sp>
        <p:nvSpPr>
          <p:cNvPr id="9249" name="Rectangle 35"/>
          <p:cNvSpPr>
            <a:spLocks noChangeArrowheads="1"/>
          </p:cNvSpPr>
          <p:nvPr/>
        </p:nvSpPr>
        <p:spPr bwMode="auto">
          <a:xfrm>
            <a:off x="4344988" y="5002213"/>
            <a:ext cx="762000" cy="482600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N</a:t>
            </a:r>
          </a:p>
        </p:txBody>
      </p:sp>
      <p:sp>
        <p:nvSpPr>
          <p:cNvPr id="9250" name="Rectangle 36"/>
          <p:cNvSpPr>
            <a:spLocks noChangeArrowheads="1"/>
          </p:cNvSpPr>
          <p:nvPr/>
        </p:nvSpPr>
        <p:spPr bwMode="auto">
          <a:xfrm>
            <a:off x="3582988" y="5002213"/>
            <a:ext cx="762000" cy="482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5</a:t>
            </a:r>
          </a:p>
        </p:txBody>
      </p:sp>
      <p:sp>
        <p:nvSpPr>
          <p:cNvPr id="9251" name="Rectangle 37"/>
          <p:cNvSpPr>
            <a:spLocks noChangeArrowheads="1"/>
          </p:cNvSpPr>
          <p:nvPr/>
        </p:nvSpPr>
        <p:spPr bwMode="auto">
          <a:xfrm>
            <a:off x="2820988" y="5002213"/>
            <a:ext cx="762000" cy="482600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N</a:t>
            </a:r>
          </a:p>
        </p:txBody>
      </p:sp>
      <p:sp>
        <p:nvSpPr>
          <p:cNvPr id="9252" name="Line 38"/>
          <p:cNvSpPr>
            <a:spLocks noChangeShapeType="1"/>
          </p:cNvSpPr>
          <p:nvPr/>
        </p:nvSpPr>
        <p:spPr bwMode="auto">
          <a:xfrm>
            <a:off x="2820988" y="5002213"/>
            <a:ext cx="2286000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3" name="Line 39"/>
          <p:cNvSpPr>
            <a:spLocks noChangeShapeType="1"/>
          </p:cNvSpPr>
          <p:nvPr/>
        </p:nvSpPr>
        <p:spPr bwMode="auto">
          <a:xfrm>
            <a:off x="2820988" y="55197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54" name="Line 40"/>
          <p:cNvSpPr>
            <a:spLocks noChangeShapeType="1"/>
          </p:cNvSpPr>
          <p:nvPr/>
        </p:nvSpPr>
        <p:spPr bwMode="auto">
          <a:xfrm>
            <a:off x="2820988" y="5002213"/>
            <a:ext cx="0" cy="517525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5" name="Line 41"/>
          <p:cNvSpPr>
            <a:spLocks noChangeShapeType="1"/>
          </p:cNvSpPr>
          <p:nvPr/>
        </p:nvSpPr>
        <p:spPr bwMode="auto">
          <a:xfrm>
            <a:off x="3582988" y="5002213"/>
            <a:ext cx="0" cy="5175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6" name="Line 42"/>
          <p:cNvSpPr>
            <a:spLocks noChangeShapeType="1"/>
          </p:cNvSpPr>
          <p:nvPr/>
        </p:nvSpPr>
        <p:spPr bwMode="auto">
          <a:xfrm>
            <a:off x="4344988" y="5002213"/>
            <a:ext cx="0" cy="5175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7" name="Line 43"/>
          <p:cNvSpPr>
            <a:spLocks noChangeShapeType="1"/>
          </p:cNvSpPr>
          <p:nvPr/>
        </p:nvSpPr>
        <p:spPr bwMode="auto">
          <a:xfrm>
            <a:off x="5106988" y="5002213"/>
            <a:ext cx="0" cy="517525"/>
          </a:xfrm>
          <a:prstGeom prst="line">
            <a:avLst/>
          </a:prstGeom>
          <a:noFill/>
          <a:ln w="38100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8" name="Text Box 44"/>
          <p:cNvSpPr txBox="1">
            <a:spLocks noChangeArrowheads="1"/>
          </p:cNvSpPr>
          <p:nvPr/>
        </p:nvSpPr>
        <p:spPr bwMode="auto">
          <a:xfrm>
            <a:off x="2668588" y="462121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ahoma" pitchFamily="34" charset="0"/>
              </a:rPr>
              <a:t>5f</a:t>
            </a:r>
          </a:p>
        </p:txBody>
      </p:sp>
      <p:sp>
        <p:nvSpPr>
          <p:cNvPr id="9259" name="Rectangle 45"/>
          <p:cNvSpPr>
            <a:spLocks noChangeArrowheads="1"/>
          </p:cNvSpPr>
          <p:nvPr/>
        </p:nvSpPr>
        <p:spPr bwMode="auto">
          <a:xfrm>
            <a:off x="7240588" y="5002213"/>
            <a:ext cx="762000" cy="482600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N</a:t>
            </a:r>
          </a:p>
        </p:txBody>
      </p:sp>
      <p:sp>
        <p:nvSpPr>
          <p:cNvPr id="9260" name="Rectangle 46"/>
          <p:cNvSpPr>
            <a:spLocks noChangeArrowheads="1"/>
          </p:cNvSpPr>
          <p:nvPr/>
        </p:nvSpPr>
        <p:spPr bwMode="auto">
          <a:xfrm>
            <a:off x="6478588" y="5002213"/>
            <a:ext cx="762000" cy="482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9FF69">
                  <a:alpha val="60001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8</a:t>
            </a:r>
          </a:p>
        </p:txBody>
      </p:sp>
      <p:sp>
        <p:nvSpPr>
          <p:cNvPr id="9261" name="Rectangle 47"/>
          <p:cNvSpPr>
            <a:spLocks noChangeArrowheads="1"/>
          </p:cNvSpPr>
          <p:nvPr/>
        </p:nvSpPr>
        <p:spPr bwMode="auto">
          <a:xfrm>
            <a:off x="5716588" y="5002213"/>
            <a:ext cx="762000" cy="482600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500" b="1">
                <a:latin typeface="VNI-Helve" pitchFamily="2" charset="0"/>
              </a:rPr>
              <a:t>N</a:t>
            </a:r>
          </a:p>
        </p:txBody>
      </p:sp>
      <p:sp>
        <p:nvSpPr>
          <p:cNvPr id="9262" name="Line 48"/>
          <p:cNvSpPr>
            <a:spLocks noChangeShapeType="1"/>
          </p:cNvSpPr>
          <p:nvPr/>
        </p:nvSpPr>
        <p:spPr bwMode="auto">
          <a:xfrm>
            <a:off x="5716588" y="5002213"/>
            <a:ext cx="228600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3" name="Line 49"/>
          <p:cNvSpPr>
            <a:spLocks noChangeShapeType="1"/>
          </p:cNvSpPr>
          <p:nvPr/>
        </p:nvSpPr>
        <p:spPr bwMode="auto">
          <a:xfrm>
            <a:off x="5716588" y="5519738"/>
            <a:ext cx="2286000" cy="0"/>
          </a:xfrm>
          <a:prstGeom prst="line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4" name="Line 50"/>
          <p:cNvSpPr>
            <a:spLocks noChangeShapeType="1"/>
          </p:cNvSpPr>
          <p:nvPr/>
        </p:nvSpPr>
        <p:spPr bwMode="auto">
          <a:xfrm>
            <a:off x="5716588" y="5002213"/>
            <a:ext cx="0" cy="517525"/>
          </a:xfrm>
          <a:prstGeom prst="line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5" name="Line 51"/>
          <p:cNvSpPr>
            <a:spLocks noChangeShapeType="1"/>
          </p:cNvSpPr>
          <p:nvPr/>
        </p:nvSpPr>
        <p:spPr bwMode="auto">
          <a:xfrm>
            <a:off x="6478588" y="5002213"/>
            <a:ext cx="0" cy="517525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6" name="Line 52"/>
          <p:cNvSpPr>
            <a:spLocks noChangeShapeType="1"/>
          </p:cNvSpPr>
          <p:nvPr/>
        </p:nvSpPr>
        <p:spPr bwMode="auto">
          <a:xfrm>
            <a:off x="7240588" y="5002213"/>
            <a:ext cx="0" cy="517525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7" name="Line 53"/>
          <p:cNvSpPr>
            <a:spLocks noChangeShapeType="1"/>
          </p:cNvSpPr>
          <p:nvPr/>
        </p:nvSpPr>
        <p:spPr bwMode="auto">
          <a:xfrm>
            <a:off x="8002588" y="5002213"/>
            <a:ext cx="0" cy="517525"/>
          </a:xfrm>
          <a:prstGeom prst="line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8" name="Text Box 54"/>
          <p:cNvSpPr txBox="1">
            <a:spLocks noChangeArrowheads="1"/>
          </p:cNvSpPr>
          <p:nvPr/>
        </p:nvSpPr>
        <p:spPr bwMode="auto">
          <a:xfrm>
            <a:off x="5564188" y="462121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ahoma" pitchFamily="34" charset="0"/>
              </a:rPr>
              <a:t>7f</a:t>
            </a:r>
          </a:p>
        </p:txBody>
      </p:sp>
      <p:sp>
        <p:nvSpPr>
          <p:cNvPr id="9269" name="Line 55"/>
          <p:cNvSpPr>
            <a:spLocks noChangeShapeType="1"/>
          </p:cNvSpPr>
          <p:nvPr/>
        </p:nvSpPr>
        <p:spPr bwMode="auto">
          <a:xfrm flipH="1">
            <a:off x="2211388" y="2471738"/>
            <a:ext cx="25146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0" name="Line 56"/>
          <p:cNvSpPr>
            <a:spLocks noChangeShapeType="1"/>
          </p:cNvSpPr>
          <p:nvPr/>
        </p:nvSpPr>
        <p:spPr bwMode="auto">
          <a:xfrm>
            <a:off x="4725988" y="2471738"/>
            <a:ext cx="30480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1" name="Line 57"/>
          <p:cNvSpPr>
            <a:spLocks noChangeShapeType="1"/>
          </p:cNvSpPr>
          <p:nvPr/>
        </p:nvSpPr>
        <p:spPr bwMode="auto">
          <a:xfrm>
            <a:off x="2211388" y="3995738"/>
            <a:ext cx="19050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72" name="Line 58"/>
          <p:cNvSpPr>
            <a:spLocks noChangeShapeType="1"/>
          </p:cNvSpPr>
          <p:nvPr/>
        </p:nvSpPr>
        <p:spPr bwMode="auto">
          <a:xfrm flipH="1">
            <a:off x="6783388" y="3843338"/>
            <a:ext cx="99060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13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121" y="0"/>
            <a:ext cx="329126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7918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5132" y="286603"/>
            <a:ext cx="5485177" cy="1450757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Duyệt Cây Nhị Phân </a:t>
            </a:r>
          </a:p>
        </p:txBody>
      </p:sp>
      <p:sp>
        <p:nvSpPr>
          <p:cNvPr id="10243" name="Text Box 54"/>
          <p:cNvSpPr txBox="1">
            <a:spLocks noChangeArrowheads="1"/>
          </p:cNvSpPr>
          <p:nvPr/>
        </p:nvSpPr>
        <p:spPr bwMode="auto">
          <a:xfrm>
            <a:off x="433242" y="1995016"/>
            <a:ext cx="6336833" cy="3845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rtlCol="0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defTabSz="914400"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Có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3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trình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tự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thăm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gốc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:</a:t>
            </a:r>
          </a:p>
          <a:p>
            <a:pPr marL="1371600" lvl="2" indent="-457200" defTabSz="914400"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Duyệt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trước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(Thân)"/>
              <a:cs typeface="+mn-cs"/>
            </a:endParaRPr>
          </a:p>
          <a:p>
            <a:pPr marL="1371600" lvl="2" indent="-457200" defTabSz="914400"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Duyệt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giữa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(Thân)"/>
              <a:cs typeface="+mn-cs"/>
            </a:endParaRPr>
          </a:p>
          <a:p>
            <a:pPr marL="1371600" lvl="2" indent="-457200" defTabSz="914400"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Duyệt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sau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(Thân)"/>
              <a:cs typeface="+mn-cs"/>
            </a:endParaRPr>
          </a:p>
          <a:p>
            <a:pPr marL="457200" indent="-457200" defTabSz="914400"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Độ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phức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tạp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O (log2(h))</a:t>
            </a:r>
          </a:p>
          <a:p>
            <a:pPr marL="914400" lvl="1" indent="-457200" defTabSz="914400"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  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Trong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đó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h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là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chiều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cao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(Thân)"/>
                <a:cs typeface="+mn-cs"/>
              </a:rPr>
              <a:t>cây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(Thân)"/>
              <a:cs typeface="+mn-cs"/>
            </a:endParaRPr>
          </a:p>
          <a:p>
            <a:pPr defTabSz="914400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ong cách hoài niệm">
  <a:themeElements>
    <a:clrScheme name="Phong cách hoài niệm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hong cách 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ong cách 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4813</TotalTime>
  <Words>588</Words>
  <Application>Microsoft Office PowerPoint</Application>
  <PresentationFormat>Khổ A4 (210x297 mm)</PresentationFormat>
  <Paragraphs>134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9" baseType="lpstr">
      <vt:lpstr>Arial</vt:lpstr>
      <vt:lpstr>Arial (Thân)</vt:lpstr>
      <vt:lpstr>Arial(Thân)</vt:lpstr>
      <vt:lpstr>Calibri</vt:lpstr>
      <vt:lpstr>Calibri Light</vt:lpstr>
      <vt:lpstr>Courier New</vt:lpstr>
      <vt:lpstr>Symbol</vt:lpstr>
      <vt:lpstr>Tahoma</vt:lpstr>
      <vt:lpstr>Times New Roman</vt:lpstr>
      <vt:lpstr>VNI-Helve</vt:lpstr>
      <vt:lpstr>VNI-Times</vt:lpstr>
      <vt:lpstr>Wingdings</vt:lpstr>
      <vt:lpstr>Phong cách hoài niệm</vt:lpstr>
      <vt:lpstr>Bản trình bày PowerPoint</vt:lpstr>
      <vt:lpstr>Định Nghĩa Cây</vt:lpstr>
      <vt:lpstr>Một Số Khái Niệm</vt:lpstr>
      <vt:lpstr>Ví Dụ 1 Tổ Chức Dạng Cây</vt:lpstr>
      <vt:lpstr>Cây Nhị Phân</vt:lpstr>
      <vt:lpstr>Một Số Tính Chất Của Cây Nhị Phân</vt:lpstr>
      <vt:lpstr>Cấu Trúc Dữ Liệu Của Cây Nhị Phân</vt:lpstr>
      <vt:lpstr>Ví Dụ Cây Được Tổ Chức Trong Bộ Nhớ Trong</vt:lpstr>
      <vt:lpstr>Duyệt Cây Nhị Phân </vt:lpstr>
      <vt:lpstr>Ví Dụ Kết Quả Của Phép Duyệt  Cây</vt:lpstr>
      <vt:lpstr>Duyệt Trước </vt:lpstr>
      <vt:lpstr>Duyệt Giữa</vt:lpstr>
      <vt:lpstr>Duyệt Sau</vt:lpstr>
      <vt:lpstr>Biểu Diễn Cây Tổng Quát Bằng Cây Nhị Phân</vt:lpstr>
      <vt:lpstr>Cách biểu diễn cây nhị phân khác</vt:lpstr>
      <vt:lpstr>Câu hỏi và Bài tập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Dãy – Danh sách</dc:title>
  <dc:creator>User</dc:creator>
  <cp:lastModifiedBy>Nhut Nguyen</cp:lastModifiedBy>
  <cp:revision>158</cp:revision>
  <dcterms:created xsi:type="dcterms:W3CDTF">2006-03-07T22:30:17Z</dcterms:created>
  <dcterms:modified xsi:type="dcterms:W3CDTF">2018-05-25T05:21:46Z</dcterms:modified>
</cp:coreProperties>
</file>