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461" r:id="rId2"/>
    <p:sldId id="462" r:id="rId3"/>
    <p:sldId id="479" r:id="rId4"/>
    <p:sldId id="483" r:id="rId5"/>
    <p:sldId id="487" r:id="rId6"/>
    <p:sldId id="484" r:id="rId7"/>
    <p:sldId id="485" r:id="rId8"/>
    <p:sldId id="465" r:id="rId9"/>
    <p:sldId id="466" r:id="rId10"/>
    <p:sldId id="463" r:id="rId11"/>
    <p:sldId id="482" r:id="rId12"/>
    <p:sldId id="464" r:id="rId13"/>
    <p:sldId id="486" r:id="rId14"/>
    <p:sldId id="481" r:id="rId15"/>
    <p:sldId id="480" r:id="rId16"/>
    <p:sldId id="488" r:id="rId17"/>
    <p:sldId id="46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</p:sldIdLst>
  <p:sldSz cx="9906000" cy="6858000" type="A4"/>
  <p:notesSz cx="9601200" cy="7313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3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5FC"/>
    <a:srgbClr val="FFFFF7"/>
    <a:srgbClr val="FFFFE5"/>
    <a:srgbClr val="FFFFC9"/>
    <a:srgbClr val="FFFF66"/>
    <a:srgbClr val="C9FFC9"/>
    <a:srgbClr val="97FF9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4104" autoAdjust="0"/>
  </p:normalViewPr>
  <p:slideViewPr>
    <p:cSldViewPr>
      <p:cViewPr varScale="1">
        <p:scale>
          <a:sx n="73" d="100"/>
          <a:sy n="73" d="100"/>
        </p:scale>
        <p:origin x="1156" y="9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888" y="-90"/>
      </p:cViewPr>
      <p:guideLst>
        <p:guide orient="horz" pos="2303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r>
              <a:rPr lang="en-US"/>
              <a:t>hung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EA4B1CDC-C391-44FF-8AFF-4562244AD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0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r>
              <a:rPr lang="en-US"/>
              <a:t>hung</a:t>
            </a:r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9400" y="547688"/>
            <a:ext cx="3962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E89E096F-A470-4C57-BB6C-688F3D2BF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60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552" y="2276872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7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9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45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45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8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5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7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750" y="765175"/>
            <a:ext cx="42799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050" y="765175"/>
            <a:ext cx="42799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83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30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380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84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4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3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951" y="1772816"/>
            <a:ext cx="6480522" cy="381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7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0" y="908050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30" name="Rectangle 9"/>
          <p:cNvSpPr>
            <a:spLocks noChangeArrowheads="1"/>
          </p:cNvSpPr>
          <p:nvPr userDrawn="1"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 rot="-5400000">
            <a:off x="-1199356" y="4791869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F3F3"/>
                </a:solidFill>
              </a:rPr>
              <a:t>Cấu  trúc dữ liệu  và thuật giải</a:t>
            </a:r>
          </a:p>
        </p:txBody>
      </p:sp>
      <p:sp>
        <p:nvSpPr>
          <p:cNvPr id="1033" name="Rectangle 13"/>
          <p:cNvSpPr>
            <a:spLocks noChangeArrowheads="1"/>
          </p:cNvSpPr>
          <p:nvPr userDrawn="1"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14"/>
          <p:cNvSpPr txBox="1">
            <a:spLocks noChangeArrowheads="1"/>
          </p:cNvSpPr>
          <p:nvPr userDrawn="1"/>
        </p:nvSpPr>
        <p:spPr bwMode="auto">
          <a:xfrm rot="-5400000">
            <a:off x="-1248569" y="4888707"/>
            <a:ext cx="340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3366"/>
                </a:solidFill>
              </a:rPr>
              <a:t>CẤU TRÚC DỮ LIỆU VÀ GIẢI THUẬT 1</a:t>
            </a:r>
          </a:p>
        </p:txBody>
      </p:sp>
      <p:pic>
        <p:nvPicPr>
          <p:cNvPr id="1035" name="Picture 1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6"/>
          <p:cNvSpPr>
            <a:spLocks noChangeArrowheads="1"/>
          </p:cNvSpPr>
          <p:nvPr/>
        </p:nvSpPr>
        <p:spPr bwMode="white">
          <a:xfrm>
            <a:off x="776288" y="79375"/>
            <a:ext cx="89296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FF6600"/>
                </a:solidFill>
              </a:rPr>
              <a:t>Click To Edit Master Title Style</a:t>
            </a:r>
          </a:p>
        </p:txBody>
      </p:sp>
      <p:sp>
        <p:nvSpPr>
          <p:cNvPr id="1037" name="Text Box 17"/>
          <p:cNvSpPr txBox="1">
            <a:spLocks noChangeArrowheads="1"/>
          </p:cNvSpPr>
          <p:nvPr userDrawn="1"/>
        </p:nvSpPr>
        <p:spPr bwMode="auto">
          <a:xfrm>
            <a:off x="4648200" y="646747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BAE27D-B61C-4697-B0BA-34C29CBE2F99}" type="slidenum">
              <a:rPr lang="en-US" sz="1200" b="1">
                <a:solidFill>
                  <a:schemeClr val="tx2"/>
                </a:solidFill>
              </a:rPr>
              <a:pPr eaLnBrk="1" hangingPunct="1"/>
              <a:t>‹#›</a:t>
            </a:fld>
            <a:endParaRPr lang="en-US" sz="12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NỘI DUNG</a:t>
            </a:r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992188" y="2530475"/>
            <a:ext cx="8496300" cy="1800225"/>
            <a:chOff x="960" y="1835"/>
            <a:chExt cx="4320" cy="758"/>
          </a:xfrm>
        </p:grpSpPr>
        <p:sp>
          <p:nvSpPr>
            <p:cNvPr id="2052" name="AutoShape 5"/>
            <p:cNvSpPr>
              <a:spLocks noChangeArrowheads="1"/>
            </p:cNvSpPr>
            <p:nvPr/>
          </p:nvSpPr>
          <p:spPr bwMode="gray">
            <a:xfrm>
              <a:off x="1320" y="1862"/>
              <a:ext cx="3960" cy="53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053" name="AutoShape 6"/>
            <p:cNvSpPr>
              <a:spLocks noChangeArrowheads="1"/>
            </p:cNvSpPr>
            <p:nvPr/>
          </p:nvSpPr>
          <p:spPr bwMode="gray">
            <a:xfrm>
              <a:off x="960" y="1835"/>
              <a:ext cx="586" cy="621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Text Box 7"/>
            <p:cNvSpPr txBox="1">
              <a:spLocks noChangeArrowheads="1"/>
            </p:cNvSpPr>
            <p:nvPr/>
          </p:nvSpPr>
          <p:spPr bwMode="gray">
            <a:xfrm>
              <a:off x="1680" y="1953"/>
              <a:ext cx="3490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3000">
                  <a:solidFill>
                    <a:schemeClr val="bg1"/>
                  </a:solidFill>
                </a:rPr>
                <a:t>CÂY NHỊ PHÂN TÌM KIẾM </a:t>
              </a:r>
            </a:p>
            <a:p>
              <a:pPr algn="ctr"/>
              <a:r>
                <a:rPr lang="en-US" sz="3000">
                  <a:solidFill>
                    <a:schemeClr val="bg1"/>
                  </a:solidFill>
                </a:rPr>
                <a:t>CÂY NHỊ PHÂN TÌM KIẾM CÂN BẰNG</a:t>
              </a:r>
            </a:p>
          </p:txBody>
        </p:sp>
        <p:sp>
          <p:nvSpPr>
            <p:cNvPr id="2055" name="Text Box 8"/>
            <p:cNvSpPr txBox="1">
              <a:spLocks noChangeArrowheads="1"/>
            </p:cNvSpPr>
            <p:nvPr/>
          </p:nvSpPr>
          <p:spPr bwMode="gray">
            <a:xfrm>
              <a:off x="1226" y="2400"/>
              <a:ext cx="9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200">
                <a:solidFill>
                  <a:schemeClr val="bg1"/>
                </a:solidFill>
              </a:rPr>
              <a:t>Tìm nút có khoá bằng x (không dùng đệ quy)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692150"/>
            <a:ext cx="9129712" cy="6092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TNode * searchNode(TREE Root,  Data x)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{		Node *p = Root;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 		while (p != NULL)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{	if(x == p-&gt;Key) return p;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	else    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	if(x &lt; p-&gt;Key)	p = p-&gt;pLeft;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	else	p = p-&gt;pRight;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return NULL;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}</a:t>
            </a:r>
            <a:endParaRPr lang="en-US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Tìm nút có khoá bằng x (dùng đệ quy)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TNode *SearchTNode(TREE T, int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if(T!=NULL)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if(T-&gt;key==x)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return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if(x&gt;T-&gt;key)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	return SearchTNode(T-&gt;pRight,x);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	return SearchTNode(T-&gt;pLeft,x);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return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Minh hoạ tìm một nút</a:t>
            </a:r>
          </a:p>
        </p:txBody>
      </p:sp>
      <p:sp>
        <p:nvSpPr>
          <p:cNvPr id="254042" name="AutoShape 90"/>
          <p:cNvSpPr>
            <a:spLocks noChangeArrowheads="1"/>
          </p:cNvSpPr>
          <p:nvPr/>
        </p:nvSpPr>
        <p:spPr bwMode="auto">
          <a:xfrm>
            <a:off x="5010150" y="1341438"/>
            <a:ext cx="684213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44</a:t>
            </a:r>
          </a:p>
        </p:txBody>
      </p:sp>
      <p:sp>
        <p:nvSpPr>
          <p:cNvPr id="13316" name="Line 91"/>
          <p:cNvSpPr>
            <a:spLocks noChangeShapeType="1"/>
          </p:cNvSpPr>
          <p:nvPr/>
        </p:nvSpPr>
        <p:spPr bwMode="auto">
          <a:xfrm flipH="1">
            <a:off x="3003550" y="1714500"/>
            <a:ext cx="2327275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Line 92"/>
          <p:cNvSpPr>
            <a:spLocks noChangeShapeType="1"/>
          </p:cNvSpPr>
          <p:nvPr/>
        </p:nvSpPr>
        <p:spPr bwMode="auto">
          <a:xfrm>
            <a:off x="3019425" y="2925763"/>
            <a:ext cx="1065213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8" name="Line 93"/>
          <p:cNvSpPr>
            <a:spLocks noChangeShapeType="1"/>
          </p:cNvSpPr>
          <p:nvPr/>
        </p:nvSpPr>
        <p:spPr bwMode="auto">
          <a:xfrm flipH="1">
            <a:off x="1817688" y="2925763"/>
            <a:ext cx="1185862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9" name="Line 94"/>
          <p:cNvSpPr>
            <a:spLocks noChangeShapeType="1"/>
          </p:cNvSpPr>
          <p:nvPr/>
        </p:nvSpPr>
        <p:spPr bwMode="auto">
          <a:xfrm>
            <a:off x="5346700" y="1714500"/>
            <a:ext cx="2611438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0" name="Line 95"/>
          <p:cNvSpPr>
            <a:spLocks noChangeShapeType="1"/>
          </p:cNvSpPr>
          <p:nvPr/>
        </p:nvSpPr>
        <p:spPr bwMode="auto">
          <a:xfrm flipH="1">
            <a:off x="7102475" y="2925763"/>
            <a:ext cx="871538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1" name="Line 96"/>
          <p:cNvSpPr>
            <a:spLocks noChangeShapeType="1"/>
          </p:cNvSpPr>
          <p:nvPr/>
        </p:nvSpPr>
        <p:spPr bwMode="auto">
          <a:xfrm>
            <a:off x="7974013" y="2925763"/>
            <a:ext cx="7493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2" name="AutoShape 97"/>
          <p:cNvSpPr>
            <a:spLocks noChangeArrowheads="1"/>
          </p:cNvSpPr>
          <p:nvPr/>
        </p:nvSpPr>
        <p:spPr bwMode="auto">
          <a:xfrm>
            <a:off x="2667000" y="2552700"/>
            <a:ext cx="715963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18</a:t>
            </a:r>
          </a:p>
        </p:txBody>
      </p:sp>
      <p:sp>
        <p:nvSpPr>
          <p:cNvPr id="254050" name="AutoShape 98"/>
          <p:cNvSpPr>
            <a:spLocks noChangeArrowheads="1"/>
          </p:cNvSpPr>
          <p:nvPr/>
        </p:nvSpPr>
        <p:spPr bwMode="auto">
          <a:xfrm>
            <a:off x="7591425" y="2552700"/>
            <a:ext cx="685800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88</a:t>
            </a:r>
          </a:p>
        </p:txBody>
      </p:sp>
      <p:sp>
        <p:nvSpPr>
          <p:cNvPr id="13324" name="AutoShape 99"/>
          <p:cNvSpPr>
            <a:spLocks noChangeArrowheads="1"/>
          </p:cNvSpPr>
          <p:nvPr/>
        </p:nvSpPr>
        <p:spPr bwMode="auto">
          <a:xfrm>
            <a:off x="1497013" y="3738563"/>
            <a:ext cx="715962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13</a:t>
            </a:r>
          </a:p>
        </p:txBody>
      </p:sp>
      <p:sp>
        <p:nvSpPr>
          <p:cNvPr id="13325" name="AutoShape 100"/>
          <p:cNvSpPr>
            <a:spLocks noChangeArrowheads="1"/>
          </p:cNvSpPr>
          <p:nvPr/>
        </p:nvSpPr>
        <p:spPr bwMode="auto">
          <a:xfrm>
            <a:off x="3659188" y="3738563"/>
            <a:ext cx="714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37</a:t>
            </a:r>
          </a:p>
        </p:txBody>
      </p:sp>
      <p:sp>
        <p:nvSpPr>
          <p:cNvPr id="254053" name="AutoShape 101"/>
          <p:cNvSpPr>
            <a:spLocks noChangeArrowheads="1"/>
          </p:cNvSpPr>
          <p:nvPr/>
        </p:nvSpPr>
        <p:spPr bwMode="auto">
          <a:xfrm>
            <a:off x="6751638" y="3727450"/>
            <a:ext cx="685800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59</a:t>
            </a:r>
          </a:p>
        </p:txBody>
      </p:sp>
      <p:sp>
        <p:nvSpPr>
          <p:cNvPr id="13327" name="AutoShape 102"/>
          <p:cNvSpPr>
            <a:spLocks noChangeArrowheads="1"/>
          </p:cNvSpPr>
          <p:nvPr/>
        </p:nvSpPr>
        <p:spPr bwMode="auto">
          <a:xfrm>
            <a:off x="8377238" y="3732213"/>
            <a:ext cx="677862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108</a:t>
            </a:r>
          </a:p>
        </p:txBody>
      </p:sp>
      <p:sp>
        <p:nvSpPr>
          <p:cNvPr id="13328" name="Line 103"/>
          <p:cNvSpPr>
            <a:spLocks noChangeShapeType="1"/>
          </p:cNvSpPr>
          <p:nvPr/>
        </p:nvSpPr>
        <p:spPr bwMode="auto">
          <a:xfrm>
            <a:off x="4027488" y="4111625"/>
            <a:ext cx="62865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9" name="Line 104"/>
          <p:cNvSpPr>
            <a:spLocks noChangeShapeType="1"/>
          </p:cNvSpPr>
          <p:nvPr/>
        </p:nvSpPr>
        <p:spPr bwMode="auto">
          <a:xfrm flipH="1">
            <a:off x="3317875" y="4111625"/>
            <a:ext cx="700088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3330" name="Group 105"/>
          <p:cNvGrpSpPr>
            <a:grpSpLocks/>
          </p:cNvGrpSpPr>
          <p:nvPr/>
        </p:nvGrpSpPr>
        <p:grpSpPr bwMode="auto">
          <a:xfrm>
            <a:off x="6410325" y="4111625"/>
            <a:ext cx="1338263" cy="819150"/>
            <a:chOff x="3900" y="9945"/>
            <a:chExt cx="2265" cy="1005"/>
          </a:xfrm>
        </p:grpSpPr>
        <p:sp>
          <p:nvSpPr>
            <p:cNvPr id="13341" name="Line 106"/>
            <p:cNvSpPr>
              <a:spLocks noChangeShapeType="1"/>
            </p:cNvSpPr>
            <p:nvPr/>
          </p:nvSpPr>
          <p:spPr bwMode="auto">
            <a:xfrm>
              <a:off x="5100" y="9945"/>
              <a:ext cx="1065" cy="1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42" name="Line 107"/>
            <p:cNvSpPr>
              <a:spLocks noChangeShapeType="1"/>
            </p:cNvSpPr>
            <p:nvPr/>
          </p:nvSpPr>
          <p:spPr bwMode="auto">
            <a:xfrm flipH="1">
              <a:off x="3900" y="9945"/>
              <a:ext cx="1185" cy="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331" name="Line 108"/>
          <p:cNvSpPr>
            <a:spLocks noChangeShapeType="1"/>
          </p:cNvSpPr>
          <p:nvPr/>
        </p:nvSpPr>
        <p:spPr bwMode="auto">
          <a:xfrm>
            <a:off x="1879600" y="4111625"/>
            <a:ext cx="62865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2" name="AutoShape 109"/>
          <p:cNvSpPr>
            <a:spLocks noChangeArrowheads="1"/>
          </p:cNvSpPr>
          <p:nvPr/>
        </p:nvSpPr>
        <p:spPr bwMode="auto">
          <a:xfrm>
            <a:off x="2143125" y="4926013"/>
            <a:ext cx="714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15</a:t>
            </a:r>
          </a:p>
        </p:txBody>
      </p:sp>
      <p:sp>
        <p:nvSpPr>
          <p:cNvPr id="13333" name="AutoShape 110"/>
          <p:cNvSpPr>
            <a:spLocks noChangeArrowheads="1"/>
          </p:cNvSpPr>
          <p:nvPr/>
        </p:nvSpPr>
        <p:spPr bwMode="auto">
          <a:xfrm>
            <a:off x="2982913" y="4926013"/>
            <a:ext cx="715962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23</a:t>
            </a:r>
          </a:p>
        </p:txBody>
      </p:sp>
      <p:sp>
        <p:nvSpPr>
          <p:cNvPr id="13334" name="AutoShape 111"/>
          <p:cNvSpPr>
            <a:spLocks noChangeArrowheads="1"/>
          </p:cNvSpPr>
          <p:nvPr/>
        </p:nvSpPr>
        <p:spPr bwMode="auto">
          <a:xfrm>
            <a:off x="4259263" y="4926013"/>
            <a:ext cx="714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40</a:t>
            </a:r>
          </a:p>
        </p:txBody>
      </p:sp>
      <p:sp>
        <p:nvSpPr>
          <p:cNvPr id="254064" name="AutoShape 112"/>
          <p:cNvSpPr>
            <a:spLocks noChangeArrowheads="1"/>
          </p:cNvSpPr>
          <p:nvPr/>
        </p:nvSpPr>
        <p:spPr bwMode="auto">
          <a:xfrm>
            <a:off x="6045200" y="4926013"/>
            <a:ext cx="714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55</a:t>
            </a:r>
          </a:p>
        </p:txBody>
      </p:sp>
      <p:sp>
        <p:nvSpPr>
          <p:cNvPr id="13336" name="AutoShape 113"/>
          <p:cNvSpPr>
            <a:spLocks noChangeArrowheads="1"/>
          </p:cNvSpPr>
          <p:nvPr/>
        </p:nvSpPr>
        <p:spPr bwMode="auto">
          <a:xfrm>
            <a:off x="7366000" y="4926013"/>
            <a:ext cx="715963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71</a:t>
            </a:r>
          </a:p>
        </p:txBody>
      </p:sp>
      <p:sp>
        <p:nvSpPr>
          <p:cNvPr id="13337" name="Text Box 114"/>
          <p:cNvSpPr txBox="1">
            <a:spLocks noChangeArrowheads="1"/>
          </p:cNvSpPr>
          <p:nvPr/>
        </p:nvSpPr>
        <p:spPr bwMode="auto">
          <a:xfrm>
            <a:off x="2516188" y="1525588"/>
            <a:ext cx="14811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rgbClr val="080808"/>
                </a:solidFill>
                <a:latin typeface="VNI-Times" pitchFamily="2" charset="0"/>
              </a:rPr>
              <a:t>Tìm X=55</a:t>
            </a:r>
          </a:p>
        </p:txBody>
      </p:sp>
      <p:sp>
        <p:nvSpPr>
          <p:cNvPr id="254074" name="Text Box 122"/>
          <p:cNvSpPr txBox="1">
            <a:spLocks noChangeArrowheads="1"/>
          </p:cNvSpPr>
          <p:nvPr/>
        </p:nvSpPr>
        <p:spPr bwMode="auto">
          <a:xfrm>
            <a:off x="5600700" y="566102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Tìm thấy X=55</a:t>
            </a:r>
          </a:p>
        </p:txBody>
      </p:sp>
      <p:sp>
        <p:nvSpPr>
          <p:cNvPr id="254075" name="AutoShape 123"/>
          <p:cNvSpPr>
            <a:spLocks noChangeArrowheads="1"/>
          </p:cNvSpPr>
          <p:nvPr/>
        </p:nvSpPr>
        <p:spPr bwMode="auto">
          <a:xfrm>
            <a:off x="5021263" y="2130425"/>
            <a:ext cx="692150" cy="506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VNI-Helve" pitchFamily="2" charset="0"/>
              </a:rPr>
              <a:t>55</a:t>
            </a:r>
          </a:p>
        </p:txBody>
      </p:sp>
      <p:sp>
        <p:nvSpPr>
          <p:cNvPr id="254077" name="AutoShape 125"/>
          <p:cNvSpPr>
            <a:spLocks noChangeArrowheads="1"/>
          </p:cNvSpPr>
          <p:nvPr/>
        </p:nvSpPr>
        <p:spPr bwMode="auto">
          <a:xfrm>
            <a:off x="6051550" y="4922838"/>
            <a:ext cx="714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540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540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54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54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7692E-6 -3.7037E-6 L 0.14711 0.0581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4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6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254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254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254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254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1 0.05811 L 0.08173 0.226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54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9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254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254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 tmFilter="0, 0; .2, .5; .8, .5; 1, 0"/>
                                        <p:tgtEl>
                                          <p:spTgt spid="2540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000" autoRev="1" fill="hold"/>
                                        <p:tgtEl>
                                          <p:spTgt spid="2540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3 0.22616 L 0.01634 0.3939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54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9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254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254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2540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2540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42" grpId="0" animBg="1"/>
      <p:bldP spid="254050" grpId="0" animBg="1"/>
      <p:bldP spid="254053" grpId="0" animBg="1"/>
      <p:bldP spid="254064" grpId="0" animBg="1"/>
      <p:bldP spid="254074" grpId="0"/>
      <p:bldP spid="254075" grpId="0" animBg="1"/>
      <p:bldP spid="254075" grpId="1" animBg="1"/>
      <p:bldP spid="254075" grpId="2" animBg="1"/>
      <p:bldP spid="254075" grpId="3" animBg="1"/>
      <p:bldP spid="254075" grpId="4" animBg="1"/>
      <p:bldP spid="254075" grpId="5" animBg="1"/>
      <p:bldP spid="254075" grpId="6" animBg="1"/>
      <p:bldP spid="2540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Minh hoạ thành lập 1 cây từ dãy số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5537200"/>
            <a:ext cx="8712200" cy="915988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465388" y="836613"/>
            <a:ext cx="50292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/>
              <a:t>9, 5, 4, 8, 6, 3, 14,12,13</a:t>
            </a:r>
          </a:p>
        </p:txBody>
      </p:sp>
      <p:sp>
        <p:nvSpPr>
          <p:cNvPr id="277509" name="Oval 5"/>
          <p:cNvSpPr>
            <a:spLocks noChangeArrowheads="1"/>
          </p:cNvSpPr>
          <p:nvPr/>
        </p:nvSpPr>
        <p:spPr bwMode="auto">
          <a:xfrm>
            <a:off x="5097463" y="1289050"/>
            <a:ext cx="747712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9</a:t>
            </a:r>
          </a:p>
        </p:txBody>
      </p:sp>
      <p:sp>
        <p:nvSpPr>
          <p:cNvPr id="277511" name="Oval 7"/>
          <p:cNvSpPr>
            <a:spLocks noChangeArrowheads="1"/>
          </p:cNvSpPr>
          <p:nvPr/>
        </p:nvSpPr>
        <p:spPr bwMode="auto">
          <a:xfrm>
            <a:off x="2765425" y="2278063"/>
            <a:ext cx="819150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5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3513138" y="2011363"/>
            <a:ext cx="1924050" cy="4095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514" name="Oval 10"/>
          <p:cNvSpPr>
            <a:spLocks noChangeArrowheads="1"/>
          </p:cNvSpPr>
          <p:nvPr/>
        </p:nvSpPr>
        <p:spPr bwMode="auto">
          <a:xfrm>
            <a:off x="7742238" y="2263774"/>
            <a:ext cx="883170" cy="73574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14</a:t>
            </a:r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5513388" y="2011363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517" name="Oval 13"/>
          <p:cNvSpPr>
            <a:spLocks noChangeArrowheads="1"/>
          </p:cNvSpPr>
          <p:nvPr/>
        </p:nvSpPr>
        <p:spPr bwMode="auto">
          <a:xfrm>
            <a:off x="4065588" y="3597275"/>
            <a:ext cx="742950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8</a:t>
            </a:r>
          </a:p>
        </p:txBody>
      </p:sp>
      <p:sp>
        <p:nvSpPr>
          <p:cNvPr id="277518" name="Line 14"/>
          <p:cNvSpPr>
            <a:spLocks noChangeShapeType="1"/>
          </p:cNvSpPr>
          <p:nvPr/>
        </p:nvSpPr>
        <p:spPr bwMode="auto">
          <a:xfrm>
            <a:off x="3224213" y="2997200"/>
            <a:ext cx="1081087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520" name="Oval 16"/>
          <p:cNvSpPr>
            <a:spLocks noChangeArrowheads="1"/>
          </p:cNvSpPr>
          <p:nvPr/>
        </p:nvSpPr>
        <p:spPr bwMode="auto">
          <a:xfrm>
            <a:off x="1931988" y="3608388"/>
            <a:ext cx="788987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4</a:t>
            </a:r>
          </a:p>
        </p:txBody>
      </p:sp>
      <p:sp>
        <p:nvSpPr>
          <p:cNvPr id="277521" name="Line 17"/>
          <p:cNvSpPr>
            <a:spLocks noChangeShapeType="1"/>
          </p:cNvSpPr>
          <p:nvPr/>
        </p:nvSpPr>
        <p:spPr bwMode="auto">
          <a:xfrm flipH="1">
            <a:off x="2389188" y="2997200"/>
            <a:ext cx="835025" cy="614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523" name="Oval 19"/>
          <p:cNvSpPr>
            <a:spLocks noChangeArrowheads="1"/>
          </p:cNvSpPr>
          <p:nvPr/>
        </p:nvSpPr>
        <p:spPr bwMode="auto">
          <a:xfrm>
            <a:off x="3297238" y="4868863"/>
            <a:ext cx="792162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6</a:t>
            </a:r>
          </a:p>
        </p:txBody>
      </p:sp>
      <p:sp>
        <p:nvSpPr>
          <p:cNvPr id="277524" name="Line 20"/>
          <p:cNvSpPr>
            <a:spLocks noChangeShapeType="1"/>
          </p:cNvSpPr>
          <p:nvPr/>
        </p:nvSpPr>
        <p:spPr bwMode="auto">
          <a:xfrm flipH="1">
            <a:off x="3584575" y="4294188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526" name="Oval 22"/>
          <p:cNvSpPr>
            <a:spLocks noChangeArrowheads="1"/>
          </p:cNvSpPr>
          <p:nvPr/>
        </p:nvSpPr>
        <p:spPr bwMode="auto">
          <a:xfrm>
            <a:off x="1423988" y="4884738"/>
            <a:ext cx="792162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3</a:t>
            </a:r>
          </a:p>
        </p:txBody>
      </p:sp>
      <p:sp>
        <p:nvSpPr>
          <p:cNvPr id="277527" name="Line 23"/>
          <p:cNvSpPr>
            <a:spLocks noChangeShapeType="1"/>
          </p:cNvSpPr>
          <p:nvPr/>
        </p:nvSpPr>
        <p:spPr bwMode="auto">
          <a:xfrm flipH="1">
            <a:off x="1855788" y="4297363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529" name="Oval 25"/>
          <p:cNvSpPr>
            <a:spLocks noChangeArrowheads="1"/>
          </p:cNvSpPr>
          <p:nvPr/>
        </p:nvSpPr>
        <p:spPr bwMode="auto">
          <a:xfrm>
            <a:off x="6270625" y="3444875"/>
            <a:ext cx="842963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12</a:t>
            </a:r>
          </a:p>
        </p:txBody>
      </p:sp>
      <p:sp>
        <p:nvSpPr>
          <p:cNvPr id="277530" name="Line 26"/>
          <p:cNvSpPr>
            <a:spLocks noChangeShapeType="1"/>
          </p:cNvSpPr>
          <p:nvPr/>
        </p:nvSpPr>
        <p:spPr bwMode="auto">
          <a:xfrm flipH="1">
            <a:off x="7040563" y="2925763"/>
            <a:ext cx="1063625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7532" name="Oval 28"/>
          <p:cNvSpPr>
            <a:spLocks noChangeArrowheads="1"/>
          </p:cNvSpPr>
          <p:nvPr/>
        </p:nvSpPr>
        <p:spPr bwMode="auto">
          <a:xfrm>
            <a:off x="7278688" y="4813300"/>
            <a:ext cx="842962" cy="7048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latin typeface="VNI-Helve" pitchFamily="2" charset="0"/>
              </a:rPr>
              <a:t>13</a:t>
            </a:r>
          </a:p>
        </p:txBody>
      </p:sp>
      <p:sp>
        <p:nvSpPr>
          <p:cNvPr id="277533" name="Line 29"/>
          <p:cNvSpPr>
            <a:spLocks noChangeShapeType="1"/>
          </p:cNvSpPr>
          <p:nvPr/>
        </p:nvSpPr>
        <p:spPr bwMode="auto">
          <a:xfrm>
            <a:off x="6824663" y="4149725"/>
            <a:ext cx="974725" cy="681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7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7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7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7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 autoUpdateAnimBg="0"/>
      <p:bldP spid="277511" grpId="0" animBg="1"/>
      <p:bldP spid="277512" grpId="0" animBg="1"/>
      <p:bldP spid="277514" grpId="0" animBg="1"/>
      <p:bldP spid="277515" grpId="0" animBg="1"/>
      <p:bldP spid="277517" grpId="0" animBg="1"/>
      <p:bldP spid="277518" grpId="0" animBg="1"/>
      <p:bldP spid="277520" grpId="0" animBg="1"/>
      <p:bldP spid="277521" grpId="0" animBg="1"/>
      <p:bldP spid="277523" grpId="0" animBg="1"/>
      <p:bldP spid="277524" grpId="0" animBg="1"/>
      <p:bldP spid="277526" grpId="0" animBg="1"/>
      <p:bldP spid="277527" grpId="0" animBg="1"/>
      <p:bldP spid="277529" grpId="0" animBg="1"/>
      <p:bldP spid="277530" grpId="0" animBg="1"/>
      <p:bldP spid="277532" grpId="0" animBg="1"/>
      <p:bldP spid="2775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Hủy 1 nút có khoá bằng X trên cây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Hủy 1 phần tử trên cây phải đảm bảo điều kiện ràng buộc của Cây nhị phân tìm kiếm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Có 3 trường hợp khi hủy 1 nút trên cây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/>
              <a:t>TH1: X là nút lá 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/>
              <a:t>TH2: X chỉ có 1 cây con (</a:t>
            </a:r>
            <a:r>
              <a:rPr lang="en-US" sz="2000"/>
              <a:t>cây con trái hoặc cây con phải</a:t>
            </a:r>
            <a:r>
              <a:rPr lang="en-US" sz="2400"/>
              <a:t>)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/>
              <a:t>TH3: X có đầy đủ 2 cây con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TH1: Ta xoá nút lá mà không ành hưởng đến các nút khác ttrên cây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TH2: Trước khi xoá x ta móc nối cha của X với con duy nhất cùa X.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TH3: Ta dùng cách xoá gián tiếp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Minh hoạ hủy phần tử x có 1 cây con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4672013" y="1049338"/>
            <a:ext cx="560387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44</a:t>
            </a: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 flipH="1">
            <a:off x="3032125" y="1450975"/>
            <a:ext cx="1901825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 flipH="1">
            <a:off x="2063750" y="2762250"/>
            <a:ext cx="968375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4946650" y="1450975"/>
            <a:ext cx="2135188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 flipH="1">
            <a:off x="6381750" y="2762250"/>
            <a:ext cx="712788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7094538" y="2762250"/>
            <a:ext cx="612775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3" name="AutoShape 11"/>
          <p:cNvSpPr>
            <a:spLocks noChangeArrowheads="1"/>
          </p:cNvSpPr>
          <p:nvPr/>
        </p:nvSpPr>
        <p:spPr bwMode="auto">
          <a:xfrm>
            <a:off x="2759075" y="2360613"/>
            <a:ext cx="5842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18</a:t>
            </a:r>
          </a:p>
        </p:txBody>
      </p:sp>
      <p:sp>
        <p:nvSpPr>
          <p:cNvPr id="16394" name="AutoShape 12"/>
          <p:cNvSpPr>
            <a:spLocks noChangeArrowheads="1"/>
          </p:cNvSpPr>
          <p:nvPr/>
        </p:nvSpPr>
        <p:spPr bwMode="auto">
          <a:xfrm>
            <a:off x="6783388" y="2360613"/>
            <a:ext cx="5588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88</a:t>
            </a:r>
          </a:p>
        </p:txBody>
      </p:sp>
      <p:sp>
        <p:nvSpPr>
          <p:cNvPr id="16395" name="AutoShape 13"/>
          <p:cNvSpPr>
            <a:spLocks noChangeArrowheads="1"/>
          </p:cNvSpPr>
          <p:nvPr/>
        </p:nvSpPr>
        <p:spPr bwMode="auto">
          <a:xfrm>
            <a:off x="1801813" y="3646488"/>
            <a:ext cx="5842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13</a:t>
            </a:r>
          </a:p>
        </p:txBody>
      </p:sp>
      <p:sp>
        <p:nvSpPr>
          <p:cNvPr id="16396" name="AutoShape 15"/>
          <p:cNvSpPr>
            <a:spLocks noChangeArrowheads="1"/>
          </p:cNvSpPr>
          <p:nvPr/>
        </p:nvSpPr>
        <p:spPr bwMode="auto">
          <a:xfrm>
            <a:off x="6096000" y="3633788"/>
            <a:ext cx="5588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59</a:t>
            </a:r>
          </a:p>
        </p:txBody>
      </p:sp>
      <p:sp>
        <p:nvSpPr>
          <p:cNvPr id="16397" name="AutoShape 16"/>
          <p:cNvSpPr>
            <a:spLocks noChangeArrowheads="1"/>
          </p:cNvSpPr>
          <p:nvPr/>
        </p:nvSpPr>
        <p:spPr bwMode="auto">
          <a:xfrm>
            <a:off x="7434263" y="3646488"/>
            <a:ext cx="95885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108</a:t>
            </a:r>
          </a:p>
        </p:txBody>
      </p:sp>
      <p:grpSp>
        <p:nvGrpSpPr>
          <p:cNvPr id="270366" name="Group 30"/>
          <p:cNvGrpSpPr>
            <a:grpSpLocks/>
          </p:cNvGrpSpPr>
          <p:nvPr/>
        </p:nvGrpSpPr>
        <p:grpSpPr bwMode="auto">
          <a:xfrm>
            <a:off x="3044825" y="2762250"/>
            <a:ext cx="1108075" cy="2160588"/>
            <a:chOff x="1918" y="1740"/>
            <a:chExt cx="698" cy="1361"/>
          </a:xfrm>
        </p:grpSpPr>
        <p:sp>
          <p:nvSpPr>
            <p:cNvPr id="16409" name="Line 6"/>
            <p:cNvSpPr>
              <a:spLocks noChangeShapeType="1"/>
            </p:cNvSpPr>
            <p:nvPr/>
          </p:nvSpPr>
          <p:spPr bwMode="auto">
            <a:xfrm>
              <a:off x="1918" y="1740"/>
              <a:ext cx="549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10" name="AutoShape 14"/>
            <p:cNvSpPr>
              <a:spLocks noChangeArrowheads="1"/>
            </p:cNvSpPr>
            <p:nvPr/>
          </p:nvSpPr>
          <p:spPr bwMode="auto">
            <a:xfrm>
              <a:off x="2248" y="2297"/>
              <a:ext cx="368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37</a:t>
              </a:r>
            </a:p>
          </p:txBody>
        </p:sp>
        <p:sp>
          <p:nvSpPr>
            <p:cNvPr id="16411" name="Line 17"/>
            <p:cNvSpPr>
              <a:spLocks noChangeShapeType="1"/>
            </p:cNvSpPr>
            <p:nvPr/>
          </p:nvSpPr>
          <p:spPr bwMode="auto">
            <a:xfrm flipH="1">
              <a:off x="2072" y="2550"/>
              <a:ext cx="360" cy="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6399" name="Group 18"/>
          <p:cNvGrpSpPr>
            <a:grpSpLocks/>
          </p:cNvGrpSpPr>
          <p:nvPr/>
        </p:nvGrpSpPr>
        <p:grpSpPr bwMode="auto">
          <a:xfrm>
            <a:off x="5816600" y="4048125"/>
            <a:ext cx="1093788" cy="887413"/>
            <a:chOff x="3900" y="9945"/>
            <a:chExt cx="2265" cy="1005"/>
          </a:xfrm>
        </p:grpSpPr>
        <p:sp>
          <p:nvSpPr>
            <p:cNvPr id="16407" name="Line 19"/>
            <p:cNvSpPr>
              <a:spLocks noChangeShapeType="1"/>
            </p:cNvSpPr>
            <p:nvPr/>
          </p:nvSpPr>
          <p:spPr bwMode="auto">
            <a:xfrm>
              <a:off x="5100" y="9945"/>
              <a:ext cx="1065" cy="1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08" name="Line 20"/>
            <p:cNvSpPr>
              <a:spLocks noChangeShapeType="1"/>
            </p:cNvSpPr>
            <p:nvPr/>
          </p:nvSpPr>
          <p:spPr bwMode="auto">
            <a:xfrm flipH="1">
              <a:off x="3900" y="9945"/>
              <a:ext cx="1185" cy="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6400" name="Line 21"/>
          <p:cNvSpPr>
            <a:spLocks noChangeShapeType="1"/>
          </p:cNvSpPr>
          <p:nvPr/>
        </p:nvSpPr>
        <p:spPr bwMode="auto">
          <a:xfrm>
            <a:off x="2114550" y="4048125"/>
            <a:ext cx="512763" cy="887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1" name="AutoShape 22"/>
          <p:cNvSpPr>
            <a:spLocks noChangeArrowheads="1"/>
          </p:cNvSpPr>
          <p:nvPr/>
        </p:nvSpPr>
        <p:spPr bwMode="auto">
          <a:xfrm>
            <a:off x="2328863" y="4932363"/>
            <a:ext cx="5842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15</a:t>
            </a:r>
          </a:p>
        </p:txBody>
      </p:sp>
      <p:sp>
        <p:nvSpPr>
          <p:cNvPr id="16402" name="AutoShape 23"/>
          <p:cNvSpPr>
            <a:spLocks noChangeArrowheads="1"/>
          </p:cNvSpPr>
          <p:nvPr/>
        </p:nvSpPr>
        <p:spPr bwMode="auto">
          <a:xfrm>
            <a:off x="3016250" y="4932363"/>
            <a:ext cx="5842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23</a:t>
            </a:r>
          </a:p>
        </p:txBody>
      </p:sp>
      <p:sp>
        <p:nvSpPr>
          <p:cNvPr id="16403" name="AutoShape 24"/>
          <p:cNvSpPr>
            <a:spLocks noChangeArrowheads="1"/>
          </p:cNvSpPr>
          <p:nvPr/>
        </p:nvSpPr>
        <p:spPr bwMode="auto">
          <a:xfrm>
            <a:off x="5519738" y="4932363"/>
            <a:ext cx="5842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55</a:t>
            </a:r>
          </a:p>
        </p:txBody>
      </p:sp>
      <p:sp>
        <p:nvSpPr>
          <p:cNvPr id="16404" name="AutoShape 25"/>
          <p:cNvSpPr>
            <a:spLocks noChangeArrowheads="1"/>
          </p:cNvSpPr>
          <p:nvPr/>
        </p:nvSpPr>
        <p:spPr bwMode="auto">
          <a:xfrm>
            <a:off x="6599238" y="4932363"/>
            <a:ext cx="58420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71</a:t>
            </a:r>
          </a:p>
        </p:txBody>
      </p:sp>
      <p:sp>
        <p:nvSpPr>
          <p:cNvPr id="270364" name="Freeform 28"/>
          <p:cNvSpPr>
            <a:spLocks/>
          </p:cNvSpPr>
          <p:nvPr/>
        </p:nvSpPr>
        <p:spPr bwMode="auto">
          <a:xfrm>
            <a:off x="3032125" y="2778125"/>
            <a:ext cx="214313" cy="2160588"/>
          </a:xfrm>
          <a:custGeom>
            <a:avLst/>
            <a:gdLst>
              <a:gd name="T0" fmla="*/ 0 w 262"/>
              <a:gd name="T1" fmla="*/ 0 h 2445"/>
              <a:gd name="T2" fmla="*/ 184047 w 262"/>
              <a:gd name="T3" fmla="*/ 1047156 h 2445"/>
              <a:gd name="T4" fmla="*/ 184047 w 262"/>
              <a:gd name="T5" fmla="*/ 2160588 h 24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2" h="2445">
                <a:moveTo>
                  <a:pt x="0" y="0"/>
                </a:moveTo>
                <a:cubicBezTo>
                  <a:pt x="94" y="389"/>
                  <a:pt x="188" y="778"/>
                  <a:pt x="225" y="1185"/>
                </a:cubicBezTo>
                <a:cubicBezTo>
                  <a:pt x="262" y="1592"/>
                  <a:pt x="243" y="2018"/>
                  <a:pt x="225" y="2445"/>
                </a:cubicBezTo>
              </a:path>
            </a:pathLst>
          </a:custGeom>
          <a:noFill/>
          <a:ln w="63500" cap="flat" cmpd="sng">
            <a:solidFill>
              <a:srgbClr val="FF3399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6" name="Text Box 29"/>
          <p:cNvSpPr txBox="1">
            <a:spLocks noChangeArrowheads="1"/>
          </p:cNvSpPr>
          <p:nvPr/>
        </p:nvSpPr>
        <p:spPr bwMode="auto">
          <a:xfrm>
            <a:off x="1208088" y="1052513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/>
              <a:t>Hủy X=37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2000"/>
                                        <p:tgtEl>
                                          <p:spTgt spid="270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Hủy 1 nút có 2 cây con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800"/>
              <a:t>Ta dùng cách hủy gián tiếp, do X có 2 cây con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800"/>
              <a:t>Thay vì hủy X ta tìm phần tử thế mạng Y. Nút Y có tối đa 1 cây con.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800"/>
              <a:t>Thông tin lưu tại nút Y sẽ được chuyển lên lưu tại X.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800"/>
              <a:t>Ta tiến hành xoá hủy nút Y (xoá Y giống 2 trường hợp đầu)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800"/>
              <a:t>Cách tìm nút thế mạng Y cho X: Có 2 cách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400"/>
              <a:t> </a:t>
            </a:r>
            <a:r>
              <a:rPr lang="en-US"/>
              <a:t>C1: Nút Y là nút có khoá nhỏ nhất (trái nhất) bên cây con phải X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/>
              <a:t>C2: Nút Y là nút có khoá lớn nhất (phải nhất) bên cây con trái của 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Minh họa hủy phần tử X có 2 cây con</a:t>
            </a:r>
          </a:p>
        </p:txBody>
      </p:sp>
      <p:sp>
        <p:nvSpPr>
          <p:cNvPr id="18435" name="AutoShape 12"/>
          <p:cNvSpPr>
            <a:spLocks noChangeArrowheads="1"/>
          </p:cNvSpPr>
          <p:nvPr/>
        </p:nvSpPr>
        <p:spPr bwMode="auto">
          <a:xfrm>
            <a:off x="4714875" y="1336675"/>
            <a:ext cx="604838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44</a:t>
            </a:r>
          </a:p>
        </p:txBody>
      </p:sp>
      <p:sp>
        <p:nvSpPr>
          <p:cNvPr id="18436" name="Line 13"/>
          <p:cNvSpPr>
            <a:spLocks noChangeShapeType="1"/>
          </p:cNvSpPr>
          <p:nvPr/>
        </p:nvSpPr>
        <p:spPr bwMode="auto">
          <a:xfrm flipH="1">
            <a:off x="2955925" y="1698625"/>
            <a:ext cx="2041525" cy="8096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Line 14"/>
          <p:cNvSpPr>
            <a:spLocks noChangeShapeType="1"/>
          </p:cNvSpPr>
          <p:nvPr/>
        </p:nvSpPr>
        <p:spPr bwMode="auto">
          <a:xfrm>
            <a:off x="2968625" y="2876550"/>
            <a:ext cx="935038" cy="7969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Line 15"/>
          <p:cNvSpPr>
            <a:spLocks noChangeShapeType="1"/>
          </p:cNvSpPr>
          <p:nvPr/>
        </p:nvSpPr>
        <p:spPr bwMode="auto">
          <a:xfrm flipH="1">
            <a:off x="1914525" y="2876550"/>
            <a:ext cx="1041400" cy="78581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Line 16"/>
          <p:cNvSpPr>
            <a:spLocks noChangeShapeType="1"/>
          </p:cNvSpPr>
          <p:nvPr/>
        </p:nvSpPr>
        <p:spPr bwMode="auto">
          <a:xfrm>
            <a:off x="5011738" y="1698625"/>
            <a:ext cx="2292350" cy="8096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0" name="Line 17"/>
          <p:cNvSpPr>
            <a:spLocks noChangeShapeType="1"/>
          </p:cNvSpPr>
          <p:nvPr/>
        </p:nvSpPr>
        <p:spPr bwMode="auto">
          <a:xfrm flipH="1">
            <a:off x="6553200" y="2876550"/>
            <a:ext cx="763588" cy="78581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Line 18"/>
          <p:cNvSpPr>
            <a:spLocks noChangeShapeType="1"/>
          </p:cNvSpPr>
          <p:nvPr/>
        </p:nvSpPr>
        <p:spPr bwMode="auto">
          <a:xfrm>
            <a:off x="7316788" y="2876550"/>
            <a:ext cx="658812" cy="78581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8067" name="AutoShape 19"/>
          <p:cNvSpPr>
            <a:spLocks noChangeArrowheads="1"/>
          </p:cNvSpPr>
          <p:nvPr/>
        </p:nvSpPr>
        <p:spPr bwMode="auto">
          <a:xfrm>
            <a:off x="2659063" y="2514600"/>
            <a:ext cx="630237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18</a:t>
            </a:r>
          </a:p>
        </p:txBody>
      </p:sp>
      <p:sp>
        <p:nvSpPr>
          <p:cNvPr id="18443" name="AutoShape 20"/>
          <p:cNvSpPr>
            <a:spLocks noChangeArrowheads="1"/>
          </p:cNvSpPr>
          <p:nvPr/>
        </p:nvSpPr>
        <p:spPr bwMode="auto">
          <a:xfrm>
            <a:off x="6981825" y="2514600"/>
            <a:ext cx="603250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88</a:t>
            </a:r>
          </a:p>
        </p:txBody>
      </p:sp>
      <p:sp>
        <p:nvSpPr>
          <p:cNvPr id="18444" name="AutoShape 21"/>
          <p:cNvSpPr>
            <a:spLocks noChangeArrowheads="1"/>
          </p:cNvSpPr>
          <p:nvPr/>
        </p:nvSpPr>
        <p:spPr bwMode="auto">
          <a:xfrm>
            <a:off x="1631950" y="3668713"/>
            <a:ext cx="630238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13</a:t>
            </a:r>
          </a:p>
        </p:txBody>
      </p:sp>
      <p:sp>
        <p:nvSpPr>
          <p:cNvPr id="18445" name="AutoShape 22"/>
          <p:cNvSpPr>
            <a:spLocks noChangeArrowheads="1"/>
          </p:cNvSpPr>
          <p:nvPr/>
        </p:nvSpPr>
        <p:spPr bwMode="auto">
          <a:xfrm>
            <a:off x="3529013" y="3668713"/>
            <a:ext cx="630237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37</a:t>
            </a:r>
          </a:p>
        </p:txBody>
      </p:sp>
      <p:sp>
        <p:nvSpPr>
          <p:cNvPr id="18446" name="AutoShape 23"/>
          <p:cNvSpPr>
            <a:spLocks noChangeArrowheads="1"/>
          </p:cNvSpPr>
          <p:nvPr/>
        </p:nvSpPr>
        <p:spPr bwMode="auto">
          <a:xfrm>
            <a:off x="6243638" y="3656013"/>
            <a:ext cx="60325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59</a:t>
            </a:r>
          </a:p>
        </p:txBody>
      </p:sp>
      <p:sp>
        <p:nvSpPr>
          <p:cNvPr id="18447" name="AutoShape 24"/>
          <p:cNvSpPr>
            <a:spLocks noChangeArrowheads="1"/>
          </p:cNvSpPr>
          <p:nvPr/>
        </p:nvSpPr>
        <p:spPr bwMode="auto">
          <a:xfrm>
            <a:off x="7678738" y="3667125"/>
            <a:ext cx="1146175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108</a:t>
            </a:r>
          </a:p>
        </p:txBody>
      </p:sp>
      <p:sp>
        <p:nvSpPr>
          <p:cNvPr id="18448" name="Line 25"/>
          <p:cNvSpPr>
            <a:spLocks noChangeShapeType="1"/>
          </p:cNvSpPr>
          <p:nvPr/>
        </p:nvSpPr>
        <p:spPr bwMode="auto">
          <a:xfrm>
            <a:off x="3852863" y="4030663"/>
            <a:ext cx="552450" cy="7969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8449" name="Group 27"/>
          <p:cNvGrpSpPr>
            <a:grpSpLocks/>
          </p:cNvGrpSpPr>
          <p:nvPr/>
        </p:nvGrpSpPr>
        <p:grpSpPr bwMode="auto">
          <a:xfrm>
            <a:off x="5945188" y="4030663"/>
            <a:ext cx="1174750" cy="796925"/>
            <a:chOff x="3900" y="9945"/>
            <a:chExt cx="2265" cy="1005"/>
          </a:xfrm>
        </p:grpSpPr>
        <p:sp>
          <p:nvSpPr>
            <p:cNvPr id="18463" name="Line 28"/>
            <p:cNvSpPr>
              <a:spLocks noChangeShapeType="1"/>
            </p:cNvSpPr>
            <p:nvPr/>
          </p:nvSpPr>
          <p:spPr bwMode="auto">
            <a:xfrm>
              <a:off x="5100" y="9945"/>
              <a:ext cx="1065" cy="1005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4" name="Line 29"/>
            <p:cNvSpPr>
              <a:spLocks noChangeShapeType="1"/>
            </p:cNvSpPr>
            <p:nvPr/>
          </p:nvSpPr>
          <p:spPr bwMode="auto">
            <a:xfrm flipH="1">
              <a:off x="3900" y="9945"/>
              <a:ext cx="1185" cy="99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8450" name="Line 30"/>
          <p:cNvSpPr>
            <a:spLocks noChangeShapeType="1"/>
          </p:cNvSpPr>
          <p:nvPr/>
        </p:nvSpPr>
        <p:spPr bwMode="auto">
          <a:xfrm>
            <a:off x="1968500" y="4030663"/>
            <a:ext cx="552450" cy="7969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1" name="AutoShape 31"/>
          <p:cNvSpPr>
            <a:spLocks noChangeArrowheads="1"/>
          </p:cNvSpPr>
          <p:nvPr/>
        </p:nvSpPr>
        <p:spPr bwMode="auto">
          <a:xfrm>
            <a:off x="2198688" y="4821238"/>
            <a:ext cx="630237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15</a:t>
            </a:r>
          </a:p>
        </p:txBody>
      </p:sp>
      <p:sp>
        <p:nvSpPr>
          <p:cNvPr id="258080" name="AutoShape 32"/>
          <p:cNvSpPr>
            <a:spLocks noChangeArrowheads="1"/>
          </p:cNvSpPr>
          <p:nvPr/>
        </p:nvSpPr>
        <p:spPr bwMode="auto">
          <a:xfrm>
            <a:off x="2849563" y="4816475"/>
            <a:ext cx="630237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23</a:t>
            </a:r>
          </a:p>
        </p:txBody>
      </p:sp>
      <p:sp>
        <p:nvSpPr>
          <p:cNvPr id="18453" name="AutoShape 33"/>
          <p:cNvSpPr>
            <a:spLocks noChangeArrowheads="1"/>
          </p:cNvSpPr>
          <p:nvPr/>
        </p:nvSpPr>
        <p:spPr bwMode="auto">
          <a:xfrm>
            <a:off x="4056063" y="4821238"/>
            <a:ext cx="630237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40</a:t>
            </a:r>
          </a:p>
        </p:txBody>
      </p:sp>
      <p:sp>
        <p:nvSpPr>
          <p:cNvPr id="18454" name="AutoShape 34"/>
          <p:cNvSpPr>
            <a:spLocks noChangeArrowheads="1"/>
          </p:cNvSpPr>
          <p:nvPr/>
        </p:nvSpPr>
        <p:spPr bwMode="auto">
          <a:xfrm>
            <a:off x="5624513" y="4821238"/>
            <a:ext cx="630237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55</a:t>
            </a:r>
          </a:p>
        </p:txBody>
      </p:sp>
      <p:sp>
        <p:nvSpPr>
          <p:cNvPr id="18455" name="AutoShape 35"/>
          <p:cNvSpPr>
            <a:spLocks noChangeArrowheads="1"/>
          </p:cNvSpPr>
          <p:nvPr/>
        </p:nvSpPr>
        <p:spPr bwMode="auto">
          <a:xfrm>
            <a:off x="6784975" y="4821238"/>
            <a:ext cx="628650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71</a:t>
            </a:r>
          </a:p>
        </p:txBody>
      </p:sp>
      <p:sp>
        <p:nvSpPr>
          <p:cNvPr id="18456" name="AutoShape 36"/>
          <p:cNvSpPr>
            <a:spLocks noChangeArrowheads="1"/>
          </p:cNvSpPr>
          <p:nvPr/>
        </p:nvSpPr>
        <p:spPr bwMode="auto">
          <a:xfrm>
            <a:off x="3397250" y="5868988"/>
            <a:ext cx="630238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30</a:t>
            </a:r>
          </a:p>
        </p:txBody>
      </p:sp>
      <p:sp>
        <p:nvSpPr>
          <p:cNvPr id="258088" name="Freeform 40"/>
          <p:cNvSpPr>
            <a:spLocks/>
          </p:cNvSpPr>
          <p:nvPr/>
        </p:nvSpPr>
        <p:spPr bwMode="auto">
          <a:xfrm flipH="1">
            <a:off x="3713163" y="4149725"/>
            <a:ext cx="87312" cy="1712913"/>
          </a:xfrm>
          <a:custGeom>
            <a:avLst/>
            <a:gdLst>
              <a:gd name="T0" fmla="*/ 36789 w 178"/>
              <a:gd name="T1" fmla="*/ 0 h 2340"/>
              <a:gd name="T2" fmla="*/ 80935 w 178"/>
              <a:gd name="T3" fmla="*/ 527050 h 2340"/>
              <a:gd name="T4" fmla="*/ 73578 w 178"/>
              <a:gd name="T5" fmla="*/ 1163902 h 2340"/>
              <a:gd name="T6" fmla="*/ 0 w 178"/>
              <a:gd name="T7" fmla="*/ 1712913 h 23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" h="2340">
                <a:moveTo>
                  <a:pt x="75" y="0"/>
                </a:moveTo>
                <a:cubicBezTo>
                  <a:pt x="113" y="227"/>
                  <a:pt x="152" y="455"/>
                  <a:pt x="165" y="720"/>
                </a:cubicBezTo>
                <a:cubicBezTo>
                  <a:pt x="178" y="985"/>
                  <a:pt x="178" y="1320"/>
                  <a:pt x="150" y="1590"/>
                </a:cubicBezTo>
                <a:cubicBezTo>
                  <a:pt x="122" y="1860"/>
                  <a:pt x="61" y="2100"/>
                  <a:pt x="0" y="2340"/>
                </a:cubicBezTo>
              </a:path>
            </a:pathLst>
          </a:custGeom>
          <a:noFill/>
          <a:ln w="76200" cap="flat" cmpd="sng">
            <a:solidFill>
              <a:srgbClr val="3366F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58091" name="Group 43"/>
          <p:cNvGrpSpPr>
            <a:grpSpLocks/>
          </p:cNvGrpSpPr>
          <p:nvPr/>
        </p:nvGrpSpPr>
        <p:grpSpPr bwMode="auto">
          <a:xfrm>
            <a:off x="2865438" y="4073525"/>
            <a:ext cx="960437" cy="1831975"/>
            <a:chOff x="1805" y="2566"/>
            <a:chExt cx="605" cy="1154"/>
          </a:xfrm>
        </p:grpSpPr>
        <p:sp>
          <p:nvSpPr>
            <p:cNvPr id="18460" name="Line 26"/>
            <p:cNvSpPr>
              <a:spLocks noChangeShapeType="1"/>
            </p:cNvSpPr>
            <p:nvPr/>
          </p:nvSpPr>
          <p:spPr bwMode="auto">
            <a:xfrm flipH="1">
              <a:off x="2023" y="2566"/>
              <a:ext cx="387" cy="494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1" name="Line 37"/>
            <p:cNvSpPr>
              <a:spLocks noChangeShapeType="1"/>
            </p:cNvSpPr>
            <p:nvPr/>
          </p:nvSpPr>
          <p:spPr bwMode="auto">
            <a:xfrm>
              <a:off x="2041" y="3293"/>
              <a:ext cx="282" cy="427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2" name="AutoShape 41"/>
            <p:cNvSpPr>
              <a:spLocks noChangeArrowheads="1"/>
            </p:cNvSpPr>
            <p:nvPr/>
          </p:nvSpPr>
          <p:spPr bwMode="auto">
            <a:xfrm>
              <a:off x="1805" y="3022"/>
              <a:ext cx="397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23</a:t>
              </a:r>
            </a:p>
          </p:txBody>
        </p:sp>
      </p:grpSp>
      <p:sp>
        <p:nvSpPr>
          <p:cNvPr id="18459" name="Text Box 44"/>
          <p:cNvSpPr txBox="1">
            <a:spLocks noChangeArrowheads="1"/>
          </p:cNvSpPr>
          <p:nvPr/>
        </p:nvSpPr>
        <p:spPr bwMode="auto">
          <a:xfrm>
            <a:off x="920750" y="1196975"/>
            <a:ext cx="28082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Xoá nút có trường 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Key = 18, lúc đó nút có khoá 23 là nút thế mạng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1.85185E-6 L -0.02452 -0.3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20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7" grpId="0" animBg="1"/>
      <p:bldP spid="258080" grpId="0" animBg="1"/>
      <p:bldP spid="2580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Cài đặt thao tác xoá nút có trường Key = 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void </a:t>
            </a:r>
            <a:r>
              <a:rPr lang="en-US" sz="1800" b="1" noProof="1"/>
              <a:t>DeleteNodeX1</a:t>
            </a:r>
            <a:r>
              <a:rPr lang="en-US" sz="1800" noProof="1"/>
              <a:t>(TREE &amp;T,int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if(T!=NULL)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if(T-&gt;Key&lt;x)</a:t>
            </a:r>
            <a:r>
              <a:rPr lang="en-US" sz="1800"/>
              <a:t>	</a:t>
            </a:r>
            <a:r>
              <a:rPr lang="en-US" sz="1800" b="1" noProof="1"/>
              <a:t>DeleteNodeX1</a:t>
            </a:r>
            <a:r>
              <a:rPr lang="en-US" sz="1800" noProof="1"/>
              <a:t>(T-&gt;Right,x);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if(T-&gt;Key&gt;x)</a:t>
            </a:r>
            <a:r>
              <a:rPr lang="en-US" sz="1800"/>
              <a:t>	</a:t>
            </a:r>
            <a:r>
              <a:rPr lang="en-US" sz="1800" b="1" noProof="1"/>
              <a:t>DeleteNodeX1</a:t>
            </a:r>
            <a:r>
              <a:rPr lang="en-US" sz="1800" noProof="1"/>
              <a:t>(T-&gt;Left,x);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else</a:t>
            </a:r>
            <a:r>
              <a:rPr lang="en-US" sz="1800"/>
              <a:t>  </a:t>
            </a:r>
            <a:r>
              <a:rPr lang="en-US" sz="1800" noProof="1"/>
              <a:t>//tim </a:t>
            </a:r>
            <a:r>
              <a:rPr lang="en-US" sz="1600"/>
              <a:t>th</a:t>
            </a:r>
            <a:r>
              <a:rPr lang="en-US" sz="1600" noProof="1"/>
              <a:t>ấ</a:t>
            </a:r>
            <a:r>
              <a:rPr lang="en-US" sz="1600"/>
              <a:t>y </a:t>
            </a:r>
            <a:r>
              <a:rPr lang="en-US" sz="1600" noProof="1"/>
              <a:t> Node</a:t>
            </a:r>
            <a:r>
              <a:rPr lang="en-US" sz="1600"/>
              <a:t> c</a:t>
            </a:r>
            <a:r>
              <a:rPr lang="en-US" sz="1600" noProof="1"/>
              <a:t>ó</a:t>
            </a:r>
            <a:r>
              <a:rPr lang="en-US" sz="1600"/>
              <a:t> tr</a:t>
            </a:r>
            <a:r>
              <a:rPr lang="vi-VN" sz="1600" noProof="1"/>
              <a:t>ườ</a:t>
            </a:r>
            <a:r>
              <a:rPr lang="en-US" sz="1600"/>
              <a:t>ng d</a:t>
            </a:r>
            <a:r>
              <a:rPr lang="en-US" sz="1600" noProof="1"/>
              <a:t>ữ</a:t>
            </a:r>
            <a:r>
              <a:rPr lang="en-US" sz="1600"/>
              <a:t> li</a:t>
            </a:r>
            <a:r>
              <a:rPr lang="en-US" sz="1600" noProof="1"/>
              <a:t>ệ</a:t>
            </a:r>
            <a:r>
              <a:rPr lang="en-US" sz="1600"/>
              <a:t>u</a:t>
            </a:r>
            <a:r>
              <a:rPr lang="en-US" sz="1800" noProof="1"/>
              <a:t> =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{</a:t>
            </a:r>
            <a:r>
              <a:rPr lang="en-US" sz="1800"/>
              <a:t>	</a:t>
            </a:r>
            <a:r>
              <a:rPr lang="en-US" sz="1800" noProof="1"/>
              <a:t>TNode *p;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	p=T;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	if (T-&gt;Left==NULL)</a:t>
            </a:r>
            <a:r>
              <a:rPr lang="en-US" sz="1800"/>
              <a:t>	</a:t>
            </a:r>
            <a:r>
              <a:rPr lang="en-US" sz="1800" noProof="1"/>
              <a:t>T = T-&gt;Right;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	{	if(T-&gt;Right==NULL)</a:t>
            </a:r>
            <a:r>
              <a:rPr lang="en-US" sz="1800"/>
              <a:t>	</a:t>
            </a:r>
            <a:r>
              <a:rPr lang="en-US" sz="1800" noProof="1"/>
              <a:t>T=T-&gt;Left;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		else</a:t>
            </a:r>
            <a:r>
              <a:rPr lang="en-US" sz="1800"/>
              <a:t>	</a:t>
            </a:r>
            <a:r>
              <a:rPr lang="en-US" sz="1800" b="1" noProof="1"/>
              <a:t>ThayThe1</a:t>
            </a:r>
            <a:r>
              <a:rPr lang="en-US" sz="1800" noProof="1"/>
              <a:t>(p, T-&gt;Right);</a:t>
            </a:r>
            <a:r>
              <a:rPr lang="en-US" sz="1800"/>
              <a:t>// </a:t>
            </a:r>
            <a:r>
              <a:rPr lang="en-US" sz="1400"/>
              <a:t>t</a:t>
            </a:r>
            <a:r>
              <a:rPr lang="en-US" sz="1400" noProof="1"/>
              <a:t>ì</a:t>
            </a:r>
            <a:r>
              <a:rPr lang="en-US" sz="1400"/>
              <a:t>m b</a:t>
            </a:r>
            <a:r>
              <a:rPr lang="en-US" sz="1400" noProof="1"/>
              <a:t>ê</a:t>
            </a:r>
            <a:r>
              <a:rPr lang="en-US" sz="1400"/>
              <a:t>n c</a:t>
            </a:r>
            <a:r>
              <a:rPr lang="en-US" sz="1400" noProof="1"/>
              <a:t>â</a:t>
            </a:r>
            <a:r>
              <a:rPr lang="en-US" sz="1400"/>
              <a:t>y con ph</a:t>
            </a:r>
            <a:r>
              <a:rPr lang="en-US" sz="1400" noProof="1"/>
              <a:t>ả</a:t>
            </a:r>
            <a:r>
              <a:rPr lang="en-US" sz="1400"/>
              <a:t>i</a:t>
            </a:r>
            <a:endParaRPr lang="en-US" sz="1400" noProof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	delete 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noProof="1"/>
              <a:t>	}</a:t>
            </a:r>
            <a:endParaRPr 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</a:t>
            </a:r>
            <a:r>
              <a:rPr lang="en-US" sz="1800" noProof="1"/>
              <a:t>else</a:t>
            </a:r>
            <a:r>
              <a:rPr lang="en-US" sz="1800"/>
              <a:t>	</a:t>
            </a:r>
            <a:r>
              <a:rPr lang="en-US" sz="1800" noProof="1"/>
              <a:t>printf("Khong tim thay phan can xoa tu");}</a:t>
            </a:r>
            <a:endParaRPr 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Hàm tìm phần tử thế mạng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void ThayThe1(TREE &amp;p, TREE &amp;T)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{	</a:t>
            </a:r>
            <a:r>
              <a:rPr lang="en-US" sz="2800"/>
              <a:t> </a:t>
            </a:r>
            <a:r>
              <a:rPr lang="en-US" sz="2800" noProof="1"/>
              <a:t>if(T-&gt;Left!=NULL)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		ThayThe1(p,T-&gt;Left);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noProof="1"/>
              <a:t>else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	</a:t>
            </a:r>
            <a:r>
              <a:rPr lang="en-US" sz="2800"/>
              <a:t> </a:t>
            </a:r>
            <a:r>
              <a:rPr lang="en-US" sz="2800" noProof="1"/>
              <a:t>{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		p-&gt;Key = T-&gt;Key;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		p=T;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		T=T-&gt;Right;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	}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noProof="1"/>
              <a:t>}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Ðịnh nghĩa cây nhị phân tìm kiếm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898525"/>
            <a:ext cx="8574087" cy="255587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80808"/>
                </a:solidFill>
              </a:rPr>
              <a:t>Cây nhị phân </a:t>
            </a:r>
          </a:p>
          <a:p>
            <a:pPr eaLnBrk="1" hangingPunct="1"/>
            <a:r>
              <a:rPr lang="en-US">
                <a:solidFill>
                  <a:srgbClr val="080808"/>
                </a:solidFill>
              </a:rPr>
              <a:t>Bảo đảm nguyên tắc bố trí khoá tại mỗi nút:</a:t>
            </a:r>
          </a:p>
          <a:p>
            <a:pPr lvl="1" eaLnBrk="1" hangingPunct="1"/>
            <a:r>
              <a:rPr lang="en-US">
                <a:solidFill>
                  <a:srgbClr val="080808"/>
                </a:solidFill>
              </a:rPr>
              <a:t>Các nút trong cây trái nhỏ hơn nút hiện hành</a:t>
            </a:r>
          </a:p>
          <a:p>
            <a:pPr lvl="1" eaLnBrk="1" hangingPunct="1"/>
            <a:r>
              <a:rPr lang="en-US">
                <a:solidFill>
                  <a:srgbClr val="080808"/>
                </a:solidFill>
              </a:rPr>
              <a:t>Các nút trong cây phải lớn hơn nút hiện hành</a:t>
            </a:r>
          </a:p>
          <a:p>
            <a:pPr eaLnBrk="1" hangingPunct="1"/>
            <a:endParaRPr lang="en-US"/>
          </a:p>
        </p:txBody>
      </p:sp>
      <p:grpSp>
        <p:nvGrpSpPr>
          <p:cNvPr id="3076" name="Group 26"/>
          <p:cNvGrpSpPr>
            <a:grpSpLocks/>
          </p:cNvGrpSpPr>
          <p:nvPr/>
        </p:nvGrpSpPr>
        <p:grpSpPr bwMode="auto">
          <a:xfrm>
            <a:off x="2725738" y="3497263"/>
            <a:ext cx="4454525" cy="2959100"/>
            <a:chOff x="1803" y="2203"/>
            <a:chExt cx="2115" cy="1604"/>
          </a:xfrm>
        </p:grpSpPr>
        <p:sp>
          <p:nvSpPr>
            <p:cNvPr id="3078" name="Line 14"/>
            <p:cNvSpPr>
              <a:spLocks noChangeShapeType="1"/>
            </p:cNvSpPr>
            <p:nvPr/>
          </p:nvSpPr>
          <p:spPr bwMode="auto">
            <a:xfrm>
              <a:off x="2728" y="2418"/>
              <a:ext cx="650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79" name="Line 15"/>
            <p:cNvSpPr>
              <a:spLocks noChangeShapeType="1"/>
            </p:cNvSpPr>
            <p:nvPr/>
          </p:nvSpPr>
          <p:spPr bwMode="auto">
            <a:xfrm flipH="1">
              <a:off x="1997" y="2418"/>
              <a:ext cx="723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0" name="AutoShape 16"/>
            <p:cNvSpPr>
              <a:spLocks noChangeArrowheads="1"/>
            </p:cNvSpPr>
            <p:nvPr/>
          </p:nvSpPr>
          <p:spPr bwMode="auto">
            <a:xfrm>
              <a:off x="2517" y="2203"/>
              <a:ext cx="432" cy="2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18</a:t>
              </a:r>
            </a:p>
          </p:txBody>
        </p:sp>
        <p:sp>
          <p:nvSpPr>
            <p:cNvPr id="3081" name="AutoShape 17"/>
            <p:cNvSpPr>
              <a:spLocks noChangeArrowheads="1"/>
            </p:cNvSpPr>
            <p:nvPr/>
          </p:nvSpPr>
          <p:spPr bwMode="auto">
            <a:xfrm>
              <a:off x="1803" y="2886"/>
              <a:ext cx="433" cy="2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13</a:t>
              </a:r>
            </a:p>
          </p:txBody>
        </p:sp>
        <p:sp>
          <p:nvSpPr>
            <p:cNvPr id="3082" name="AutoShape 18"/>
            <p:cNvSpPr>
              <a:spLocks noChangeArrowheads="1"/>
            </p:cNvSpPr>
            <p:nvPr/>
          </p:nvSpPr>
          <p:spPr bwMode="auto">
            <a:xfrm>
              <a:off x="3118" y="2886"/>
              <a:ext cx="434" cy="2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37</a:t>
              </a:r>
            </a:p>
          </p:txBody>
        </p:sp>
        <p:sp>
          <p:nvSpPr>
            <p:cNvPr id="3083" name="Line 19"/>
            <p:cNvSpPr>
              <a:spLocks noChangeShapeType="1"/>
            </p:cNvSpPr>
            <p:nvPr/>
          </p:nvSpPr>
          <p:spPr bwMode="auto">
            <a:xfrm>
              <a:off x="3342" y="3100"/>
              <a:ext cx="383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4" name="Line 20"/>
            <p:cNvSpPr>
              <a:spLocks noChangeShapeType="1"/>
            </p:cNvSpPr>
            <p:nvPr/>
          </p:nvSpPr>
          <p:spPr bwMode="auto">
            <a:xfrm flipH="1">
              <a:off x="2911" y="3100"/>
              <a:ext cx="425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5" name="Line 21"/>
            <p:cNvSpPr>
              <a:spLocks noChangeShapeType="1"/>
            </p:cNvSpPr>
            <p:nvPr/>
          </p:nvSpPr>
          <p:spPr bwMode="auto">
            <a:xfrm>
              <a:off x="2034" y="3100"/>
              <a:ext cx="384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6" name="AutoShape 22"/>
            <p:cNvSpPr>
              <a:spLocks noChangeArrowheads="1"/>
            </p:cNvSpPr>
            <p:nvPr/>
          </p:nvSpPr>
          <p:spPr bwMode="auto">
            <a:xfrm>
              <a:off x="2195" y="3569"/>
              <a:ext cx="434" cy="2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15</a:t>
              </a:r>
            </a:p>
          </p:txBody>
        </p:sp>
        <p:sp>
          <p:nvSpPr>
            <p:cNvPr id="3087" name="AutoShape 23"/>
            <p:cNvSpPr>
              <a:spLocks noChangeArrowheads="1"/>
            </p:cNvSpPr>
            <p:nvPr/>
          </p:nvSpPr>
          <p:spPr bwMode="auto">
            <a:xfrm>
              <a:off x="2706" y="3569"/>
              <a:ext cx="436" cy="2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23</a:t>
              </a:r>
            </a:p>
          </p:txBody>
        </p:sp>
        <p:sp>
          <p:nvSpPr>
            <p:cNvPr id="3088" name="AutoShape 24"/>
            <p:cNvSpPr>
              <a:spLocks noChangeArrowheads="1"/>
            </p:cNvSpPr>
            <p:nvPr/>
          </p:nvSpPr>
          <p:spPr bwMode="auto">
            <a:xfrm>
              <a:off x="3484" y="3569"/>
              <a:ext cx="434" cy="2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40</a:t>
              </a:r>
            </a:p>
          </p:txBody>
        </p:sp>
      </p:grpSp>
      <p:sp>
        <p:nvSpPr>
          <p:cNvPr id="3077" name="Text Box 25"/>
          <p:cNvSpPr txBox="1">
            <a:spLocks noChangeArrowheads="1"/>
          </p:cNvSpPr>
          <p:nvPr/>
        </p:nvSpPr>
        <p:spPr bwMode="auto">
          <a:xfrm>
            <a:off x="1136650" y="3357563"/>
            <a:ext cx="2951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/>
              <a:t>Ví dụ: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Cây nhị phân tìm kiếm cân bằng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950" y="1772816"/>
            <a:ext cx="8951049" cy="381595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600"/>
              <a:t>Định nghĩa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600"/>
              <a:t>Tổ chức dữ liệu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600"/>
              <a:t>Các trường hợp mất cân bằng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600"/>
              <a:t>Các thao tác trên cây cân bằng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n-US" sz="360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n-US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Ðịnh nghĩa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9201150" cy="1296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Cây nhị phân tìm  kiếm cân bằng là cây</a:t>
            </a:r>
            <a:r>
              <a:rPr lang="en-US" sz="2800"/>
              <a:t> </a:t>
            </a:r>
            <a:r>
              <a:rPr lang="en-US" sz="2800">
                <a:solidFill>
                  <a:srgbClr val="080808"/>
                </a:solidFill>
                <a:cs typeface="Times New Roman" pitchFamily="18" charset="0"/>
              </a:rPr>
              <a:t>mà tại mỗi nút của nó độ cao của cây con trái và của cây con phải chênh lệch không quá một</a:t>
            </a:r>
            <a:r>
              <a:rPr lang="en-US" sz="2800">
                <a:solidFill>
                  <a:srgbClr val="080808"/>
                </a:solidFill>
              </a:rPr>
              <a:t> </a:t>
            </a:r>
            <a:endParaRPr lang="en-US" sz="2800"/>
          </a:p>
        </p:txBody>
      </p:sp>
      <p:sp>
        <p:nvSpPr>
          <p:cNvPr id="22532" name="Text Box 25"/>
          <p:cNvSpPr txBox="1">
            <a:spLocks noChangeArrowheads="1"/>
          </p:cNvSpPr>
          <p:nvPr/>
        </p:nvSpPr>
        <p:spPr bwMode="auto">
          <a:xfrm>
            <a:off x="1136650" y="3357563"/>
            <a:ext cx="2951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/>
              <a:t>Ví dụ:</a:t>
            </a:r>
          </a:p>
        </p:txBody>
      </p:sp>
      <p:grpSp>
        <p:nvGrpSpPr>
          <p:cNvPr id="22533" name="Group 27"/>
          <p:cNvGrpSpPr>
            <a:grpSpLocks/>
          </p:cNvGrpSpPr>
          <p:nvPr/>
        </p:nvGrpSpPr>
        <p:grpSpPr bwMode="auto">
          <a:xfrm>
            <a:off x="2144713" y="2060575"/>
            <a:ext cx="7478712" cy="4389438"/>
            <a:chOff x="2787" y="1514"/>
            <a:chExt cx="7538" cy="4881"/>
          </a:xfrm>
        </p:grpSpPr>
        <p:sp>
          <p:nvSpPr>
            <p:cNvPr id="22534" name="AutoShape 28"/>
            <p:cNvSpPr>
              <a:spLocks noChangeArrowheads="1"/>
            </p:cNvSpPr>
            <p:nvPr/>
          </p:nvSpPr>
          <p:spPr bwMode="auto">
            <a:xfrm>
              <a:off x="6298" y="1514"/>
              <a:ext cx="673" cy="4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44</a:t>
              </a:r>
            </a:p>
          </p:txBody>
        </p:sp>
        <p:sp>
          <p:nvSpPr>
            <p:cNvPr id="22535" name="Line 29"/>
            <p:cNvSpPr>
              <a:spLocks noChangeShapeType="1"/>
            </p:cNvSpPr>
            <p:nvPr/>
          </p:nvSpPr>
          <p:spPr bwMode="auto">
            <a:xfrm flipH="1">
              <a:off x="4290" y="1965"/>
              <a:ext cx="2325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36" name="Line 30"/>
            <p:cNvSpPr>
              <a:spLocks noChangeShapeType="1"/>
            </p:cNvSpPr>
            <p:nvPr/>
          </p:nvSpPr>
          <p:spPr bwMode="auto">
            <a:xfrm>
              <a:off x="4305" y="3450"/>
              <a:ext cx="1065" cy="1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37" name="Line 31"/>
            <p:cNvSpPr>
              <a:spLocks noChangeShapeType="1"/>
            </p:cNvSpPr>
            <p:nvPr/>
          </p:nvSpPr>
          <p:spPr bwMode="auto">
            <a:xfrm flipH="1">
              <a:off x="3105" y="3450"/>
              <a:ext cx="1185" cy="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38" name="Line 32"/>
            <p:cNvSpPr>
              <a:spLocks noChangeShapeType="1"/>
            </p:cNvSpPr>
            <p:nvPr/>
          </p:nvSpPr>
          <p:spPr bwMode="auto">
            <a:xfrm>
              <a:off x="6630" y="1965"/>
              <a:ext cx="2610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39" name="Line 33"/>
            <p:cNvSpPr>
              <a:spLocks noChangeShapeType="1"/>
            </p:cNvSpPr>
            <p:nvPr/>
          </p:nvSpPr>
          <p:spPr bwMode="auto">
            <a:xfrm flipH="1">
              <a:off x="8385" y="3450"/>
              <a:ext cx="870" cy="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0" name="Line 34"/>
            <p:cNvSpPr>
              <a:spLocks noChangeShapeType="1"/>
            </p:cNvSpPr>
            <p:nvPr/>
          </p:nvSpPr>
          <p:spPr bwMode="auto">
            <a:xfrm>
              <a:off x="9255" y="3450"/>
              <a:ext cx="750" cy="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1" name="AutoShape 35"/>
            <p:cNvSpPr>
              <a:spLocks noChangeArrowheads="1"/>
            </p:cNvSpPr>
            <p:nvPr/>
          </p:nvSpPr>
          <p:spPr bwMode="auto">
            <a:xfrm>
              <a:off x="3956" y="2997"/>
              <a:ext cx="711" cy="4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23</a:t>
              </a:r>
            </a:p>
          </p:txBody>
        </p:sp>
        <p:sp>
          <p:nvSpPr>
            <p:cNvPr id="22542" name="AutoShape 36"/>
            <p:cNvSpPr>
              <a:spLocks noChangeArrowheads="1"/>
            </p:cNvSpPr>
            <p:nvPr/>
          </p:nvSpPr>
          <p:spPr bwMode="auto">
            <a:xfrm>
              <a:off x="8878" y="2998"/>
              <a:ext cx="673" cy="4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88</a:t>
              </a:r>
            </a:p>
          </p:txBody>
        </p:sp>
        <p:sp>
          <p:nvSpPr>
            <p:cNvPr id="22543" name="AutoShape 37"/>
            <p:cNvSpPr>
              <a:spLocks noChangeArrowheads="1"/>
            </p:cNvSpPr>
            <p:nvPr/>
          </p:nvSpPr>
          <p:spPr bwMode="auto">
            <a:xfrm>
              <a:off x="2787" y="4451"/>
              <a:ext cx="711" cy="4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13</a:t>
              </a:r>
            </a:p>
          </p:txBody>
        </p:sp>
        <p:sp>
          <p:nvSpPr>
            <p:cNvPr id="22544" name="AutoShape 38"/>
            <p:cNvSpPr>
              <a:spLocks noChangeArrowheads="1"/>
            </p:cNvSpPr>
            <p:nvPr/>
          </p:nvSpPr>
          <p:spPr bwMode="auto">
            <a:xfrm>
              <a:off x="4947" y="4451"/>
              <a:ext cx="711" cy="4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37</a:t>
              </a:r>
            </a:p>
          </p:txBody>
        </p:sp>
        <p:sp>
          <p:nvSpPr>
            <p:cNvPr id="22545" name="AutoShape 39"/>
            <p:cNvSpPr>
              <a:spLocks noChangeArrowheads="1"/>
            </p:cNvSpPr>
            <p:nvPr/>
          </p:nvSpPr>
          <p:spPr bwMode="auto">
            <a:xfrm>
              <a:off x="8039" y="4439"/>
              <a:ext cx="673" cy="4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59</a:t>
              </a:r>
            </a:p>
          </p:txBody>
        </p:sp>
        <p:sp>
          <p:nvSpPr>
            <p:cNvPr id="22546" name="AutoShape 40"/>
            <p:cNvSpPr>
              <a:spLocks noChangeArrowheads="1"/>
            </p:cNvSpPr>
            <p:nvPr/>
          </p:nvSpPr>
          <p:spPr bwMode="auto">
            <a:xfrm>
              <a:off x="9663" y="4446"/>
              <a:ext cx="662" cy="4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VNI-Helve" pitchFamily="2" charset="0"/>
                </a:rPr>
                <a:t>108</a:t>
              </a:r>
            </a:p>
          </p:txBody>
        </p:sp>
        <p:sp>
          <p:nvSpPr>
            <p:cNvPr id="22547" name="Line 41"/>
            <p:cNvSpPr>
              <a:spLocks noChangeShapeType="1"/>
            </p:cNvSpPr>
            <p:nvPr/>
          </p:nvSpPr>
          <p:spPr bwMode="auto">
            <a:xfrm>
              <a:off x="5312" y="4905"/>
              <a:ext cx="628" cy="1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8" name="Line 42"/>
            <p:cNvSpPr>
              <a:spLocks noChangeShapeType="1"/>
            </p:cNvSpPr>
            <p:nvPr/>
          </p:nvSpPr>
          <p:spPr bwMode="auto">
            <a:xfrm flipH="1">
              <a:off x="4604" y="4905"/>
              <a:ext cx="699" cy="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2549" name="Group 43"/>
            <p:cNvGrpSpPr>
              <a:grpSpLocks/>
            </p:cNvGrpSpPr>
            <p:nvPr/>
          </p:nvGrpSpPr>
          <p:grpSpPr bwMode="auto">
            <a:xfrm>
              <a:off x="7694" y="4905"/>
              <a:ext cx="1336" cy="1005"/>
              <a:chOff x="3900" y="9945"/>
              <a:chExt cx="2265" cy="1005"/>
            </a:xfrm>
          </p:grpSpPr>
          <p:sp>
            <p:nvSpPr>
              <p:cNvPr id="22556" name="Line 44"/>
              <p:cNvSpPr>
                <a:spLocks noChangeShapeType="1"/>
              </p:cNvSpPr>
              <p:nvPr/>
            </p:nvSpPr>
            <p:spPr bwMode="auto">
              <a:xfrm>
                <a:off x="5100" y="9945"/>
                <a:ext cx="1065" cy="10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57" name="Line 45"/>
              <p:cNvSpPr>
                <a:spLocks noChangeShapeType="1"/>
              </p:cNvSpPr>
              <p:nvPr/>
            </p:nvSpPr>
            <p:spPr bwMode="auto">
              <a:xfrm flipH="1">
                <a:off x="3900" y="9945"/>
                <a:ext cx="1185" cy="9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550" name="Line 46"/>
            <p:cNvSpPr>
              <a:spLocks noChangeShapeType="1"/>
            </p:cNvSpPr>
            <p:nvPr/>
          </p:nvSpPr>
          <p:spPr bwMode="auto">
            <a:xfrm>
              <a:off x="3167" y="4905"/>
              <a:ext cx="628" cy="1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51" name="AutoShape 47"/>
            <p:cNvSpPr>
              <a:spLocks noChangeArrowheads="1"/>
            </p:cNvSpPr>
            <p:nvPr/>
          </p:nvSpPr>
          <p:spPr bwMode="auto">
            <a:xfrm>
              <a:off x="3431" y="5908"/>
              <a:ext cx="711" cy="4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15</a:t>
              </a:r>
            </a:p>
          </p:txBody>
        </p:sp>
        <p:sp>
          <p:nvSpPr>
            <p:cNvPr id="22552" name="AutoShape 48"/>
            <p:cNvSpPr>
              <a:spLocks noChangeArrowheads="1"/>
            </p:cNvSpPr>
            <p:nvPr/>
          </p:nvSpPr>
          <p:spPr bwMode="auto">
            <a:xfrm>
              <a:off x="4273" y="5908"/>
              <a:ext cx="708" cy="4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30</a:t>
              </a:r>
            </a:p>
          </p:txBody>
        </p:sp>
        <p:sp>
          <p:nvSpPr>
            <p:cNvPr id="22553" name="AutoShape 49"/>
            <p:cNvSpPr>
              <a:spLocks noChangeArrowheads="1"/>
            </p:cNvSpPr>
            <p:nvPr/>
          </p:nvSpPr>
          <p:spPr bwMode="auto">
            <a:xfrm>
              <a:off x="5548" y="5908"/>
              <a:ext cx="708" cy="4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40</a:t>
              </a:r>
            </a:p>
          </p:txBody>
        </p:sp>
        <p:sp>
          <p:nvSpPr>
            <p:cNvPr id="22554" name="AutoShape 50"/>
            <p:cNvSpPr>
              <a:spLocks noChangeArrowheads="1"/>
            </p:cNvSpPr>
            <p:nvPr/>
          </p:nvSpPr>
          <p:spPr bwMode="auto">
            <a:xfrm>
              <a:off x="7331" y="5908"/>
              <a:ext cx="711" cy="4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55</a:t>
              </a:r>
            </a:p>
          </p:txBody>
        </p:sp>
        <p:sp>
          <p:nvSpPr>
            <p:cNvPr id="22555" name="AutoShape 51"/>
            <p:cNvSpPr>
              <a:spLocks noChangeArrowheads="1"/>
            </p:cNvSpPr>
            <p:nvPr/>
          </p:nvSpPr>
          <p:spPr bwMode="auto">
            <a:xfrm>
              <a:off x="8651" y="5908"/>
              <a:ext cx="711" cy="4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71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Tổ chức dữ liệu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950" y="1772816"/>
            <a:ext cx="8951049" cy="381595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Chỉ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số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cân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bằng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=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độ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lệch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giữa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trái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và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phải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của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một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nút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Các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giá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trị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hợp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lệ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CSCB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 = 0	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  <a:sym typeface="Symbol" pitchFamily="18" charset="2"/>
              </a:rPr>
              <a:t>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	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Độ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cao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trái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 =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Độ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cao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phải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CSCB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 = 1	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  <a:sym typeface="Symbol" pitchFamily="18" charset="2"/>
              </a:rPr>
              <a:t>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	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Độ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cao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trái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 &lt;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Độ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cao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phải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CSCB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 = -1	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  <a:sym typeface="Symbol" pitchFamily="18" charset="2"/>
              </a:rPr>
              <a:t>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	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Độ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cao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trái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 &gt;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Độ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cao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cây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phải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(</a:t>
            </a:r>
            <a:r>
              <a:rPr lang="en-US" b="1">
                <a:solidFill>
                  <a:srgbClr val="080808"/>
                </a:solidFill>
                <a:latin typeface="Times New Roman" pitchFamily="18" charset="0"/>
              </a:rPr>
              <a:t>p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)</a:t>
            </a:r>
          </a:p>
          <a:p>
            <a:pPr eaLnBrk="1" hangingPunct="1">
              <a:buFont typeface="Wingdings" pitchFamily="2" charset="2"/>
              <a:buChar char="§"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Tổ chức dữ liệu(tt)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106488"/>
            <a:ext cx="8713787" cy="54181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#define LH -1 </a:t>
            </a:r>
            <a:r>
              <a:rPr lang="en-US" sz="2400">
                <a:solidFill>
                  <a:srgbClr val="080808"/>
                </a:solidFill>
                <a:cs typeface="Courier New" pitchFamily="49" charset="0"/>
              </a:rPr>
              <a:t>//c</a:t>
            </a:r>
            <a:r>
              <a:rPr lang="en-US" sz="2400"/>
              <a:t>ây con trái cao hơn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#define EH 0 </a:t>
            </a:r>
            <a:r>
              <a:rPr lang="en-US" sz="2400">
                <a:solidFill>
                  <a:srgbClr val="080808"/>
                </a:solidFill>
                <a:cs typeface="Courier New" pitchFamily="49" charset="0"/>
              </a:rPr>
              <a:t>//c</a:t>
            </a:r>
            <a:r>
              <a:rPr lang="en-US" sz="2400"/>
              <a:t>ây con trái bằng cây con phải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#define RH 1 </a:t>
            </a:r>
            <a:r>
              <a:rPr lang="en-US" sz="2400">
                <a:solidFill>
                  <a:srgbClr val="080808"/>
                </a:solidFill>
                <a:cs typeface="Courier New" pitchFamily="49" charset="0"/>
              </a:rPr>
              <a:t>//c</a:t>
            </a:r>
            <a:r>
              <a:rPr lang="en-US" sz="2400"/>
              <a:t>ây con phải cao hơn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typedef struct tagAVLNode	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{</a:t>
            </a:r>
            <a:r>
              <a:rPr lang="en-US" i="1">
                <a:solidFill>
                  <a:srgbClr val="080808"/>
                </a:solidFill>
                <a:cs typeface="Courier New" pitchFamily="49" charset="0"/>
              </a:rPr>
              <a:t>	char	balFactor; //ch</a:t>
            </a:r>
            <a:r>
              <a:rPr lang="en-US" i="1"/>
              <a:t>ỉ số cân bằng</a:t>
            </a:r>
            <a:endParaRPr lang="en-US">
              <a:solidFill>
                <a:srgbClr val="080808"/>
              </a:solidFill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Data	key;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struct tagAVLNode*	pLeft;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struct tagAVLNode*	pRight;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}AVLNode;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typedef AVLNode	*AVLTree;	</a:t>
            </a:r>
            <a:r>
              <a:rPr lang="en-US" b="1">
                <a:solidFill>
                  <a:srgbClr val="080808"/>
                </a:solidFill>
                <a:latin typeface="VNI-Times" pitchFamily="2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Các trường hợp mất cân bằng do lệch trái</a:t>
            </a:r>
          </a:p>
        </p:txBody>
      </p:sp>
      <p:grpSp>
        <p:nvGrpSpPr>
          <p:cNvPr id="25603" name="Group 58"/>
          <p:cNvGrpSpPr>
            <a:grpSpLocks/>
          </p:cNvGrpSpPr>
          <p:nvPr/>
        </p:nvGrpSpPr>
        <p:grpSpPr bwMode="auto">
          <a:xfrm>
            <a:off x="954088" y="1557338"/>
            <a:ext cx="4070350" cy="4752975"/>
            <a:chOff x="465" y="527"/>
            <a:chExt cx="2564" cy="2994"/>
          </a:xfrm>
        </p:grpSpPr>
        <p:sp>
          <p:nvSpPr>
            <p:cNvPr id="25621" name="Oval 59"/>
            <p:cNvSpPr>
              <a:spLocks noChangeArrowheads="1"/>
            </p:cNvSpPr>
            <p:nvPr/>
          </p:nvSpPr>
          <p:spPr bwMode="auto">
            <a:xfrm>
              <a:off x="190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25622" name="Oval 60"/>
            <p:cNvSpPr>
              <a:spLocks noChangeArrowheads="1"/>
            </p:cNvSpPr>
            <p:nvPr/>
          </p:nvSpPr>
          <p:spPr bwMode="auto">
            <a:xfrm>
              <a:off x="2621" y="1253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</a:t>
              </a:r>
            </a:p>
          </p:txBody>
        </p:sp>
        <p:sp>
          <p:nvSpPr>
            <p:cNvPr id="25623" name="Oval 61"/>
            <p:cNvSpPr>
              <a:spLocks noChangeArrowheads="1"/>
            </p:cNvSpPr>
            <p:nvPr/>
          </p:nvSpPr>
          <p:spPr bwMode="auto">
            <a:xfrm>
              <a:off x="1215" y="125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25624" name="Oval 62"/>
            <p:cNvSpPr>
              <a:spLocks noChangeArrowheads="1"/>
            </p:cNvSpPr>
            <p:nvPr/>
          </p:nvSpPr>
          <p:spPr bwMode="auto">
            <a:xfrm>
              <a:off x="1714" y="2115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25625" name="Oval 63"/>
            <p:cNvSpPr>
              <a:spLocks noChangeArrowheads="1"/>
            </p:cNvSpPr>
            <p:nvPr/>
          </p:nvSpPr>
          <p:spPr bwMode="auto">
            <a:xfrm>
              <a:off x="671" y="216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25626" name="Oval 64"/>
            <p:cNvSpPr>
              <a:spLocks noChangeArrowheads="1"/>
            </p:cNvSpPr>
            <p:nvPr/>
          </p:nvSpPr>
          <p:spPr bwMode="auto">
            <a:xfrm>
              <a:off x="1124" y="311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5627" name="Oval 65"/>
            <p:cNvSpPr>
              <a:spLocks noChangeArrowheads="1"/>
            </p:cNvSpPr>
            <p:nvPr/>
          </p:nvSpPr>
          <p:spPr bwMode="auto">
            <a:xfrm>
              <a:off x="465" y="311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5628" name="Line 66"/>
            <p:cNvSpPr>
              <a:spLocks noChangeShapeType="1"/>
            </p:cNvSpPr>
            <p:nvPr/>
          </p:nvSpPr>
          <p:spPr bwMode="auto">
            <a:xfrm flipH="1">
              <a:off x="144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67"/>
            <p:cNvSpPr>
              <a:spLocks noChangeShapeType="1"/>
            </p:cNvSpPr>
            <p:nvPr/>
          </p:nvSpPr>
          <p:spPr bwMode="auto">
            <a:xfrm>
              <a:off x="212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68"/>
            <p:cNvSpPr>
              <a:spLocks noChangeShapeType="1"/>
            </p:cNvSpPr>
            <p:nvPr/>
          </p:nvSpPr>
          <p:spPr bwMode="auto">
            <a:xfrm>
              <a:off x="1441" y="1661"/>
              <a:ext cx="45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69"/>
            <p:cNvSpPr>
              <a:spLocks noChangeShapeType="1"/>
            </p:cNvSpPr>
            <p:nvPr/>
          </p:nvSpPr>
          <p:spPr bwMode="auto">
            <a:xfrm flipH="1">
              <a:off x="897" y="1661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70"/>
            <p:cNvSpPr>
              <a:spLocks noChangeShapeType="1"/>
            </p:cNvSpPr>
            <p:nvPr/>
          </p:nvSpPr>
          <p:spPr bwMode="auto">
            <a:xfrm flipH="1">
              <a:off x="671" y="2568"/>
              <a:ext cx="226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71"/>
            <p:cNvSpPr>
              <a:spLocks noChangeShapeType="1"/>
            </p:cNvSpPr>
            <p:nvPr/>
          </p:nvSpPr>
          <p:spPr bwMode="auto">
            <a:xfrm>
              <a:off x="897" y="2568"/>
              <a:ext cx="409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4" name="Group 72"/>
          <p:cNvGrpSpPr>
            <a:grpSpLocks/>
          </p:cNvGrpSpPr>
          <p:nvPr/>
        </p:nvGrpSpPr>
        <p:grpSpPr bwMode="auto">
          <a:xfrm>
            <a:off x="5673725" y="1844675"/>
            <a:ext cx="3743325" cy="4464050"/>
            <a:chOff x="671" y="527"/>
            <a:chExt cx="2358" cy="2812"/>
          </a:xfrm>
        </p:grpSpPr>
        <p:sp>
          <p:nvSpPr>
            <p:cNvPr id="25608" name="Oval 73"/>
            <p:cNvSpPr>
              <a:spLocks noChangeArrowheads="1"/>
            </p:cNvSpPr>
            <p:nvPr/>
          </p:nvSpPr>
          <p:spPr bwMode="auto">
            <a:xfrm>
              <a:off x="190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25609" name="Oval 74"/>
            <p:cNvSpPr>
              <a:spLocks noChangeArrowheads="1"/>
            </p:cNvSpPr>
            <p:nvPr/>
          </p:nvSpPr>
          <p:spPr bwMode="auto">
            <a:xfrm>
              <a:off x="2621" y="1253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</a:t>
              </a:r>
            </a:p>
          </p:txBody>
        </p:sp>
        <p:sp>
          <p:nvSpPr>
            <p:cNvPr id="25610" name="Oval 75"/>
            <p:cNvSpPr>
              <a:spLocks noChangeArrowheads="1"/>
            </p:cNvSpPr>
            <p:nvPr/>
          </p:nvSpPr>
          <p:spPr bwMode="auto">
            <a:xfrm>
              <a:off x="1215" y="125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25611" name="Oval 76"/>
            <p:cNvSpPr>
              <a:spLocks noChangeArrowheads="1"/>
            </p:cNvSpPr>
            <p:nvPr/>
          </p:nvSpPr>
          <p:spPr bwMode="auto">
            <a:xfrm>
              <a:off x="1714" y="2115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T2</a:t>
              </a:r>
            </a:p>
          </p:txBody>
        </p:sp>
        <p:sp>
          <p:nvSpPr>
            <p:cNvPr id="25612" name="Oval 77"/>
            <p:cNvSpPr>
              <a:spLocks noChangeArrowheads="1"/>
            </p:cNvSpPr>
            <p:nvPr/>
          </p:nvSpPr>
          <p:spPr bwMode="auto">
            <a:xfrm>
              <a:off x="671" y="216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25613" name="Oval 78"/>
            <p:cNvSpPr>
              <a:spLocks noChangeArrowheads="1"/>
            </p:cNvSpPr>
            <p:nvPr/>
          </p:nvSpPr>
          <p:spPr bwMode="auto">
            <a:xfrm>
              <a:off x="2304" y="2928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R21</a:t>
              </a:r>
            </a:p>
          </p:txBody>
        </p:sp>
        <p:sp>
          <p:nvSpPr>
            <p:cNvPr id="25614" name="Oval 79"/>
            <p:cNvSpPr>
              <a:spLocks noChangeArrowheads="1"/>
            </p:cNvSpPr>
            <p:nvPr/>
          </p:nvSpPr>
          <p:spPr bwMode="auto">
            <a:xfrm>
              <a:off x="1170" y="293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L21</a:t>
              </a:r>
            </a:p>
          </p:txBody>
        </p:sp>
        <p:sp>
          <p:nvSpPr>
            <p:cNvPr id="25615" name="Line 80"/>
            <p:cNvSpPr>
              <a:spLocks noChangeShapeType="1"/>
            </p:cNvSpPr>
            <p:nvPr/>
          </p:nvSpPr>
          <p:spPr bwMode="auto">
            <a:xfrm flipH="1">
              <a:off x="144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81"/>
            <p:cNvSpPr>
              <a:spLocks noChangeShapeType="1"/>
            </p:cNvSpPr>
            <p:nvPr/>
          </p:nvSpPr>
          <p:spPr bwMode="auto">
            <a:xfrm>
              <a:off x="212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82"/>
            <p:cNvSpPr>
              <a:spLocks noChangeShapeType="1"/>
            </p:cNvSpPr>
            <p:nvPr/>
          </p:nvSpPr>
          <p:spPr bwMode="auto">
            <a:xfrm>
              <a:off x="1441" y="1661"/>
              <a:ext cx="45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83"/>
            <p:cNvSpPr>
              <a:spLocks noChangeShapeType="1"/>
            </p:cNvSpPr>
            <p:nvPr/>
          </p:nvSpPr>
          <p:spPr bwMode="auto">
            <a:xfrm flipH="1">
              <a:off x="897" y="1661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84"/>
            <p:cNvSpPr>
              <a:spLocks noChangeShapeType="1"/>
            </p:cNvSpPr>
            <p:nvPr/>
          </p:nvSpPr>
          <p:spPr bwMode="auto">
            <a:xfrm flipH="1">
              <a:off x="1442" y="2523"/>
              <a:ext cx="51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85"/>
            <p:cNvSpPr>
              <a:spLocks noChangeShapeType="1"/>
            </p:cNvSpPr>
            <p:nvPr/>
          </p:nvSpPr>
          <p:spPr bwMode="auto">
            <a:xfrm>
              <a:off x="1941" y="2523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5" name="Text Box 86"/>
          <p:cNvSpPr txBox="1">
            <a:spLocks noChangeArrowheads="1"/>
          </p:cNvSpPr>
          <p:nvPr/>
        </p:nvSpPr>
        <p:spPr bwMode="auto">
          <a:xfrm>
            <a:off x="920750" y="893763"/>
            <a:ext cx="611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Cây mất cân bằng tại nút T</a:t>
            </a:r>
          </a:p>
        </p:txBody>
      </p:sp>
      <p:sp>
        <p:nvSpPr>
          <p:cNvPr id="25606" name="Text Box 87"/>
          <p:cNvSpPr txBox="1">
            <a:spLocks noChangeArrowheads="1"/>
          </p:cNvSpPr>
          <p:nvPr/>
        </p:nvSpPr>
        <p:spPr bwMode="auto">
          <a:xfrm>
            <a:off x="920750" y="17732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TH1: Left-Left</a:t>
            </a:r>
          </a:p>
        </p:txBody>
      </p:sp>
      <p:sp>
        <p:nvSpPr>
          <p:cNvPr id="25607" name="Text Box 88"/>
          <p:cNvSpPr txBox="1">
            <a:spLocks noChangeArrowheads="1"/>
          </p:cNvSpPr>
          <p:nvPr/>
        </p:nvSpPr>
        <p:spPr bwMode="auto">
          <a:xfrm>
            <a:off x="5313363" y="1819275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TH2: Left-Right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Các trường hợp mất cân bằng do lệch phải</a:t>
            </a:r>
          </a:p>
        </p:txBody>
      </p:sp>
      <p:grpSp>
        <p:nvGrpSpPr>
          <p:cNvPr id="26627" name="Group 58"/>
          <p:cNvGrpSpPr>
            <a:grpSpLocks/>
          </p:cNvGrpSpPr>
          <p:nvPr/>
        </p:nvGrpSpPr>
        <p:grpSpPr bwMode="auto">
          <a:xfrm>
            <a:off x="1282700" y="2133600"/>
            <a:ext cx="4391025" cy="4392613"/>
            <a:chOff x="444" y="527"/>
            <a:chExt cx="2766" cy="2767"/>
          </a:xfrm>
        </p:grpSpPr>
        <p:sp>
          <p:nvSpPr>
            <p:cNvPr id="26645" name="Oval 59"/>
            <p:cNvSpPr>
              <a:spLocks noChangeArrowheads="1"/>
            </p:cNvSpPr>
            <p:nvPr/>
          </p:nvSpPr>
          <p:spPr bwMode="auto">
            <a:xfrm>
              <a:off x="113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26646" name="Oval 60"/>
            <p:cNvSpPr>
              <a:spLocks noChangeArrowheads="1"/>
            </p:cNvSpPr>
            <p:nvPr/>
          </p:nvSpPr>
          <p:spPr bwMode="auto">
            <a:xfrm>
              <a:off x="1714" y="1163"/>
              <a:ext cx="49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26647" name="Oval 61"/>
            <p:cNvSpPr>
              <a:spLocks noChangeArrowheads="1"/>
            </p:cNvSpPr>
            <p:nvPr/>
          </p:nvSpPr>
          <p:spPr bwMode="auto">
            <a:xfrm>
              <a:off x="444" y="111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</a:t>
              </a:r>
            </a:p>
          </p:txBody>
        </p:sp>
        <p:sp>
          <p:nvSpPr>
            <p:cNvPr id="26648" name="Oval 62"/>
            <p:cNvSpPr>
              <a:spLocks noChangeArrowheads="1"/>
            </p:cNvSpPr>
            <p:nvPr/>
          </p:nvSpPr>
          <p:spPr bwMode="auto">
            <a:xfrm>
              <a:off x="2213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26649" name="Oval 63"/>
            <p:cNvSpPr>
              <a:spLocks noChangeArrowheads="1"/>
            </p:cNvSpPr>
            <p:nvPr/>
          </p:nvSpPr>
          <p:spPr bwMode="auto">
            <a:xfrm>
              <a:off x="1171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26650" name="Oval 64"/>
            <p:cNvSpPr>
              <a:spLocks noChangeArrowheads="1"/>
            </p:cNvSpPr>
            <p:nvPr/>
          </p:nvSpPr>
          <p:spPr bwMode="auto">
            <a:xfrm>
              <a:off x="2757" y="284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6651" name="Oval 65"/>
            <p:cNvSpPr>
              <a:spLocks noChangeArrowheads="1"/>
            </p:cNvSpPr>
            <p:nvPr/>
          </p:nvSpPr>
          <p:spPr bwMode="auto">
            <a:xfrm>
              <a:off x="1714" y="2886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6652" name="Line 66"/>
            <p:cNvSpPr>
              <a:spLocks noChangeShapeType="1"/>
            </p:cNvSpPr>
            <p:nvPr/>
          </p:nvSpPr>
          <p:spPr bwMode="auto">
            <a:xfrm flipH="1">
              <a:off x="671" y="935"/>
              <a:ext cx="72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67"/>
            <p:cNvSpPr>
              <a:spLocks noChangeShapeType="1"/>
            </p:cNvSpPr>
            <p:nvPr/>
          </p:nvSpPr>
          <p:spPr bwMode="auto">
            <a:xfrm>
              <a:off x="1352" y="935"/>
              <a:ext cx="5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68"/>
            <p:cNvSpPr>
              <a:spLocks noChangeShapeType="1"/>
            </p:cNvSpPr>
            <p:nvPr/>
          </p:nvSpPr>
          <p:spPr bwMode="auto">
            <a:xfrm>
              <a:off x="1986" y="1616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69"/>
            <p:cNvSpPr>
              <a:spLocks noChangeShapeType="1"/>
            </p:cNvSpPr>
            <p:nvPr/>
          </p:nvSpPr>
          <p:spPr bwMode="auto">
            <a:xfrm flipH="1">
              <a:off x="1442" y="1616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70"/>
            <p:cNvSpPr>
              <a:spLocks noChangeShapeType="1"/>
            </p:cNvSpPr>
            <p:nvPr/>
          </p:nvSpPr>
          <p:spPr bwMode="auto">
            <a:xfrm flipH="1">
              <a:off x="1941" y="2432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71"/>
            <p:cNvSpPr>
              <a:spLocks noChangeShapeType="1"/>
            </p:cNvSpPr>
            <p:nvPr/>
          </p:nvSpPr>
          <p:spPr bwMode="auto">
            <a:xfrm>
              <a:off x="2440" y="2432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8" name="Group 72"/>
          <p:cNvGrpSpPr>
            <a:grpSpLocks/>
          </p:cNvGrpSpPr>
          <p:nvPr/>
        </p:nvGrpSpPr>
        <p:grpSpPr bwMode="auto">
          <a:xfrm>
            <a:off x="5961063" y="2060575"/>
            <a:ext cx="3527425" cy="4392613"/>
            <a:chOff x="444" y="527"/>
            <a:chExt cx="2222" cy="2767"/>
          </a:xfrm>
        </p:grpSpPr>
        <p:sp>
          <p:nvSpPr>
            <p:cNvPr id="26632" name="Oval 73"/>
            <p:cNvSpPr>
              <a:spLocks noChangeArrowheads="1"/>
            </p:cNvSpPr>
            <p:nvPr/>
          </p:nvSpPr>
          <p:spPr bwMode="auto">
            <a:xfrm>
              <a:off x="113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26633" name="Oval 74"/>
            <p:cNvSpPr>
              <a:spLocks noChangeArrowheads="1"/>
            </p:cNvSpPr>
            <p:nvPr/>
          </p:nvSpPr>
          <p:spPr bwMode="auto">
            <a:xfrm>
              <a:off x="1714" y="1163"/>
              <a:ext cx="49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26634" name="Oval 75"/>
            <p:cNvSpPr>
              <a:spLocks noChangeArrowheads="1"/>
            </p:cNvSpPr>
            <p:nvPr/>
          </p:nvSpPr>
          <p:spPr bwMode="auto">
            <a:xfrm>
              <a:off x="444" y="111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</a:t>
              </a:r>
            </a:p>
          </p:txBody>
        </p:sp>
        <p:sp>
          <p:nvSpPr>
            <p:cNvPr id="26635" name="Oval 76"/>
            <p:cNvSpPr>
              <a:spLocks noChangeArrowheads="1"/>
            </p:cNvSpPr>
            <p:nvPr/>
          </p:nvSpPr>
          <p:spPr bwMode="auto">
            <a:xfrm>
              <a:off x="2213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26636" name="Oval 77"/>
            <p:cNvSpPr>
              <a:spLocks noChangeArrowheads="1"/>
            </p:cNvSpPr>
            <p:nvPr/>
          </p:nvSpPr>
          <p:spPr bwMode="auto">
            <a:xfrm>
              <a:off x="1171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T2</a:t>
              </a:r>
            </a:p>
          </p:txBody>
        </p:sp>
        <p:sp>
          <p:nvSpPr>
            <p:cNvPr id="26637" name="Oval 78"/>
            <p:cNvSpPr>
              <a:spLocks noChangeArrowheads="1"/>
            </p:cNvSpPr>
            <p:nvPr/>
          </p:nvSpPr>
          <p:spPr bwMode="auto">
            <a:xfrm>
              <a:off x="1714" y="284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R21</a:t>
              </a:r>
            </a:p>
          </p:txBody>
        </p:sp>
        <p:sp>
          <p:nvSpPr>
            <p:cNvPr id="26638" name="Oval 79"/>
            <p:cNvSpPr>
              <a:spLocks noChangeArrowheads="1"/>
            </p:cNvSpPr>
            <p:nvPr/>
          </p:nvSpPr>
          <p:spPr bwMode="auto">
            <a:xfrm>
              <a:off x="671" y="2886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L21</a:t>
              </a:r>
            </a:p>
          </p:txBody>
        </p:sp>
        <p:sp>
          <p:nvSpPr>
            <p:cNvPr id="26639" name="Line 80"/>
            <p:cNvSpPr>
              <a:spLocks noChangeShapeType="1"/>
            </p:cNvSpPr>
            <p:nvPr/>
          </p:nvSpPr>
          <p:spPr bwMode="auto">
            <a:xfrm flipH="1">
              <a:off x="671" y="935"/>
              <a:ext cx="72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81"/>
            <p:cNvSpPr>
              <a:spLocks noChangeShapeType="1"/>
            </p:cNvSpPr>
            <p:nvPr/>
          </p:nvSpPr>
          <p:spPr bwMode="auto">
            <a:xfrm>
              <a:off x="1352" y="935"/>
              <a:ext cx="5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82"/>
            <p:cNvSpPr>
              <a:spLocks noChangeShapeType="1"/>
            </p:cNvSpPr>
            <p:nvPr/>
          </p:nvSpPr>
          <p:spPr bwMode="auto">
            <a:xfrm>
              <a:off x="1986" y="1616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83"/>
            <p:cNvSpPr>
              <a:spLocks noChangeShapeType="1"/>
            </p:cNvSpPr>
            <p:nvPr/>
          </p:nvSpPr>
          <p:spPr bwMode="auto">
            <a:xfrm flipH="1">
              <a:off x="1442" y="1616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84"/>
            <p:cNvSpPr>
              <a:spLocks noChangeShapeType="1"/>
            </p:cNvSpPr>
            <p:nvPr/>
          </p:nvSpPr>
          <p:spPr bwMode="auto">
            <a:xfrm flipH="1">
              <a:off x="898" y="2432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85"/>
            <p:cNvSpPr>
              <a:spLocks noChangeShapeType="1"/>
            </p:cNvSpPr>
            <p:nvPr/>
          </p:nvSpPr>
          <p:spPr bwMode="auto">
            <a:xfrm>
              <a:off x="1397" y="2432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86"/>
          <p:cNvSpPr txBox="1">
            <a:spLocks noChangeArrowheads="1"/>
          </p:cNvSpPr>
          <p:nvPr/>
        </p:nvSpPr>
        <p:spPr bwMode="auto">
          <a:xfrm>
            <a:off x="849313" y="836613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Cây mất cân bằng tại nút T</a:t>
            </a:r>
          </a:p>
        </p:txBody>
      </p:sp>
      <p:sp>
        <p:nvSpPr>
          <p:cNvPr id="26630" name="Text Box 87"/>
          <p:cNvSpPr txBox="1">
            <a:spLocks noChangeArrowheads="1"/>
          </p:cNvSpPr>
          <p:nvPr/>
        </p:nvSpPr>
        <p:spPr bwMode="auto">
          <a:xfrm>
            <a:off x="633413" y="1700213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TH3: Right-Right</a:t>
            </a:r>
          </a:p>
        </p:txBody>
      </p:sp>
      <p:sp>
        <p:nvSpPr>
          <p:cNvPr id="26631" name="Text Box 88"/>
          <p:cNvSpPr txBox="1">
            <a:spLocks noChangeArrowheads="1"/>
          </p:cNvSpPr>
          <p:nvPr/>
        </p:nvSpPr>
        <p:spPr bwMode="auto">
          <a:xfrm>
            <a:off x="5024438" y="1700213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TH4: Right-Left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Các thao tác trên cây cân bằng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900" y="765175"/>
            <a:ext cx="8951049" cy="381595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80808"/>
                </a:solidFill>
              </a:rPr>
              <a:t>Khi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th</a:t>
            </a:r>
            <a:r>
              <a:rPr lang="en-US" sz="2800" dirty="0" err="1"/>
              <a:t>êm</a:t>
            </a:r>
            <a:r>
              <a:rPr lang="en-US" sz="2800" dirty="0"/>
              <a:t> hay </a:t>
            </a:r>
            <a:r>
              <a:rPr lang="en-US" sz="2800" dirty="0" err="1"/>
              <a:t>xoá</a:t>
            </a:r>
            <a:r>
              <a:rPr lang="en-US" sz="2800" dirty="0"/>
              <a:t> 1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mất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ấy</a:t>
            </a:r>
            <a:r>
              <a:rPr lang="en-US" sz="2800" dirty="0"/>
              <a:t> ta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.</a:t>
            </a:r>
            <a:endParaRPr lang="en-US" sz="2800" dirty="0">
              <a:solidFill>
                <a:srgbClr val="080808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80808"/>
                </a:solidFill>
              </a:rPr>
              <a:t>Cây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có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khả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năng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mất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cân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bằng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khi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thay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đổi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chiều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cao</a:t>
            </a:r>
            <a:r>
              <a:rPr lang="en-US" sz="2800" dirty="0">
                <a:solidFill>
                  <a:srgbClr val="080808"/>
                </a:solidFill>
              </a:rPr>
              <a:t>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err="1">
                <a:solidFill>
                  <a:srgbClr val="080808"/>
                </a:solidFill>
              </a:rPr>
              <a:t>Lệch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nhánh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trái</a:t>
            </a:r>
            <a:r>
              <a:rPr lang="en-US" dirty="0">
                <a:solidFill>
                  <a:srgbClr val="080808"/>
                </a:solidFill>
              </a:rPr>
              <a:t>, </a:t>
            </a:r>
            <a:r>
              <a:rPr lang="en-US" dirty="0" err="1">
                <a:solidFill>
                  <a:srgbClr val="080808"/>
                </a:solidFill>
              </a:rPr>
              <a:t>thêm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bên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trái</a:t>
            </a:r>
            <a:endParaRPr lang="en-US" dirty="0">
              <a:solidFill>
                <a:srgbClr val="080808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err="1">
                <a:solidFill>
                  <a:srgbClr val="080808"/>
                </a:solidFill>
              </a:rPr>
              <a:t>Lệch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nhánh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phải</a:t>
            </a:r>
            <a:r>
              <a:rPr lang="en-US" dirty="0">
                <a:solidFill>
                  <a:srgbClr val="080808"/>
                </a:solidFill>
              </a:rPr>
              <a:t>, </a:t>
            </a:r>
            <a:r>
              <a:rPr lang="en-US" dirty="0" err="1">
                <a:solidFill>
                  <a:srgbClr val="080808"/>
                </a:solidFill>
              </a:rPr>
              <a:t>thêm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bên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phải</a:t>
            </a:r>
            <a:endParaRPr lang="en-US" dirty="0">
              <a:solidFill>
                <a:srgbClr val="080808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err="1">
                <a:solidFill>
                  <a:srgbClr val="080808"/>
                </a:solidFill>
              </a:rPr>
              <a:t>Lệch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nhánh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trái</a:t>
            </a:r>
            <a:r>
              <a:rPr lang="en-US" dirty="0">
                <a:solidFill>
                  <a:srgbClr val="080808"/>
                </a:solidFill>
              </a:rPr>
              <a:t>, </a:t>
            </a:r>
            <a:r>
              <a:rPr lang="en-US" dirty="0" err="1">
                <a:solidFill>
                  <a:srgbClr val="080808"/>
                </a:solidFill>
              </a:rPr>
              <a:t>hủy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bên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phải</a:t>
            </a:r>
            <a:endParaRPr lang="en-US" dirty="0">
              <a:solidFill>
                <a:srgbClr val="080808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err="1">
                <a:solidFill>
                  <a:srgbClr val="080808"/>
                </a:solidFill>
              </a:rPr>
              <a:t>Lệch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nhánh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phải</a:t>
            </a:r>
            <a:r>
              <a:rPr lang="en-US" dirty="0">
                <a:solidFill>
                  <a:srgbClr val="080808"/>
                </a:solidFill>
              </a:rPr>
              <a:t>, </a:t>
            </a:r>
            <a:r>
              <a:rPr lang="en-US" dirty="0" err="1">
                <a:solidFill>
                  <a:srgbClr val="080808"/>
                </a:solidFill>
              </a:rPr>
              <a:t>hủy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bên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trái</a:t>
            </a:r>
            <a:endParaRPr lang="en-US" dirty="0">
              <a:solidFill>
                <a:srgbClr val="080808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80808"/>
                </a:solidFill>
              </a:rPr>
              <a:t>Cân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bằng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lại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cây</a:t>
            </a:r>
            <a:r>
              <a:rPr lang="en-US" sz="2800" dirty="0">
                <a:solidFill>
                  <a:srgbClr val="080808"/>
                </a:solidFill>
              </a:rPr>
              <a:t> : </a:t>
            </a:r>
            <a:r>
              <a:rPr lang="en-US" sz="2800" dirty="0" err="1">
                <a:solidFill>
                  <a:srgbClr val="080808"/>
                </a:solidFill>
              </a:rPr>
              <a:t>tìm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cách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bố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trí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lại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cây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sao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cho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chiều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cao</a:t>
            </a:r>
            <a:r>
              <a:rPr lang="en-US" sz="2800" dirty="0">
                <a:solidFill>
                  <a:srgbClr val="080808"/>
                </a:solidFill>
              </a:rPr>
              <a:t> 2 </a:t>
            </a:r>
            <a:r>
              <a:rPr lang="en-US" sz="2800" dirty="0" err="1">
                <a:solidFill>
                  <a:srgbClr val="080808"/>
                </a:solidFill>
              </a:rPr>
              <a:t>cây</a:t>
            </a:r>
            <a:r>
              <a:rPr lang="en-US" sz="2800" dirty="0">
                <a:solidFill>
                  <a:srgbClr val="080808"/>
                </a:solidFill>
              </a:rPr>
              <a:t> con </a:t>
            </a:r>
            <a:r>
              <a:rPr lang="en-US" sz="2800" dirty="0" err="1">
                <a:solidFill>
                  <a:srgbClr val="080808"/>
                </a:solidFill>
              </a:rPr>
              <a:t>cân</a:t>
            </a:r>
            <a:r>
              <a:rPr lang="en-US" sz="2800" dirty="0">
                <a:solidFill>
                  <a:srgbClr val="080808"/>
                </a:solidFill>
              </a:rPr>
              <a:t> </a:t>
            </a:r>
            <a:r>
              <a:rPr lang="en-US" sz="2800" dirty="0" err="1">
                <a:solidFill>
                  <a:srgbClr val="080808"/>
                </a:solidFill>
              </a:rPr>
              <a:t>đối</a:t>
            </a:r>
            <a:r>
              <a:rPr lang="en-US" sz="2800" dirty="0">
                <a:solidFill>
                  <a:srgbClr val="080808"/>
                </a:solidFill>
              </a:rPr>
              <a:t>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err="1">
                <a:solidFill>
                  <a:srgbClr val="080808"/>
                </a:solidFill>
              </a:rPr>
              <a:t>Kéo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nhánh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cao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bù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cho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nhánh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thấp</a:t>
            </a:r>
            <a:endParaRPr lang="en-US" dirty="0">
              <a:solidFill>
                <a:srgbClr val="080808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err="1">
                <a:solidFill>
                  <a:srgbClr val="080808"/>
                </a:solidFill>
              </a:rPr>
              <a:t>Phải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bảo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đảm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cây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vẫn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là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</a:t>
            </a:r>
            <a:r>
              <a:rPr lang="en-US" dirty="0" err="1"/>
              <a:t>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Cân bằng lại trường hợp 1</a:t>
            </a:r>
          </a:p>
        </p:txBody>
      </p:sp>
      <p:grpSp>
        <p:nvGrpSpPr>
          <p:cNvPr id="28675" name="Group 48"/>
          <p:cNvGrpSpPr>
            <a:grpSpLocks/>
          </p:cNvGrpSpPr>
          <p:nvPr/>
        </p:nvGrpSpPr>
        <p:grpSpPr bwMode="auto">
          <a:xfrm>
            <a:off x="738188" y="836613"/>
            <a:ext cx="4070350" cy="4752975"/>
            <a:chOff x="465" y="527"/>
            <a:chExt cx="2564" cy="2994"/>
          </a:xfrm>
        </p:grpSpPr>
        <p:sp>
          <p:nvSpPr>
            <p:cNvPr id="28691" name="Oval 4"/>
            <p:cNvSpPr>
              <a:spLocks noChangeArrowheads="1"/>
            </p:cNvSpPr>
            <p:nvPr/>
          </p:nvSpPr>
          <p:spPr bwMode="auto">
            <a:xfrm>
              <a:off x="190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28692" name="Oval 5"/>
            <p:cNvSpPr>
              <a:spLocks noChangeArrowheads="1"/>
            </p:cNvSpPr>
            <p:nvPr/>
          </p:nvSpPr>
          <p:spPr bwMode="auto">
            <a:xfrm>
              <a:off x="2621" y="1253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</a:t>
              </a:r>
            </a:p>
          </p:txBody>
        </p:sp>
        <p:sp>
          <p:nvSpPr>
            <p:cNvPr id="28693" name="Oval 10"/>
            <p:cNvSpPr>
              <a:spLocks noChangeArrowheads="1"/>
            </p:cNvSpPr>
            <p:nvPr/>
          </p:nvSpPr>
          <p:spPr bwMode="auto">
            <a:xfrm>
              <a:off x="1215" y="125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28694" name="Oval 11"/>
            <p:cNvSpPr>
              <a:spLocks noChangeArrowheads="1"/>
            </p:cNvSpPr>
            <p:nvPr/>
          </p:nvSpPr>
          <p:spPr bwMode="auto">
            <a:xfrm>
              <a:off x="1714" y="2115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28695" name="Oval 12"/>
            <p:cNvSpPr>
              <a:spLocks noChangeArrowheads="1"/>
            </p:cNvSpPr>
            <p:nvPr/>
          </p:nvSpPr>
          <p:spPr bwMode="auto">
            <a:xfrm>
              <a:off x="671" y="216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28696" name="Oval 13"/>
            <p:cNvSpPr>
              <a:spLocks noChangeArrowheads="1"/>
            </p:cNvSpPr>
            <p:nvPr/>
          </p:nvSpPr>
          <p:spPr bwMode="auto">
            <a:xfrm>
              <a:off x="1124" y="311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8697" name="Oval 14"/>
            <p:cNvSpPr>
              <a:spLocks noChangeArrowheads="1"/>
            </p:cNvSpPr>
            <p:nvPr/>
          </p:nvSpPr>
          <p:spPr bwMode="auto">
            <a:xfrm>
              <a:off x="465" y="311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8698" name="Line 15"/>
            <p:cNvSpPr>
              <a:spLocks noChangeShapeType="1"/>
            </p:cNvSpPr>
            <p:nvPr/>
          </p:nvSpPr>
          <p:spPr bwMode="auto">
            <a:xfrm flipH="1">
              <a:off x="144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16"/>
            <p:cNvSpPr>
              <a:spLocks noChangeShapeType="1"/>
            </p:cNvSpPr>
            <p:nvPr/>
          </p:nvSpPr>
          <p:spPr bwMode="auto">
            <a:xfrm>
              <a:off x="212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17"/>
            <p:cNvSpPr>
              <a:spLocks noChangeShapeType="1"/>
            </p:cNvSpPr>
            <p:nvPr/>
          </p:nvSpPr>
          <p:spPr bwMode="auto">
            <a:xfrm>
              <a:off x="1441" y="1661"/>
              <a:ext cx="45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18"/>
            <p:cNvSpPr>
              <a:spLocks noChangeShapeType="1"/>
            </p:cNvSpPr>
            <p:nvPr/>
          </p:nvSpPr>
          <p:spPr bwMode="auto">
            <a:xfrm flipH="1">
              <a:off x="897" y="1661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19"/>
            <p:cNvSpPr>
              <a:spLocks noChangeShapeType="1"/>
            </p:cNvSpPr>
            <p:nvPr/>
          </p:nvSpPr>
          <p:spPr bwMode="auto">
            <a:xfrm flipH="1">
              <a:off x="671" y="2568"/>
              <a:ext cx="226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20"/>
            <p:cNvSpPr>
              <a:spLocks noChangeShapeType="1"/>
            </p:cNvSpPr>
            <p:nvPr/>
          </p:nvSpPr>
          <p:spPr bwMode="auto">
            <a:xfrm>
              <a:off x="897" y="2568"/>
              <a:ext cx="409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76" name="Group 49"/>
          <p:cNvGrpSpPr>
            <a:grpSpLocks/>
          </p:cNvGrpSpPr>
          <p:nvPr/>
        </p:nvGrpSpPr>
        <p:grpSpPr bwMode="auto">
          <a:xfrm>
            <a:off x="4808538" y="1341438"/>
            <a:ext cx="4824412" cy="3455987"/>
            <a:chOff x="3029" y="845"/>
            <a:chExt cx="3039" cy="2177"/>
          </a:xfrm>
        </p:grpSpPr>
        <p:sp>
          <p:nvSpPr>
            <p:cNvPr id="28678" name="Oval 34"/>
            <p:cNvSpPr>
              <a:spLocks noChangeArrowheads="1"/>
            </p:cNvSpPr>
            <p:nvPr/>
          </p:nvSpPr>
          <p:spPr bwMode="auto">
            <a:xfrm>
              <a:off x="4980" y="1706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28679" name="Oval 35"/>
            <p:cNvSpPr>
              <a:spLocks noChangeArrowheads="1"/>
            </p:cNvSpPr>
            <p:nvPr/>
          </p:nvSpPr>
          <p:spPr bwMode="auto">
            <a:xfrm>
              <a:off x="5660" y="2523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</a:t>
              </a:r>
            </a:p>
          </p:txBody>
        </p:sp>
        <p:sp>
          <p:nvSpPr>
            <p:cNvPr id="28680" name="Oval 36"/>
            <p:cNvSpPr>
              <a:spLocks noChangeArrowheads="1"/>
            </p:cNvSpPr>
            <p:nvPr/>
          </p:nvSpPr>
          <p:spPr bwMode="auto">
            <a:xfrm>
              <a:off x="4390" y="845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28681" name="Oval 37"/>
            <p:cNvSpPr>
              <a:spLocks noChangeArrowheads="1"/>
            </p:cNvSpPr>
            <p:nvPr/>
          </p:nvSpPr>
          <p:spPr bwMode="auto">
            <a:xfrm>
              <a:off x="4481" y="2568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28682" name="Oval 38"/>
            <p:cNvSpPr>
              <a:spLocks noChangeArrowheads="1"/>
            </p:cNvSpPr>
            <p:nvPr/>
          </p:nvSpPr>
          <p:spPr bwMode="auto">
            <a:xfrm>
              <a:off x="3483" y="1752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28683" name="Oval 39"/>
            <p:cNvSpPr>
              <a:spLocks noChangeArrowheads="1"/>
            </p:cNvSpPr>
            <p:nvPr/>
          </p:nvSpPr>
          <p:spPr bwMode="auto">
            <a:xfrm>
              <a:off x="3891" y="2568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8684" name="Oval 40"/>
            <p:cNvSpPr>
              <a:spLocks noChangeArrowheads="1"/>
            </p:cNvSpPr>
            <p:nvPr/>
          </p:nvSpPr>
          <p:spPr bwMode="auto">
            <a:xfrm>
              <a:off x="3029" y="261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28685" name="Line 41"/>
            <p:cNvSpPr>
              <a:spLocks noChangeShapeType="1"/>
            </p:cNvSpPr>
            <p:nvPr/>
          </p:nvSpPr>
          <p:spPr bwMode="auto">
            <a:xfrm>
              <a:off x="4617" y="1253"/>
              <a:ext cx="59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42"/>
            <p:cNvSpPr>
              <a:spLocks noChangeShapeType="1"/>
            </p:cNvSpPr>
            <p:nvPr/>
          </p:nvSpPr>
          <p:spPr bwMode="auto">
            <a:xfrm>
              <a:off x="5207" y="2115"/>
              <a:ext cx="63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43"/>
            <p:cNvSpPr>
              <a:spLocks noChangeShapeType="1"/>
            </p:cNvSpPr>
            <p:nvPr/>
          </p:nvSpPr>
          <p:spPr bwMode="auto">
            <a:xfrm flipH="1">
              <a:off x="4753" y="2115"/>
              <a:ext cx="45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44"/>
            <p:cNvSpPr>
              <a:spLocks noChangeShapeType="1"/>
            </p:cNvSpPr>
            <p:nvPr/>
          </p:nvSpPr>
          <p:spPr bwMode="auto">
            <a:xfrm flipH="1">
              <a:off x="3755" y="1253"/>
              <a:ext cx="81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45"/>
            <p:cNvSpPr>
              <a:spLocks noChangeShapeType="1"/>
            </p:cNvSpPr>
            <p:nvPr/>
          </p:nvSpPr>
          <p:spPr bwMode="auto">
            <a:xfrm flipH="1">
              <a:off x="3256" y="2160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46"/>
            <p:cNvSpPr>
              <a:spLocks noChangeShapeType="1"/>
            </p:cNvSpPr>
            <p:nvPr/>
          </p:nvSpPr>
          <p:spPr bwMode="auto">
            <a:xfrm>
              <a:off x="3710" y="2160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7" name="AutoShape 47"/>
          <p:cNvSpPr>
            <a:spLocks noChangeArrowheads="1"/>
          </p:cNvSpPr>
          <p:nvPr/>
        </p:nvSpPr>
        <p:spPr bwMode="auto">
          <a:xfrm>
            <a:off x="4889500" y="1374775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571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Cài đặt cân bằng lại cho trường hợp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void LL(AVLTree &amp;T)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AVLNode *T1=T-&gt;pLeft;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T-&gt;pLeft = T1-&gt;pRight;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T1-&gt;pRight=T;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switch(T1-&gt; </a:t>
            </a:r>
            <a:r>
              <a:rPr lang="en-US">
                <a:solidFill>
                  <a:srgbClr val="080808"/>
                </a:solidFill>
                <a:cs typeface="Courier New" pitchFamily="49" charset="0"/>
              </a:rPr>
              <a:t>balFactor</a:t>
            </a:r>
            <a:r>
              <a:rPr lang="en-US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{ case LH: 	T-&gt; </a:t>
            </a:r>
            <a:r>
              <a:rPr lang="en-US">
                <a:solidFill>
                  <a:srgbClr val="080808"/>
                </a:solidFill>
                <a:cs typeface="Courier New" pitchFamily="49" charset="0"/>
              </a:rPr>
              <a:t>balFactor =EH;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		T1-&gt;balFactor=EH; break;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case EH:	T-&gt;balFactor=LH;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			T1-&gt;</a:t>
            </a:r>
            <a:r>
              <a:rPr lang="en-US">
                <a:solidFill>
                  <a:srgbClr val="080808"/>
                </a:solidFill>
                <a:cs typeface="Courier New" pitchFamily="49" charset="0"/>
              </a:rPr>
              <a:t>balFactor =RH; break;</a:t>
            </a:r>
            <a:endParaRPr 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T=T1;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Cân bằng lại trường hợp 2</a:t>
            </a:r>
          </a:p>
        </p:txBody>
      </p:sp>
      <p:grpSp>
        <p:nvGrpSpPr>
          <p:cNvPr id="30723" name="Group 31"/>
          <p:cNvGrpSpPr>
            <a:grpSpLocks/>
          </p:cNvGrpSpPr>
          <p:nvPr/>
        </p:nvGrpSpPr>
        <p:grpSpPr bwMode="auto">
          <a:xfrm>
            <a:off x="1065213" y="836613"/>
            <a:ext cx="3743325" cy="4464050"/>
            <a:chOff x="671" y="527"/>
            <a:chExt cx="2358" cy="2812"/>
          </a:xfrm>
        </p:grpSpPr>
        <p:sp>
          <p:nvSpPr>
            <p:cNvPr id="30739" name="Oval 4"/>
            <p:cNvSpPr>
              <a:spLocks noChangeArrowheads="1"/>
            </p:cNvSpPr>
            <p:nvPr/>
          </p:nvSpPr>
          <p:spPr bwMode="auto">
            <a:xfrm>
              <a:off x="190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30740" name="Oval 5"/>
            <p:cNvSpPr>
              <a:spLocks noChangeArrowheads="1"/>
            </p:cNvSpPr>
            <p:nvPr/>
          </p:nvSpPr>
          <p:spPr bwMode="auto">
            <a:xfrm>
              <a:off x="2621" y="1253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</a:t>
              </a:r>
            </a:p>
          </p:txBody>
        </p:sp>
        <p:sp>
          <p:nvSpPr>
            <p:cNvPr id="30741" name="Oval 6"/>
            <p:cNvSpPr>
              <a:spLocks noChangeArrowheads="1"/>
            </p:cNvSpPr>
            <p:nvPr/>
          </p:nvSpPr>
          <p:spPr bwMode="auto">
            <a:xfrm>
              <a:off x="1215" y="125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30742" name="Oval 7"/>
            <p:cNvSpPr>
              <a:spLocks noChangeArrowheads="1"/>
            </p:cNvSpPr>
            <p:nvPr/>
          </p:nvSpPr>
          <p:spPr bwMode="auto">
            <a:xfrm>
              <a:off x="1714" y="2115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T2</a:t>
              </a:r>
            </a:p>
          </p:txBody>
        </p:sp>
        <p:sp>
          <p:nvSpPr>
            <p:cNvPr id="30743" name="Oval 8"/>
            <p:cNvSpPr>
              <a:spLocks noChangeArrowheads="1"/>
            </p:cNvSpPr>
            <p:nvPr/>
          </p:nvSpPr>
          <p:spPr bwMode="auto">
            <a:xfrm>
              <a:off x="671" y="216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30744" name="Oval 9"/>
            <p:cNvSpPr>
              <a:spLocks noChangeArrowheads="1"/>
            </p:cNvSpPr>
            <p:nvPr/>
          </p:nvSpPr>
          <p:spPr bwMode="auto">
            <a:xfrm>
              <a:off x="2304" y="2928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R21</a:t>
              </a:r>
            </a:p>
          </p:txBody>
        </p:sp>
        <p:sp>
          <p:nvSpPr>
            <p:cNvPr id="30745" name="Oval 10"/>
            <p:cNvSpPr>
              <a:spLocks noChangeArrowheads="1"/>
            </p:cNvSpPr>
            <p:nvPr/>
          </p:nvSpPr>
          <p:spPr bwMode="auto">
            <a:xfrm>
              <a:off x="1170" y="293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L21</a:t>
              </a:r>
            </a:p>
          </p:txBody>
        </p:sp>
        <p:sp>
          <p:nvSpPr>
            <p:cNvPr id="30746" name="Line 11"/>
            <p:cNvSpPr>
              <a:spLocks noChangeShapeType="1"/>
            </p:cNvSpPr>
            <p:nvPr/>
          </p:nvSpPr>
          <p:spPr bwMode="auto">
            <a:xfrm flipH="1">
              <a:off x="144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12"/>
            <p:cNvSpPr>
              <a:spLocks noChangeShapeType="1"/>
            </p:cNvSpPr>
            <p:nvPr/>
          </p:nvSpPr>
          <p:spPr bwMode="auto">
            <a:xfrm>
              <a:off x="2122" y="935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13"/>
            <p:cNvSpPr>
              <a:spLocks noChangeShapeType="1"/>
            </p:cNvSpPr>
            <p:nvPr/>
          </p:nvSpPr>
          <p:spPr bwMode="auto">
            <a:xfrm>
              <a:off x="1441" y="1661"/>
              <a:ext cx="45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14"/>
            <p:cNvSpPr>
              <a:spLocks noChangeShapeType="1"/>
            </p:cNvSpPr>
            <p:nvPr/>
          </p:nvSpPr>
          <p:spPr bwMode="auto">
            <a:xfrm flipH="1">
              <a:off x="897" y="1661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15"/>
            <p:cNvSpPr>
              <a:spLocks noChangeShapeType="1"/>
            </p:cNvSpPr>
            <p:nvPr/>
          </p:nvSpPr>
          <p:spPr bwMode="auto">
            <a:xfrm flipH="1">
              <a:off x="1442" y="2523"/>
              <a:ext cx="51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16"/>
            <p:cNvSpPr>
              <a:spLocks noChangeShapeType="1"/>
            </p:cNvSpPr>
            <p:nvPr/>
          </p:nvSpPr>
          <p:spPr bwMode="auto">
            <a:xfrm>
              <a:off x="1941" y="2523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4" name="Group 32"/>
          <p:cNvGrpSpPr>
            <a:grpSpLocks/>
          </p:cNvGrpSpPr>
          <p:nvPr/>
        </p:nvGrpSpPr>
        <p:grpSpPr bwMode="auto">
          <a:xfrm>
            <a:off x="4808538" y="1052513"/>
            <a:ext cx="4608512" cy="3240087"/>
            <a:chOff x="3029" y="663"/>
            <a:chExt cx="2903" cy="2041"/>
          </a:xfrm>
        </p:grpSpPr>
        <p:sp>
          <p:nvSpPr>
            <p:cNvPr id="30726" name="Oval 17"/>
            <p:cNvSpPr>
              <a:spLocks noChangeArrowheads="1"/>
            </p:cNvSpPr>
            <p:nvPr/>
          </p:nvSpPr>
          <p:spPr bwMode="auto">
            <a:xfrm>
              <a:off x="4263" y="663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T2</a:t>
              </a:r>
            </a:p>
          </p:txBody>
        </p:sp>
        <p:sp>
          <p:nvSpPr>
            <p:cNvPr id="30727" name="Oval 18"/>
            <p:cNvSpPr>
              <a:spLocks noChangeArrowheads="1"/>
            </p:cNvSpPr>
            <p:nvPr/>
          </p:nvSpPr>
          <p:spPr bwMode="auto">
            <a:xfrm>
              <a:off x="4979" y="1389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30728" name="Oval 19"/>
            <p:cNvSpPr>
              <a:spLocks noChangeArrowheads="1"/>
            </p:cNvSpPr>
            <p:nvPr/>
          </p:nvSpPr>
          <p:spPr bwMode="auto">
            <a:xfrm>
              <a:off x="3573" y="1389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30729" name="Oval 20"/>
            <p:cNvSpPr>
              <a:spLocks noChangeArrowheads="1"/>
            </p:cNvSpPr>
            <p:nvPr/>
          </p:nvSpPr>
          <p:spPr bwMode="auto">
            <a:xfrm>
              <a:off x="4072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L21</a:t>
              </a:r>
            </a:p>
          </p:txBody>
        </p:sp>
        <p:sp>
          <p:nvSpPr>
            <p:cNvPr id="30730" name="Oval 21"/>
            <p:cNvSpPr>
              <a:spLocks noChangeArrowheads="1"/>
            </p:cNvSpPr>
            <p:nvPr/>
          </p:nvSpPr>
          <p:spPr bwMode="auto">
            <a:xfrm>
              <a:off x="3029" y="2296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30731" name="Oval 22"/>
            <p:cNvSpPr>
              <a:spLocks noChangeArrowheads="1"/>
            </p:cNvSpPr>
            <p:nvPr/>
          </p:nvSpPr>
          <p:spPr bwMode="auto">
            <a:xfrm>
              <a:off x="5479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</a:t>
              </a:r>
            </a:p>
          </p:txBody>
        </p:sp>
        <p:sp>
          <p:nvSpPr>
            <p:cNvPr id="30732" name="Oval 23"/>
            <p:cNvSpPr>
              <a:spLocks noChangeArrowheads="1"/>
            </p:cNvSpPr>
            <p:nvPr/>
          </p:nvSpPr>
          <p:spPr bwMode="auto">
            <a:xfrm>
              <a:off x="4617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R21</a:t>
              </a:r>
            </a:p>
          </p:txBody>
        </p:sp>
        <p:sp>
          <p:nvSpPr>
            <p:cNvPr id="30733" name="Line 24"/>
            <p:cNvSpPr>
              <a:spLocks noChangeShapeType="1"/>
            </p:cNvSpPr>
            <p:nvPr/>
          </p:nvSpPr>
          <p:spPr bwMode="auto">
            <a:xfrm flipH="1">
              <a:off x="3800" y="1071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25"/>
            <p:cNvSpPr>
              <a:spLocks noChangeShapeType="1"/>
            </p:cNvSpPr>
            <p:nvPr/>
          </p:nvSpPr>
          <p:spPr bwMode="auto">
            <a:xfrm>
              <a:off x="4480" y="1071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26"/>
            <p:cNvSpPr>
              <a:spLocks noChangeShapeType="1"/>
            </p:cNvSpPr>
            <p:nvPr/>
          </p:nvSpPr>
          <p:spPr bwMode="auto">
            <a:xfrm>
              <a:off x="3799" y="1797"/>
              <a:ext cx="45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27"/>
            <p:cNvSpPr>
              <a:spLocks noChangeShapeType="1"/>
            </p:cNvSpPr>
            <p:nvPr/>
          </p:nvSpPr>
          <p:spPr bwMode="auto">
            <a:xfrm flipH="1">
              <a:off x="3255" y="1797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28"/>
            <p:cNvSpPr>
              <a:spLocks noChangeShapeType="1"/>
            </p:cNvSpPr>
            <p:nvPr/>
          </p:nvSpPr>
          <p:spPr bwMode="auto">
            <a:xfrm flipH="1">
              <a:off x="4844" y="1842"/>
              <a:ext cx="363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29"/>
            <p:cNvSpPr>
              <a:spLocks noChangeShapeType="1"/>
            </p:cNvSpPr>
            <p:nvPr/>
          </p:nvSpPr>
          <p:spPr bwMode="auto">
            <a:xfrm>
              <a:off x="5207" y="1842"/>
              <a:ext cx="498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5" name="AutoShape 30"/>
          <p:cNvSpPr>
            <a:spLocks noChangeArrowheads="1"/>
          </p:cNvSpPr>
          <p:nvPr/>
        </p:nvSpPr>
        <p:spPr bwMode="auto">
          <a:xfrm>
            <a:off x="4889500" y="1374775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571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Ưu điểm của cây nhị phân tìm kiếm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>
                <a:solidFill>
                  <a:srgbClr val="080808"/>
                </a:solidFill>
              </a:rPr>
              <a:t>Nhờ trật tự bố trí khóa trên cây :</a:t>
            </a:r>
          </a:p>
          <a:p>
            <a:pPr lvl="1" eaLnBrk="1" hangingPunct="1"/>
            <a:r>
              <a:rPr lang="en-US" sz="3200">
                <a:solidFill>
                  <a:srgbClr val="080808"/>
                </a:solidFill>
              </a:rPr>
              <a:t>Định hướng được khi tìm kiếm</a:t>
            </a:r>
          </a:p>
          <a:p>
            <a:pPr eaLnBrk="1" hangingPunct="1"/>
            <a:r>
              <a:rPr lang="en-US" sz="3600">
                <a:solidFill>
                  <a:srgbClr val="080808"/>
                </a:solidFill>
              </a:rPr>
              <a:t>Cây gồm N phần tử :</a:t>
            </a:r>
          </a:p>
          <a:p>
            <a:pPr lvl="1" eaLnBrk="1" hangingPunct="1"/>
            <a:r>
              <a:rPr lang="en-US" sz="3200">
                <a:solidFill>
                  <a:srgbClr val="080808"/>
                </a:solidFill>
              </a:rPr>
              <a:t>Trường hợp tốt nhất h = log</a:t>
            </a:r>
            <a:r>
              <a:rPr lang="en-US" sz="3200" baseline="-25000">
                <a:solidFill>
                  <a:srgbClr val="080808"/>
                </a:solidFill>
              </a:rPr>
              <a:t>2</a:t>
            </a:r>
            <a:r>
              <a:rPr lang="en-US" sz="3200">
                <a:solidFill>
                  <a:srgbClr val="080808"/>
                </a:solidFill>
              </a:rPr>
              <a:t>N</a:t>
            </a:r>
          </a:p>
          <a:p>
            <a:pPr lvl="1" eaLnBrk="1" hangingPunct="1"/>
            <a:r>
              <a:rPr lang="en-US" sz="3200">
                <a:solidFill>
                  <a:srgbClr val="080808"/>
                </a:solidFill>
              </a:rPr>
              <a:t>Trường hợp xấu nhất h = Ln</a:t>
            </a:r>
          </a:p>
          <a:p>
            <a:pPr lvl="1" eaLnBrk="1" hangingPunct="1"/>
            <a:r>
              <a:rPr lang="en-US" sz="3200">
                <a:solidFill>
                  <a:srgbClr val="080808"/>
                </a:solidFill>
              </a:rPr>
              <a:t>Tình huống xảy ra trường hợp xấu nhất ?</a:t>
            </a:r>
          </a:p>
          <a:p>
            <a:pPr lvl="1" eaLnBrk="1" hangingPunct="1"/>
            <a:endParaRPr lang="en-US" sz="3200">
              <a:solidFill>
                <a:srgbClr val="080808"/>
              </a:solidFill>
            </a:endParaRPr>
          </a:p>
          <a:p>
            <a:pPr eaLnBrk="1" hangingPunct="1"/>
            <a:endParaRPr lang="en-US"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Cài đặt cân bằng lại cho trường hợp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void LR(AVLTree &amp;T)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{	AVLNode *T1=T-&gt;pLeft;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AVLNode *T2=T1-&gt;pRight;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T-&gt;pLeft=T2-&gt;pRight;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T2-&gt;pRight=T;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T1-&gt;pRight= T2-&gt;pLeft;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T2-&gt;pLeft = T1;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switch(T2-&gt;</a:t>
            </a:r>
            <a:r>
              <a:rPr lang="en-US" sz="2600">
                <a:solidFill>
                  <a:srgbClr val="080808"/>
                </a:solidFill>
                <a:cs typeface="Courier New" pitchFamily="49" charset="0"/>
              </a:rPr>
              <a:t>balFactor</a:t>
            </a:r>
            <a:r>
              <a:rPr lang="en-US" sz="260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{	case LH: 	T-&gt;</a:t>
            </a:r>
            <a:r>
              <a:rPr lang="en-US" sz="2600">
                <a:solidFill>
                  <a:srgbClr val="080808"/>
                </a:solidFill>
                <a:cs typeface="Courier New" pitchFamily="49" charset="0"/>
              </a:rPr>
              <a:t>balFactor=RH;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			T1-&gt;</a:t>
            </a:r>
            <a:r>
              <a:rPr lang="en-US" sz="2600">
                <a:solidFill>
                  <a:srgbClr val="080808"/>
                </a:solidFill>
                <a:cs typeface="Courier New" pitchFamily="49" charset="0"/>
              </a:rPr>
              <a:t>balFactor=EH;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	case EH: 	T-&gt;</a:t>
            </a:r>
            <a:r>
              <a:rPr lang="en-US" sz="2600">
                <a:solidFill>
                  <a:srgbClr val="080808"/>
                </a:solidFill>
                <a:cs typeface="Courier New" pitchFamily="49" charset="0"/>
              </a:rPr>
              <a:t>balFactor = EH;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			T1-&gt;</a:t>
            </a:r>
            <a:r>
              <a:rPr lang="en-US" sz="2600">
                <a:solidFill>
                  <a:srgbClr val="080808"/>
                </a:solidFill>
                <a:cs typeface="Courier New" pitchFamily="49" charset="0"/>
              </a:rPr>
              <a:t>balFactor=EH;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	case RH: 	T-&gt;</a:t>
            </a:r>
            <a:r>
              <a:rPr lang="en-US" sz="2600">
                <a:solidFill>
                  <a:srgbClr val="080808"/>
                </a:solidFill>
                <a:cs typeface="Courier New" pitchFamily="49" charset="0"/>
              </a:rPr>
              <a:t>balFactor =EH;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			T1-&gt;</a:t>
            </a:r>
            <a:r>
              <a:rPr lang="en-US" sz="2600">
                <a:solidFill>
                  <a:srgbClr val="080808"/>
                </a:solidFill>
                <a:cs typeface="Courier New" pitchFamily="49" charset="0"/>
              </a:rPr>
              <a:t>balFactor= LH; break;</a:t>
            </a:r>
            <a:endParaRPr lang="en-US" sz="2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/>
              <a:t>	}</a:t>
            </a:r>
            <a:r>
              <a:rPr lang="en-US" sz="2400"/>
              <a:t>T2-&gt;</a:t>
            </a:r>
            <a:r>
              <a:rPr lang="en-US" sz="2400">
                <a:solidFill>
                  <a:srgbClr val="080808"/>
                </a:solidFill>
                <a:cs typeface="Courier New" pitchFamily="49" charset="0"/>
              </a:rPr>
              <a:t>balFactor =EH; T=T2</a:t>
            </a:r>
            <a:r>
              <a:rPr lang="en-US" sz="26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Cân bằng lại trường hợp 3</a:t>
            </a:r>
          </a:p>
        </p:txBody>
      </p:sp>
      <p:grpSp>
        <p:nvGrpSpPr>
          <p:cNvPr id="32771" name="Group 31"/>
          <p:cNvGrpSpPr>
            <a:grpSpLocks/>
          </p:cNvGrpSpPr>
          <p:nvPr/>
        </p:nvGrpSpPr>
        <p:grpSpPr bwMode="auto">
          <a:xfrm>
            <a:off x="704850" y="836613"/>
            <a:ext cx="4391025" cy="4392612"/>
            <a:chOff x="444" y="527"/>
            <a:chExt cx="2766" cy="2767"/>
          </a:xfrm>
        </p:grpSpPr>
        <p:sp>
          <p:nvSpPr>
            <p:cNvPr id="32787" name="Oval 4"/>
            <p:cNvSpPr>
              <a:spLocks noChangeArrowheads="1"/>
            </p:cNvSpPr>
            <p:nvPr/>
          </p:nvSpPr>
          <p:spPr bwMode="auto">
            <a:xfrm>
              <a:off x="113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32788" name="Oval 5"/>
            <p:cNvSpPr>
              <a:spLocks noChangeArrowheads="1"/>
            </p:cNvSpPr>
            <p:nvPr/>
          </p:nvSpPr>
          <p:spPr bwMode="auto">
            <a:xfrm>
              <a:off x="1714" y="1163"/>
              <a:ext cx="49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32789" name="Oval 6"/>
            <p:cNvSpPr>
              <a:spLocks noChangeArrowheads="1"/>
            </p:cNvSpPr>
            <p:nvPr/>
          </p:nvSpPr>
          <p:spPr bwMode="auto">
            <a:xfrm>
              <a:off x="444" y="111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</a:t>
              </a:r>
            </a:p>
          </p:txBody>
        </p:sp>
        <p:sp>
          <p:nvSpPr>
            <p:cNvPr id="32790" name="Oval 7"/>
            <p:cNvSpPr>
              <a:spLocks noChangeArrowheads="1"/>
            </p:cNvSpPr>
            <p:nvPr/>
          </p:nvSpPr>
          <p:spPr bwMode="auto">
            <a:xfrm>
              <a:off x="2213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32791" name="Oval 8"/>
            <p:cNvSpPr>
              <a:spLocks noChangeArrowheads="1"/>
            </p:cNvSpPr>
            <p:nvPr/>
          </p:nvSpPr>
          <p:spPr bwMode="auto">
            <a:xfrm>
              <a:off x="1171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32792" name="Oval 9"/>
            <p:cNvSpPr>
              <a:spLocks noChangeArrowheads="1"/>
            </p:cNvSpPr>
            <p:nvPr/>
          </p:nvSpPr>
          <p:spPr bwMode="auto">
            <a:xfrm>
              <a:off x="2757" y="284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32793" name="Oval 10"/>
            <p:cNvSpPr>
              <a:spLocks noChangeArrowheads="1"/>
            </p:cNvSpPr>
            <p:nvPr/>
          </p:nvSpPr>
          <p:spPr bwMode="auto">
            <a:xfrm>
              <a:off x="1714" y="2886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32794" name="Line 11"/>
            <p:cNvSpPr>
              <a:spLocks noChangeShapeType="1"/>
            </p:cNvSpPr>
            <p:nvPr/>
          </p:nvSpPr>
          <p:spPr bwMode="auto">
            <a:xfrm flipH="1">
              <a:off x="671" y="935"/>
              <a:ext cx="72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12"/>
            <p:cNvSpPr>
              <a:spLocks noChangeShapeType="1"/>
            </p:cNvSpPr>
            <p:nvPr/>
          </p:nvSpPr>
          <p:spPr bwMode="auto">
            <a:xfrm>
              <a:off x="1352" y="935"/>
              <a:ext cx="5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13"/>
            <p:cNvSpPr>
              <a:spLocks noChangeShapeType="1"/>
            </p:cNvSpPr>
            <p:nvPr/>
          </p:nvSpPr>
          <p:spPr bwMode="auto">
            <a:xfrm>
              <a:off x="1986" y="1616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4"/>
            <p:cNvSpPr>
              <a:spLocks noChangeShapeType="1"/>
            </p:cNvSpPr>
            <p:nvPr/>
          </p:nvSpPr>
          <p:spPr bwMode="auto">
            <a:xfrm flipH="1">
              <a:off x="1442" y="1616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5"/>
            <p:cNvSpPr>
              <a:spLocks noChangeShapeType="1"/>
            </p:cNvSpPr>
            <p:nvPr/>
          </p:nvSpPr>
          <p:spPr bwMode="auto">
            <a:xfrm flipH="1">
              <a:off x="1941" y="2432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6"/>
            <p:cNvSpPr>
              <a:spLocks noChangeShapeType="1"/>
            </p:cNvSpPr>
            <p:nvPr/>
          </p:nvSpPr>
          <p:spPr bwMode="auto">
            <a:xfrm>
              <a:off x="2440" y="2432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2" name="Group 32"/>
          <p:cNvGrpSpPr>
            <a:grpSpLocks/>
          </p:cNvGrpSpPr>
          <p:nvPr/>
        </p:nvGrpSpPr>
        <p:grpSpPr bwMode="auto">
          <a:xfrm>
            <a:off x="4808538" y="1196975"/>
            <a:ext cx="5040312" cy="3024188"/>
            <a:chOff x="3029" y="754"/>
            <a:chExt cx="3175" cy="1905"/>
          </a:xfrm>
        </p:grpSpPr>
        <p:sp>
          <p:nvSpPr>
            <p:cNvPr id="32774" name="Oval 17"/>
            <p:cNvSpPr>
              <a:spLocks noChangeArrowheads="1"/>
            </p:cNvSpPr>
            <p:nvPr/>
          </p:nvSpPr>
          <p:spPr bwMode="auto">
            <a:xfrm>
              <a:off x="5116" y="1389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32775" name="Oval 18"/>
            <p:cNvSpPr>
              <a:spLocks noChangeArrowheads="1"/>
            </p:cNvSpPr>
            <p:nvPr/>
          </p:nvSpPr>
          <p:spPr bwMode="auto">
            <a:xfrm>
              <a:off x="5796" y="2206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32776" name="Oval 19"/>
            <p:cNvSpPr>
              <a:spLocks noChangeArrowheads="1"/>
            </p:cNvSpPr>
            <p:nvPr/>
          </p:nvSpPr>
          <p:spPr bwMode="auto">
            <a:xfrm>
              <a:off x="4254" y="75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32777" name="Oval 20"/>
            <p:cNvSpPr>
              <a:spLocks noChangeArrowheads="1"/>
            </p:cNvSpPr>
            <p:nvPr/>
          </p:nvSpPr>
          <p:spPr bwMode="auto">
            <a:xfrm>
              <a:off x="4617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/>
            </a:p>
          </p:txBody>
        </p:sp>
        <p:sp>
          <p:nvSpPr>
            <p:cNvPr id="32778" name="Oval 21"/>
            <p:cNvSpPr>
              <a:spLocks noChangeArrowheads="1"/>
            </p:cNvSpPr>
            <p:nvPr/>
          </p:nvSpPr>
          <p:spPr bwMode="auto">
            <a:xfrm>
              <a:off x="3438" y="143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32779" name="Oval 22"/>
            <p:cNvSpPr>
              <a:spLocks noChangeArrowheads="1"/>
            </p:cNvSpPr>
            <p:nvPr/>
          </p:nvSpPr>
          <p:spPr bwMode="auto">
            <a:xfrm>
              <a:off x="3029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</a:t>
              </a:r>
            </a:p>
          </p:txBody>
        </p:sp>
        <p:sp>
          <p:nvSpPr>
            <p:cNvPr id="32780" name="Oval 23"/>
            <p:cNvSpPr>
              <a:spLocks noChangeArrowheads="1"/>
            </p:cNvSpPr>
            <p:nvPr/>
          </p:nvSpPr>
          <p:spPr bwMode="auto">
            <a:xfrm>
              <a:off x="3982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L1</a:t>
              </a:r>
            </a:p>
          </p:txBody>
        </p:sp>
        <p:sp>
          <p:nvSpPr>
            <p:cNvPr id="32781" name="Line 24"/>
            <p:cNvSpPr>
              <a:spLocks noChangeShapeType="1"/>
            </p:cNvSpPr>
            <p:nvPr/>
          </p:nvSpPr>
          <p:spPr bwMode="auto">
            <a:xfrm>
              <a:off x="4526" y="1162"/>
              <a:ext cx="8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25"/>
            <p:cNvSpPr>
              <a:spLocks noChangeShapeType="1"/>
            </p:cNvSpPr>
            <p:nvPr/>
          </p:nvSpPr>
          <p:spPr bwMode="auto">
            <a:xfrm>
              <a:off x="5343" y="1798"/>
              <a:ext cx="63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26"/>
            <p:cNvSpPr>
              <a:spLocks noChangeShapeType="1"/>
            </p:cNvSpPr>
            <p:nvPr/>
          </p:nvSpPr>
          <p:spPr bwMode="auto">
            <a:xfrm flipH="1">
              <a:off x="4889" y="1798"/>
              <a:ext cx="45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Line 27"/>
            <p:cNvSpPr>
              <a:spLocks noChangeShapeType="1"/>
            </p:cNvSpPr>
            <p:nvPr/>
          </p:nvSpPr>
          <p:spPr bwMode="auto">
            <a:xfrm flipH="1">
              <a:off x="3710" y="1162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Line 28"/>
            <p:cNvSpPr>
              <a:spLocks noChangeShapeType="1"/>
            </p:cNvSpPr>
            <p:nvPr/>
          </p:nvSpPr>
          <p:spPr bwMode="auto">
            <a:xfrm flipH="1">
              <a:off x="3301" y="1842"/>
              <a:ext cx="363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29"/>
            <p:cNvSpPr>
              <a:spLocks noChangeShapeType="1"/>
            </p:cNvSpPr>
            <p:nvPr/>
          </p:nvSpPr>
          <p:spPr bwMode="auto">
            <a:xfrm>
              <a:off x="3755" y="1842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AutoShape 30"/>
          <p:cNvSpPr>
            <a:spLocks noChangeArrowheads="1"/>
          </p:cNvSpPr>
          <p:nvPr/>
        </p:nvSpPr>
        <p:spPr bwMode="auto">
          <a:xfrm>
            <a:off x="4160838" y="1374775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571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Cài đặt cân bằng lại cho trường hợp 3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void RR(AVLTree &amp;T)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{	AVLNode  *T1= T-&gt;pRight;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T-&gt;pRight=T1-&gt;pLeft;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T1-&gt;pLeft=T;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switch(T1-&gt; 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balFactor</a:t>
            </a:r>
            <a:r>
              <a:rPr lang="en-US" sz="2800"/>
              <a:t>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	case RH: 	T-&gt; 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balFactor = EH;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			T-&gt; 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balFactor = EH; break;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	case EH: 	T-&gt; 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balFactor = RH;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			T1-&gt; </a:t>
            </a:r>
            <a:r>
              <a:rPr lang="en-US" sz="2800">
                <a:solidFill>
                  <a:srgbClr val="080808"/>
                </a:solidFill>
                <a:cs typeface="Courier New" pitchFamily="49" charset="0"/>
              </a:rPr>
              <a:t>balFactor = LH; break;</a:t>
            </a:r>
            <a:endParaRPr lang="en-US" sz="2800"/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	T=T1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Cân bằng lại trường hợp 4</a:t>
            </a:r>
          </a:p>
        </p:txBody>
      </p:sp>
      <p:grpSp>
        <p:nvGrpSpPr>
          <p:cNvPr id="34819" name="Group 31"/>
          <p:cNvGrpSpPr>
            <a:grpSpLocks/>
          </p:cNvGrpSpPr>
          <p:nvPr/>
        </p:nvGrpSpPr>
        <p:grpSpPr bwMode="auto">
          <a:xfrm>
            <a:off x="704850" y="836613"/>
            <a:ext cx="3527425" cy="4392612"/>
            <a:chOff x="444" y="527"/>
            <a:chExt cx="2222" cy="2767"/>
          </a:xfrm>
        </p:grpSpPr>
        <p:sp>
          <p:nvSpPr>
            <p:cNvPr id="34835" name="Oval 4"/>
            <p:cNvSpPr>
              <a:spLocks noChangeArrowheads="1"/>
            </p:cNvSpPr>
            <p:nvPr/>
          </p:nvSpPr>
          <p:spPr bwMode="auto">
            <a:xfrm>
              <a:off x="1135" y="52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34836" name="Oval 5"/>
            <p:cNvSpPr>
              <a:spLocks noChangeArrowheads="1"/>
            </p:cNvSpPr>
            <p:nvPr/>
          </p:nvSpPr>
          <p:spPr bwMode="auto">
            <a:xfrm>
              <a:off x="1714" y="1163"/>
              <a:ext cx="49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34837" name="Oval 6"/>
            <p:cNvSpPr>
              <a:spLocks noChangeArrowheads="1"/>
            </p:cNvSpPr>
            <p:nvPr/>
          </p:nvSpPr>
          <p:spPr bwMode="auto">
            <a:xfrm>
              <a:off x="444" y="1117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</a:t>
              </a:r>
            </a:p>
          </p:txBody>
        </p:sp>
        <p:sp>
          <p:nvSpPr>
            <p:cNvPr id="34838" name="Oval 7"/>
            <p:cNvSpPr>
              <a:spLocks noChangeArrowheads="1"/>
            </p:cNvSpPr>
            <p:nvPr/>
          </p:nvSpPr>
          <p:spPr bwMode="auto">
            <a:xfrm>
              <a:off x="2213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34839" name="Oval 8"/>
            <p:cNvSpPr>
              <a:spLocks noChangeArrowheads="1"/>
            </p:cNvSpPr>
            <p:nvPr/>
          </p:nvSpPr>
          <p:spPr bwMode="auto">
            <a:xfrm>
              <a:off x="1171" y="202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T2</a:t>
              </a:r>
            </a:p>
          </p:txBody>
        </p:sp>
        <p:sp>
          <p:nvSpPr>
            <p:cNvPr id="34840" name="Oval 9"/>
            <p:cNvSpPr>
              <a:spLocks noChangeArrowheads="1"/>
            </p:cNvSpPr>
            <p:nvPr/>
          </p:nvSpPr>
          <p:spPr bwMode="auto">
            <a:xfrm>
              <a:off x="1714" y="2840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R21</a:t>
              </a:r>
            </a:p>
          </p:txBody>
        </p:sp>
        <p:sp>
          <p:nvSpPr>
            <p:cNvPr id="34841" name="Oval 10"/>
            <p:cNvSpPr>
              <a:spLocks noChangeArrowheads="1"/>
            </p:cNvSpPr>
            <p:nvPr/>
          </p:nvSpPr>
          <p:spPr bwMode="auto">
            <a:xfrm>
              <a:off x="671" y="2886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L21</a:t>
              </a:r>
            </a:p>
          </p:txBody>
        </p:sp>
        <p:sp>
          <p:nvSpPr>
            <p:cNvPr id="34842" name="Line 11"/>
            <p:cNvSpPr>
              <a:spLocks noChangeShapeType="1"/>
            </p:cNvSpPr>
            <p:nvPr/>
          </p:nvSpPr>
          <p:spPr bwMode="auto">
            <a:xfrm flipH="1">
              <a:off x="671" y="935"/>
              <a:ext cx="72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Line 12"/>
            <p:cNvSpPr>
              <a:spLocks noChangeShapeType="1"/>
            </p:cNvSpPr>
            <p:nvPr/>
          </p:nvSpPr>
          <p:spPr bwMode="auto">
            <a:xfrm>
              <a:off x="1352" y="935"/>
              <a:ext cx="5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13"/>
            <p:cNvSpPr>
              <a:spLocks noChangeShapeType="1"/>
            </p:cNvSpPr>
            <p:nvPr/>
          </p:nvSpPr>
          <p:spPr bwMode="auto">
            <a:xfrm>
              <a:off x="1986" y="1616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Line 14"/>
            <p:cNvSpPr>
              <a:spLocks noChangeShapeType="1"/>
            </p:cNvSpPr>
            <p:nvPr/>
          </p:nvSpPr>
          <p:spPr bwMode="auto">
            <a:xfrm flipH="1">
              <a:off x="1442" y="1616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15"/>
            <p:cNvSpPr>
              <a:spLocks noChangeShapeType="1"/>
            </p:cNvSpPr>
            <p:nvPr/>
          </p:nvSpPr>
          <p:spPr bwMode="auto">
            <a:xfrm flipH="1">
              <a:off x="898" y="2432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16"/>
            <p:cNvSpPr>
              <a:spLocks noChangeShapeType="1"/>
            </p:cNvSpPr>
            <p:nvPr/>
          </p:nvSpPr>
          <p:spPr bwMode="auto">
            <a:xfrm>
              <a:off x="1397" y="2432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0" name="Group 32"/>
          <p:cNvGrpSpPr>
            <a:grpSpLocks/>
          </p:cNvGrpSpPr>
          <p:nvPr/>
        </p:nvGrpSpPr>
        <p:grpSpPr bwMode="auto">
          <a:xfrm>
            <a:off x="4808538" y="1196975"/>
            <a:ext cx="5040312" cy="3024188"/>
            <a:chOff x="3029" y="754"/>
            <a:chExt cx="3175" cy="1905"/>
          </a:xfrm>
        </p:grpSpPr>
        <p:sp>
          <p:nvSpPr>
            <p:cNvPr id="34822" name="Oval 17"/>
            <p:cNvSpPr>
              <a:spLocks noChangeArrowheads="1"/>
            </p:cNvSpPr>
            <p:nvPr/>
          </p:nvSpPr>
          <p:spPr bwMode="auto">
            <a:xfrm>
              <a:off x="5116" y="1389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T1</a:t>
              </a:r>
            </a:p>
          </p:txBody>
        </p:sp>
        <p:sp>
          <p:nvSpPr>
            <p:cNvPr id="34823" name="Oval 18"/>
            <p:cNvSpPr>
              <a:spLocks noChangeArrowheads="1"/>
            </p:cNvSpPr>
            <p:nvPr/>
          </p:nvSpPr>
          <p:spPr bwMode="auto">
            <a:xfrm>
              <a:off x="5796" y="2206"/>
              <a:ext cx="408" cy="4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R1</a:t>
              </a:r>
            </a:p>
          </p:txBody>
        </p:sp>
        <p:sp>
          <p:nvSpPr>
            <p:cNvPr id="34824" name="Oval 19"/>
            <p:cNvSpPr>
              <a:spLocks noChangeArrowheads="1"/>
            </p:cNvSpPr>
            <p:nvPr/>
          </p:nvSpPr>
          <p:spPr bwMode="auto">
            <a:xfrm>
              <a:off x="4254" y="75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T2</a:t>
              </a:r>
            </a:p>
          </p:txBody>
        </p:sp>
        <p:sp>
          <p:nvSpPr>
            <p:cNvPr id="34825" name="Oval 20"/>
            <p:cNvSpPr>
              <a:spLocks noChangeArrowheads="1"/>
            </p:cNvSpPr>
            <p:nvPr/>
          </p:nvSpPr>
          <p:spPr bwMode="auto">
            <a:xfrm>
              <a:off x="4617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R21</a:t>
              </a:r>
            </a:p>
          </p:txBody>
        </p:sp>
        <p:sp>
          <p:nvSpPr>
            <p:cNvPr id="34826" name="Oval 21"/>
            <p:cNvSpPr>
              <a:spLocks noChangeArrowheads="1"/>
            </p:cNvSpPr>
            <p:nvPr/>
          </p:nvSpPr>
          <p:spPr bwMode="auto">
            <a:xfrm>
              <a:off x="3438" y="1434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T</a:t>
              </a:r>
            </a:p>
          </p:txBody>
        </p:sp>
        <p:sp>
          <p:nvSpPr>
            <p:cNvPr id="34827" name="Oval 22"/>
            <p:cNvSpPr>
              <a:spLocks noChangeArrowheads="1"/>
            </p:cNvSpPr>
            <p:nvPr/>
          </p:nvSpPr>
          <p:spPr bwMode="auto">
            <a:xfrm>
              <a:off x="3029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</a:t>
              </a:r>
            </a:p>
          </p:txBody>
        </p:sp>
        <p:sp>
          <p:nvSpPr>
            <p:cNvPr id="34828" name="Oval 23"/>
            <p:cNvSpPr>
              <a:spLocks noChangeArrowheads="1"/>
            </p:cNvSpPr>
            <p:nvPr/>
          </p:nvSpPr>
          <p:spPr bwMode="auto">
            <a:xfrm>
              <a:off x="3982" y="2251"/>
              <a:ext cx="453" cy="40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L21</a:t>
              </a:r>
            </a:p>
          </p:txBody>
        </p:sp>
        <p:sp>
          <p:nvSpPr>
            <p:cNvPr id="34829" name="Line 24"/>
            <p:cNvSpPr>
              <a:spLocks noChangeShapeType="1"/>
            </p:cNvSpPr>
            <p:nvPr/>
          </p:nvSpPr>
          <p:spPr bwMode="auto">
            <a:xfrm>
              <a:off x="4526" y="1162"/>
              <a:ext cx="8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25"/>
            <p:cNvSpPr>
              <a:spLocks noChangeShapeType="1"/>
            </p:cNvSpPr>
            <p:nvPr/>
          </p:nvSpPr>
          <p:spPr bwMode="auto">
            <a:xfrm>
              <a:off x="5343" y="1798"/>
              <a:ext cx="63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26"/>
            <p:cNvSpPr>
              <a:spLocks noChangeShapeType="1"/>
            </p:cNvSpPr>
            <p:nvPr/>
          </p:nvSpPr>
          <p:spPr bwMode="auto">
            <a:xfrm flipH="1">
              <a:off x="4889" y="1798"/>
              <a:ext cx="45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27"/>
            <p:cNvSpPr>
              <a:spLocks noChangeShapeType="1"/>
            </p:cNvSpPr>
            <p:nvPr/>
          </p:nvSpPr>
          <p:spPr bwMode="auto">
            <a:xfrm flipH="1">
              <a:off x="3710" y="1162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28"/>
            <p:cNvSpPr>
              <a:spLocks noChangeShapeType="1"/>
            </p:cNvSpPr>
            <p:nvPr/>
          </p:nvSpPr>
          <p:spPr bwMode="auto">
            <a:xfrm flipH="1">
              <a:off x="3301" y="1842"/>
              <a:ext cx="363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Line 29"/>
            <p:cNvSpPr>
              <a:spLocks noChangeShapeType="1"/>
            </p:cNvSpPr>
            <p:nvPr/>
          </p:nvSpPr>
          <p:spPr bwMode="auto">
            <a:xfrm>
              <a:off x="3755" y="1842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1" name="AutoShape 30"/>
          <p:cNvSpPr>
            <a:spLocks noChangeArrowheads="1"/>
          </p:cNvSpPr>
          <p:nvPr/>
        </p:nvSpPr>
        <p:spPr bwMode="auto">
          <a:xfrm>
            <a:off x="4160838" y="1374775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571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Cài đặt cân bằng lại cho trường hợp 4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void RR(AVLTree &amp;T)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{	AVLNode  *T1= T-&gt;pRight;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AVLNode *T2=T1-&gt;pLeft;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T-&gt;pRight = T2-&gt;pLeft;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T2-&gt;pLeft = T;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T1-&gt;pLeft = T2-&gt;pRight;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T2-&gt;pRight = T1;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switch(T2-&gt;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</a:t>
            </a:r>
            <a:r>
              <a:rPr lang="en-US" sz="2000"/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{	case RH: 	T-&gt;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 = LH;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			T1-&gt;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 = EH; break;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	case EH: 	T-&gt;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 = EH;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			T1-&gt;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 = EH; break;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	case LH:	T-&gt;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 = EH;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			T1-&gt;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 = RH; break;</a:t>
            </a:r>
            <a:endParaRPr lang="en-US" sz="2000"/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/>
              <a:t>	T2-&gt; </a:t>
            </a:r>
            <a:r>
              <a:rPr lang="en-US" sz="2000">
                <a:solidFill>
                  <a:srgbClr val="080808"/>
                </a:solidFill>
                <a:cs typeface="Courier New" pitchFamily="49" charset="0"/>
              </a:rPr>
              <a:t>balFactor =EH; T=T2;</a:t>
            </a:r>
            <a:r>
              <a:rPr lang="en-US" sz="20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Thêm 1 nút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  <a:latin typeface="Times New Roman" pitchFamily="18" charset="0"/>
              </a:rPr>
              <a:t>Th</a:t>
            </a:r>
            <a:r>
              <a:rPr lang="en-US" sz="2800"/>
              <a:t>êm bình thường như trường hợp cây NPTK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  <a:latin typeface="Times New Roman" pitchFamily="18" charset="0"/>
              </a:rPr>
              <a:t>N</a:t>
            </a:r>
            <a:r>
              <a:rPr lang="en-US" sz="2800"/>
              <a:t>ếu cây tăng trưởng chiều cao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</a:t>
            </a:r>
            <a:r>
              <a:rPr lang="en-US"/>
              <a:t>ần ngược về gốc để phát hiện nút bị mất cân bằng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Ti</a:t>
            </a:r>
            <a:r>
              <a:rPr lang="en-US"/>
              <a:t>ến hành cân bằng lại nút đó bằng thao tác cân bằng thích hợp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rgbClr val="080808"/>
                </a:solidFill>
                <a:latin typeface="Times New Roman" pitchFamily="18" charset="0"/>
              </a:rPr>
              <a:t>Vi</a:t>
            </a:r>
            <a:r>
              <a:rPr lang="en-US" sz="2800"/>
              <a:t>ệc cân bằng lại chỉ cần thực hiện 1 lần nơi mất cân bằng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</a:pPr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Hủy 1 nút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080808"/>
                </a:solidFill>
              </a:rPr>
              <a:t>Hủy bình thường như trường hợp cây NPTK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080808"/>
                </a:solidFill>
              </a:rPr>
              <a:t>Nếu cây giảm chiều cao: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Lần ngược về gốc để phát hiện nút bị mất cân bằng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Tiến hành cân bằng lại nút đó bằng thao tác cân bằng thích hợp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Tiếp tục lần ngược lên nút cha…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Việc cân bằng lại co thể lan truyền lên tận gốc</a:t>
            </a:r>
            <a:endParaRPr lang="en-US">
              <a:solidFill>
                <a:srgbClr val="080808"/>
              </a:solidFill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Câu hỏi và Bài tập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en-US" dirty="0"/>
              <a:t>1.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dirty="0"/>
              <a:t>2.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514350" indent="-514350" algn="ctr" eaLnBrk="1" hangingPunct="1">
              <a:buFontTx/>
              <a:buAutoNum type="arabicPlain" startAt="8"/>
              <a:defRPr/>
            </a:pPr>
            <a:r>
              <a:rPr lang="en-US" dirty="0"/>
              <a:t>3  5  2  20  11  30  9  18  4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5, 20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,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4000">
                <a:solidFill>
                  <a:schemeClr val="bg1"/>
                </a:solidFill>
              </a:rPr>
              <a:t>Câu hỏi và Bài tập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dirty="0"/>
              <a:t>3.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pPr marL="0" indent="0" algn="just" eaLnBrk="1" hangingPunct="1">
              <a:buFontTx/>
              <a:buNone/>
            </a:pPr>
            <a:r>
              <a:rPr lang="en-US" dirty="0"/>
              <a:t>4.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.</a:t>
            </a:r>
          </a:p>
          <a:p>
            <a:pPr marL="0" indent="0" algn="just" eaLnBrk="1" hangingPunct="1">
              <a:buFontTx/>
              <a:buNone/>
            </a:pPr>
            <a:r>
              <a:rPr lang="en-US" dirty="0"/>
              <a:t>5.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Anh-Việt</a:t>
            </a:r>
            <a:r>
              <a:rPr lang="en-US" dirty="0"/>
              <a:t>.</a:t>
            </a:r>
          </a:p>
          <a:p>
            <a:pPr marL="0" indent="0" algn="just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Cấu trúc dữ liệu của cây nhị phân tìm kiếm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080808"/>
                </a:solidFill>
                <a:cs typeface="Courier New" pitchFamily="49" charset="0"/>
              </a:rPr>
              <a:t>C</a:t>
            </a:r>
            <a:r>
              <a:rPr lang="en-US" i="1"/>
              <a:t>ấu trúc dữ liệu của 1 nút</a:t>
            </a:r>
            <a:endParaRPr lang="en-US" i="1">
              <a:solidFill>
                <a:srgbClr val="080808"/>
              </a:solidFill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typedef struct tagTNode	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{	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int	Key; //tr</a:t>
            </a:r>
            <a:r>
              <a:rPr lang="en-US"/>
              <a:t>ường dữ liệu là 1 số nguyên</a:t>
            </a:r>
            <a:endParaRPr lang="en-US">
              <a:solidFill>
                <a:srgbClr val="080808"/>
              </a:solidFill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struct tagTNode *pLeft; 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	struct tagTNode *pRight; 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}TNode;</a:t>
            </a:r>
          </a:p>
          <a:p>
            <a:pPr eaLnBrk="1" hangingPunct="1"/>
            <a:r>
              <a:rPr lang="en-US" i="1">
                <a:solidFill>
                  <a:srgbClr val="080808"/>
                </a:solidFill>
                <a:cs typeface="Courier New" pitchFamily="49" charset="0"/>
              </a:rPr>
              <a:t>C</a:t>
            </a:r>
            <a:r>
              <a:rPr lang="en-US" i="1"/>
              <a:t>ấu trúc dữ liệu của cây</a:t>
            </a:r>
            <a:endParaRPr lang="en-US" i="1">
              <a:solidFill>
                <a:srgbClr val="080808"/>
              </a:solidFill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typedef TNode *TREE;</a:t>
            </a:r>
          </a:p>
          <a:p>
            <a:pPr eaLnBrk="1" hangingPunct="1">
              <a:buFontTx/>
              <a:buNone/>
            </a:pPr>
            <a:endParaRPr lang="en-US">
              <a:solidFill>
                <a:srgbClr val="080808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Các thao tác trên cây nhị phân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/>
              <a:t>Tạo 1 cây rỗng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/>
              <a:t>Tạo 1 nút có trường Key bằng x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/>
              <a:t>Thêm 1 nút vào cây nhị phân tìm kiếm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/>
              <a:t>Xoá 1 nút có Key bằng x trên cây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800"/>
              <a:t>Tìm 1 nút có khoá bằng x trên cây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Tạo cây rỗng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Cây rỗng -&gt; địa chỉ nút gốc bằng NULL</a:t>
            </a:r>
          </a:p>
          <a:p>
            <a:pPr eaLnBrk="1" hangingPunct="1">
              <a:buFontTx/>
              <a:buNone/>
            </a:pPr>
            <a:r>
              <a:rPr lang="en-US"/>
              <a:t>	void CreateTree(TREE &amp;T)</a:t>
            </a:r>
          </a:p>
          <a:p>
            <a:pPr eaLnBrk="1" hangingPunct="1">
              <a:buFontTx/>
              <a:buNone/>
            </a:pPr>
            <a:r>
              <a:rPr lang="en-US"/>
              <a:t>	{ </a:t>
            </a:r>
          </a:p>
          <a:p>
            <a:pPr eaLnBrk="1" hangingPunct="1">
              <a:buFontTx/>
              <a:buNone/>
            </a:pPr>
            <a:r>
              <a:rPr lang="en-US"/>
              <a:t>		T=NULL;</a:t>
            </a:r>
          </a:p>
          <a:p>
            <a:pPr eaLnBrk="1" hangingPunct="1">
              <a:buFontTx/>
              <a:buNone/>
            </a:pPr>
            <a:r>
              <a:rPr lang="en-US"/>
              <a:t>	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Tạo 1 nút có Key bằng 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TNode *CreateTNode(int 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TNode *p;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p = new TNode; //cấp phát vùng nhớ động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if(p==NULL)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exit(1); // thoát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p-&gt;key = x; </a:t>
            </a:r>
            <a:r>
              <a:rPr lang="en-US" sz="2400"/>
              <a:t>//gán trường dữ liệu của nút =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p-&gt;pLeft = NULL;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	p-&gt;pRight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	return 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Thêm một nút x</a:t>
            </a:r>
          </a:p>
        </p:txBody>
      </p:sp>
      <p:sp>
        <p:nvSpPr>
          <p:cNvPr id="921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76288" y="692150"/>
            <a:ext cx="9129712" cy="6165850"/>
          </a:xfrm>
          <a:noFill/>
        </p:spPr>
        <p:txBody>
          <a:bodyPr/>
          <a:lstStyle/>
          <a:p>
            <a:pPr eaLnBrk="1" hangingPunct="1"/>
            <a:r>
              <a:rPr lang="en-US" sz="2800" b="1" u="sng" dirty="0" err="1"/>
              <a:t>R</a:t>
            </a:r>
            <a:r>
              <a:rPr lang="en-US" b="1" u="sng" dirty="0" err="1"/>
              <a:t>àng</a:t>
            </a:r>
            <a:r>
              <a:rPr lang="en-US" b="1" u="sng" dirty="0"/>
              <a:t> </a:t>
            </a:r>
            <a:r>
              <a:rPr lang="en-US" b="1" u="sng" dirty="0" err="1"/>
              <a:t>buộc</a:t>
            </a:r>
            <a:r>
              <a:rPr lang="en-US" dirty="0"/>
              <a:t>: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  <a:endParaRPr lang="en-US" sz="2800" dirty="0"/>
          </a:p>
          <a:p>
            <a:pPr lvl="2" eaLnBrk="1" hangingPunct="1"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3300"/>
                </a:solidFill>
              </a:rPr>
              <a:t>insertNode</a:t>
            </a:r>
            <a:r>
              <a:rPr lang="en-US" dirty="0"/>
              <a:t>(TREE &amp;T, Data X)</a:t>
            </a:r>
          </a:p>
          <a:p>
            <a:pPr lvl="2" eaLnBrk="1" hangingPunct="1">
              <a:buFontTx/>
              <a:buNone/>
            </a:pPr>
            <a:r>
              <a:rPr lang="en-US" dirty="0"/>
              <a:t>{	if(T)</a:t>
            </a:r>
          </a:p>
          <a:p>
            <a:pPr lvl="2" eaLnBrk="1" hangingPunct="1">
              <a:buFontTx/>
              <a:buNone/>
            </a:pPr>
            <a:r>
              <a:rPr lang="en-US" dirty="0"/>
              <a:t>	{	if(T-&gt;Key == X)	return 0; </a:t>
            </a:r>
          </a:p>
          <a:p>
            <a:pPr lvl="2" eaLnBrk="1" hangingPunct="1">
              <a:buFontTx/>
              <a:buNone/>
            </a:pPr>
            <a:r>
              <a:rPr lang="en-US" dirty="0"/>
              <a:t>		if(T-&gt;Key &gt; X) return </a:t>
            </a:r>
            <a:r>
              <a:rPr lang="en-US" dirty="0" err="1"/>
              <a:t>insertNode</a:t>
            </a:r>
            <a:r>
              <a:rPr lang="en-US" dirty="0"/>
              <a:t>(T-&gt;</a:t>
            </a:r>
            <a:r>
              <a:rPr lang="en-US" dirty="0" err="1"/>
              <a:t>pLeft</a:t>
            </a:r>
            <a:r>
              <a:rPr lang="en-US" dirty="0"/>
              <a:t>, X);</a:t>
            </a:r>
          </a:p>
          <a:p>
            <a:pPr lvl="2" eaLnBrk="1" hangingPunct="1">
              <a:buFontTx/>
              <a:buNone/>
            </a:pPr>
            <a:r>
              <a:rPr lang="en-US" dirty="0"/>
              <a:t>		else	return </a:t>
            </a:r>
            <a:r>
              <a:rPr lang="en-US" dirty="0" err="1"/>
              <a:t>insertNode</a:t>
            </a:r>
            <a:r>
              <a:rPr lang="en-US" dirty="0"/>
              <a:t>(T-&gt;</a:t>
            </a:r>
            <a:r>
              <a:rPr lang="en-US" dirty="0" err="1"/>
              <a:t>pRight</a:t>
            </a:r>
            <a:r>
              <a:rPr lang="en-US" dirty="0"/>
              <a:t>, X);}</a:t>
            </a:r>
          </a:p>
          <a:p>
            <a:pPr lvl="2" eaLnBrk="1" hangingPunct="1">
              <a:buFontTx/>
              <a:buNone/>
            </a:pPr>
            <a:r>
              <a:rPr lang="en-US" dirty="0"/>
              <a:t>		T	= new </a:t>
            </a:r>
            <a:r>
              <a:rPr lang="en-US" dirty="0" err="1"/>
              <a:t>TNode</a:t>
            </a:r>
            <a:r>
              <a:rPr lang="en-US" dirty="0"/>
              <a:t>;</a:t>
            </a:r>
          </a:p>
          <a:p>
            <a:pPr lvl="2" eaLnBrk="1" hangingPunct="1">
              <a:buFontTx/>
              <a:buNone/>
            </a:pPr>
            <a:r>
              <a:rPr lang="en-US" dirty="0"/>
              <a:t>		if(T == NULL)	return -1; </a:t>
            </a:r>
          </a:p>
          <a:p>
            <a:pPr lvl="2" eaLnBrk="1" hangingPunct="1">
              <a:buFontTx/>
              <a:buNone/>
            </a:pPr>
            <a:r>
              <a:rPr lang="en-US" dirty="0"/>
              <a:t>		T-&gt;Key	= X;</a:t>
            </a:r>
          </a:p>
          <a:p>
            <a:pPr lvl="2" eaLnBrk="1" hangingPunct="1">
              <a:buFontTx/>
              <a:buNone/>
            </a:pPr>
            <a:r>
              <a:rPr lang="en-US" dirty="0"/>
              <a:t>		T-&gt;</a:t>
            </a:r>
            <a:r>
              <a:rPr lang="en-US" dirty="0" err="1"/>
              <a:t>pLeft</a:t>
            </a:r>
            <a:r>
              <a:rPr lang="en-US" dirty="0"/>
              <a:t> =T-&gt;</a:t>
            </a:r>
            <a:r>
              <a:rPr lang="en-US" dirty="0" err="1"/>
              <a:t>pRight</a:t>
            </a:r>
            <a:r>
              <a:rPr lang="en-US" dirty="0"/>
              <a:t> = NULL;</a:t>
            </a:r>
          </a:p>
          <a:p>
            <a:pPr lvl="2" eaLnBrk="1" hangingPunct="1">
              <a:buFontTx/>
              <a:buNone/>
            </a:pPr>
            <a:r>
              <a:rPr lang="en-US" sz="2800" b="1" dirty="0"/>
              <a:t>	</a:t>
            </a:r>
            <a:r>
              <a:rPr lang="en-US" sz="2000" dirty="0"/>
              <a:t>return 1;  </a:t>
            </a:r>
          </a:p>
          <a:p>
            <a:pPr lvl="2" eaLnBrk="1" hangingPunct="1">
              <a:buFontTx/>
              <a:buNone/>
            </a:pPr>
            <a:r>
              <a:rPr lang="en-US" sz="2000" b="1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chemeClr val="bg1"/>
                </a:solidFill>
              </a:rPr>
              <a:t>Minh họa thêm 1 phần tử vào cây</a:t>
            </a:r>
          </a:p>
        </p:txBody>
      </p:sp>
      <p:grpSp>
        <p:nvGrpSpPr>
          <p:cNvPr id="10243" name="Group 155"/>
          <p:cNvGrpSpPr>
            <a:grpSpLocks/>
          </p:cNvGrpSpPr>
          <p:nvPr/>
        </p:nvGrpSpPr>
        <p:grpSpPr bwMode="auto">
          <a:xfrm>
            <a:off x="1722438" y="1125538"/>
            <a:ext cx="6829425" cy="5227637"/>
            <a:chOff x="621" y="1104"/>
            <a:chExt cx="4302" cy="3158"/>
          </a:xfrm>
        </p:grpSpPr>
        <p:sp>
          <p:nvSpPr>
            <p:cNvPr id="10244" name="AutoShape 112"/>
            <p:cNvSpPr>
              <a:spLocks noChangeArrowheads="1"/>
            </p:cNvSpPr>
            <p:nvPr/>
          </p:nvSpPr>
          <p:spPr bwMode="auto">
            <a:xfrm>
              <a:off x="2519" y="1219"/>
              <a:ext cx="370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44</a:t>
              </a:r>
            </a:p>
          </p:txBody>
        </p:sp>
        <p:sp>
          <p:nvSpPr>
            <p:cNvPr id="10245" name="Line 113"/>
            <p:cNvSpPr>
              <a:spLocks noChangeShapeType="1"/>
            </p:cNvSpPr>
            <p:nvPr/>
          </p:nvSpPr>
          <p:spPr bwMode="auto">
            <a:xfrm flipH="1">
              <a:off x="1436" y="1445"/>
              <a:ext cx="1257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6" name="Line 114"/>
            <p:cNvSpPr>
              <a:spLocks noChangeShapeType="1"/>
            </p:cNvSpPr>
            <p:nvPr/>
          </p:nvSpPr>
          <p:spPr bwMode="auto">
            <a:xfrm>
              <a:off x="1444" y="2178"/>
              <a:ext cx="576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7" name="Line 115"/>
            <p:cNvSpPr>
              <a:spLocks noChangeShapeType="1"/>
            </p:cNvSpPr>
            <p:nvPr/>
          </p:nvSpPr>
          <p:spPr bwMode="auto">
            <a:xfrm flipH="1">
              <a:off x="795" y="2178"/>
              <a:ext cx="641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8" name="Line 116"/>
            <p:cNvSpPr>
              <a:spLocks noChangeShapeType="1"/>
            </p:cNvSpPr>
            <p:nvPr/>
          </p:nvSpPr>
          <p:spPr bwMode="auto">
            <a:xfrm>
              <a:off x="2701" y="1445"/>
              <a:ext cx="1411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9" name="Line 117"/>
            <p:cNvSpPr>
              <a:spLocks noChangeShapeType="1"/>
            </p:cNvSpPr>
            <p:nvPr/>
          </p:nvSpPr>
          <p:spPr bwMode="auto">
            <a:xfrm flipH="1">
              <a:off x="3650" y="2178"/>
              <a:ext cx="47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0" name="Line 118"/>
            <p:cNvSpPr>
              <a:spLocks noChangeShapeType="1"/>
            </p:cNvSpPr>
            <p:nvPr/>
          </p:nvSpPr>
          <p:spPr bwMode="auto">
            <a:xfrm>
              <a:off x="4120" y="2178"/>
              <a:ext cx="406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1" name="AutoShape 119"/>
            <p:cNvSpPr>
              <a:spLocks noChangeArrowheads="1"/>
            </p:cNvSpPr>
            <p:nvPr/>
          </p:nvSpPr>
          <p:spPr bwMode="auto">
            <a:xfrm>
              <a:off x="1254" y="1952"/>
              <a:ext cx="386" cy="2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18</a:t>
              </a:r>
            </a:p>
          </p:txBody>
        </p:sp>
        <p:sp>
          <p:nvSpPr>
            <p:cNvPr id="10252" name="AutoShape 120"/>
            <p:cNvSpPr>
              <a:spLocks noChangeArrowheads="1"/>
            </p:cNvSpPr>
            <p:nvPr/>
          </p:nvSpPr>
          <p:spPr bwMode="auto">
            <a:xfrm>
              <a:off x="3914" y="1952"/>
              <a:ext cx="370" cy="2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88</a:t>
              </a:r>
            </a:p>
          </p:txBody>
        </p:sp>
        <p:sp>
          <p:nvSpPr>
            <p:cNvPr id="10253" name="AutoShape 121"/>
            <p:cNvSpPr>
              <a:spLocks noChangeArrowheads="1"/>
            </p:cNvSpPr>
            <p:nvPr/>
          </p:nvSpPr>
          <p:spPr bwMode="auto">
            <a:xfrm>
              <a:off x="621" y="2670"/>
              <a:ext cx="387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13</a:t>
              </a:r>
            </a:p>
          </p:txBody>
        </p:sp>
        <p:sp>
          <p:nvSpPr>
            <p:cNvPr id="10254" name="AutoShape 122"/>
            <p:cNvSpPr>
              <a:spLocks noChangeArrowheads="1"/>
            </p:cNvSpPr>
            <p:nvPr/>
          </p:nvSpPr>
          <p:spPr bwMode="auto">
            <a:xfrm>
              <a:off x="1789" y="2670"/>
              <a:ext cx="387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37</a:t>
              </a:r>
            </a:p>
          </p:txBody>
        </p:sp>
        <p:sp>
          <p:nvSpPr>
            <p:cNvPr id="10255" name="AutoShape 123"/>
            <p:cNvSpPr>
              <a:spLocks noChangeArrowheads="1"/>
            </p:cNvSpPr>
            <p:nvPr/>
          </p:nvSpPr>
          <p:spPr bwMode="auto">
            <a:xfrm>
              <a:off x="3460" y="2663"/>
              <a:ext cx="370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59</a:t>
              </a:r>
            </a:p>
          </p:txBody>
        </p:sp>
        <p:sp>
          <p:nvSpPr>
            <p:cNvPr id="10256" name="AutoShape 124"/>
            <p:cNvSpPr>
              <a:spLocks noChangeArrowheads="1"/>
            </p:cNvSpPr>
            <p:nvPr/>
          </p:nvSpPr>
          <p:spPr bwMode="auto">
            <a:xfrm>
              <a:off x="4342" y="2670"/>
              <a:ext cx="581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108</a:t>
              </a:r>
            </a:p>
          </p:txBody>
        </p:sp>
        <p:sp>
          <p:nvSpPr>
            <p:cNvPr id="10257" name="Line 125"/>
            <p:cNvSpPr>
              <a:spLocks noChangeShapeType="1"/>
            </p:cNvSpPr>
            <p:nvPr/>
          </p:nvSpPr>
          <p:spPr bwMode="auto">
            <a:xfrm>
              <a:off x="1988" y="2896"/>
              <a:ext cx="340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8" name="Line 126"/>
            <p:cNvSpPr>
              <a:spLocks noChangeShapeType="1"/>
            </p:cNvSpPr>
            <p:nvPr/>
          </p:nvSpPr>
          <p:spPr bwMode="auto">
            <a:xfrm flipH="1">
              <a:off x="1605" y="2896"/>
              <a:ext cx="378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59" name="Group 127"/>
            <p:cNvGrpSpPr>
              <a:grpSpLocks/>
            </p:cNvGrpSpPr>
            <p:nvPr/>
          </p:nvGrpSpPr>
          <p:grpSpPr bwMode="auto">
            <a:xfrm>
              <a:off x="3276" y="2896"/>
              <a:ext cx="722" cy="496"/>
              <a:chOff x="3900" y="9945"/>
              <a:chExt cx="2265" cy="1005"/>
            </a:xfrm>
          </p:grpSpPr>
          <p:sp>
            <p:nvSpPr>
              <p:cNvPr id="10283" name="Line 128"/>
              <p:cNvSpPr>
                <a:spLocks noChangeShapeType="1"/>
              </p:cNvSpPr>
              <p:nvPr/>
            </p:nvSpPr>
            <p:spPr bwMode="auto">
              <a:xfrm>
                <a:off x="5100" y="9945"/>
                <a:ext cx="1065" cy="10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84" name="Line 129"/>
              <p:cNvSpPr>
                <a:spLocks noChangeShapeType="1"/>
              </p:cNvSpPr>
              <p:nvPr/>
            </p:nvSpPr>
            <p:spPr bwMode="auto">
              <a:xfrm flipH="1">
                <a:off x="3900" y="9945"/>
                <a:ext cx="1185" cy="9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60" name="Line 130"/>
            <p:cNvSpPr>
              <a:spLocks noChangeShapeType="1"/>
            </p:cNvSpPr>
            <p:nvPr/>
          </p:nvSpPr>
          <p:spPr bwMode="auto">
            <a:xfrm>
              <a:off x="828" y="2896"/>
              <a:ext cx="340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61" name="AutoShape 131"/>
            <p:cNvSpPr>
              <a:spLocks noChangeArrowheads="1"/>
            </p:cNvSpPr>
            <p:nvPr/>
          </p:nvSpPr>
          <p:spPr bwMode="auto">
            <a:xfrm>
              <a:off x="970" y="3388"/>
              <a:ext cx="386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15</a:t>
              </a:r>
            </a:p>
          </p:txBody>
        </p:sp>
        <p:sp>
          <p:nvSpPr>
            <p:cNvPr id="10262" name="AutoShape 132"/>
            <p:cNvSpPr>
              <a:spLocks noChangeArrowheads="1"/>
            </p:cNvSpPr>
            <p:nvPr/>
          </p:nvSpPr>
          <p:spPr bwMode="auto">
            <a:xfrm>
              <a:off x="1424" y="3388"/>
              <a:ext cx="387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23</a:t>
              </a:r>
            </a:p>
          </p:txBody>
        </p:sp>
        <p:sp>
          <p:nvSpPr>
            <p:cNvPr id="10263" name="AutoShape 133"/>
            <p:cNvSpPr>
              <a:spLocks noChangeArrowheads="1"/>
            </p:cNvSpPr>
            <p:nvPr/>
          </p:nvSpPr>
          <p:spPr bwMode="auto">
            <a:xfrm>
              <a:off x="2113" y="3388"/>
              <a:ext cx="387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40</a:t>
              </a:r>
            </a:p>
          </p:txBody>
        </p:sp>
        <p:sp>
          <p:nvSpPr>
            <p:cNvPr id="10264" name="AutoShape 134"/>
            <p:cNvSpPr>
              <a:spLocks noChangeArrowheads="1"/>
            </p:cNvSpPr>
            <p:nvPr/>
          </p:nvSpPr>
          <p:spPr bwMode="auto">
            <a:xfrm>
              <a:off x="3078" y="3388"/>
              <a:ext cx="387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55</a:t>
              </a:r>
            </a:p>
          </p:txBody>
        </p:sp>
        <p:sp>
          <p:nvSpPr>
            <p:cNvPr id="10265" name="AutoShape 135"/>
            <p:cNvSpPr>
              <a:spLocks noChangeArrowheads="1"/>
            </p:cNvSpPr>
            <p:nvPr/>
          </p:nvSpPr>
          <p:spPr bwMode="auto">
            <a:xfrm>
              <a:off x="3792" y="3388"/>
              <a:ext cx="387" cy="2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71</a:t>
              </a:r>
            </a:p>
          </p:txBody>
        </p:sp>
        <p:sp>
          <p:nvSpPr>
            <p:cNvPr id="10266" name="Text Box 136"/>
            <p:cNvSpPr txBox="1">
              <a:spLocks noChangeArrowheads="1"/>
            </p:cNvSpPr>
            <p:nvPr/>
          </p:nvSpPr>
          <p:spPr bwMode="auto">
            <a:xfrm>
              <a:off x="941" y="1334"/>
              <a:ext cx="103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just">
                <a:lnSpc>
                  <a:spcPct val="113000"/>
                </a:lnSpc>
                <a:spcAft>
                  <a:spcPts val="1975"/>
                </a:spcAft>
              </a:pPr>
              <a:r>
                <a:rPr lang="en-US" sz="2000" b="1">
                  <a:solidFill>
                    <a:srgbClr val="080808"/>
                  </a:solidFill>
                  <a:latin typeface="VNI-Times" pitchFamily="2" charset="0"/>
                </a:rPr>
                <a:t>Theâm X=50</a:t>
              </a:r>
            </a:p>
          </p:txBody>
        </p:sp>
        <p:sp>
          <p:nvSpPr>
            <p:cNvPr id="10267" name="Freeform 137"/>
            <p:cNvSpPr>
              <a:spLocks/>
            </p:cNvSpPr>
            <p:nvPr/>
          </p:nvSpPr>
          <p:spPr bwMode="auto">
            <a:xfrm>
              <a:off x="2482" y="1104"/>
              <a:ext cx="231" cy="111"/>
            </a:xfrm>
            <a:custGeom>
              <a:avLst/>
              <a:gdLst>
                <a:gd name="T0" fmla="*/ 0 w 158"/>
                <a:gd name="T1" fmla="*/ 0 h 225"/>
                <a:gd name="T2" fmla="*/ 197 w 158"/>
                <a:gd name="T3" fmla="*/ 44 h 225"/>
                <a:gd name="T4" fmla="*/ 197 w 158"/>
                <a:gd name="T5" fmla="*/ 111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" h="225">
                  <a:moveTo>
                    <a:pt x="0" y="0"/>
                  </a:moveTo>
                  <a:cubicBezTo>
                    <a:pt x="56" y="26"/>
                    <a:pt x="112" y="52"/>
                    <a:pt x="135" y="90"/>
                  </a:cubicBezTo>
                  <a:cubicBezTo>
                    <a:pt x="158" y="128"/>
                    <a:pt x="146" y="176"/>
                    <a:pt x="135" y="225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268" name="Group 151"/>
            <p:cNvGrpSpPr>
              <a:grpSpLocks/>
            </p:cNvGrpSpPr>
            <p:nvPr/>
          </p:nvGrpSpPr>
          <p:grpSpPr bwMode="auto">
            <a:xfrm>
              <a:off x="2895" y="1237"/>
              <a:ext cx="1328" cy="705"/>
              <a:chOff x="2895" y="1237"/>
              <a:chExt cx="1328" cy="705"/>
            </a:xfrm>
          </p:grpSpPr>
          <p:sp>
            <p:nvSpPr>
              <p:cNvPr id="10281" name="Freeform 138"/>
              <p:cNvSpPr>
                <a:spLocks/>
              </p:cNvSpPr>
              <p:nvPr/>
            </p:nvSpPr>
            <p:spPr bwMode="auto">
              <a:xfrm>
                <a:off x="2895" y="1342"/>
                <a:ext cx="1328" cy="600"/>
              </a:xfrm>
              <a:custGeom>
                <a:avLst/>
                <a:gdLst>
                  <a:gd name="T0" fmla="*/ 0 w 2455"/>
                  <a:gd name="T1" fmla="*/ 0 h 1215"/>
                  <a:gd name="T2" fmla="*/ 625 w 2455"/>
                  <a:gd name="T3" fmla="*/ 111 h 1215"/>
                  <a:gd name="T4" fmla="*/ 1217 w 2455"/>
                  <a:gd name="T5" fmla="*/ 430 h 1215"/>
                  <a:gd name="T6" fmla="*/ 1290 w 2455"/>
                  <a:gd name="T7" fmla="*/ 600 h 12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55" h="1215">
                    <a:moveTo>
                      <a:pt x="0" y="0"/>
                    </a:moveTo>
                    <a:cubicBezTo>
                      <a:pt x="390" y="40"/>
                      <a:pt x="780" y="80"/>
                      <a:pt x="1155" y="225"/>
                    </a:cubicBezTo>
                    <a:cubicBezTo>
                      <a:pt x="1530" y="370"/>
                      <a:pt x="2045" y="705"/>
                      <a:pt x="2250" y="870"/>
                    </a:cubicBezTo>
                    <a:cubicBezTo>
                      <a:pt x="2455" y="1035"/>
                      <a:pt x="2420" y="1125"/>
                      <a:pt x="2385" y="1215"/>
                    </a:cubicBez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282" name="Text Box 141"/>
              <p:cNvSpPr txBox="1">
                <a:spLocks noChangeArrowheads="1"/>
              </p:cNvSpPr>
              <p:nvPr/>
            </p:nvSpPr>
            <p:spPr bwMode="auto">
              <a:xfrm>
                <a:off x="3293" y="1237"/>
                <a:ext cx="616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99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rgbClr val="080808"/>
                    </a:solidFill>
                    <a:latin typeface="VNI-Times" pitchFamily="2" charset="0"/>
                  </a:rPr>
                  <a:t>44 &lt; X</a:t>
                </a:r>
              </a:p>
            </p:txBody>
          </p:sp>
        </p:grpSp>
        <p:grpSp>
          <p:nvGrpSpPr>
            <p:cNvPr id="10269" name="Group 148"/>
            <p:cNvGrpSpPr>
              <a:grpSpLocks/>
            </p:cNvGrpSpPr>
            <p:nvPr/>
          </p:nvGrpSpPr>
          <p:grpSpPr bwMode="auto">
            <a:xfrm>
              <a:off x="3163" y="2007"/>
              <a:ext cx="746" cy="637"/>
              <a:chOff x="3163" y="2007"/>
              <a:chExt cx="746" cy="637"/>
            </a:xfrm>
          </p:grpSpPr>
          <p:sp>
            <p:nvSpPr>
              <p:cNvPr id="10279" name="Freeform 139"/>
              <p:cNvSpPr>
                <a:spLocks/>
              </p:cNvSpPr>
              <p:nvPr/>
            </p:nvSpPr>
            <p:spPr bwMode="auto">
              <a:xfrm>
                <a:off x="3520" y="2074"/>
                <a:ext cx="389" cy="570"/>
              </a:xfrm>
              <a:custGeom>
                <a:avLst/>
                <a:gdLst>
                  <a:gd name="T0" fmla="*/ 389 w 720"/>
                  <a:gd name="T1" fmla="*/ 0 h 1155"/>
                  <a:gd name="T2" fmla="*/ 186 w 720"/>
                  <a:gd name="T3" fmla="*/ 111 h 1155"/>
                  <a:gd name="T4" fmla="*/ 41 w 720"/>
                  <a:gd name="T5" fmla="*/ 281 h 1155"/>
                  <a:gd name="T6" fmla="*/ 0 w 720"/>
                  <a:gd name="T7" fmla="*/ 570 h 11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0" h="1155">
                    <a:moveTo>
                      <a:pt x="720" y="0"/>
                    </a:moveTo>
                    <a:cubicBezTo>
                      <a:pt x="586" y="65"/>
                      <a:pt x="453" y="130"/>
                      <a:pt x="345" y="225"/>
                    </a:cubicBezTo>
                    <a:cubicBezTo>
                      <a:pt x="237" y="320"/>
                      <a:pt x="133" y="415"/>
                      <a:pt x="75" y="570"/>
                    </a:cubicBezTo>
                    <a:cubicBezTo>
                      <a:pt x="17" y="725"/>
                      <a:pt x="8" y="940"/>
                      <a:pt x="0" y="1155"/>
                    </a:cubicBez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280" name="Text Box 142"/>
              <p:cNvSpPr txBox="1">
                <a:spLocks noChangeArrowheads="1"/>
              </p:cNvSpPr>
              <p:nvPr/>
            </p:nvSpPr>
            <p:spPr bwMode="auto">
              <a:xfrm>
                <a:off x="3163" y="2007"/>
                <a:ext cx="616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99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rgbClr val="080808"/>
                    </a:solidFill>
                    <a:latin typeface="VNI-Times" pitchFamily="2" charset="0"/>
                  </a:rPr>
                  <a:t>88 &gt; X</a:t>
                </a:r>
              </a:p>
            </p:txBody>
          </p:sp>
        </p:grpSp>
        <p:grpSp>
          <p:nvGrpSpPr>
            <p:cNvPr id="10270" name="Group 149"/>
            <p:cNvGrpSpPr>
              <a:grpSpLocks/>
            </p:cNvGrpSpPr>
            <p:nvPr/>
          </p:nvGrpSpPr>
          <p:grpSpPr bwMode="auto">
            <a:xfrm>
              <a:off x="2660" y="2777"/>
              <a:ext cx="803" cy="607"/>
              <a:chOff x="2660" y="2777"/>
              <a:chExt cx="803" cy="607"/>
            </a:xfrm>
          </p:grpSpPr>
          <p:sp>
            <p:nvSpPr>
              <p:cNvPr id="10277" name="Freeform 140"/>
              <p:cNvSpPr>
                <a:spLocks/>
              </p:cNvSpPr>
              <p:nvPr/>
            </p:nvSpPr>
            <p:spPr bwMode="auto">
              <a:xfrm>
                <a:off x="3187" y="2777"/>
                <a:ext cx="276" cy="607"/>
              </a:xfrm>
              <a:custGeom>
                <a:avLst/>
                <a:gdLst>
                  <a:gd name="T0" fmla="*/ 276 w 510"/>
                  <a:gd name="T1" fmla="*/ 0 h 1230"/>
                  <a:gd name="T2" fmla="*/ 106 w 510"/>
                  <a:gd name="T3" fmla="*/ 52 h 1230"/>
                  <a:gd name="T4" fmla="*/ 32 w 510"/>
                  <a:gd name="T5" fmla="*/ 215 h 1230"/>
                  <a:gd name="T6" fmla="*/ 0 w 510"/>
                  <a:gd name="T7" fmla="*/ 607 h 12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10" h="1230">
                    <a:moveTo>
                      <a:pt x="510" y="0"/>
                    </a:moveTo>
                    <a:cubicBezTo>
                      <a:pt x="390" y="16"/>
                      <a:pt x="270" y="33"/>
                      <a:pt x="195" y="105"/>
                    </a:cubicBezTo>
                    <a:cubicBezTo>
                      <a:pt x="120" y="177"/>
                      <a:pt x="92" y="248"/>
                      <a:pt x="60" y="435"/>
                    </a:cubicBezTo>
                    <a:cubicBezTo>
                      <a:pt x="28" y="622"/>
                      <a:pt x="14" y="926"/>
                      <a:pt x="0" y="1230"/>
                    </a:cubicBez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278" name="Text Box 143"/>
              <p:cNvSpPr txBox="1">
                <a:spLocks noChangeArrowheads="1"/>
              </p:cNvSpPr>
              <p:nvPr/>
            </p:nvSpPr>
            <p:spPr bwMode="auto">
              <a:xfrm>
                <a:off x="2660" y="2799"/>
                <a:ext cx="617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3399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rgbClr val="080808"/>
                    </a:solidFill>
                    <a:latin typeface="VNI-Times" pitchFamily="2" charset="0"/>
                  </a:rPr>
                  <a:t>59 &gt; X</a:t>
                </a:r>
              </a:p>
            </p:txBody>
          </p:sp>
        </p:grpSp>
        <p:grpSp>
          <p:nvGrpSpPr>
            <p:cNvPr id="10271" name="Group 152"/>
            <p:cNvGrpSpPr>
              <a:grpSpLocks/>
            </p:cNvGrpSpPr>
            <p:nvPr/>
          </p:nvGrpSpPr>
          <p:grpSpPr bwMode="auto">
            <a:xfrm>
              <a:off x="2247" y="3473"/>
              <a:ext cx="936" cy="789"/>
              <a:chOff x="2247" y="3473"/>
              <a:chExt cx="936" cy="789"/>
            </a:xfrm>
          </p:grpSpPr>
          <p:sp>
            <p:nvSpPr>
              <p:cNvPr id="10273" name="AutoShape 144"/>
              <p:cNvSpPr>
                <a:spLocks noChangeArrowheads="1"/>
              </p:cNvSpPr>
              <p:nvPr/>
            </p:nvSpPr>
            <p:spPr bwMode="auto">
              <a:xfrm>
                <a:off x="2793" y="3956"/>
                <a:ext cx="390" cy="30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60001"/>
                    </a:schemeClr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VNI-Helve" pitchFamily="2" charset="0"/>
                  </a:rPr>
                  <a:t>50</a:t>
                </a:r>
              </a:p>
            </p:txBody>
          </p:sp>
          <p:grpSp>
            <p:nvGrpSpPr>
              <p:cNvPr id="10274" name="Group 150"/>
              <p:cNvGrpSpPr>
                <a:grpSpLocks/>
              </p:cNvGrpSpPr>
              <p:nvPr/>
            </p:nvGrpSpPr>
            <p:grpSpPr bwMode="auto">
              <a:xfrm>
                <a:off x="2247" y="3473"/>
                <a:ext cx="819" cy="474"/>
                <a:chOff x="2247" y="3473"/>
                <a:chExt cx="819" cy="474"/>
              </a:xfrm>
            </p:grpSpPr>
            <p:sp>
              <p:nvSpPr>
                <p:cNvPr id="10275" name="Freeform 146"/>
                <p:cNvSpPr>
                  <a:spLocks/>
                </p:cNvSpPr>
                <p:nvPr/>
              </p:nvSpPr>
              <p:spPr bwMode="auto">
                <a:xfrm>
                  <a:off x="2822" y="3473"/>
                  <a:ext cx="244" cy="474"/>
                </a:xfrm>
                <a:custGeom>
                  <a:avLst/>
                  <a:gdLst>
                    <a:gd name="T0" fmla="*/ 244 w 450"/>
                    <a:gd name="T1" fmla="*/ 0 h 960"/>
                    <a:gd name="T2" fmla="*/ 73 w 450"/>
                    <a:gd name="T3" fmla="*/ 52 h 960"/>
                    <a:gd name="T4" fmla="*/ 0 w 450"/>
                    <a:gd name="T5" fmla="*/ 215 h 960"/>
                    <a:gd name="T6" fmla="*/ 73 w 450"/>
                    <a:gd name="T7" fmla="*/ 474 h 9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50" h="960">
                      <a:moveTo>
                        <a:pt x="450" y="0"/>
                      </a:moveTo>
                      <a:cubicBezTo>
                        <a:pt x="330" y="16"/>
                        <a:pt x="210" y="33"/>
                        <a:pt x="135" y="105"/>
                      </a:cubicBezTo>
                      <a:cubicBezTo>
                        <a:pt x="60" y="177"/>
                        <a:pt x="0" y="293"/>
                        <a:pt x="0" y="435"/>
                      </a:cubicBezTo>
                      <a:cubicBezTo>
                        <a:pt x="0" y="577"/>
                        <a:pt x="107" y="851"/>
                        <a:pt x="135" y="96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9900"/>
                  </a:solidFill>
                  <a:prstDash val="dash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0276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2247" y="3688"/>
                  <a:ext cx="616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33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66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2000" b="1">
                      <a:solidFill>
                        <a:srgbClr val="080808"/>
                      </a:solidFill>
                      <a:latin typeface="VNI-Times" pitchFamily="2" charset="0"/>
                    </a:rPr>
                    <a:t>55 &gt; X</a:t>
                  </a:r>
                </a:p>
              </p:txBody>
            </p:sp>
          </p:grpSp>
        </p:grpSp>
        <p:sp>
          <p:nvSpPr>
            <p:cNvPr id="10272" name="Line 153"/>
            <p:cNvSpPr>
              <a:spLocks noChangeShapeType="1"/>
            </p:cNvSpPr>
            <p:nvPr/>
          </p:nvSpPr>
          <p:spPr bwMode="auto">
            <a:xfrm flipH="1">
              <a:off x="2984" y="3657"/>
              <a:ext cx="272" cy="317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2">
  <a:themeElements>
    <a:clrScheme name="t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t2</Template>
  <TotalTime>5413</TotalTime>
  <Words>1474</Words>
  <Application>Microsoft Office PowerPoint</Application>
  <PresentationFormat>Khổ A4 (210x297 mm)</PresentationFormat>
  <Paragraphs>441</Paragraphs>
  <Slides>38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6" baseType="lpstr">
      <vt:lpstr>Arial</vt:lpstr>
      <vt:lpstr>Courier New</vt:lpstr>
      <vt:lpstr>Symbol</vt:lpstr>
      <vt:lpstr>Times New Roman</vt:lpstr>
      <vt:lpstr>VNI-Helve</vt:lpstr>
      <vt:lpstr>VNI-Times</vt:lpstr>
      <vt:lpstr>Wingdings</vt:lpstr>
      <vt:lpstr>t2</vt:lpstr>
      <vt:lpstr>NỘI DUNG</vt:lpstr>
      <vt:lpstr>Ðịnh nghĩa cây nhị phân tìm kiếm</vt:lpstr>
      <vt:lpstr>Ưu điểm của cây nhị phân tìm kiếm</vt:lpstr>
      <vt:lpstr>Cấu trúc dữ liệu của cây nhị phân tìm kiếm</vt:lpstr>
      <vt:lpstr>Các thao tác trên cây nhị phân tìm kiếm</vt:lpstr>
      <vt:lpstr>Tạo cây rỗng</vt:lpstr>
      <vt:lpstr>Tạo 1 nút có Key bằng x</vt:lpstr>
      <vt:lpstr>Thêm một nút x</vt:lpstr>
      <vt:lpstr>Minh họa thêm 1 phần tử vào cây</vt:lpstr>
      <vt:lpstr>Tìm nút có khoá bằng x (không dùng đệ quy)</vt:lpstr>
      <vt:lpstr>Tìm nút có khoá bằng x (dùng đệ quy)</vt:lpstr>
      <vt:lpstr>Minh hoạ tìm một nút</vt:lpstr>
      <vt:lpstr>Minh hoạ thành lập 1 cây từ dãy số</vt:lpstr>
      <vt:lpstr>Hủy 1 nút có khoá bằng X trên cây</vt:lpstr>
      <vt:lpstr>Minh hoạ hủy phần tử x có 1 cây con</vt:lpstr>
      <vt:lpstr>Hủy 1 nút có 2 cây con</vt:lpstr>
      <vt:lpstr>Minh họa hủy phần tử X có 2 cây con</vt:lpstr>
      <vt:lpstr>Cài đặt thao tác xoá nút có trường Key = x</vt:lpstr>
      <vt:lpstr>Hàm tìm phần tử thế mạng </vt:lpstr>
      <vt:lpstr>Cây nhị phân tìm kiếm cân bằng</vt:lpstr>
      <vt:lpstr>Ðịnh nghĩa</vt:lpstr>
      <vt:lpstr>Tổ chức dữ liệu</vt:lpstr>
      <vt:lpstr>Tổ chức dữ liệu(tt)</vt:lpstr>
      <vt:lpstr>Các trường hợp mất cân bằng do lệch trái</vt:lpstr>
      <vt:lpstr>Các trường hợp mất cân bằng do lệch phải</vt:lpstr>
      <vt:lpstr>Các thao tác trên cây cân bằng</vt:lpstr>
      <vt:lpstr>Cân bằng lại trường hợp 1</vt:lpstr>
      <vt:lpstr>Cài đặt cân bằng lại cho trường hợp 1</vt:lpstr>
      <vt:lpstr>Cân bằng lại trường hợp 2</vt:lpstr>
      <vt:lpstr>Cài đặt cân bằng lại cho trường hợp 2</vt:lpstr>
      <vt:lpstr>Cân bằng lại trường hợp 3</vt:lpstr>
      <vt:lpstr>Cài đặt cân bằng lại cho trường hợp 3</vt:lpstr>
      <vt:lpstr>Cân bằng lại trường hợp 4</vt:lpstr>
      <vt:lpstr>Cài đặt cân bằng lại cho trường hợp 4</vt:lpstr>
      <vt:lpstr>Thêm 1 nút</vt:lpstr>
      <vt:lpstr>Hủy 1 nút</vt:lpstr>
      <vt:lpstr>Câu hỏi và Bài tập</vt:lpstr>
      <vt:lpstr>Câu hỏi và Bài tập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User</dc:creator>
  <cp:lastModifiedBy>Nguyễn Minh Nhựt</cp:lastModifiedBy>
  <cp:revision>194</cp:revision>
  <dcterms:created xsi:type="dcterms:W3CDTF">2006-03-07T22:30:17Z</dcterms:created>
  <dcterms:modified xsi:type="dcterms:W3CDTF">2018-06-07T02:45:05Z</dcterms:modified>
</cp:coreProperties>
</file>