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1"/>
  </p:notesMasterIdLst>
  <p:sldIdLst>
    <p:sldId id="256" r:id="rId2"/>
    <p:sldId id="257" r:id="rId3"/>
    <p:sldId id="306" r:id="rId4"/>
    <p:sldId id="258" r:id="rId5"/>
    <p:sldId id="259" r:id="rId6"/>
    <p:sldId id="260" r:id="rId7"/>
    <p:sldId id="261" r:id="rId8"/>
    <p:sldId id="262" r:id="rId9"/>
    <p:sldId id="289" r:id="rId10"/>
    <p:sldId id="263" r:id="rId11"/>
    <p:sldId id="269" r:id="rId12"/>
    <p:sldId id="270" r:id="rId13"/>
    <p:sldId id="271" r:id="rId14"/>
    <p:sldId id="273" r:id="rId15"/>
    <p:sldId id="274" r:id="rId16"/>
    <p:sldId id="264" r:id="rId17"/>
    <p:sldId id="265" r:id="rId18"/>
    <p:sldId id="266" r:id="rId19"/>
    <p:sldId id="267" r:id="rId20"/>
    <p:sldId id="268" r:id="rId21"/>
    <p:sldId id="275" r:id="rId22"/>
    <p:sldId id="276" r:id="rId23"/>
    <p:sldId id="279" r:id="rId24"/>
    <p:sldId id="280" r:id="rId25"/>
    <p:sldId id="281" r:id="rId26"/>
    <p:sldId id="283" r:id="rId27"/>
    <p:sldId id="286" r:id="rId28"/>
    <p:sldId id="287" r:id="rId29"/>
    <p:sldId id="307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969CCE14-89B6-420F-9CB1-D64F95EA61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144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F3413-14CC-47BD-BF40-BCDD77769E69}" type="slidenum">
              <a:rPr lang="en-US"/>
              <a:pPr/>
              <a:t>1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89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B62609-8D8B-40FD-B39C-B9326B5355AC}" type="slidenum">
              <a:rPr lang="en-US"/>
              <a:pPr/>
              <a:t>10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89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D9AAF-7292-4883-947A-AAD0DC60771F}" type="slidenum">
              <a:rPr lang="en-US"/>
              <a:pPr/>
              <a:t>11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97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7B426F-36F7-4465-B7C9-80F009A0DEF8}" type="slidenum">
              <a:rPr lang="en-US"/>
              <a:pPr/>
              <a:t>12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6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99AD75-F008-488D-B489-C6965781466B}" type="slidenum">
              <a:rPr lang="en-US"/>
              <a:pPr/>
              <a:t>13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81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D57A62-CE2C-46CC-98BE-170C355BBBCA}" type="slidenum">
              <a:rPr lang="en-US"/>
              <a:pPr/>
              <a:t>14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47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B63C37-DDC9-4BA1-8A05-B95C4501AC86}" type="slidenum">
              <a:rPr lang="en-US"/>
              <a:pPr/>
              <a:t>15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40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092DEE-8698-483B-8CA5-B157A9B37B3C}" type="slidenum">
              <a:rPr lang="en-US"/>
              <a:pPr/>
              <a:t>16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658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19D2DC-CF40-4843-AB93-100408925EBE}" type="slidenum">
              <a:rPr lang="en-US"/>
              <a:pPr/>
              <a:t>17</a:t>
            </a:fld>
            <a:endParaRPr lang="en-US"/>
          </a:p>
        </p:txBody>
      </p:sp>
      <p:sp>
        <p:nvSpPr>
          <p:cNvPr id="307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70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EAD33A-BDAA-4B43-98CF-60DEFE4656C4}" type="slidenum">
              <a:rPr lang="en-US"/>
              <a:pPr/>
              <a:t>18</a:t>
            </a:fld>
            <a:endParaRPr lang="en-US"/>
          </a:p>
        </p:txBody>
      </p:sp>
      <p:sp>
        <p:nvSpPr>
          <p:cNvPr id="317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576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907431-7A63-453A-9CE1-BD80AB5455BC}" type="slidenum">
              <a:rPr lang="en-US"/>
              <a:pPr/>
              <a:t>19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72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164ED-7EB0-47B5-A855-0A57F8775AFD}" type="slidenum">
              <a:rPr lang="en-US"/>
              <a:pPr/>
              <a:t>2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661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F5298F-BA9F-4B7C-A88E-F7C9CC33921C}" type="slidenum">
              <a:rPr lang="en-US"/>
              <a:pPr/>
              <a:t>20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446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7EBC2-7E06-4C65-84DF-7F051EA102D3}" type="slidenum">
              <a:rPr lang="en-US"/>
              <a:pPr/>
              <a:t>21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03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F5D37-EED3-4EC1-899D-C23D8F001F7C}" type="slidenum">
              <a:rPr lang="en-US"/>
              <a:pPr/>
              <a:t>22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219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E7F388-D99D-4561-A6BB-ED0A9294E6A3}" type="slidenum">
              <a:rPr lang="en-US"/>
              <a:pPr/>
              <a:t>23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31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A7A890-483A-4153-98F2-5C6E3FE1E644}" type="slidenum">
              <a:rPr lang="en-US"/>
              <a:pPr/>
              <a:t>24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512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1F9E05-C45D-4F72-8490-AEFE989B6D70}" type="slidenum">
              <a:rPr lang="en-US"/>
              <a:pPr/>
              <a:t>25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251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DE8FAD-6120-4AE1-AE26-D39AF21167C3}" type="slidenum">
              <a:rPr lang="en-US"/>
              <a:pPr/>
              <a:t>26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98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5C3C4A-46EE-4694-BCF3-56DFBBA55B04}" type="slidenum">
              <a:rPr lang="en-US"/>
              <a:pPr/>
              <a:t>27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528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FC749D-A891-47E8-BCE8-5AC6C1694ED9}" type="slidenum">
              <a:rPr lang="en-US"/>
              <a:pPr/>
              <a:t>28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499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FC749D-A891-47E8-BCE8-5AC6C1694ED9}" type="slidenum">
              <a:rPr lang="en-US"/>
              <a:pPr/>
              <a:t>29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34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164ED-7EB0-47B5-A855-0A57F8775AFD}" type="slidenum">
              <a:rPr lang="en-US"/>
              <a:pPr/>
              <a:t>3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17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6C4FBF-58FD-477A-9290-A74CF571201B}" type="slidenum">
              <a:rPr lang="en-US"/>
              <a:pPr/>
              <a:t>4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66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33FE53-7768-484C-80A6-398DA0EFE7D3}" type="slidenum">
              <a:rPr lang="en-US"/>
              <a:pPr/>
              <a:t>5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87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67C43B-F486-47F5-A882-AC6E4B779391}" type="slidenum">
              <a:rPr lang="en-US"/>
              <a:pPr/>
              <a:t>6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54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D41698-9D3D-48DB-A953-73E4919C0A13}" type="slidenum">
              <a:rPr lang="en-US"/>
              <a:pPr/>
              <a:t>7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8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F7B291-B053-408E-A9B3-1C1CFFB10E5F}" type="slidenum">
              <a:rPr lang="en-US"/>
              <a:pPr/>
              <a:t>8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11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21A93-D321-4533-9000-0AF3F5DB54F2}" type="slidenum">
              <a:rPr lang="en-US"/>
              <a:pPr/>
              <a:t>9</a:t>
            </a:fld>
            <a:endParaRPr lang="en-US"/>
          </a:p>
        </p:txBody>
      </p:sp>
      <p:sp>
        <p:nvSpPr>
          <p:cNvPr id="798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0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9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1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031" y="79375"/>
            <a:ext cx="2060331" cy="6373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6574" y="79375"/>
            <a:ext cx="6041780" cy="6373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8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141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866" y="1052514"/>
            <a:ext cx="3884734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277" y="1052514"/>
            <a:ext cx="388473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2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5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221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96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986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866" y="1052514"/>
            <a:ext cx="7910146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4103" name="Picture 7" descr="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508" y="6121400"/>
            <a:ext cx="404446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0" y="908050"/>
            <a:ext cx="38393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gray">
          <a:xfrm>
            <a:off x="0" y="762000"/>
            <a:ext cx="650631" cy="60960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 rot="16200000">
            <a:off x="-1299341" y="4887219"/>
            <a:ext cx="34339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3366"/>
                </a:solidFill>
              </a:rPr>
              <a:t>CẤU TRÚC DỮ LIỆU VÀ GIẢI THUẬT 1</a:t>
            </a:r>
          </a:p>
        </p:txBody>
      </p:sp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50631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Rectangle 13"/>
          <p:cNvSpPr>
            <a:spLocks noChangeArrowheads="1"/>
          </p:cNvSpPr>
          <p:nvPr/>
        </p:nvSpPr>
        <p:spPr bwMode="gray">
          <a:xfrm>
            <a:off x="650631" y="3175"/>
            <a:ext cx="8508023" cy="762000"/>
          </a:xfrm>
          <a:prstGeom prst="rect">
            <a:avLst/>
          </a:prstGeom>
          <a:gradFill rotWithShape="1">
            <a:gsLst>
              <a:gs pos="0">
                <a:srgbClr val="006600">
                  <a:gamma/>
                  <a:shade val="46275"/>
                  <a:invGamma/>
                </a:srgbClr>
              </a:gs>
              <a:gs pos="100000">
                <a:srgbClr val="00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 bwMode="white">
          <a:xfrm>
            <a:off x="716574" y="79375"/>
            <a:ext cx="824278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4290646" y="6430964"/>
            <a:ext cx="70338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fld id="{D87E5A57-4A1E-4E0F-A947-3655DFB121B0}" type="slidenum">
              <a:rPr lang="en-US" sz="1200" b="1">
                <a:solidFill>
                  <a:schemeClr val="tx2"/>
                </a:solidFill>
              </a:rPr>
              <a:pPr/>
              <a:t>‹#›</a:t>
            </a:fld>
            <a:endParaRPr lang="en-US" sz="1200" b="1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463550" indent="-4635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1023938" indent="-44608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Ä"/>
        <a:defRPr sz="2800">
          <a:solidFill>
            <a:schemeClr val="tx1"/>
          </a:solidFill>
          <a:latin typeface="+mn-lt"/>
          <a:cs typeface="+mn-cs"/>
        </a:defRPr>
      </a:lvl2pPr>
      <a:lvl3pPr marL="1487488" indent="-3492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  <a:cs typeface="+mn-cs"/>
        </a:defRPr>
      </a:lvl3pPr>
      <a:lvl4pPr marL="1938338" indent="-3365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401888" indent="-34925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859088" indent="-34925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3316288" indent="-34925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773488" indent="-34925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4230688" indent="-34925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712913" y="2995613"/>
            <a:ext cx="7127875" cy="1081087"/>
            <a:chOff x="960" y="2256"/>
            <a:chExt cx="4320" cy="624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gray">
            <a:xfrm>
              <a:off x="1320" y="2364"/>
              <a:ext cx="3960" cy="416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gray">
            <a:xfrm>
              <a:off x="960" y="2256"/>
              <a:ext cx="648" cy="624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gray">
            <a:xfrm>
              <a:off x="1560" y="2457"/>
              <a:ext cx="3240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400" b="1" dirty="0" smtClean="0">
                  <a:solidFill>
                    <a:schemeClr val="bg1"/>
                  </a:solidFill>
                </a:rPr>
                <a:t>CÂY B-TREE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gray">
            <a:xfrm>
              <a:off x="1218" y="2400"/>
              <a:ext cx="111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Phép </a:t>
            </a:r>
            <a:r>
              <a:rPr lang="en-US" smtClean="0"/>
              <a:t>toán</a:t>
            </a:r>
            <a:endParaRPr lang="en-US" i="1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19200"/>
            <a:ext cx="8229600" cy="4987925"/>
          </a:xfrm>
        </p:spPr>
        <p:txBody>
          <a:bodyPr/>
          <a:lstStyle/>
          <a:p>
            <a:pPr marL="3175" indent="1588" algn="just">
              <a:lnSpc>
                <a:spcPct val="80000"/>
              </a:lnSpc>
              <a:buFont typeface="Wingdings" pitchFamily="2" charset="2"/>
              <a:buNone/>
            </a:pPr>
            <a:r>
              <a:rPr lang="en-AU" b="1"/>
              <a:t>Phép toán </a:t>
            </a:r>
            <a:r>
              <a:rPr lang="en-AU" b="1" smtClean="0"/>
              <a:t>tìm kiếm</a:t>
            </a:r>
            <a:endParaRPr lang="en-AU"/>
          </a:p>
          <a:p>
            <a:pPr marL="3175" indent="1588" algn="just">
              <a:lnSpc>
                <a:spcPct val="80000"/>
              </a:lnSpc>
              <a:buFont typeface="Wingdings" pitchFamily="2" charset="2"/>
              <a:buNone/>
            </a:pPr>
            <a:r>
              <a:rPr lang="en-AU"/>
              <a:t>Trả về vị trí nhỏ nhất của khóa trong nút </a:t>
            </a:r>
            <a:r>
              <a:rPr lang="en-AU" smtClean="0"/>
              <a:t>hiện tại bắt </a:t>
            </a:r>
            <a:r>
              <a:rPr lang="en-AU"/>
              <a:t>đầu lớn hơn hay bằng k. </a:t>
            </a:r>
            <a:endParaRPr lang="en-AU" smtClean="0"/>
          </a:p>
          <a:p>
            <a:pPr marL="3175" indent="1588" algn="just">
              <a:lnSpc>
                <a:spcPct val="80000"/>
              </a:lnSpc>
              <a:buFont typeface="Wingdings" pitchFamily="2" charset="2"/>
              <a:buNone/>
            </a:pPr>
            <a:r>
              <a:rPr lang="en-AU" smtClean="0">
                <a:solidFill>
                  <a:schemeClr val="tx2"/>
                </a:solidFill>
              </a:rPr>
              <a:t>int </a:t>
            </a:r>
            <a:r>
              <a:rPr lang="en-AU">
                <a:solidFill>
                  <a:schemeClr val="tx2"/>
                </a:solidFill>
              </a:rPr>
              <a:t>nodesearch (pBNode current, int k)</a:t>
            </a:r>
          </a:p>
          <a:p>
            <a:pPr marL="3175" indent="1588" algn="just">
              <a:lnSpc>
                <a:spcPct val="80000"/>
              </a:lnSpc>
              <a:buFont typeface="Wingdings" pitchFamily="2" charset="2"/>
              <a:buNone/>
            </a:pPr>
            <a:r>
              <a:rPr lang="en-AU">
                <a:solidFill>
                  <a:schemeClr val="tx2"/>
                </a:solidFill>
              </a:rPr>
              <a:t>{</a:t>
            </a:r>
          </a:p>
          <a:p>
            <a:pPr marL="3175" indent="1588" algn="just">
              <a:lnSpc>
                <a:spcPct val="80000"/>
              </a:lnSpc>
              <a:buFont typeface="Wingdings" pitchFamily="2" charset="2"/>
              <a:buNone/>
            </a:pPr>
            <a:r>
              <a:rPr lang="en-AU">
                <a:solidFill>
                  <a:schemeClr val="tx2"/>
                </a:solidFill>
              </a:rPr>
              <a:t>	</a:t>
            </a:r>
            <a:r>
              <a:rPr lang="en-AU" sz="2400">
                <a:solidFill>
                  <a:schemeClr val="tx2"/>
                </a:solidFill>
              </a:rPr>
              <a:t>int i;</a:t>
            </a:r>
          </a:p>
          <a:p>
            <a:pPr marL="3175" indent="1588" algn="just">
              <a:lnSpc>
                <a:spcPct val="80000"/>
              </a:lnSpc>
              <a:buFont typeface="Wingdings" pitchFamily="2" charset="2"/>
              <a:buNone/>
            </a:pPr>
            <a:r>
              <a:rPr lang="en-AU" sz="2400">
                <a:solidFill>
                  <a:schemeClr val="tx2"/>
                </a:solidFill>
              </a:rPr>
              <a:t>	for(i=0;i&lt;current-&gt;count &amp;&amp; </a:t>
            </a:r>
            <a:r>
              <a:rPr lang="en-AU" sz="2400" smtClean="0">
                <a:solidFill>
                  <a:schemeClr val="tx2"/>
                </a:solidFill>
              </a:rPr>
              <a:t>current-&gt;</a:t>
            </a:r>
            <a:r>
              <a:rPr lang="en-AU" sz="2400">
                <a:solidFill>
                  <a:schemeClr val="tx2"/>
                </a:solidFill>
              </a:rPr>
              <a:t>key[i] &lt; k; i++);</a:t>
            </a:r>
          </a:p>
          <a:p>
            <a:pPr marL="3175" indent="1588" algn="just">
              <a:lnSpc>
                <a:spcPct val="80000"/>
              </a:lnSpc>
              <a:buFont typeface="Wingdings" pitchFamily="2" charset="2"/>
              <a:buNone/>
            </a:pPr>
            <a:r>
              <a:rPr lang="en-AU" sz="2400">
                <a:solidFill>
                  <a:schemeClr val="tx2"/>
                </a:solidFill>
              </a:rPr>
              <a:t>	return </a:t>
            </a:r>
            <a:r>
              <a:rPr lang="en-AU" sz="2400" smtClean="0">
                <a:solidFill>
                  <a:schemeClr val="tx2"/>
                </a:solidFill>
              </a:rPr>
              <a:t>i;</a:t>
            </a:r>
            <a:endParaRPr lang="en-AU" sz="2400">
              <a:solidFill>
                <a:schemeClr val="tx2"/>
              </a:solidFill>
            </a:endParaRPr>
          </a:p>
          <a:p>
            <a:pPr marL="3175" indent="1588" algn="just">
              <a:lnSpc>
                <a:spcPct val="80000"/>
              </a:lnSpc>
              <a:buFont typeface="Wingdings" pitchFamily="2" charset="2"/>
              <a:buNone/>
            </a:pPr>
            <a:r>
              <a:rPr lang="en-AU">
                <a:solidFill>
                  <a:schemeClr val="tx2"/>
                </a:solidFill>
              </a:rPr>
              <a:t>}</a:t>
            </a:r>
          </a:p>
          <a:p>
            <a:pPr marL="3175" indent="1588" algn="just">
              <a:lnSpc>
                <a:spcPct val="80000"/>
              </a:lnSpc>
              <a:buFont typeface="Wingdings" pitchFamily="2" charset="2"/>
              <a:buNone/>
            </a:pPr>
            <a:r>
              <a:rPr lang="en-AU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Phép </a:t>
            </a:r>
            <a:r>
              <a:rPr lang="en-US" smtClean="0"/>
              <a:t>toán</a:t>
            </a:r>
            <a:endParaRPr lang="en-US" i="1"/>
          </a:p>
        </p:txBody>
      </p:sp>
      <p:sp>
        <p:nvSpPr>
          <p:cNvPr id="3481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6675" indent="-61913" algn="just">
              <a:lnSpc>
                <a:spcPct val="90000"/>
              </a:lnSpc>
              <a:buFont typeface="Wingdings" pitchFamily="2" charset="2"/>
              <a:buNone/>
            </a:pPr>
            <a:r>
              <a:rPr lang="en-AU">
                <a:solidFill>
                  <a:schemeClr val="tx2"/>
                </a:solidFill>
              </a:rPr>
              <a:t>Tìm khóa k trên B-Tree. Con trỏ current xuất phát từ gốc và đi xuống các nhánh cây con phù hợp để tìm khóa k có trong một nút current hay </a:t>
            </a:r>
            <a:r>
              <a:rPr lang="en-AU" smtClean="0">
                <a:solidFill>
                  <a:schemeClr val="tx2"/>
                </a:solidFill>
              </a:rPr>
              <a:t>không.</a:t>
            </a:r>
            <a:endParaRPr lang="en-AU" i="1">
              <a:solidFill>
                <a:schemeClr val="tx2"/>
              </a:solidFill>
            </a:endParaRPr>
          </a:p>
          <a:p>
            <a:pPr marL="66675" indent="-61913" algn="just">
              <a:lnSpc>
                <a:spcPct val="90000"/>
              </a:lnSpc>
              <a:buFont typeface="Wingdings" pitchFamily="2" charset="2"/>
              <a:buNone/>
            </a:pPr>
            <a:r>
              <a:rPr lang="en-AU" i="1"/>
              <a:t> </a:t>
            </a:r>
            <a:r>
              <a:rPr lang="en-AU" u="sng"/>
              <a:t>Nếu có </a:t>
            </a:r>
            <a:r>
              <a:rPr lang="en-AU" u="sng" smtClean="0"/>
              <a:t>khóa </a:t>
            </a:r>
            <a:r>
              <a:rPr lang="en-AU" u="sng"/>
              <a:t>k tại nút current trên cây:</a:t>
            </a:r>
          </a:p>
          <a:p>
            <a:pPr marL="66675" indent="-61913" algn="just">
              <a:lnSpc>
                <a:spcPct val="90000"/>
              </a:lnSpc>
            </a:pPr>
            <a:r>
              <a:rPr lang="en-AU"/>
              <a:t>Biến found </a:t>
            </a:r>
            <a:r>
              <a:rPr lang="en-AU" smtClean="0"/>
              <a:t>trả </a:t>
            </a:r>
            <a:r>
              <a:rPr lang="en-AU"/>
              <a:t>về giá trị TRUE</a:t>
            </a:r>
          </a:p>
          <a:p>
            <a:pPr marL="66675" indent="-61913" algn="just">
              <a:lnSpc>
                <a:spcPct val="90000"/>
              </a:lnSpc>
            </a:pPr>
            <a:r>
              <a:rPr lang="en-AU"/>
              <a:t>Hàm search() trả về con trỏ chỉ nút current có chứa khóa k</a:t>
            </a:r>
          </a:p>
          <a:p>
            <a:pPr marL="66675" indent="-61913" algn="just">
              <a:lnSpc>
                <a:spcPct val="90000"/>
              </a:lnSpc>
            </a:pPr>
            <a:r>
              <a:rPr lang="en-AU"/>
              <a:t>Biến position trả về vị trí của khóa k có trong nút current này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Phép </a:t>
            </a:r>
            <a:r>
              <a:rPr lang="en-US" smtClean="0"/>
              <a:t>toán</a:t>
            </a:r>
            <a:endParaRPr lang="en-US" i="1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AU" u="sng"/>
              <a:t>Nếu không có khóa k trên cây:</a:t>
            </a:r>
          </a:p>
          <a:p>
            <a:pPr algn="just"/>
            <a:r>
              <a:rPr lang="en-AU" smtClean="0"/>
              <a:t>Lúc </a:t>
            </a:r>
            <a:r>
              <a:rPr lang="en-AU"/>
              <a:t>này current=NULL và </a:t>
            </a:r>
            <a:r>
              <a:rPr lang="en-AU" smtClean="0"/>
              <a:t>q (</a:t>
            </a:r>
            <a:r>
              <a:rPr lang="en-AU"/>
              <a:t>nút cha của current) chỉ nút lá có thể thêm khóa k vào nút này được.</a:t>
            </a:r>
          </a:p>
          <a:p>
            <a:pPr algn="just"/>
            <a:r>
              <a:rPr lang="en-AU"/>
              <a:t>Biến found trả về giá trị FALSE</a:t>
            </a:r>
          </a:p>
          <a:p>
            <a:pPr algn="just"/>
            <a:r>
              <a:rPr lang="en-AU"/>
              <a:t>Hàm search() trả về con trỏ q là nút lá có thêm nút k vào</a:t>
            </a:r>
          </a:p>
          <a:p>
            <a:pPr algn="just"/>
            <a:r>
              <a:rPr lang="en-AU"/>
              <a:t>Biến position trả về vị trí có thể chèn khóa k vào nút lá q này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Phép </a:t>
            </a:r>
            <a:r>
              <a:rPr lang="en-US" smtClean="0"/>
              <a:t>toán</a:t>
            </a:r>
            <a:endParaRPr lang="en-US" i="1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sz="2000"/>
              <a:t>pBNode</a:t>
            </a:r>
            <a:r>
              <a:rPr lang="en-AU" sz="2000" b="1"/>
              <a:t> search(int k, int &amp;position, int &amp;found)</a:t>
            </a:r>
            <a:endParaRPr lang="en-US" sz="2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int i;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pBNode current, q;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</a:t>
            </a:r>
            <a:r>
              <a:rPr lang="en-AU" sz="2000"/>
              <a:t>q = </a:t>
            </a:r>
            <a:r>
              <a:rPr lang="en-AU" sz="2000" smtClean="0"/>
              <a:t>NULL; current </a:t>
            </a:r>
            <a:r>
              <a:rPr lang="en-AU" sz="2000"/>
              <a:t>= Root;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sz="2000"/>
              <a:t>	while (current !=NULL</a:t>
            </a:r>
            <a:r>
              <a:rPr lang="en-AU" sz="2000" smtClean="0"/>
              <a:t>){ </a:t>
            </a:r>
            <a:endParaRPr lang="en-AU" sz="2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sz="2000"/>
              <a:t>	</a:t>
            </a:r>
            <a:r>
              <a:rPr lang="en-AU" sz="2000" smtClean="0"/>
              <a:t>	i </a:t>
            </a:r>
            <a:r>
              <a:rPr lang="en-AU" sz="2000"/>
              <a:t>= nodesearch (current, k);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sz="2000"/>
              <a:t>	</a:t>
            </a:r>
            <a:r>
              <a:rPr lang="en-AU" sz="2000" smtClean="0"/>
              <a:t>	if(i</a:t>
            </a:r>
            <a:r>
              <a:rPr lang="en-AU" sz="2000"/>
              <a:t>&lt; current-&gt;count &amp;&amp; k == current-&gt;key[i]) </a:t>
            </a:r>
            <a:r>
              <a:rPr lang="en-AU" sz="2000" smtClean="0"/>
              <a:t>{</a:t>
            </a:r>
            <a:endParaRPr lang="en-AU" sz="2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sz="2000" smtClean="0"/>
              <a:t>		</a:t>
            </a:r>
            <a:r>
              <a:rPr lang="en-AU" sz="2000"/>
              <a:t>	found = TRUE;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sz="2000"/>
              <a:t>	</a:t>
            </a:r>
            <a:r>
              <a:rPr lang="en-AU" sz="2000" smtClean="0"/>
              <a:t>	</a:t>
            </a:r>
            <a:r>
              <a:rPr lang="en-AU" sz="2000"/>
              <a:t>	position = i; // </a:t>
            </a:r>
            <a:r>
              <a:rPr lang="en-AU" sz="2000" i="1"/>
              <a:t>vi trí tìm </a:t>
            </a:r>
            <a:r>
              <a:rPr lang="en-AU" sz="2000" i="1" smtClean="0"/>
              <a:t>thấy khóa </a:t>
            </a:r>
            <a:r>
              <a:rPr lang="en-AU" sz="2000" i="1"/>
              <a:t>k</a:t>
            </a:r>
            <a:endParaRPr lang="en-AU" sz="2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sz="2000"/>
              <a:t>	</a:t>
            </a:r>
            <a:r>
              <a:rPr lang="en-AU" sz="2000" smtClean="0"/>
              <a:t>		return(current);</a:t>
            </a:r>
            <a:endParaRPr lang="en-AU" sz="2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sz="2000"/>
              <a:t>	</a:t>
            </a:r>
            <a:r>
              <a:rPr lang="en-AU" sz="2000" smtClean="0"/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en-AU" sz="2000" smtClean="0"/>
              <a:t>	</a:t>
            </a:r>
            <a:r>
              <a:rPr lang="en-AU" sz="2000"/>
              <a:t>	q = </a:t>
            </a:r>
            <a:r>
              <a:rPr lang="en-AU" sz="2000" smtClean="0"/>
              <a:t>current;	current </a:t>
            </a:r>
            <a:r>
              <a:rPr lang="en-AU" sz="2000"/>
              <a:t>= current -&gt;Branch[i];</a:t>
            </a:r>
          </a:p>
          <a:p>
            <a:pPr>
              <a:lnSpc>
                <a:spcPct val="90000"/>
              </a:lnSpc>
              <a:buNone/>
            </a:pPr>
            <a:r>
              <a:rPr lang="en-AU" sz="2000"/>
              <a:t>	}</a:t>
            </a:r>
            <a:endParaRPr lang="en-AU" sz="2000" i="1"/>
          </a:p>
          <a:p>
            <a:pPr>
              <a:lnSpc>
                <a:spcPct val="90000"/>
              </a:lnSpc>
              <a:buNone/>
            </a:pPr>
            <a:r>
              <a:rPr lang="en-AU" sz="2000" smtClean="0"/>
              <a:t>	found </a:t>
            </a:r>
            <a:r>
              <a:rPr lang="en-AU" sz="2000"/>
              <a:t>= </a:t>
            </a:r>
            <a:r>
              <a:rPr lang="en-AU" sz="2000" smtClean="0"/>
              <a:t>FALSE; 	position </a:t>
            </a:r>
            <a:r>
              <a:rPr lang="en-AU" sz="2000"/>
              <a:t>= i;	</a:t>
            </a:r>
          </a:p>
          <a:p>
            <a:pPr>
              <a:lnSpc>
                <a:spcPct val="90000"/>
              </a:lnSpc>
              <a:buNone/>
            </a:pPr>
            <a:r>
              <a:rPr lang="en-AU" sz="2000"/>
              <a:t>	return </a:t>
            </a:r>
            <a:r>
              <a:rPr lang="en-AU" sz="2000" smtClean="0"/>
              <a:t>q;</a:t>
            </a:r>
            <a:r>
              <a:rPr lang="en-AU" sz="2000"/>
              <a:t>	</a:t>
            </a:r>
          </a:p>
          <a:p>
            <a:pPr>
              <a:lnSpc>
                <a:spcPct val="90000"/>
              </a:lnSpc>
              <a:buNone/>
            </a:pPr>
            <a:r>
              <a:rPr lang="en-AU" sz="2000" smtClean="0"/>
              <a:t>}</a:t>
            </a:r>
            <a:endParaRPr lang="en-US" sz="200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AU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Duyệt cây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915866" y="1052514"/>
            <a:ext cx="8685334" cy="5400675"/>
          </a:xfrm>
        </p:spPr>
        <p:txBody>
          <a:bodyPr/>
          <a:lstStyle/>
          <a:p>
            <a:pPr marL="109538" indent="-66675">
              <a:lnSpc>
                <a:spcPct val="80000"/>
              </a:lnSpc>
              <a:buFont typeface="Wingdings" pitchFamily="2" charset="2"/>
              <a:buNone/>
            </a:pPr>
            <a:r>
              <a:rPr lang="en-AU" sz="2400" b="1" dirty="0">
                <a:solidFill>
                  <a:schemeClr val="tx2"/>
                </a:solidFill>
              </a:rPr>
              <a:t>void </a:t>
            </a:r>
            <a:r>
              <a:rPr lang="en-AU" sz="2400" b="1" dirty="0" smtClean="0">
                <a:solidFill>
                  <a:schemeClr val="tx2"/>
                </a:solidFill>
              </a:rPr>
              <a:t>T</a:t>
            </a:r>
            <a:r>
              <a:rPr lang="en-AU" sz="2400" b="1" dirty="0" smtClean="0">
                <a:solidFill>
                  <a:schemeClr val="tx2"/>
                </a:solidFill>
              </a:rPr>
              <a:t>raverse(</a:t>
            </a:r>
            <a:r>
              <a:rPr lang="en-AU" sz="2400" dirty="0" err="1" smtClean="0">
                <a:solidFill>
                  <a:schemeClr val="tx2"/>
                </a:solidFill>
              </a:rPr>
              <a:t>pBNode</a:t>
            </a:r>
            <a:r>
              <a:rPr lang="en-AU" sz="2400" b="1" dirty="0" smtClean="0">
                <a:solidFill>
                  <a:schemeClr val="tx2"/>
                </a:solidFill>
              </a:rPr>
              <a:t> </a:t>
            </a:r>
            <a:r>
              <a:rPr lang="en-AU" sz="2400" b="1" dirty="0" err="1">
                <a:solidFill>
                  <a:schemeClr val="tx2"/>
                </a:solidFill>
              </a:rPr>
              <a:t>proot</a:t>
            </a:r>
            <a:r>
              <a:rPr lang="en-AU" sz="2400" b="1" dirty="0"/>
              <a:t>)</a:t>
            </a:r>
            <a:endParaRPr lang="en-AU" sz="2400" dirty="0"/>
          </a:p>
          <a:p>
            <a:pPr marL="109538" indent="-66675">
              <a:lnSpc>
                <a:spcPct val="80000"/>
              </a:lnSpc>
              <a:buFont typeface="Wingdings" pitchFamily="2" charset="2"/>
              <a:buNone/>
            </a:pPr>
            <a:r>
              <a:rPr lang="en-AU" sz="2400" dirty="0"/>
              <a:t>{	</a:t>
            </a:r>
            <a:endParaRPr lang="en-AU" sz="2400" dirty="0" smtClean="0"/>
          </a:p>
          <a:p>
            <a:pPr marL="109538" indent="-66675">
              <a:lnSpc>
                <a:spcPct val="80000"/>
              </a:lnSpc>
              <a:buFont typeface="Wingdings" pitchFamily="2" charset="2"/>
              <a:buNone/>
            </a:pPr>
            <a:r>
              <a:rPr lang="en-AU" sz="2400" dirty="0"/>
              <a:t>	</a:t>
            </a:r>
            <a:r>
              <a:rPr lang="en-AU" sz="2400" dirty="0" smtClean="0"/>
              <a:t>	if (</a:t>
            </a:r>
            <a:r>
              <a:rPr lang="en-AU" sz="2400" dirty="0" err="1"/>
              <a:t>proot</a:t>
            </a:r>
            <a:r>
              <a:rPr lang="en-AU" sz="2400" dirty="0"/>
              <a:t> == NULL)	return</a:t>
            </a:r>
            <a:r>
              <a:rPr lang="en-AU" sz="2400" dirty="0" smtClean="0"/>
              <a:t>;</a:t>
            </a:r>
          </a:p>
          <a:p>
            <a:pPr marL="109538" indent="-66675">
              <a:lnSpc>
                <a:spcPct val="80000"/>
              </a:lnSpc>
              <a:buFont typeface="Wingdings" pitchFamily="2" charset="2"/>
              <a:buNone/>
            </a:pPr>
            <a:r>
              <a:rPr lang="en-AU" sz="2400" dirty="0"/>
              <a:t>		else		</a:t>
            </a:r>
          </a:p>
          <a:p>
            <a:pPr marL="109538" indent="-66675">
              <a:lnSpc>
                <a:spcPct val="80000"/>
              </a:lnSpc>
              <a:buFont typeface="Wingdings" pitchFamily="2" charset="2"/>
              <a:buNone/>
            </a:pPr>
            <a:r>
              <a:rPr lang="en-AU" sz="2400" dirty="0"/>
              <a:t>		</a:t>
            </a:r>
            <a:r>
              <a:rPr lang="en-AU" sz="2000" dirty="0" smtClean="0"/>
              <a:t>{</a:t>
            </a:r>
          </a:p>
          <a:p>
            <a:pPr marL="109538" indent="-66675">
              <a:lnSpc>
                <a:spcPct val="80000"/>
              </a:lnSpc>
              <a:buFont typeface="Wingdings" pitchFamily="2" charset="2"/>
              <a:buNone/>
            </a:pPr>
            <a:r>
              <a:rPr lang="en-AU" sz="2000" dirty="0"/>
              <a:t>	</a:t>
            </a:r>
            <a:r>
              <a:rPr lang="en-AU" sz="2400" dirty="0"/>
              <a:t>		</a:t>
            </a:r>
            <a:r>
              <a:rPr lang="en-AU" sz="2400" dirty="0" smtClean="0"/>
              <a:t>for(</a:t>
            </a:r>
            <a:r>
              <a:rPr lang="en-AU" sz="2400" dirty="0" err="1" smtClean="0"/>
              <a:t>int</a:t>
            </a:r>
            <a:r>
              <a:rPr lang="en-AU" sz="2400" dirty="0" smtClean="0"/>
              <a:t> </a:t>
            </a:r>
            <a:r>
              <a:rPr lang="en-AU" sz="2400" dirty="0" err="1" smtClean="0"/>
              <a:t>i</a:t>
            </a:r>
            <a:r>
              <a:rPr lang="en-AU" sz="2400" dirty="0" smtClean="0"/>
              <a:t> </a:t>
            </a:r>
            <a:r>
              <a:rPr lang="en-AU" sz="2400" dirty="0"/>
              <a:t>= 0; </a:t>
            </a:r>
            <a:r>
              <a:rPr lang="en-AU" sz="2400" dirty="0" err="1"/>
              <a:t>i</a:t>
            </a:r>
            <a:r>
              <a:rPr lang="en-AU" sz="2400" dirty="0"/>
              <a:t> &lt; </a:t>
            </a:r>
            <a:r>
              <a:rPr lang="en-AU" sz="2400" dirty="0" err="1"/>
              <a:t>proot</a:t>
            </a:r>
            <a:r>
              <a:rPr lang="en-AU" sz="2400" dirty="0"/>
              <a:t> -&gt; </a:t>
            </a:r>
            <a:r>
              <a:rPr lang="en-AU" sz="2400" dirty="0" smtClean="0"/>
              <a:t>count-1; </a:t>
            </a:r>
            <a:r>
              <a:rPr lang="en-AU" sz="2400" dirty="0" err="1"/>
              <a:t>i</a:t>
            </a:r>
            <a:r>
              <a:rPr lang="en-AU" sz="2400" dirty="0"/>
              <a:t>++)</a:t>
            </a:r>
          </a:p>
          <a:p>
            <a:pPr marL="109538" indent="-66675">
              <a:lnSpc>
                <a:spcPct val="80000"/>
              </a:lnSpc>
              <a:buFont typeface="Wingdings" pitchFamily="2" charset="2"/>
              <a:buNone/>
            </a:pPr>
            <a:r>
              <a:rPr lang="en-AU" sz="2400" dirty="0"/>
              <a:t>			{</a:t>
            </a:r>
          </a:p>
          <a:p>
            <a:pPr marL="109538" indent="-66675">
              <a:lnSpc>
                <a:spcPct val="80000"/>
              </a:lnSpc>
              <a:buFont typeface="Wingdings" pitchFamily="2" charset="2"/>
              <a:buNone/>
            </a:pPr>
            <a:r>
              <a:rPr lang="en-AU" sz="2400" dirty="0"/>
              <a:t>				</a:t>
            </a:r>
            <a:r>
              <a:rPr lang="en-AU" sz="2400" dirty="0" smtClean="0"/>
              <a:t>Traverse </a:t>
            </a:r>
            <a:r>
              <a:rPr lang="en-AU" sz="2400" dirty="0"/>
              <a:t>(</a:t>
            </a:r>
            <a:r>
              <a:rPr lang="en-AU" sz="2400" dirty="0" err="1"/>
              <a:t>proot</a:t>
            </a:r>
            <a:r>
              <a:rPr lang="en-AU" sz="2400" dirty="0"/>
              <a:t> -&gt;Branch[</a:t>
            </a:r>
            <a:r>
              <a:rPr lang="en-AU" sz="2400" dirty="0" err="1"/>
              <a:t>i</a:t>
            </a:r>
            <a:r>
              <a:rPr lang="en-AU" sz="2400" dirty="0"/>
              <a:t>]);</a:t>
            </a:r>
          </a:p>
          <a:p>
            <a:pPr marL="109538" indent="-66675">
              <a:lnSpc>
                <a:spcPct val="80000"/>
              </a:lnSpc>
              <a:buFont typeface="Wingdings" pitchFamily="2" charset="2"/>
              <a:buNone/>
            </a:pPr>
            <a:r>
              <a:rPr lang="en-AU" sz="2400" dirty="0"/>
              <a:t>				</a:t>
            </a:r>
            <a:r>
              <a:rPr lang="en-AU" sz="2400" dirty="0" err="1"/>
              <a:t>printf</a:t>
            </a:r>
            <a:r>
              <a:rPr lang="en-AU" sz="2400" dirty="0"/>
              <a:t> (“%8d”, </a:t>
            </a:r>
            <a:r>
              <a:rPr lang="en-AU" sz="2400" dirty="0" err="1"/>
              <a:t>proot</a:t>
            </a:r>
            <a:r>
              <a:rPr lang="en-AU" sz="2400" dirty="0"/>
              <a:t> -&gt; key[</a:t>
            </a:r>
            <a:r>
              <a:rPr lang="en-AU" sz="2400" dirty="0" err="1"/>
              <a:t>i</a:t>
            </a:r>
            <a:r>
              <a:rPr lang="en-AU" sz="2400" dirty="0"/>
              <a:t>]);</a:t>
            </a:r>
          </a:p>
          <a:p>
            <a:pPr marL="109538" indent="-66675">
              <a:lnSpc>
                <a:spcPct val="80000"/>
              </a:lnSpc>
              <a:buFont typeface="Wingdings" pitchFamily="2" charset="2"/>
              <a:buNone/>
            </a:pPr>
            <a:r>
              <a:rPr lang="en-AU" sz="2400" dirty="0"/>
              <a:t>			}</a:t>
            </a:r>
            <a:endParaRPr lang="en-AU" sz="2400" i="1" dirty="0"/>
          </a:p>
          <a:p>
            <a:pPr marL="109538" indent="-66675">
              <a:lnSpc>
                <a:spcPct val="80000"/>
              </a:lnSpc>
              <a:buFont typeface="Wingdings" pitchFamily="2" charset="2"/>
              <a:buNone/>
            </a:pPr>
            <a:r>
              <a:rPr lang="en-AU" sz="2400" dirty="0"/>
              <a:t>	</a:t>
            </a:r>
            <a:r>
              <a:rPr lang="en-AU" sz="2400" smtClean="0"/>
              <a:t>	</a:t>
            </a:r>
            <a:r>
              <a:rPr lang="en-AU" sz="2400" smtClean="0"/>
              <a:t>	Traverse </a:t>
            </a:r>
            <a:r>
              <a:rPr lang="en-AU" sz="2400" dirty="0"/>
              <a:t>(</a:t>
            </a:r>
            <a:r>
              <a:rPr lang="en-AU" sz="2400" dirty="0" err="1"/>
              <a:t>proot</a:t>
            </a:r>
            <a:r>
              <a:rPr lang="en-AU" sz="2400" dirty="0"/>
              <a:t> -&gt; Branch[</a:t>
            </a:r>
            <a:r>
              <a:rPr lang="en-AU" sz="2400" dirty="0" err="1"/>
              <a:t>proot</a:t>
            </a:r>
            <a:r>
              <a:rPr lang="en-AU" sz="2400" dirty="0"/>
              <a:t> -&gt; </a:t>
            </a:r>
            <a:r>
              <a:rPr lang="en-AU" sz="2400" dirty="0" smtClean="0"/>
              <a:t>count-1]); </a:t>
            </a:r>
            <a:r>
              <a:rPr lang="en-AU" sz="2400" dirty="0"/>
              <a:t>	</a:t>
            </a:r>
            <a:endParaRPr lang="en-AU" sz="2400" dirty="0" smtClean="0"/>
          </a:p>
          <a:p>
            <a:pPr marL="109538" indent="-66675">
              <a:lnSpc>
                <a:spcPct val="80000"/>
              </a:lnSpc>
              <a:buFont typeface="Wingdings" pitchFamily="2" charset="2"/>
              <a:buNone/>
            </a:pPr>
            <a:r>
              <a:rPr lang="en-AU" sz="2400" dirty="0"/>
              <a:t>	</a:t>
            </a:r>
            <a:r>
              <a:rPr lang="en-AU" sz="2400" dirty="0" smtClean="0"/>
              <a:t>	</a:t>
            </a:r>
            <a:r>
              <a:rPr lang="en-AU" sz="2400" dirty="0" smtClean="0"/>
              <a:t>}</a:t>
            </a:r>
            <a:endParaRPr lang="en-US" sz="2400" dirty="0"/>
          </a:p>
          <a:p>
            <a:pPr marL="109538" indent="-66675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node mới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" indent="-34925" algn="just">
              <a:buFont typeface="Wingdings" pitchFamily="2" charset="2"/>
              <a:buNone/>
            </a:pPr>
            <a:endParaRPr lang="en-US" smtClean="0"/>
          </a:p>
          <a:p>
            <a:pPr marL="57150" indent="-34925" algn="just">
              <a:buFont typeface="Wingdings" pitchFamily="2" charset="2"/>
              <a:buNone/>
            </a:pPr>
            <a:r>
              <a:rPr lang="en-US" smtClean="0"/>
              <a:t>Quá </a:t>
            </a:r>
            <a:r>
              <a:rPr lang="en-US"/>
              <a:t>trình thêm một khoá </a:t>
            </a:r>
            <a:r>
              <a:rPr lang="en-US" smtClean="0"/>
              <a:t>mới (newkey) </a:t>
            </a:r>
            <a:r>
              <a:rPr lang="en-US"/>
              <a:t>vào B-tree có thể được mô tả như sau:</a:t>
            </a:r>
          </a:p>
          <a:p>
            <a:pPr marL="57150" indent="-34925" algn="just"/>
            <a:r>
              <a:rPr lang="en-US"/>
              <a:t>Tìm node newkey nếu có trên cây thì kết thúc công việc này tại node lá  (không thêm vào nữa)</a:t>
            </a:r>
          </a:p>
          <a:p>
            <a:pPr marL="57150" indent="-34925" algn="just"/>
            <a:r>
              <a:rPr lang="en-US"/>
              <a:t>Thêm newkey vào node lá, nếu chưa đầy thì thực hiện thêm vào và kết thúc</a:t>
            </a:r>
          </a:p>
          <a:p>
            <a:pPr marL="57150" indent="-34925" algn="just">
              <a:buFont typeface="Wingdings" pitchFamily="2" charset="2"/>
              <a:buNone/>
            </a:pPr>
            <a:r>
              <a:rPr lang="en-US" i="1">
                <a:solidFill>
                  <a:schemeClr val="tx2"/>
                </a:solidFill>
              </a:rPr>
              <a:t>Node đầy là node có số khoá = (bậc của cây)-1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node </a:t>
            </a:r>
            <a:r>
              <a:rPr lang="en-US" smtClean="0"/>
              <a:t>mới</a:t>
            </a:r>
            <a:endParaRPr lang="en-US" i="1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Khi node được thêm vào bị đầy, node này sẽ được tách thành 2 node cùng mức, khoá median sẽ được đưa vào node mới</a:t>
            </a:r>
          </a:p>
          <a:p>
            <a:pPr algn="just"/>
            <a:r>
              <a:rPr lang="en-US"/>
              <a:t>Khi tách node, khoá median sẽ được dời lên node cha, quá trình này có thể lan truyền đến node gốc</a:t>
            </a:r>
          </a:p>
          <a:p>
            <a:pPr algn="just"/>
            <a:r>
              <a:rPr lang="en-US"/>
              <a:t>Trong trường hợp node gốc bị đầy, node gốc sẽ bị tách và dẫn đến việc tăng trưởng chiều cao của cây.</a:t>
            </a:r>
          </a:p>
          <a:p>
            <a:pPr algn="just"/>
            <a:endParaRPr lang="en-US"/>
          </a:p>
          <a:p>
            <a:pPr algn="just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83820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node </a:t>
            </a:r>
            <a:r>
              <a:rPr lang="en-US" smtClean="0"/>
              <a:t>mới</a:t>
            </a:r>
            <a:endParaRPr lang="en-US" i="1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1"/>
            <a:ext cx="786288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node </a:t>
            </a:r>
            <a:r>
              <a:rPr lang="en-US" smtClean="0"/>
              <a:t>mới</a:t>
            </a:r>
            <a:endParaRPr lang="en-US" i="1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6675" indent="-3175">
              <a:lnSpc>
                <a:spcPct val="90000"/>
              </a:lnSpc>
              <a:buFont typeface="Wingdings" pitchFamily="2" charset="2"/>
              <a:buNone/>
            </a:pPr>
            <a:r>
              <a:rPr lang="en-AU" sz="2800"/>
              <a:t>Khi thêm một khóa vào B-Tree chúng ta có thể viết như sau:</a:t>
            </a:r>
          </a:p>
          <a:p>
            <a:pPr marL="66675" indent="-3175">
              <a:lnSpc>
                <a:spcPct val="90000"/>
              </a:lnSpc>
              <a:buFont typeface="Wingdings" pitchFamily="2" charset="2"/>
              <a:buNone/>
            </a:pPr>
            <a:r>
              <a:rPr lang="en-AU" sz="2400" smtClean="0"/>
              <a:t>if(Root </a:t>
            </a:r>
            <a:r>
              <a:rPr lang="en-AU" sz="2400"/>
              <a:t>== NULL)</a:t>
            </a:r>
          </a:p>
          <a:p>
            <a:pPr marL="66675" indent="-3175">
              <a:lnSpc>
                <a:spcPct val="90000"/>
              </a:lnSpc>
              <a:buFont typeface="Wingdings" pitchFamily="2" charset="2"/>
              <a:buNone/>
            </a:pPr>
            <a:r>
              <a:rPr lang="en-AU" sz="2400"/>
              <a:t>	</a:t>
            </a:r>
            <a:r>
              <a:rPr lang="en-AU" sz="2400" smtClean="0"/>
              <a:t>	Root </a:t>
            </a:r>
            <a:r>
              <a:rPr lang="en-AU" sz="2400"/>
              <a:t>= </a:t>
            </a:r>
            <a:r>
              <a:rPr lang="en-AU" sz="2400">
                <a:solidFill>
                  <a:schemeClr val="tx2"/>
                </a:solidFill>
              </a:rPr>
              <a:t>makeroot(k);</a:t>
            </a:r>
          </a:p>
          <a:p>
            <a:pPr marL="66675" indent="-3175">
              <a:lnSpc>
                <a:spcPct val="90000"/>
              </a:lnSpc>
              <a:buFont typeface="Wingdings" pitchFamily="2" charset="2"/>
              <a:buNone/>
            </a:pPr>
            <a:r>
              <a:rPr lang="en-AU" sz="2400"/>
              <a:t>else</a:t>
            </a:r>
          </a:p>
          <a:p>
            <a:pPr marL="66675" indent="-3175">
              <a:lnSpc>
                <a:spcPct val="90000"/>
              </a:lnSpc>
              <a:buFont typeface="Wingdings" pitchFamily="2" charset="2"/>
              <a:buNone/>
            </a:pPr>
            <a:r>
              <a:rPr lang="en-AU" sz="2400"/>
              <a:t>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AU" sz="2400"/>
              <a:t>	s = search(k, &amp;position, &amp;timthay);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AU" sz="2400"/>
              <a:t>	</a:t>
            </a:r>
            <a:r>
              <a:rPr lang="en-AU" sz="2400" smtClean="0"/>
              <a:t>if (s!=NULL)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AU" sz="2400"/>
              <a:t>	</a:t>
            </a:r>
            <a:r>
              <a:rPr lang="en-AU" sz="2400" smtClean="0"/>
              <a:t>	cout</a:t>
            </a:r>
            <a:r>
              <a:rPr lang="en-AU" sz="2400"/>
              <a:t>&lt;&lt;“Không thêm vào được”;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AU" sz="2400"/>
              <a:t>	</a:t>
            </a:r>
            <a:r>
              <a:rPr lang="en-AU" sz="2400" smtClean="0"/>
              <a:t>else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AU" sz="2400">
                <a:solidFill>
                  <a:schemeClr val="tx2"/>
                </a:solidFill>
              </a:rPr>
              <a:t>	</a:t>
            </a:r>
            <a:r>
              <a:rPr lang="en-AU" sz="2400" smtClean="0">
                <a:solidFill>
                  <a:schemeClr val="tx2"/>
                </a:solidFill>
              </a:rPr>
              <a:t>	insert </a:t>
            </a:r>
            <a:r>
              <a:rPr lang="en-AU" sz="2400">
                <a:solidFill>
                  <a:schemeClr val="tx2"/>
                </a:solidFill>
              </a:rPr>
              <a:t>(s, k, position);</a:t>
            </a:r>
          </a:p>
          <a:p>
            <a:pPr marL="66675" indent="-3175">
              <a:lnSpc>
                <a:spcPct val="90000"/>
              </a:lnSpc>
              <a:buFont typeface="Wingdings" pitchFamily="2" charset="2"/>
              <a:buNone/>
            </a:pPr>
            <a:r>
              <a:rPr lang="en-AU" sz="24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mtClean="0"/>
          </a:p>
          <a:p>
            <a:pPr algn="just"/>
            <a:endParaRPr lang="en-US"/>
          </a:p>
          <a:p>
            <a:pPr algn="just"/>
            <a:r>
              <a:rPr lang="en-US" smtClean="0"/>
              <a:t>Cây </a:t>
            </a:r>
            <a:r>
              <a:rPr lang="en-US"/>
              <a:t>là một cách tiếp cận hoàn chỉnh để tổ chức dữ liệu trong bộ nhớ. Vậy cây có thể làm việc tốt với hệ thống tập tin hay không? </a:t>
            </a:r>
          </a:p>
          <a:p>
            <a:pPr algn="just"/>
            <a:r>
              <a:rPr lang="en-US"/>
              <a:t>B-tree là cấu trúc dữ liệu phù hợp cho việc lưu trữ ngoài do R.Bayer và E.M.McCreight đưa ra năm 1972.</a:t>
            </a:r>
          </a:p>
          <a:p>
            <a:pPr marL="3175" indent="1588" algn="just">
              <a:lnSpc>
                <a:spcPct val="90000"/>
              </a:lnSpc>
              <a:buFont typeface="Wingdings" pitchFamily="2" charset="2"/>
              <a:buNone/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node </a:t>
            </a:r>
            <a:r>
              <a:rPr lang="en-US" smtClean="0"/>
              <a:t>mới</a:t>
            </a:r>
            <a:endParaRPr lang="en-US" i="1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en-AU"/>
              <a:t>Thêm khóa k vào vị trí position của nút lá s (s và position do phép toán search() trả về)</a:t>
            </a:r>
          </a:p>
          <a:p>
            <a:pPr algn="just">
              <a:lnSpc>
                <a:spcPct val="120000"/>
              </a:lnSpc>
            </a:pPr>
            <a:r>
              <a:rPr lang="en-AU"/>
              <a:t>Nếu nút lá s chưa đầy: gọi phép toán insnode để chèn khóa k vào nút s</a:t>
            </a:r>
          </a:p>
          <a:p>
            <a:pPr algn="just">
              <a:lnSpc>
                <a:spcPct val="120000"/>
              </a:lnSpc>
            </a:pPr>
            <a:r>
              <a:rPr lang="en-AU"/>
              <a:t>Nếu nút lá s đã đầy: tách nút lá này thành 2 nút nửa trái và nửa phải</a:t>
            </a:r>
            <a:endParaRPr lang="en-AU" b="1"/>
          </a:p>
          <a:p>
            <a:pPr marL="0" indent="0" algn="just">
              <a:lnSpc>
                <a:spcPct val="120000"/>
              </a:lnSpc>
              <a:buFont typeface="Wingdings" pitchFamily="2" charset="2"/>
              <a:buNone/>
            </a:pPr>
            <a:r>
              <a:rPr lang="en-AU" b="1">
                <a:solidFill>
                  <a:schemeClr val="tx2"/>
                </a:solidFill>
              </a:rPr>
              <a:t>void insert (</a:t>
            </a:r>
            <a:r>
              <a:rPr lang="en-US">
                <a:solidFill>
                  <a:schemeClr val="tx2"/>
                </a:solidFill>
              </a:rPr>
              <a:t>pBNode</a:t>
            </a:r>
            <a:r>
              <a:rPr lang="en-AU" b="1">
                <a:solidFill>
                  <a:schemeClr val="tx2"/>
                </a:solidFill>
              </a:rPr>
              <a:t> s, int k, int position</a:t>
            </a:r>
            <a:r>
              <a:rPr lang="en-AU" b="1" smtClean="0">
                <a:solidFill>
                  <a:schemeClr val="tx2"/>
                </a:solidFill>
              </a:rPr>
              <a:t>);</a:t>
            </a:r>
            <a:endParaRPr lang="en-US" b="1">
              <a:solidFill>
                <a:schemeClr val="tx2"/>
              </a:solidFill>
            </a:endParaRPr>
          </a:p>
          <a:p>
            <a:pPr marL="0" indent="0" algn="just">
              <a:lnSpc>
                <a:spcPct val="1200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node </a:t>
            </a:r>
            <a:r>
              <a:rPr lang="en-US" smtClean="0"/>
              <a:t>mới</a:t>
            </a:r>
            <a:endParaRPr lang="en-US" i="1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z="2400" b="1">
                <a:solidFill>
                  <a:schemeClr val="tx2"/>
                </a:solidFill>
              </a:rPr>
              <a:t>void insert (</a:t>
            </a:r>
            <a:r>
              <a:rPr lang="en-US" sz="2400">
                <a:solidFill>
                  <a:schemeClr val="tx2"/>
                </a:solidFill>
              </a:rPr>
              <a:t>pBNode</a:t>
            </a:r>
            <a:r>
              <a:rPr lang="en-AU" sz="2400" b="1">
                <a:solidFill>
                  <a:schemeClr val="tx2"/>
                </a:solidFill>
              </a:rPr>
              <a:t> s, int f, int position)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z="2400" smtClean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pBNode </a:t>
            </a:r>
            <a:r>
              <a:rPr lang="en-AU" sz="2400"/>
              <a:t>current, right_half, </a:t>
            </a:r>
            <a:r>
              <a:rPr lang="en-AU" sz="2400" smtClean="0"/>
              <a:t>P</a:t>
            </a:r>
            <a:r>
              <a:rPr lang="en-AU" sz="2400"/>
              <a:t>;</a:t>
            </a:r>
            <a:endParaRPr lang="en-AU" sz="24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z="2400" smtClean="0"/>
              <a:t>	pBNode extra_branch</a:t>
            </a:r>
            <a:r>
              <a:rPr lang="en-AU" sz="240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z="2400"/>
              <a:t>	</a:t>
            </a:r>
            <a:endParaRPr lang="en-AU" sz="24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z="2400"/>
              <a:t>	</a:t>
            </a:r>
            <a:r>
              <a:rPr lang="en-AU" sz="2400" smtClean="0"/>
              <a:t>int </a:t>
            </a:r>
            <a:r>
              <a:rPr lang="en-AU" sz="2400"/>
              <a:t>pos, extra_entry, median;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z="2400"/>
              <a:t>	</a:t>
            </a:r>
            <a:r>
              <a:rPr lang="en-AU" sz="2400" smtClean="0"/>
              <a:t>current </a:t>
            </a:r>
            <a:r>
              <a:rPr lang="en-AU" sz="2400"/>
              <a:t>= s;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z="2400"/>
              <a:t>	extra_entry = f;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z="2400"/>
              <a:t>	extra_branch = NULL; </a:t>
            </a:r>
            <a:endParaRPr lang="en-AU" sz="24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z="2400"/>
              <a:t>	pos = position;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z="2400"/>
              <a:t>	p = father (current);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z="2400"/>
              <a:t>	</a:t>
            </a:r>
            <a:endParaRPr lang="en-US" sz="2400" i="1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6172200" y="11430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5257800" y="5867400"/>
            <a:ext cx="388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AU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Trường hợp: position=2, Order=5</a:t>
            </a:r>
            <a:endParaRPr lang="en-US" b="1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47115" name="Group 11"/>
          <p:cNvGrpSpPr>
            <a:grpSpLocks/>
          </p:cNvGrpSpPr>
          <p:nvPr/>
        </p:nvGrpSpPr>
        <p:grpSpPr bwMode="auto">
          <a:xfrm>
            <a:off x="5181600" y="1828800"/>
            <a:ext cx="3962400" cy="4486275"/>
            <a:chOff x="3264" y="1152"/>
            <a:chExt cx="2496" cy="2826"/>
          </a:xfrm>
        </p:grpSpPr>
        <p:pic>
          <p:nvPicPr>
            <p:cNvPr id="4711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1440"/>
              <a:ext cx="2496" cy="1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113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2640"/>
              <a:ext cx="2496" cy="1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114" name="Text Box 10"/>
            <p:cNvSpPr txBox="1">
              <a:spLocks noChangeArrowheads="1"/>
            </p:cNvSpPr>
            <p:nvPr/>
          </p:nvSpPr>
          <p:spPr bwMode="auto">
            <a:xfrm>
              <a:off x="3984" y="1152"/>
              <a:ext cx="1776" cy="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chemeClr val="bg2"/>
                  </a:solidFill>
                </a:rPr>
                <a:t>Position=2,order=5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node </a:t>
            </a:r>
            <a:r>
              <a:rPr lang="en-US" smtClean="0"/>
              <a:t>mới</a:t>
            </a:r>
            <a:endParaRPr lang="en-US" i="1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686800" cy="5562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z="2000"/>
              <a:t>while (p != NULL &amp;&amp; current -&gt; count == Order</a:t>
            </a:r>
            <a:r>
              <a:rPr lang="en-AU" sz="2000" smtClean="0"/>
              <a:t>){</a:t>
            </a:r>
            <a:endParaRPr lang="en-AU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z="2000"/>
              <a:t>	split(current, extra_entry, extra_branch, position, </a:t>
            </a:r>
            <a:r>
              <a:rPr lang="en-AU" sz="2000" smtClean="0"/>
              <a:t>right_half</a:t>
            </a:r>
            <a:r>
              <a:rPr lang="en-AU" sz="2000"/>
              <a:t>, median);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z="2000"/>
              <a:t>	current = 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z="2000"/>
              <a:t>	extra_entry = median;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z="2000"/>
              <a:t>	extra_branch = right_half;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z="2000"/>
              <a:t>	pos = nodesearch (p, median);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z="2000"/>
              <a:t>	p = father (current);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z="2000" smtClean="0"/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n-AU" sz="2000"/>
              <a:t>if(current - &gt; count+1 &lt; Order</a:t>
            </a:r>
            <a:r>
              <a:rPr lang="en-AU" sz="2000" smtClean="0"/>
              <a:t>){</a:t>
            </a:r>
            <a:endParaRPr lang="en-AU" sz="2000" i="1"/>
          </a:p>
          <a:p>
            <a:pPr>
              <a:lnSpc>
                <a:spcPct val="80000"/>
              </a:lnSpc>
              <a:buNone/>
            </a:pPr>
            <a:r>
              <a:rPr lang="en-AU" sz="2000" i="1"/>
              <a:t>	</a:t>
            </a:r>
            <a:r>
              <a:rPr lang="en-AU" sz="2000"/>
              <a:t>insnode (current, extra_entry, extra_branch, pos);</a:t>
            </a:r>
          </a:p>
          <a:p>
            <a:pPr>
              <a:lnSpc>
                <a:spcPct val="80000"/>
              </a:lnSpc>
              <a:buNone/>
            </a:pPr>
            <a:r>
              <a:rPr lang="en-AU" sz="2000"/>
              <a:t>	return;</a:t>
            </a:r>
          </a:p>
          <a:p>
            <a:pPr>
              <a:lnSpc>
                <a:spcPct val="80000"/>
              </a:lnSpc>
              <a:buNone/>
            </a:pPr>
            <a:r>
              <a:rPr lang="en-AU" sz="2000"/>
              <a:t>}</a:t>
            </a:r>
            <a:endParaRPr lang="en-AU" sz="2000" i="1"/>
          </a:p>
          <a:p>
            <a:pPr>
              <a:lnSpc>
                <a:spcPct val="80000"/>
              </a:lnSpc>
              <a:buNone/>
            </a:pPr>
            <a:r>
              <a:rPr lang="en-AU" sz="2000"/>
              <a:t>split (current, extra_entry, extra_branch, pos, right_half, median);</a:t>
            </a:r>
          </a:p>
          <a:p>
            <a:pPr>
              <a:lnSpc>
                <a:spcPct val="80000"/>
              </a:lnSpc>
              <a:buNone/>
            </a:pPr>
            <a:r>
              <a:rPr lang="en-AU" sz="2000"/>
              <a:t>Root = makeroot (median);	</a:t>
            </a:r>
            <a:endParaRPr lang="en-AU" sz="2000" smtClean="0"/>
          </a:p>
          <a:p>
            <a:pPr>
              <a:lnSpc>
                <a:spcPct val="80000"/>
              </a:lnSpc>
              <a:buNone/>
            </a:pPr>
            <a:r>
              <a:rPr lang="en-AU" sz="2000" smtClean="0"/>
              <a:t>Root </a:t>
            </a:r>
            <a:r>
              <a:rPr lang="en-AU" sz="2000"/>
              <a:t>-&gt; Branch[0] = current;</a:t>
            </a:r>
          </a:p>
          <a:p>
            <a:pPr>
              <a:lnSpc>
                <a:spcPct val="80000"/>
              </a:lnSpc>
              <a:buNone/>
            </a:pPr>
            <a:r>
              <a:rPr lang="en-AU" sz="2000"/>
              <a:t>Root -&gt; Branch[1] = right_half;</a:t>
            </a:r>
            <a:endParaRPr lang="en-US" sz="2000"/>
          </a:p>
          <a:p>
            <a:pPr>
              <a:lnSpc>
                <a:spcPct val="80000"/>
              </a:lnSpc>
              <a:buNone/>
            </a:pPr>
            <a:r>
              <a:rPr lang="en-US" sz="2000"/>
              <a:t>}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AU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z="2000"/>
              <a:t>	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Tách node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/>
            <a:r>
              <a:rPr lang="en-AU" sz="2800"/>
              <a:t>Tách node đầy </a:t>
            </a:r>
            <a:r>
              <a:rPr lang="en-AU" sz="2800" smtClean="0"/>
              <a:t>(current). current </a:t>
            </a:r>
            <a:r>
              <a:rPr lang="en-AU" sz="2800"/>
              <a:t>là nút đầy bị tách, sau khi tách xong nút current chỉ còn lại một nửa số khóa bên </a:t>
            </a:r>
            <a:r>
              <a:rPr lang="en-AU" sz="2800" smtClean="0"/>
              <a:t>trái.</a:t>
            </a:r>
            <a:endParaRPr lang="en-AU" sz="2800"/>
          </a:p>
          <a:p>
            <a:pPr marL="0" indent="0" algn="just"/>
            <a:r>
              <a:rPr lang="en-AU" sz="2800"/>
              <a:t>extra_entry, extra_branch và position là khóa mới, nhánh cây con và vị trí chèn vào nút </a:t>
            </a:r>
            <a:r>
              <a:rPr lang="en-AU" sz="2800" smtClean="0"/>
              <a:t>current</a:t>
            </a:r>
            <a:endParaRPr lang="en-AU" sz="2800"/>
          </a:p>
          <a:p>
            <a:pPr marL="0" indent="0" algn="just"/>
            <a:r>
              <a:rPr lang="en-AU" sz="2800"/>
              <a:t>Nút right_half là nút nửa phải có được sau lần tách, nút right_half chiếm một nửa số khóa bên phải</a:t>
            </a:r>
          </a:p>
          <a:p>
            <a:pPr marL="0" indent="0" algn="just"/>
            <a:r>
              <a:rPr lang="en-AU" sz="2800"/>
              <a:t>Median là khóa ngay chính giữa sẻ được chèn vào </a:t>
            </a:r>
            <a:r>
              <a:rPr lang="en-AU" sz="2800" smtClean="0"/>
              <a:t>nút </a:t>
            </a:r>
            <a:r>
              <a:rPr lang="en-AU" sz="2800"/>
              <a:t>cha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Tách node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55675"/>
            <a:ext cx="8229600" cy="57499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sz="2200" b="1">
                <a:solidFill>
                  <a:schemeClr val="tx2"/>
                </a:solidFill>
              </a:rPr>
              <a:t>void split (</a:t>
            </a:r>
            <a:r>
              <a:rPr lang="en-AU" sz="2200">
                <a:solidFill>
                  <a:schemeClr val="tx2"/>
                </a:solidFill>
              </a:rPr>
              <a:t>pBNode</a:t>
            </a:r>
            <a:r>
              <a:rPr lang="en-AU" sz="2200" b="1">
                <a:solidFill>
                  <a:schemeClr val="tx2"/>
                </a:solidFill>
              </a:rPr>
              <a:t> current, int extra_entry, </a:t>
            </a:r>
            <a:r>
              <a:rPr lang="en-AU" sz="2200">
                <a:solidFill>
                  <a:schemeClr val="tx2"/>
                </a:solidFill>
              </a:rPr>
              <a:t>pBNode</a:t>
            </a:r>
            <a:r>
              <a:rPr lang="en-AU" sz="2200" b="1">
                <a:solidFill>
                  <a:schemeClr val="tx2"/>
                </a:solidFill>
              </a:rPr>
              <a:t> extra_branch, int position, </a:t>
            </a:r>
            <a:r>
              <a:rPr lang="en-AU" sz="2200">
                <a:solidFill>
                  <a:schemeClr val="tx2"/>
                </a:solidFill>
              </a:rPr>
              <a:t>pBNode</a:t>
            </a:r>
            <a:r>
              <a:rPr lang="en-AU" sz="2200" b="1">
                <a:solidFill>
                  <a:schemeClr val="tx2"/>
                </a:solidFill>
              </a:rPr>
              <a:t> &amp;right_half, int &amp;median)</a:t>
            </a:r>
            <a:endParaRPr lang="en-AU" sz="220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sz="22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sz="2200"/>
              <a:t>	pBNode 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sz="2200"/>
              <a:t>	p = new pBNode</a:t>
            </a:r>
            <a:r>
              <a:rPr lang="en-AU" sz="2200" smtClean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sz="2200"/>
              <a:t>	if(position &gt; Order/2)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sz="220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sz="2200" smtClean="0"/>
              <a:t>	</a:t>
            </a:r>
            <a:r>
              <a:rPr lang="en-AU" sz="2200"/>
              <a:t>	copy(current, Order/2+1, Order – 2, p);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sz="2200"/>
              <a:t>	</a:t>
            </a:r>
            <a:r>
              <a:rPr lang="en-AU" sz="2200" smtClean="0"/>
              <a:t>	</a:t>
            </a:r>
            <a:r>
              <a:rPr lang="en-AU" sz="2000" smtClean="0"/>
              <a:t>insnode </a:t>
            </a:r>
            <a:r>
              <a:rPr lang="en-AU" sz="2000"/>
              <a:t>(P , extra_entry, extra_branch, position- Order/2 -1);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sz="2200" smtClean="0"/>
              <a:t>		current-</a:t>
            </a:r>
            <a:r>
              <a:rPr lang="en-AU" sz="2200"/>
              <a:t>&gt;numtrees = Order/2+1;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sz="2200"/>
              <a:t>	</a:t>
            </a:r>
            <a:r>
              <a:rPr lang="en-AU" sz="2200" smtClean="0"/>
              <a:t>	median </a:t>
            </a:r>
            <a:r>
              <a:rPr lang="en-AU" sz="2200"/>
              <a:t>= current -&gt; key[Order/2];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sz="2200" smtClean="0"/>
              <a:t>	</a:t>
            </a:r>
            <a:r>
              <a:rPr lang="en-AU" sz="2200"/>
              <a:t>	right_half = p 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sz="2200"/>
              <a:t>	</a:t>
            </a:r>
            <a:r>
              <a:rPr lang="en-AU" sz="2200" smtClean="0"/>
              <a:t>	return</a:t>
            </a:r>
            <a:r>
              <a:rPr lang="en-AU" sz="220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sz="2200" smtClean="0"/>
              <a:t>	}</a:t>
            </a:r>
            <a:endParaRPr lang="en-US" sz="2200"/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7467600" y="11430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bg1"/>
                </a:solidFill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Tách node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915866" y="1052514"/>
            <a:ext cx="7910146" cy="5805486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AU" sz="2100" smtClean="0"/>
              <a:t>if (position </a:t>
            </a:r>
            <a:r>
              <a:rPr lang="en-AU" sz="2100"/>
              <a:t>== Order/2</a:t>
            </a:r>
            <a:r>
              <a:rPr lang="en-AU" sz="2100" smtClean="0"/>
              <a:t>){</a:t>
            </a:r>
            <a:endParaRPr lang="en-AU" sz="210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AU" sz="2100"/>
              <a:t>	copy(current, Order/2, Order-2, p);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AU" sz="2100"/>
              <a:t>	current-&gt;numtrees = Order/2+1; </a:t>
            </a:r>
            <a:endParaRPr lang="en-AU" sz="210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AU" sz="2100"/>
              <a:t>	current -&gt; Branch[0] = extra_branch;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AU" sz="2100"/>
              <a:t>	median = current -&gt; key[Order/2];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AU" sz="2100"/>
              <a:t>	right_half = p;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AU" sz="2100"/>
              <a:t>	return</a:t>
            </a:r>
            <a:r>
              <a:rPr lang="en-AU" sz="2100" smtClean="0"/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AU" sz="2100" smtClean="0"/>
              <a:t>}</a:t>
            </a:r>
          </a:p>
          <a:p>
            <a:pPr lvl="1">
              <a:lnSpc>
                <a:spcPct val="80000"/>
              </a:lnSpc>
              <a:buNone/>
            </a:pPr>
            <a:r>
              <a:rPr lang="en-AU" sz="2100" smtClean="0"/>
              <a:t>if (position </a:t>
            </a:r>
            <a:r>
              <a:rPr lang="en-AU" sz="2100"/>
              <a:t>&lt; </a:t>
            </a:r>
            <a:r>
              <a:rPr lang="en-AU" sz="2100" smtClean="0"/>
              <a:t>Order/2){</a:t>
            </a:r>
          </a:p>
          <a:p>
            <a:pPr lvl="1">
              <a:lnSpc>
                <a:spcPct val="80000"/>
              </a:lnSpc>
              <a:buNone/>
            </a:pPr>
            <a:r>
              <a:rPr lang="en-AU" sz="2100"/>
              <a:t>	copy(current, Order/2, Order-2, p);</a:t>
            </a:r>
          </a:p>
          <a:p>
            <a:pPr lvl="1">
              <a:lnSpc>
                <a:spcPct val="80000"/>
              </a:lnSpc>
              <a:buNone/>
            </a:pPr>
            <a:r>
              <a:rPr lang="en-AU" sz="2100"/>
              <a:t>	current-&gt;numtrees = Order/2;</a:t>
            </a:r>
          </a:p>
          <a:p>
            <a:pPr lvl="1">
              <a:lnSpc>
                <a:spcPct val="80000"/>
              </a:lnSpc>
              <a:buNone/>
            </a:pPr>
            <a:r>
              <a:rPr lang="en-AU" sz="2100"/>
              <a:t>	median = current -&gt; key[Order/2- 1];</a:t>
            </a:r>
          </a:p>
          <a:p>
            <a:pPr lvl="1">
              <a:lnSpc>
                <a:spcPct val="80000"/>
              </a:lnSpc>
              <a:buNone/>
            </a:pPr>
            <a:r>
              <a:rPr lang="en-AU" sz="2100"/>
              <a:t>	insnode(current, extra_entry, extra_branch, 	</a:t>
            </a:r>
            <a:r>
              <a:rPr lang="en-AU" sz="2100" smtClean="0"/>
              <a:t>position</a:t>
            </a:r>
            <a:r>
              <a:rPr lang="en-AU" sz="2100"/>
              <a:t>);</a:t>
            </a:r>
          </a:p>
          <a:p>
            <a:pPr lvl="1">
              <a:lnSpc>
                <a:spcPct val="80000"/>
              </a:lnSpc>
              <a:buNone/>
            </a:pPr>
            <a:r>
              <a:rPr lang="en-AU" sz="2100"/>
              <a:t>	right_half = p;</a:t>
            </a:r>
          </a:p>
          <a:p>
            <a:pPr lvl="1">
              <a:lnSpc>
                <a:spcPct val="80000"/>
              </a:lnSpc>
              <a:buNone/>
            </a:pPr>
            <a:r>
              <a:rPr lang="en-AU" sz="2100"/>
              <a:t>	return</a:t>
            </a:r>
            <a:r>
              <a:rPr lang="en-AU" sz="2100" smtClean="0"/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AU" sz="2100" smtClean="0"/>
              <a:t>}</a:t>
            </a:r>
            <a:endParaRPr lang="en-AU" sz="2100"/>
          </a:p>
          <a:p>
            <a:pPr>
              <a:lnSpc>
                <a:spcPct val="80000"/>
              </a:lnSpc>
              <a:buNone/>
            </a:pPr>
            <a:r>
              <a:rPr lang="en-AU" sz="2100"/>
              <a:t>}</a:t>
            </a:r>
            <a:endParaRPr lang="en-US" sz="21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vào node lá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915866" y="1052514"/>
            <a:ext cx="8228134" cy="54006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sz="2800" b="1"/>
              <a:t>void insnode (</a:t>
            </a:r>
            <a:r>
              <a:rPr lang="en-AU" sz="2800"/>
              <a:t>pBNode</a:t>
            </a:r>
            <a:r>
              <a:rPr lang="en-AU" sz="2800" b="1"/>
              <a:t> current, int extra_entry, </a:t>
            </a:r>
            <a:r>
              <a:rPr lang="en-AU" sz="2800"/>
              <a:t>pBNode</a:t>
            </a:r>
            <a:r>
              <a:rPr lang="en-AU" sz="2800" b="1"/>
              <a:t> extra_branch, int position)</a:t>
            </a:r>
            <a:endParaRPr lang="da-DK" sz="2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da-DK" sz="28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da-DK" sz="2800"/>
              <a:t>	int i;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da-DK" sz="2800"/>
              <a:t>	</a:t>
            </a:r>
            <a:r>
              <a:rPr lang="en-US" sz="2800" smtClean="0"/>
              <a:t>for(i </a:t>
            </a:r>
            <a:r>
              <a:rPr lang="en-US" sz="2800"/>
              <a:t>= current-&gt;count; i &gt;= position+1; i-</a:t>
            </a:r>
            <a:r>
              <a:rPr lang="en-US" sz="2800" smtClean="0"/>
              <a:t>-)</a:t>
            </a:r>
            <a:r>
              <a:rPr lang="en-AU" sz="2800" smtClean="0"/>
              <a:t>{</a:t>
            </a:r>
            <a:endParaRPr lang="en-AU" sz="2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sz="2800"/>
              <a:t>	</a:t>
            </a:r>
            <a:r>
              <a:rPr lang="en-AU" sz="2800" smtClean="0"/>
              <a:t>     current </a:t>
            </a:r>
            <a:r>
              <a:rPr lang="en-AU" sz="2800"/>
              <a:t>-&gt; Branch[i+1] = current -&gt; Branch[i];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sz="2800"/>
              <a:t>		current -&gt; key[i] = current -&gt; key[i - 1];</a:t>
            </a:r>
            <a:endParaRPr lang="da-DK" sz="2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da-DK" sz="2800" smtClean="0"/>
              <a:t>	}</a:t>
            </a:r>
          </a:p>
          <a:p>
            <a:pPr>
              <a:buNone/>
            </a:pPr>
            <a:r>
              <a:rPr lang="da-DK"/>
              <a:t>	</a:t>
            </a:r>
            <a:r>
              <a:rPr lang="en-AU"/>
              <a:t>current -&gt; key[position] = extra_entry;</a:t>
            </a:r>
            <a:endParaRPr lang="en-AU" i="1"/>
          </a:p>
          <a:p>
            <a:pPr>
              <a:buNone/>
            </a:pPr>
            <a:r>
              <a:rPr lang="en-AU" smtClean="0"/>
              <a:t>	current </a:t>
            </a:r>
            <a:r>
              <a:rPr lang="en-AU"/>
              <a:t>-&gt; Branch[position + 1] = extra_branch;</a:t>
            </a:r>
            <a:endParaRPr lang="en-AU" i="1"/>
          </a:p>
          <a:p>
            <a:pPr>
              <a:buNone/>
            </a:pPr>
            <a:r>
              <a:rPr lang="en-AU" smtClean="0"/>
              <a:t>	current </a:t>
            </a:r>
            <a:r>
              <a:rPr lang="en-AU"/>
              <a:t>-&gt; count +=1;</a:t>
            </a:r>
          </a:p>
          <a:p>
            <a:pPr>
              <a:buNone/>
            </a:pPr>
            <a:r>
              <a:rPr lang="en-AU"/>
              <a:t>}</a:t>
            </a:r>
            <a:endParaRPr lang="en-US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Loại </a:t>
            </a:r>
            <a:r>
              <a:rPr lang="en-US" smtClean="0"/>
              <a:t>bỏ</a:t>
            </a:r>
            <a:endParaRPr lang="en-US" i="1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74750"/>
            <a:ext cx="6629400" cy="491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Loại </a:t>
            </a:r>
            <a:r>
              <a:rPr lang="en-US" smtClean="0"/>
              <a:t>bỏ</a:t>
            </a:r>
            <a:endParaRPr lang="en-US" i="1"/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066800"/>
            <a:ext cx="5913438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mtClean="0"/>
              <a:t>Câu hỏi và Bài tập</a:t>
            </a:r>
            <a:endParaRPr lang="en-US" b="0" i="1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915866" y="1052514"/>
            <a:ext cx="8228134" cy="5400675"/>
          </a:xfrm>
        </p:spPr>
        <p:txBody>
          <a:bodyPr/>
          <a:lstStyle/>
          <a:p>
            <a:pPr algn="just">
              <a:lnSpc>
                <a:spcPct val="80000"/>
              </a:lnSpc>
              <a:buNone/>
            </a:pPr>
            <a:r>
              <a:rPr lang="en-US" sz="2800" smtClean="0"/>
              <a:t>1. Nêu định nghĩa và các tính chất của cây B-Tree.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2800" smtClean="0"/>
              <a:t>2. Cài đặt tất cả các thao trên cây B-Tree.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mtClean="0"/>
              <a:t>3. </a:t>
            </a:r>
            <a:r>
              <a:rPr lang="vi-VN" smtClean="0"/>
              <a:t>Cho </a:t>
            </a:r>
            <a:r>
              <a:rPr lang="vi-VN"/>
              <a:t>B-tree bậc 5 gồm các khóa sau (chèn vào </a:t>
            </a:r>
            <a:r>
              <a:rPr lang="vi-VN" smtClean="0"/>
              <a:t>theo</a:t>
            </a:r>
            <a:r>
              <a:rPr lang="en-US" smtClean="0"/>
              <a:t> </a:t>
            </a:r>
            <a:r>
              <a:rPr lang="vi-VN" smtClean="0"/>
              <a:t>thứ </a:t>
            </a:r>
            <a:r>
              <a:rPr lang="vi-VN"/>
              <a:t>tự): 3, 7, 9, 23, 45, 1, 5, 14, 25, 24, 13, 11, 8, 19, 4, 31, </a:t>
            </a:r>
            <a:r>
              <a:rPr lang="vi-VN" smtClean="0"/>
              <a:t>35</a:t>
            </a:r>
            <a:r>
              <a:rPr lang="vi-VN"/>
              <a:t>, 56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mtClean="0"/>
              <a:t>	Thực hiện các yêu cầu sau:</a:t>
            </a:r>
          </a:p>
          <a:p>
            <a:pPr algn="just">
              <a:lnSpc>
                <a:spcPct val="80000"/>
              </a:lnSpc>
              <a:buFontTx/>
              <a:buChar char="-"/>
            </a:pPr>
            <a:r>
              <a:rPr lang="en-US" smtClean="0"/>
              <a:t>T</a:t>
            </a:r>
            <a:r>
              <a:rPr lang="vi-VN" smtClean="0"/>
              <a:t>hêm</a:t>
            </a:r>
            <a:r>
              <a:rPr lang="en-US" smtClean="0"/>
              <a:t> các</a:t>
            </a:r>
            <a:r>
              <a:rPr lang="vi-VN" smtClean="0"/>
              <a:t> </a:t>
            </a:r>
            <a:r>
              <a:rPr lang="vi-VN"/>
              <a:t>khóa: 2, 6,12 </a:t>
            </a:r>
            <a:endParaRPr lang="en-US" smtClean="0"/>
          </a:p>
          <a:p>
            <a:pPr algn="just">
              <a:lnSpc>
                <a:spcPct val="80000"/>
              </a:lnSpc>
              <a:buFontTx/>
              <a:buChar char="-"/>
            </a:pPr>
            <a:r>
              <a:rPr lang="vi-VN" smtClean="0"/>
              <a:t>Xóa </a:t>
            </a:r>
            <a:r>
              <a:rPr lang="vi-VN"/>
              <a:t>khóa: 4, 5, 7, 3, 14</a:t>
            </a:r>
          </a:p>
          <a:p>
            <a:pPr marL="236538" indent="-236538" algn="just">
              <a:lnSpc>
                <a:spcPct val="80000"/>
              </a:lnSpc>
              <a:buNone/>
            </a:pPr>
            <a:r>
              <a:rPr lang="en-US" smtClean="0"/>
              <a:t>4</a:t>
            </a:r>
            <a:r>
              <a:rPr lang="vi-VN" smtClean="0"/>
              <a:t>. </a:t>
            </a:r>
            <a:r>
              <a:rPr lang="vi-VN"/>
              <a:t>Khởi tạo B Tree bậc 7 với các thao tác </a:t>
            </a:r>
            <a:r>
              <a:rPr lang="en-US" smtClean="0"/>
              <a:t>I</a:t>
            </a:r>
            <a:r>
              <a:rPr lang="vi-VN" smtClean="0"/>
              <a:t>nsert:</a:t>
            </a:r>
            <a:r>
              <a:rPr lang="en-US"/>
              <a:t> </a:t>
            </a:r>
            <a:r>
              <a:rPr lang="vi-VN" smtClean="0"/>
              <a:t>34</a:t>
            </a:r>
            <a:r>
              <a:rPr lang="vi-VN"/>
              <a:t>, 12, </a:t>
            </a:r>
            <a:r>
              <a:rPr lang="vi-VN" smtClean="0"/>
              <a:t>55</a:t>
            </a:r>
            <a:r>
              <a:rPr lang="vi-VN"/>
              <a:t>, 21, 6, 84, 5, 33, 15, 74, 54, 28, 10, 19</a:t>
            </a:r>
          </a:p>
          <a:p>
            <a:pPr algn="just">
              <a:lnSpc>
                <a:spcPct val="80000"/>
              </a:lnSpc>
              <a:buNone/>
            </a:pPr>
            <a:r>
              <a:rPr lang="vi-VN"/>
              <a:t> </a:t>
            </a:r>
            <a:r>
              <a:rPr lang="en-US" smtClean="0"/>
              <a:t>T</a:t>
            </a:r>
            <a:r>
              <a:rPr lang="vi-VN" smtClean="0"/>
              <a:t>hực hiện</a:t>
            </a:r>
            <a:r>
              <a:rPr lang="en-US" smtClean="0"/>
              <a:t> các</a:t>
            </a:r>
            <a:r>
              <a:rPr lang="vi-VN" smtClean="0"/>
              <a:t> </a:t>
            </a:r>
            <a:r>
              <a:rPr lang="vi-VN"/>
              <a:t>chuỗi thao </a:t>
            </a:r>
            <a:r>
              <a:rPr lang="vi-VN" smtClean="0"/>
              <a:t>tác</a:t>
            </a:r>
            <a:r>
              <a:rPr lang="en-US" smtClean="0"/>
              <a:t> sau</a:t>
            </a:r>
            <a:r>
              <a:rPr lang="vi-VN" smtClean="0"/>
              <a:t>:</a:t>
            </a:r>
            <a:endParaRPr lang="en-US" smtClean="0"/>
          </a:p>
          <a:p>
            <a:pPr algn="just">
              <a:lnSpc>
                <a:spcPct val="80000"/>
              </a:lnSpc>
              <a:buFontTx/>
              <a:buChar char="-"/>
            </a:pPr>
            <a:r>
              <a:rPr lang="vi-VN" smtClean="0"/>
              <a:t>Insert(11)</a:t>
            </a:r>
            <a:r>
              <a:rPr lang="en-US" smtClean="0"/>
              <a:t>, </a:t>
            </a:r>
            <a:r>
              <a:rPr lang="vi-VN" smtClean="0"/>
              <a:t>Delete(15)</a:t>
            </a:r>
            <a:r>
              <a:rPr lang="en-US" smtClean="0"/>
              <a:t>, </a:t>
            </a:r>
            <a:r>
              <a:rPr lang="vi-VN" smtClean="0"/>
              <a:t>Delete(6</a:t>
            </a:r>
            <a:r>
              <a:rPr lang="vi-VN"/>
              <a:t>), Insert(98), Delete(34), Delete(5)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1429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Cây nhiều nhánh tìm kiếm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175" indent="1588"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800" i="1" dirty="0" err="1"/>
              <a:t>Một</a:t>
            </a:r>
            <a:r>
              <a:rPr lang="en-US" sz="2800" i="1" dirty="0"/>
              <a:t> </a:t>
            </a:r>
            <a:r>
              <a:rPr lang="en-US" sz="2800" i="1" dirty="0" err="1"/>
              <a:t>cây</a:t>
            </a:r>
            <a:r>
              <a:rPr lang="en-US" sz="2800" i="1" dirty="0"/>
              <a:t> </a:t>
            </a:r>
            <a:r>
              <a:rPr lang="en-US" sz="2800" i="1" dirty="0" err="1"/>
              <a:t>nhiều</a:t>
            </a:r>
            <a:r>
              <a:rPr lang="en-US" sz="2800" i="1" dirty="0"/>
              <a:t> </a:t>
            </a:r>
            <a:r>
              <a:rPr lang="en-US" sz="2800" i="1" dirty="0" err="1"/>
              <a:t>nhánh</a:t>
            </a:r>
            <a:r>
              <a:rPr lang="en-US" sz="2800" i="1" dirty="0"/>
              <a:t> </a:t>
            </a:r>
            <a:r>
              <a:rPr lang="en-US" sz="2800" i="1" dirty="0" err="1"/>
              <a:t>bậc</a:t>
            </a:r>
            <a:r>
              <a:rPr lang="en-US" sz="2800" i="1" dirty="0"/>
              <a:t> m </a:t>
            </a:r>
            <a:r>
              <a:rPr lang="en-US" sz="2800" i="1" dirty="0" err="1"/>
              <a:t>là</a:t>
            </a:r>
            <a:r>
              <a:rPr lang="en-US" sz="2800" i="1" dirty="0"/>
              <a:t> </a:t>
            </a:r>
            <a:r>
              <a:rPr lang="en-US" sz="2800" i="1" dirty="0" err="1"/>
              <a:t>cây</a:t>
            </a:r>
            <a:r>
              <a:rPr lang="en-US" sz="2800" i="1" dirty="0"/>
              <a:t> </a:t>
            </a:r>
            <a:r>
              <a:rPr lang="en-US" sz="2800" i="1" dirty="0" err="1"/>
              <a:t>mà</a:t>
            </a:r>
            <a:r>
              <a:rPr lang="en-US" sz="2800" i="1" dirty="0"/>
              <a:t> </a:t>
            </a:r>
            <a:r>
              <a:rPr lang="en-US" sz="2800" i="1" dirty="0" err="1"/>
              <a:t>mỗi</a:t>
            </a:r>
            <a:r>
              <a:rPr lang="en-US" sz="2800" i="1" dirty="0"/>
              <a:t> node </a:t>
            </a:r>
            <a:r>
              <a:rPr lang="en-US" sz="2800" i="1" dirty="0" err="1"/>
              <a:t>có</a:t>
            </a:r>
            <a:r>
              <a:rPr lang="en-US" sz="2800" i="1" dirty="0"/>
              <a:t> </a:t>
            </a:r>
            <a:r>
              <a:rPr lang="en-US" sz="2800" i="1" dirty="0" err="1"/>
              <a:t>nhiều</a:t>
            </a:r>
            <a:r>
              <a:rPr lang="en-US" sz="2800" i="1" dirty="0"/>
              <a:t> </a:t>
            </a:r>
            <a:r>
              <a:rPr lang="en-US" sz="2800" i="1" dirty="0" err="1" smtClean="0"/>
              <a:t>nhất</a:t>
            </a:r>
            <a:r>
              <a:rPr lang="en-US" sz="2800" i="1" dirty="0" smtClean="0"/>
              <a:t> </a:t>
            </a:r>
            <a:r>
              <a:rPr lang="en-US" sz="2800" i="1" dirty="0"/>
              <a:t>m </a:t>
            </a:r>
            <a:r>
              <a:rPr lang="en-US" sz="2800" i="1" dirty="0" err="1"/>
              <a:t>cây</a:t>
            </a:r>
            <a:r>
              <a:rPr lang="en-US" sz="2800" i="1" dirty="0"/>
              <a:t> con. </a:t>
            </a:r>
            <a:endParaRPr lang="en-US" sz="2800" i="1" dirty="0" smtClean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800" dirty="0" err="1" smtClean="0"/>
              <a:t>Gọi</a:t>
            </a:r>
            <a:r>
              <a:rPr lang="en-US" sz="2800" dirty="0" smtClean="0"/>
              <a:t> count (count &lt;=m)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cây</a:t>
            </a:r>
            <a:r>
              <a:rPr lang="en-US" sz="2800" dirty="0" smtClean="0"/>
              <a:t> con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node,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khoá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node </a:t>
            </a:r>
            <a:r>
              <a:rPr lang="en-US" sz="2800" dirty="0" err="1" smtClean="0"/>
              <a:t>này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count -1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cấu</a:t>
            </a:r>
            <a:r>
              <a:rPr lang="en-US" sz="2800" dirty="0" smtClean="0"/>
              <a:t> </a:t>
            </a:r>
            <a:r>
              <a:rPr lang="en-US" sz="2800" dirty="0" err="1" smtClean="0"/>
              <a:t>trúc</a:t>
            </a:r>
            <a:r>
              <a:rPr lang="en-US" sz="2800" dirty="0" smtClean="0"/>
              <a:t> </a:t>
            </a:r>
            <a:r>
              <a:rPr lang="en-US" sz="2800" dirty="0" err="1" smtClean="0"/>
              <a:t>mảng</a:t>
            </a:r>
            <a:r>
              <a:rPr lang="en-US" sz="2800" dirty="0" smtClean="0"/>
              <a:t> </a:t>
            </a:r>
            <a:r>
              <a:rPr lang="en-US" sz="2800" dirty="0" err="1" smtClean="0"/>
              <a:t>gồm</a:t>
            </a:r>
            <a:r>
              <a:rPr lang="en-US" sz="2800" dirty="0" smtClean="0"/>
              <a:t> count -1 </a:t>
            </a:r>
            <a:r>
              <a:rPr lang="en-US" sz="2800" dirty="0" err="1" smtClean="0"/>
              <a:t>phần</a:t>
            </a:r>
            <a:r>
              <a:rPr lang="en-US" sz="2800" dirty="0" smtClean="0"/>
              <a:t> </a:t>
            </a:r>
            <a:r>
              <a:rPr lang="en-US" sz="2800" dirty="0" err="1" smtClean="0"/>
              <a:t>tử</a:t>
            </a:r>
            <a:r>
              <a:rPr lang="en-US" sz="2800" dirty="0" smtClean="0"/>
              <a:t> key[count -1]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sắp</a:t>
            </a:r>
            <a:r>
              <a:rPr lang="en-US" sz="2800" dirty="0" smtClean="0"/>
              <a:t> </a:t>
            </a:r>
            <a:r>
              <a:rPr lang="en-US" sz="2800" dirty="0" err="1" smtClean="0"/>
              <a:t>xếp</a:t>
            </a:r>
            <a:r>
              <a:rPr lang="en-US" sz="2800" dirty="0" smtClean="0"/>
              <a:t> (</a:t>
            </a:r>
            <a:r>
              <a:rPr lang="en-US" sz="2800" dirty="0" err="1" smtClean="0"/>
              <a:t>tăng</a:t>
            </a:r>
            <a:r>
              <a:rPr lang="en-US" sz="2800" dirty="0" smtClean="0"/>
              <a:t> </a:t>
            </a:r>
            <a:r>
              <a:rPr lang="en-US" sz="2800" dirty="0" err="1" smtClean="0"/>
              <a:t>dần</a:t>
            </a:r>
            <a:r>
              <a:rPr lang="en-US" sz="2800" dirty="0" smtClean="0"/>
              <a:t>)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thỏa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 </a:t>
            </a:r>
            <a:r>
              <a:rPr lang="en-US" sz="2800" dirty="0" err="1" smtClean="0"/>
              <a:t>điều</a:t>
            </a:r>
            <a:r>
              <a:rPr lang="en-US" sz="2800" dirty="0" smtClean="0"/>
              <a:t> </a:t>
            </a:r>
            <a:r>
              <a:rPr lang="en-US" sz="2800" dirty="0" err="1" smtClean="0"/>
              <a:t>kiện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:</a:t>
            </a:r>
          </a:p>
          <a:p>
            <a:pPr marL="3175" indent="1588" algn="just">
              <a:lnSpc>
                <a:spcPct val="90000"/>
              </a:lnSpc>
            </a:pPr>
            <a:r>
              <a:rPr lang="en-US" sz="2800" dirty="0" err="1" smtClean="0"/>
              <a:t>Tất</a:t>
            </a:r>
            <a:r>
              <a:rPr lang="en-US" sz="2800" dirty="0" smtClean="0"/>
              <a:t> </a:t>
            </a:r>
            <a:r>
              <a:rPr lang="en-US" sz="2800" dirty="0" err="1"/>
              <a:t>cả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node con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cây</a:t>
            </a:r>
            <a:r>
              <a:rPr lang="en-US" sz="2800" dirty="0"/>
              <a:t> con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gốc</a:t>
            </a:r>
            <a:r>
              <a:rPr lang="en-US" sz="2800" dirty="0"/>
              <a:t> </a:t>
            </a:r>
            <a:r>
              <a:rPr lang="en-US" sz="2800" dirty="0" err="1"/>
              <a:t>tại</a:t>
            </a:r>
            <a:r>
              <a:rPr lang="en-US" sz="2800" dirty="0"/>
              <a:t> node con </a:t>
            </a:r>
            <a:r>
              <a:rPr lang="en-US" sz="2800" dirty="0" err="1"/>
              <a:t>thứ</a:t>
            </a:r>
            <a:r>
              <a:rPr lang="en-US" sz="2800" dirty="0"/>
              <a:t> 0 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khoá</a:t>
            </a:r>
            <a:r>
              <a:rPr lang="en-US" sz="2800" dirty="0"/>
              <a:t> </a:t>
            </a:r>
            <a:r>
              <a:rPr lang="en-US" sz="2800" dirty="0" err="1"/>
              <a:t>nhỏ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 </a:t>
            </a:r>
            <a:r>
              <a:rPr lang="en-US" sz="2800" dirty="0" err="1"/>
              <a:t>khoá</a:t>
            </a:r>
            <a:r>
              <a:rPr lang="en-US" sz="2800" dirty="0"/>
              <a:t> key[0].</a:t>
            </a:r>
          </a:p>
          <a:p>
            <a:pPr marL="3175" indent="1588" algn="just">
              <a:lnSpc>
                <a:spcPct val="90000"/>
              </a:lnSpc>
            </a:pPr>
            <a:r>
              <a:rPr lang="en-US" sz="2800" dirty="0" err="1"/>
              <a:t>Tất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node con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cây</a:t>
            </a:r>
            <a:r>
              <a:rPr lang="en-US" sz="2800" dirty="0"/>
              <a:t> con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gốc</a:t>
            </a:r>
            <a:r>
              <a:rPr lang="en-US" sz="2800" dirty="0"/>
              <a:t> </a:t>
            </a:r>
            <a:r>
              <a:rPr lang="en-US" sz="2800" dirty="0" err="1"/>
              <a:t>tại</a:t>
            </a:r>
            <a:r>
              <a:rPr lang="en-US" sz="2800" dirty="0"/>
              <a:t> node con </a:t>
            </a:r>
            <a:r>
              <a:rPr lang="en-US" sz="2800" dirty="0" err="1"/>
              <a:t>thứ</a:t>
            </a:r>
            <a:r>
              <a:rPr lang="en-US" sz="2800" dirty="0"/>
              <a:t> 1 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khoá</a:t>
            </a:r>
            <a:r>
              <a:rPr lang="en-US" sz="2800" dirty="0"/>
              <a:t> </a:t>
            </a:r>
            <a:r>
              <a:rPr lang="en-US" sz="2800" dirty="0" err="1"/>
              <a:t>lớn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 </a:t>
            </a:r>
            <a:r>
              <a:rPr lang="en-US" sz="2800" dirty="0" err="1"/>
              <a:t>khoá</a:t>
            </a:r>
            <a:r>
              <a:rPr lang="en-US" sz="2800" dirty="0"/>
              <a:t> key[0]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nhỏ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 </a:t>
            </a:r>
            <a:r>
              <a:rPr lang="en-US" sz="2800" dirty="0" err="1"/>
              <a:t>khoá</a:t>
            </a:r>
            <a:r>
              <a:rPr lang="en-US" sz="2800" dirty="0"/>
              <a:t> key[1</a:t>
            </a:r>
            <a:r>
              <a:rPr lang="en-US" sz="2800" dirty="0" smtClean="0"/>
              <a:t>].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626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Cây nhiều nhánh tìm kiếm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/>
              <a:t>Tất cả các node con của cây con có gốc tại node con thứ i thì có các giá trị khoá lớn hơn khoá key[i-1]  và nhỏ hơn khoá key[i] (0&lt;=i&lt;=count -1).</a:t>
            </a:r>
          </a:p>
          <a:p>
            <a:r>
              <a:rPr lang="en-US" sz="3200"/>
              <a:t>Tất cả các node con của cây con có gốc tại node con thứ count  thì có các giá trị khoá lớn hơn khoá key[count -1].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Cây nhiều nhánh tìm kiếm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58" y="841376"/>
            <a:ext cx="7996204" cy="502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004887" y="58674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400" dirty="0" err="1"/>
              <a:t>Cây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nhánh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(</a:t>
            </a:r>
            <a:r>
              <a:rPr lang="en-US" sz="2400" dirty="0"/>
              <a:t>Multiway Search Trees) </a:t>
            </a:r>
            <a:r>
              <a:rPr lang="en-US" sz="2400" dirty="0" err="1"/>
              <a:t>bậc</a:t>
            </a:r>
            <a:r>
              <a:rPr lang="en-US" sz="2400" dirty="0"/>
              <a:t>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Định nghĩa B-tree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175" indent="1588"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u="sng"/>
              <a:t>Định nghĩa</a:t>
            </a:r>
            <a:endParaRPr lang="en-US" sz="2400"/>
          </a:p>
          <a:p>
            <a:pPr marL="3175" indent="1588"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Một B-tree bậc m là cây nhiều nhánh tìm kiếm thỏa các điều kiện sau:</a:t>
            </a:r>
          </a:p>
          <a:p>
            <a:pPr marL="3175" indent="1588"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(i) </a:t>
            </a:r>
            <a:r>
              <a:rPr lang="en-US" sz="2400" smtClean="0"/>
              <a:t> Tất </a:t>
            </a:r>
            <a:r>
              <a:rPr lang="en-US" sz="2400"/>
              <a:t>cả các node lá </a:t>
            </a:r>
            <a:r>
              <a:rPr lang="en-US" sz="2400" smtClean="0"/>
              <a:t>cùng </a:t>
            </a:r>
            <a:r>
              <a:rPr lang="en-US" sz="2400"/>
              <a:t>mức.</a:t>
            </a:r>
          </a:p>
          <a:p>
            <a:pPr marL="3175" indent="1588"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(ii</a:t>
            </a:r>
            <a:r>
              <a:rPr lang="en-US" sz="2400" smtClean="0"/>
              <a:t>) Tất </a:t>
            </a:r>
            <a:r>
              <a:rPr lang="en-US" sz="2400"/>
              <a:t>cả các node trung gian (trừ node gốc) có nhiều nhất m cây con và có ít nhất </a:t>
            </a:r>
            <a:r>
              <a:rPr lang="en-US" sz="2400" smtClean="0"/>
              <a:t>m/2 cây </a:t>
            </a:r>
            <a:r>
              <a:rPr lang="en-US" sz="2400"/>
              <a:t>con (khác rỗng).</a:t>
            </a:r>
          </a:p>
          <a:p>
            <a:pPr marL="0" indent="3175" algn="just">
              <a:lnSpc>
                <a:spcPct val="90000"/>
              </a:lnSpc>
              <a:buFont typeface="Wingdings" pitchFamily="2" charset="2"/>
              <a:buAutoNum type="romanLcParenBoth" startAt="3"/>
            </a:pPr>
            <a:r>
              <a:rPr lang="en-US" sz="2400" smtClean="0"/>
              <a:t>  Mỗi </a:t>
            </a:r>
            <a:r>
              <a:rPr lang="en-US" sz="2400"/>
              <a:t>node hoặc là node lá hoặc có k+1 c</a:t>
            </a:r>
            <a:r>
              <a:rPr lang="en-US" sz="2800"/>
              <a:t>ây</a:t>
            </a:r>
            <a:r>
              <a:rPr lang="en-US" sz="2400"/>
              <a:t> con (k là </a:t>
            </a:r>
            <a:r>
              <a:rPr lang="en-US" sz="2400" smtClean="0"/>
              <a:t>số khoá </a:t>
            </a:r>
            <a:r>
              <a:rPr lang="en-US" sz="2400"/>
              <a:t>của </a:t>
            </a:r>
            <a:r>
              <a:rPr lang="en-US" sz="2400" smtClean="0"/>
              <a:t>node này).</a:t>
            </a:r>
          </a:p>
          <a:p>
            <a:pPr marL="3175" indent="0" algn="just">
              <a:lnSpc>
                <a:spcPct val="90000"/>
              </a:lnSpc>
              <a:buNone/>
            </a:pPr>
            <a:r>
              <a:rPr lang="en-US" sz="2400" smtClean="0"/>
              <a:t>(iv)  Node gốc có nhiều nhất m cây con hoặc có thể có 2 cây con (Node gốc có 1 khoá và không phải là node lá) hoặc không chứa cây con nào(node gốc có 1 khoá và cũng là node lá).</a:t>
            </a:r>
          </a:p>
          <a:p>
            <a:pPr marL="3175" indent="1588" algn="just">
              <a:lnSpc>
                <a:spcPct val="90000"/>
              </a:lnSpc>
              <a:buFont typeface="Wingdings" pitchFamily="2" charset="2"/>
              <a:buNone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Định nghĩa B-tree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68" y="979303"/>
            <a:ext cx="7620000" cy="5131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1981200" y="5901439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2400"/>
              <a:t>B-tree bậc 5 có 3 mức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Khai báo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6675" indent="39688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 err="1"/>
              <a:t>Khai</a:t>
            </a:r>
            <a:r>
              <a:rPr lang="en-US" sz="2800" b="1" dirty="0"/>
              <a:t> </a:t>
            </a:r>
            <a:r>
              <a:rPr lang="en-US" sz="2800" b="1" dirty="0" err="1"/>
              <a:t>báo</a:t>
            </a:r>
            <a:r>
              <a:rPr lang="en-US" sz="2800" b="1" dirty="0"/>
              <a:t>:</a:t>
            </a:r>
            <a:endParaRPr lang="en-US" sz="2800" dirty="0"/>
          </a:p>
          <a:p>
            <a:pPr marL="66675" indent="39688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err="1"/>
              <a:t>typedef</a:t>
            </a:r>
            <a:r>
              <a:rPr lang="en-US" sz="2800" dirty="0"/>
              <a:t> </a:t>
            </a:r>
            <a:r>
              <a:rPr lang="en-US" sz="2800" dirty="0" err="1"/>
              <a:t>struct</a:t>
            </a:r>
            <a:endParaRPr lang="en-US" sz="2800" dirty="0"/>
          </a:p>
          <a:p>
            <a:pPr marL="66675" indent="39688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{</a:t>
            </a:r>
          </a:p>
          <a:p>
            <a:pPr marL="66675" indent="39688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dirty="0" smtClean="0"/>
              <a:t>count</a:t>
            </a:r>
            <a:r>
              <a:rPr lang="en-US" sz="2800" dirty="0" smtClean="0"/>
              <a:t>; </a:t>
            </a:r>
            <a:endParaRPr lang="en-US" sz="2800" dirty="0"/>
          </a:p>
          <a:p>
            <a:pPr marL="66675" indent="39688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smtClean="0"/>
              <a:t>Key[count-1</a:t>
            </a:r>
            <a:r>
              <a:rPr lang="en-US" sz="2800" dirty="0"/>
              <a:t>];// </a:t>
            </a:r>
            <a:r>
              <a:rPr lang="en-US" sz="2000" i="1" dirty="0" err="1"/>
              <a:t>mảng</a:t>
            </a:r>
            <a:r>
              <a:rPr lang="en-US" sz="2000" i="1" dirty="0"/>
              <a:t> </a:t>
            </a:r>
            <a:r>
              <a:rPr lang="en-US" sz="2000" i="1" dirty="0" err="1"/>
              <a:t>lưu</a:t>
            </a:r>
            <a:r>
              <a:rPr lang="en-US" sz="2000" i="1" dirty="0"/>
              <a:t> </a:t>
            </a:r>
            <a:r>
              <a:rPr lang="en-US" sz="2000" i="1" dirty="0" err="1"/>
              <a:t>trữ</a:t>
            </a:r>
            <a:r>
              <a:rPr lang="en-US" sz="2000" i="1" dirty="0"/>
              <a:t> </a:t>
            </a:r>
            <a:r>
              <a:rPr lang="en-US" sz="2000" i="1" dirty="0" err="1"/>
              <a:t>các</a:t>
            </a:r>
            <a:r>
              <a:rPr lang="en-US" sz="2000" i="1" dirty="0"/>
              <a:t>  </a:t>
            </a:r>
            <a:r>
              <a:rPr lang="en-US" sz="2000" i="1" dirty="0" err="1"/>
              <a:t>khoá</a:t>
            </a:r>
            <a:r>
              <a:rPr lang="en-US" sz="2000" i="1" dirty="0"/>
              <a:t> </a:t>
            </a:r>
            <a:r>
              <a:rPr lang="en-US" sz="2000" i="1" dirty="0" err="1"/>
              <a:t>của</a:t>
            </a:r>
            <a:r>
              <a:rPr lang="en-US" sz="2000" i="1" dirty="0"/>
              <a:t> node</a:t>
            </a:r>
            <a:endParaRPr lang="en-AU" sz="2000" dirty="0"/>
          </a:p>
          <a:p>
            <a:pPr marL="66675" indent="39688">
              <a:lnSpc>
                <a:spcPct val="90000"/>
              </a:lnSpc>
              <a:buFont typeface="Wingdings" pitchFamily="2" charset="2"/>
              <a:buNone/>
            </a:pPr>
            <a:r>
              <a:rPr lang="en-AU" sz="2800" dirty="0"/>
              <a:t>   	</a:t>
            </a:r>
            <a:r>
              <a:rPr lang="en-AU" dirty="0" err="1" smtClean="0"/>
              <a:t>BNode</a:t>
            </a:r>
            <a:r>
              <a:rPr lang="en-AU" sz="2800" dirty="0" smtClean="0"/>
              <a:t> </a:t>
            </a:r>
            <a:r>
              <a:rPr lang="en-AU" sz="2800" dirty="0"/>
              <a:t>*</a:t>
            </a:r>
            <a:r>
              <a:rPr lang="en-AU" sz="2800" dirty="0" smtClean="0"/>
              <a:t>Branch[count]; </a:t>
            </a:r>
            <a:r>
              <a:rPr lang="en-AU" sz="2000" dirty="0"/>
              <a:t>/*</a:t>
            </a:r>
            <a:r>
              <a:rPr lang="en-AU" sz="2000" i="1" dirty="0"/>
              <a:t> </a:t>
            </a:r>
            <a:r>
              <a:rPr lang="en-AU" sz="2000" i="1" dirty="0" err="1"/>
              <a:t>các</a:t>
            </a:r>
            <a:r>
              <a:rPr lang="en-AU" sz="2000" i="1" dirty="0"/>
              <a:t> con </a:t>
            </a:r>
            <a:r>
              <a:rPr lang="en-AU" sz="2000" i="1" dirty="0" err="1"/>
              <a:t>trỏ</a:t>
            </a:r>
            <a:r>
              <a:rPr lang="en-AU" sz="2000" i="1" dirty="0"/>
              <a:t> </a:t>
            </a:r>
            <a:r>
              <a:rPr lang="en-AU" sz="2000" i="1" dirty="0" err="1"/>
              <a:t>chỉ</a:t>
            </a:r>
            <a:r>
              <a:rPr lang="en-AU" sz="2000" i="1" dirty="0"/>
              <a:t> </a:t>
            </a:r>
            <a:r>
              <a:rPr lang="en-AU" sz="2000" i="1" dirty="0" err="1"/>
              <a:t>đến</a:t>
            </a:r>
            <a:r>
              <a:rPr lang="en-AU" sz="2000" i="1" dirty="0"/>
              <a:t> </a:t>
            </a:r>
            <a:r>
              <a:rPr lang="en-AU" sz="2000" i="1" dirty="0" err="1"/>
              <a:t>các</a:t>
            </a:r>
            <a:r>
              <a:rPr lang="en-AU" sz="2000" i="1" dirty="0"/>
              <a:t> 		</a:t>
            </a:r>
            <a:r>
              <a:rPr lang="en-AU" sz="2000" i="1" dirty="0" smtClean="0"/>
              <a:t>			        </a:t>
            </a:r>
            <a:r>
              <a:rPr lang="en-AU" sz="2000" i="1" dirty="0" err="1" smtClean="0"/>
              <a:t>cây</a:t>
            </a:r>
            <a:r>
              <a:rPr lang="en-AU" sz="2000" i="1" dirty="0" smtClean="0"/>
              <a:t> </a:t>
            </a:r>
            <a:r>
              <a:rPr lang="en-AU" sz="2000" i="1" dirty="0"/>
              <a:t>con, </a:t>
            </a:r>
            <a:r>
              <a:rPr lang="en-US" sz="2000" dirty="0"/>
              <a:t>Order-</a:t>
            </a:r>
            <a:r>
              <a:rPr lang="en-US" sz="2000" dirty="0" err="1"/>
              <a:t>Bậc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cây</a:t>
            </a:r>
            <a:r>
              <a:rPr lang="en-US" sz="2000" dirty="0"/>
              <a:t>*/</a:t>
            </a:r>
          </a:p>
          <a:p>
            <a:pPr marL="66675" indent="39688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} </a:t>
            </a:r>
            <a:r>
              <a:rPr lang="en-US" sz="2800" dirty="0" err="1"/>
              <a:t>BNode</a:t>
            </a:r>
            <a:r>
              <a:rPr lang="en-US" sz="2800" dirty="0"/>
              <a:t>; </a:t>
            </a:r>
            <a:r>
              <a:rPr lang="en-US" sz="2400" dirty="0"/>
              <a:t>//</a:t>
            </a:r>
            <a:r>
              <a:rPr lang="en-US" sz="2400" dirty="0" err="1"/>
              <a:t>Kiểu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node</a:t>
            </a:r>
          </a:p>
          <a:p>
            <a:pPr marL="66675" indent="39688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err="1"/>
              <a:t>typedef</a:t>
            </a:r>
            <a:r>
              <a:rPr lang="en-US" sz="2800" dirty="0"/>
              <a:t> </a:t>
            </a:r>
            <a:r>
              <a:rPr lang="en-US" sz="2800" dirty="0" err="1"/>
              <a:t>struct</a:t>
            </a:r>
            <a:r>
              <a:rPr lang="en-US" sz="2800" dirty="0"/>
              <a:t> </a:t>
            </a:r>
            <a:r>
              <a:rPr lang="en-US" sz="2800" dirty="0" err="1"/>
              <a:t>BNode</a:t>
            </a:r>
            <a:r>
              <a:rPr lang="en-US" sz="2800" dirty="0"/>
              <a:t> *</a:t>
            </a:r>
            <a:r>
              <a:rPr lang="en-US" sz="2800" dirty="0" err="1"/>
              <a:t>pBNode</a:t>
            </a:r>
            <a:r>
              <a:rPr lang="en-US" sz="2800" dirty="0"/>
              <a:t> </a:t>
            </a:r>
            <a:r>
              <a:rPr lang="en-US" sz="2400" dirty="0"/>
              <a:t>// con </a:t>
            </a:r>
            <a:r>
              <a:rPr lang="en-US" sz="2400" dirty="0" err="1"/>
              <a:t>trỏ</a:t>
            </a:r>
            <a:r>
              <a:rPr lang="en-US" sz="2400" dirty="0"/>
              <a:t> node</a:t>
            </a:r>
          </a:p>
          <a:p>
            <a:pPr marL="66675" indent="39688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err="1"/>
              <a:t>pBNode</a:t>
            </a:r>
            <a:r>
              <a:rPr lang="en-US" sz="2800" dirty="0"/>
              <a:t> Root </a:t>
            </a:r>
            <a:r>
              <a:rPr lang="en-US" sz="2400" dirty="0"/>
              <a:t>// con </a:t>
            </a:r>
            <a:r>
              <a:rPr lang="en-US" sz="2400" dirty="0" err="1"/>
              <a:t>tro</a:t>
            </a:r>
            <a:r>
              <a:rPr lang="en-US" sz="2400" dirty="0"/>
              <a:t> node </a:t>
            </a:r>
            <a:r>
              <a:rPr lang="en-US" sz="2400" dirty="0" err="1"/>
              <a:t>goc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Phép toán</a:t>
            </a:r>
          </a:p>
        </p:txBody>
      </p:sp>
      <p:sp>
        <p:nvSpPr>
          <p:cNvPr id="7885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6675" indent="-61913" algn="just">
              <a:lnSpc>
                <a:spcPct val="80000"/>
              </a:lnSpc>
              <a:buFont typeface="Wingdings" pitchFamily="2" charset="2"/>
              <a:buNone/>
            </a:pPr>
            <a:endParaRPr lang="en-US" sz="2800" b="1" dirty="0"/>
          </a:p>
          <a:p>
            <a:pPr marL="66675" indent="-61913" algn="just">
              <a:lnSpc>
                <a:spcPct val="80000"/>
              </a:lnSpc>
              <a:buFont typeface="Wingdings" pitchFamily="2" charset="2"/>
              <a:buNone/>
            </a:pPr>
            <a:endParaRPr lang="en-US" sz="2800" i="1" dirty="0" smtClean="0"/>
          </a:p>
          <a:p>
            <a:pPr marL="66675" indent="-61913" algn="just">
              <a:lnSpc>
                <a:spcPct val="80000"/>
              </a:lnSpc>
              <a:buFont typeface="Wingdings" pitchFamily="2" charset="2"/>
              <a:buNone/>
            </a:pPr>
            <a:endParaRPr lang="en-US" i="1" dirty="0"/>
          </a:p>
          <a:p>
            <a:pPr marL="66675" indent="-61913" algn="just">
              <a:lnSpc>
                <a:spcPct val="80000"/>
              </a:lnSpc>
              <a:buFont typeface="Wingdings" pitchFamily="2" charset="2"/>
              <a:buNone/>
            </a:pPr>
            <a:endParaRPr lang="en-US" sz="2800" dirty="0" smtClean="0"/>
          </a:p>
          <a:p>
            <a:pPr marL="66675" indent="-61913" algn="just">
              <a:lnSpc>
                <a:spcPct val="80000"/>
              </a:lnSpc>
              <a:buFont typeface="Wingdings" pitchFamily="2" charset="2"/>
              <a:buNone/>
            </a:pPr>
            <a:endParaRPr lang="en-US" dirty="0"/>
          </a:p>
          <a:p>
            <a:pPr marL="66675" indent="-61913"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trường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xảy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tìm</a:t>
            </a:r>
            <a:r>
              <a:rPr lang="en-US" sz="2800" dirty="0" smtClean="0"/>
              <a:t> 1 node X. </a:t>
            </a:r>
            <a:r>
              <a:rPr lang="en-US" sz="2800" dirty="0" err="1"/>
              <a:t>Nếu</a:t>
            </a:r>
            <a:r>
              <a:rPr lang="en-US" sz="2800" dirty="0"/>
              <a:t> X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thấy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3 </a:t>
            </a:r>
            <a:r>
              <a:rPr lang="en-US" sz="2800" dirty="0" err="1"/>
              <a:t>trường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xảy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: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K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&lt; X &lt; </a:t>
            </a:r>
            <a:r>
              <a:rPr lang="en-US" sz="2400" dirty="0" smtClean="0"/>
              <a:t>K</a:t>
            </a:r>
            <a:r>
              <a:rPr lang="en-US" sz="2400" baseline="-25000" dirty="0" smtClean="0"/>
              <a:t>i+1</a:t>
            </a:r>
            <a:r>
              <a:rPr lang="en-US" sz="2400" dirty="0" smtClean="0"/>
              <a:t>.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tục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trân</a:t>
            </a:r>
            <a:r>
              <a:rPr lang="en-US" sz="2400" dirty="0"/>
              <a:t> </a:t>
            </a:r>
            <a:r>
              <a:rPr lang="en-US" sz="2400" dirty="0" err="1"/>
              <a:t>cây</a:t>
            </a:r>
            <a:r>
              <a:rPr lang="en-US" sz="2400" dirty="0"/>
              <a:t> con 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i+1</a:t>
            </a:r>
            <a:endParaRPr lang="en-US" sz="2400" dirty="0"/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K</a:t>
            </a:r>
            <a:r>
              <a:rPr lang="en-US" sz="2400" baseline="-25000" dirty="0" smtClean="0"/>
              <a:t>m-1</a:t>
            </a:r>
            <a:r>
              <a:rPr lang="en-US" sz="2400" dirty="0" smtClean="0"/>
              <a:t> </a:t>
            </a:r>
            <a:r>
              <a:rPr lang="en-US" sz="2400" dirty="0"/>
              <a:t>&lt; X.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tục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m-1</a:t>
            </a:r>
            <a:endParaRPr lang="en-US" sz="2400" dirty="0"/>
          </a:p>
          <a:p>
            <a:pPr lvl="1" algn="just">
              <a:lnSpc>
                <a:spcPct val="80000"/>
              </a:lnSpc>
            </a:pPr>
            <a:r>
              <a:rPr lang="en-US" sz="2400" dirty="0"/>
              <a:t>X &lt; </a:t>
            </a:r>
            <a:r>
              <a:rPr lang="en-US" sz="2400" dirty="0" smtClean="0"/>
              <a:t>K</a:t>
            </a:r>
            <a:r>
              <a:rPr lang="en-US" sz="2400" baseline="-25000" dirty="0"/>
              <a:t>0</a:t>
            </a:r>
            <a:r>
              <a:rPr lang="en-US" sz="2400" dirty="0" smtClean="0"/>
              <a:t>.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tục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0</a:t>
            </a:r>
            <a:endParaRPr lang="en-US" sz="2400" dirty="0"/>
          </a:p>
          <a:p>
            <a:pPr marL="66675" indent="-61913"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err="1"/>
              <a:t>Quá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tục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node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thấy</a:t>
            </a:r>
            <a:r>
              <a:rPr lang="en-US" sz="2800" dirty="0"/>
              <a:t>. </a:t>
            </a: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đi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node </a:t>
            </a:r>
            <a:r>
              <a:rPr lang="en-US" sz="2800" dirty="0" err="1"/>
              <a:t>lá</a:t>
            </a:r>
            <a:r>
              <a:rPr lang="en-US" sz="2800" dirty="0"/>
              <a:t>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vẫn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thấy</a:t>
            </a:r>
            <a:r>
              <a:rPr lang="en-US" sz="2800" dirty="0"/>
              <a:t> </a:t>
            </a:r>
            <a:r>
              <a:rPr lang="en-US" sz="2800" dirty="0" err="1"/>
              <a:t>khoá</a:t>
            </a:r>
            <a:r>
              <a:rPr lang="en-US" sz="2800" dirty="0"/>
              <a:t>,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kiếm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thất</a:t>
            </a:r>
            <a:r>
              <a:rPr lang="en-US" sz="2800" dirty="0"/>
              <a:t> </a:t>
            </a:r>
            <a:r>
              <a:rPr lang="en-US" sz="2800" dirty="0" err="1"/>
              <a:t>bại</a:t>
            </a:r>
            <a:r>
              <a:rPr lang="en-US" sz="2800" dirty="0"/>
              <a:t>. </a:t>
            </a:r>
          </a:p>
        </p:txBody>
      </p:sp>
      <p:grpSp>
        <p:nvGrpSpPr>
          <p:cNvPr id="14" name="Group 1028"/>
          <p:cNvGrpSpPr>
            <a:grpSpLocks/>
          </p:cNvGrpSpPr>
          <p:nvPr/>
        </p:nvGrpSpPr>
        <p:grpSpPr bwMode="auto">
          <a:xfrm>
            <a:off x="3276600" y="914400"/>
            <a:ext cx="4267200" cy="2057400"/>
            <a:chOff x="9981" y="9904"/>
            <a:chExt cx="3600" cy="1023"/>
          </a:xfrm>
        </p:grpSpPr>
        <p:sp>
          <p:nvSpPr>
            <p:cNvPr id="15" name="AutoShape 1029"/>
            <p:cNvSpPr>
              <a:spLocks noChangeArrowheads="1"/>
            </p:cNvSpPr>
            <p:nvPr/>
          </p:nvSpPr>
          <p:spPr bwMode="auto">
            <a:xfrm>
              <a:off x="9981" y="10119"/>
              <a:ext cx="3600" cy="540"/>
            </a:xfrm>
            <a:prstGeom prst="roundRect">
              <a:avLst>
                <a:gd name="adj" fmla="val 16667"/>
              </a:avLst>
            </a:prstGeom>
            <a:solidFill>
              <a:srgbClr val="0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r>
                <a:rPr lang="en-US" sz="2000" b="1" dirty="0">
                  <a:solidFill>
                    <a:srgbClr val="FFFFFF"/>
                  </a:solidFill>
                  <a:latin typeface="Arial" charset="0"/>
                </a:rPr>
                <a:t>C</a:t>
              </a:r>
              <a:r>
                <a:rPr lang="en-US" sz="2000" b="1" baseline="-25000" dirty="0">
                  <a:solidFill>
                    <a:srgbClr val="FFFFFF"/>
                  </a:solidFill>
                  <a:latin typeface="Arial" charset="0"/>
                </a:rPr>
                <a:t>0</a:t>
              </a:r>
              <a:r>
                <a:rPr lang="en-US" sz="2000" b="1" dirty="0">
                  <a:solidFill>
                    <a:srgbClr val="FFFFFF"/>
                  </a:solidFill>
                  <a:latin typeface="Arial" charset="0"/>
                </a:rPr>
                <a:t>, </a:t>
              </a:r>
              <a:r>
                <a:rPr lang="en-US" sz="2000" b="1" dirty="0" smtClean="0">
                  <a:solidFill>
                    <a:srgbClr val="FFFFFF"/>
                  </a:solidFill>
                  <a:latin typeface="Arial" charset="0"/>
                </a:rPr>
                <a:t>K</a:t>
              </a:r>
              <a:r>
                <a:rPr lang="en-US" sz="2000" b="1" baseline="-25000" dirty="0">
                  <a:solidFill>
                    <a:srgbClr val="FFFFFF"/>
                  </a:solidFill>
                  <a:latin typeface="Arial" charset="0"/>
                </a:rPr>
                <a:t>0</a:t>
              </a:r>
              <a:r>
                <a:rPr lang="en-US" sz="2000" b="1" dirty="0" smtClean="0">
                  <a:solidFill>
                    <a:srgbClr val="FFFFFF"/>
                  </a:solidFill>
                  <a:latin typeface="Arial" charset="0"/>
                </a:rPr>
                <a:t>, C</a:t>
              </a:r>
              <a:r>
                <a:rPr lang="en-US" sz="2000" b="1" baseline="-25000" dirty="0">
                  <a:solidFill>
                    <a:srgbClr val="FFFFFF"/>
                  </a:solidFill>
                  <a:latin typeface="Arial" charset="0"/>
                </a:rPr>
                <a:t>1</a:t>
              </a:r>
              <a:r>
                <a:rPr lang="en-US" sz="2000" b="1" dirty="0" smtClean="0">
                  <a:solidFill>
                    <a:srgbClr val="FFFFFF"/>
                  </a:solidFill>
                  <a:latin typeface="Arial" charset="0"/>
                </a:rPr>
                <a:t>, K</a:t>
              </a:r>
              <a:r>
                <a:rPr lang="en-US" sz="2000" b="1" baseline="-25000" dirty="0">
                  <a:solidFill>
                    <a:srgbClr val="FFFFFF"/>
                  </a:solidFill>
                  <a:latin typeface="Arial" charset="0"/>
                </a:rPr>
                <a:t>1</a:t>
              </a:r>
              <a:r>
                <a:rPr lang="en-US" sz="2000" b="1" dirty="0" smtClean="0">
                  <a:solidFill>
                    <a:srgbClr val="FFFFFF"/>
                  </a:solidFill>
                  <a:latin typeface="Arial" charset="0"/>
                </a:rPr>
                <a:t>, …, C</a:t>
              </a:r>
              <a:r>
                <a:rPr lang="en-US" sz="2000" b="1" baseline="-25000" dirty="0" smtClean="0">
                  <a:solidFill>
                    <a:srgbClr val="FFFFFF"/>
                  </a:solidFill>
                  <a:latin typeface="Arial" charset="0"/>
                </a:rPr>
                <a:t>m-2</a:t>
              </a:r>
              <a:r>
                <a:rPr lang="en-US" sz="2000" b="1" dirty="0" smtClean="0">
                  <a:solidFill>
                    <a:srgbClr val="FFFFFF"/>
                  </a:solidFill>
                  <a:latin typeface="Arial" charset="0"/>
                </a:rPr>
                <a:t>, K</a:t>
              </a:r>
              <a:r>
                <a:rPr lang="en-US" sz="2000" b="1" baseline="-25000" dirty="0" smtClean="0">
                  <a:solidFill>
                    <a:srgbClr val="FFFFFF"/>
                  </a:solidFill>
                  <a:latin typeface="Arial" charset="0"/>
                </a:rPr>
                <a:t>m-1</a:t>
              </a:r>
              <a:r>
                <a:rPr lang="en-US" sz="2000" b="1" dirty="0" smtClean="0">
                  <a:solidFill>
                    <a:srgbClr val="FFFFFF"/>
                  </a:solidFill>
                  <a:latin typeface="Arial" charset="0"/>
                </a:rPr>
                <a:t>, C</a:t>
              </a:r>
              <a:r>
                <a:rPr lang="en-US" sz="2000" b="1" baseline="-25000" dirty="0" smtClean="0">
                  <a:solidFill>
                    <a:srgbClr val="FFFFFF"/>
                  </a:solidFill>
                  <a:latin typeface="Arial" charset="0"/>
                </a:rPr>
                <a:t>m-1</a:t>
              </a:r>
              <a:endParaRPr lang="en-US" sz="2000" dirty="0">
                <a:latin typeface="Arial" charset="0"/>
              </a:endParaRPr>
            </a:p>
          </p:txBody>
        </p:sp>
        <p:sp>
          <p:nvSpPr>
            <p:cNvPr id="16" name="Line 1030"/>
            <p:cNvSpPr>
              <a:spLocks noChangeShapeType="1"/>
            </p:cNvSpPr>
            <p:nvPr/>
          </p:nvSpPr>
          <p:spPr bwMode="auto">
            <a:xfrm>
              <a:off x="10287" y="10567"/>
              <a:ext cx="0" cy="3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7" name="Line 1031"/>
            <p:cNvSpPr>
              <a:spLocks noChangeShapeType="1"/>
            </p:cNvSpPr>
            <p:nvPr/>
          </p:nvSpPr>
          <p:spPr bwMode="auto">
            <a:xfrm>
              <a:off x="11037" y="10567"/>
              <a:ext cx="0" cy="3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8" name="Line 1032"/>
            <p:cNvSpPr>
              <a:spLocks noChangeShapeType="1"/>
            </p:cNvSpPr>
            <p:nvPr/>
          </p:nvSpPr>
          <p:spPr bwMode="auto">
            <a:xfrm>
              <a:off x="12267" y="10567"/>
              <a:ext cx="0" cy="3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9" name="Line 1033"/>
            <p:cNvSpPr>
              <a:spLocks noChangeShapeType="1"/>
            </p:cNvSpPr>
            <p:nvPr/>
          </p:nvSpPr>
          <p:spPr bwMode="auto">
            <a:xfrm>
              <a:off x="13197" y="10567"/>
              <a:ext cx="0" cy="3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0" name="Line 1034"/>
            <p:cNvSpPr>
              <a:spLocks noChangeShapeType="1"/>
            </p:cNvSpPr>
            <p:nvPr/>
          </p:nvSpPr>
          <p:spPr bwMode="auto">
            <a:xfrm>
              <a:off x="11727" y="9904"/>
              <a:ext cx="0" cy="3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t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501</TotalTime>
  <Words>1298</Words>
  <Application>Microsoft Office PowerPoint</Application>
  <PresentationFormat>On-screen Show (4:3)</PresentationFormat>
  <Paragraphs>255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Times New Roman</vt:lpstr>
      <vt:lpstr>Wingdings</vt:lpstr>
      <vt:lpstr>Theme1</vt:lpstr>
      <vt:lpstr>PowerPoint Presentation</vt:lpstr>
      <vt:lpstr>Giới thiệu</vt:lpstr>
      <vt:lpstr>Cây nhiều nhánh tìm kiếm</vt:lpstr>
      <vt:lpstr>Cây nhiều nhánh tìm kiếm</vt:lpstr>
      <vt:lpstr>Cây nhiều nhánh tìm kiếm</vt:lpstr>
      <vt:lpstr>Định nghĩa B-tree</vt:lpstr>
      <vt:lpstr>Định nghĩa B-tree</vt:lpstr>
      <vt:lpstr>Khai báo</vt:lpstr>
      <vt:lpstr>Các Phép toán</vt:lpstr>
      <vt:lpstr>Các Phép toán</vt:lpstr>
      <vt:lpstr>Các Phép toán</vt:lpstr>
      <vt:lpstr>Các Phép toán</vt:lpstr>
      <vt:lpstr>Các Phép toán</vt:lpstr>
      <vt:lpstr>Duyệt cây</vt:lpstr>
      <vt:lpstr>Thêm node mới</vt:lpstr>
      <vt:lpstr>Thêm node mới</vt:lpstr>
      <vt:lpstr>PowerPoint Presentation</vt:lpstr>
      <vt:lpstr>Thêm node mới</vt:lpstr>
      <vt:lpstr>Thêm node mới</vt:lpstr>
      <vt:lpstr>Thêm node mới</vt:lpstr>
      <vt:lpstr>Thêm node mới</vt:lpstr>
      <vt:lpstr>Thêm node mới</vt:lpstr>
      <vt:lpstr>Tách node</vt:lpstr>
      <vt:lpstr>Tách node</vt:lpstr>
      <vt:lpstr>Tách node</vt:lpstr>
      <vt:lpstr>Thêm vào node lá</vt:lpstr>
      <vt:lpstr>Loại bỏ</vt:lpstr>
      <vt:lpstr>Loại bỏ</vt:lpstr>
      <vt:lpstr>Câu hỏi và Bài tập</vt:lpstr>
    </vt:vector>
  </TitlesOfParts>
  <Company>vnuit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Bangtdh</dc:creator>
  <cp:lastModifiedBy>Thanh Ngo Duc</cp:lastModifiedBy>
  <cp:revision>99</cp:revision>
  <dcterms:created xsi:type="dcterms:W3CDTF">2005-12-11T01:10:21Z</dcterms:created>
  <dcterms:modified xsi:type="dcterms:W3CDTF">2016-05-12T02:22:24Z</dcterms:modified>
</cp:coreProperties>
</file>