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Lst>
  <p:notesMasterIdLst>
    <p:notesMasterId r:id="rId63"/>
  </p:notesMasterIdLst>
  <p:handoutMasterIdLst>
    <p:handoutMasterId r:id="rId64"/>
  </p:handoutMasterIdLst>
  <p:sldIdLst>
    <p:sldId id="461" r:id="rId2"/>
    <p:sldId id="402" r:id="rId3"/>
    <p:sldId id="409" r:id="rId4"/>
    <p:sldId id="410" r:id="rId5"/>
    <p:sldId id="411" r:id="rId6"/>
    <p:sldId id="412" r:id="rId7"/>
    <p:sldId id="413" r:id="rId8"/>
    <p:sldId id="383" r:id="rId9"/>
    <p:sldId id="357" r:id="rId10"/>
    <p:sldId id="414" r:id="rId11"/>
    <p:sldId id="415" r:id="rId12"/>
    <p:sldId id="416" r:id="rId13"/>
    <p:sldId id="417" r:id="rId14"/>
    <p:sldId id="418" r:id="rId15"/>
    <p:sldId id="420" r:id="rId16"/>
    <p:sldId id="422" r:id="rId17"/>
    <p:sldId id="421" r:id="rId18"/>
    <p:sldId id="403" r:id="rId19"/>
    <p:sldId id="386" r:id="rId20"/>
    <p:sldId id="388" r:id="rId21"/>
    <p:sldId id="390" r:id="rId22"/>
    <p:sldId id="423" r:id="rId23"/>
    <p:sldId id="424" r:id="rId24"/>
    <p:sldId id="425" r:id="rId25"/>
    <p:sldId id="426" r:id="rId26"/>
    <p:sldId id="428" r:id="rId27"/>
    <p:sldId id="427" r:id="rId28"/>
    <p:sldId id="391" r:id="rId29"/>
    <p:sldId id="429" r:id="rId30"/>
    <p:sldId id="438" r:id="rId31"/>
    <p:sldId id="439" r:id="rId32"/>
    <p:sldId id="430" r:id="rId33"/>
    <p:sldId id="431" r:id="rId34"/>
    <p:sldId id="432" r:id="rId35"/>
    <p:sldId id="433" r:id="rId36"/>
    <p:sldId id="434" r:id="rId37"/>
    <p:sldId id="435" r:id="rId38"/>
    <p:sldId id="440" r:id="rId39"/>
    <p:sldId id="396" r:id="rId40"/>
    <p:sldId id="397" r:id="rId41"/>
    <p:sldId id="399" r:id="rId42"/>
    <p:sldId id="441" r:id="rId43"/>
    <p:sldId id="442" r:id="rId44"/>
    <p:sldId id="443" r:id="rId45"/>
    <p:sldId id="444" r:id="rId46"/>
    <p:sldId id="445" r:id="rId47"/>
    <p:sldId id="446" r:id="rId48"/>
    <p:sldId id="447" r:id="rId49"/>
    <p:sldId id="448" r:id="rId50"/>
    <p:sldId id="449" r:id="rId51"/>
    <p:sldId id="459" r:id="rId52"/>
    <p:sldId id="450" r:id="rId53"/>
    <p:sldId id="451" r:id="rId54"/>
    <p:sldId id="452" r:id="rId55"/>
    <p:sldId id="453" r:id="rId56"/>
    <p:sldId id="454" r:id="rId57"/>
    <p:sldId id="455" r:id="rId58"/>
    <p:sldId id="456" r:id="rId59"/>
    <p:sldId id="457" r:id="rId60"/>
    <p:sldId id="462" r:id="rId61"/>
    <p:sldId id="463" r:id="rId62"/>
  </p:sldIdLst>
  <p:sldSz cx="9144000" cy="6858000" type="screen4x3"/>
  <p:notesSz cx="6727825" cy="9859963"/>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Arial" charset="0"/>
      </a:defRPr>
    </a:lvl1pPr>
    <a:lvl2pPr marL="457200" algn="l" rtl="0" fontAlgn="base">
      <a:spcBef>
        <a:spcPct val="0"/>
      </a:spcBef>
      <a:spcAft>
        <a:spcPct val="0"/>
      </a:spcAft>
      <a:defRPr sz="2400" kern="1200">
        <a:solidFill>
          <a:schemeClr val="tx1"/>
        </a:solidFill>
        <a:latin typeface="Tahoma" pitchFamily="34" charset="0"/>
        <a:ea typeface="+mn-ea"/>
        <a:cs typeface="Arial" charset="0"/>
      </a:defRPr>
    </a:lvl2pPr>
    <a:lvl3pPr marL="914400" algn="l" rtl="0" fontAlgn="base">
      <a:spcBef>
        <a:spcPct val="0"/>
      </a:spcBef>
      <a:spcAft>
        <a:spcPct val="0"/>
      </a:spcAft>
      <a:defRPr sz="2400" kern="1200">
        <a:solidFill>
          <a:schemeClr val="tx1"/>
        </a:solidFill>
        <a:latin typeface="Tahoma" pitchFamily="34" charset="0"/>
        <a:ea typeface="+mn-ea"/>
        <a:cs typeface="Arial" charset="0"/>
      </a:defRPr>
    </a:lvl3pPr>
    <a:lvl4pPr marL="1371600" algn="l" rtl="0" fontAlgn="base">
      <a:spcBef>
        <a:spcPct val="0"/>
      </a:spcBef>
      <a:spcAft>
        <a:spcPct val="0"/>
      </a:spcAft>
      <a:defRPr sz="2400" kern="1200">
        <a:solidFill>
          <a:schemeClr val="tx1"/>
        </a:solidFill>
        <a:latin typeface="Tahoma" pitchFamily="34" charset="0"/>
        <a:ea typeface="+mn-ea"/>
        <a:cs typeface="Arial" charset="0"/>
      </a:defRPr>
    </a:lvl4pPr>
    <a:lvl5pPr marL="1828800" algn="l" rtl="0" fontAlgn="base">
      <a:spcBef>
        <a:spcPct val="0"/>
      </a:spcBef>
      <a:spcAft>
        <a:spcPct val="0"/>
      </a:spcAft>
      <a:defRPr sz="2400" kern="1200">
        <a:solidFill>
          <a:schemeClr val="tx1"/>
        </a:solidFill>
        <a:latin typeface="Tahoma" pitchFamily="34" charset="0"/>
        <a:ea typeface="+mn-ea"/>
        <a:cs typeface="Arial" charset="0"/>
      </a:defRPr>
    </a:lvl5pPr>
    <a:lvl6pPr marL="2286000" algn="l" defTabSz="914400" rtl="0" eaLnBrk="1" latinLnBrk="0" hangingPunct="1">
      <a:defRPr sz="2400" kern="1200">
        <a:solidFill>
          <a:schemeClr val="tx1"/>
        </a:solidFill>
        <a:latin typeface="Tahoma" pitchFamily="34" charset="0"/>
        <a:ea typeface="+mn-ea"/>
        <a:cs typeface="Arial" charset="0"/>
      </a:defRPr>
    </a:lvl6pPr>
    <a:lvl7pPr marL="2743200" algn="l" defTabSz="914400" rtl="0" eaLnBrk="1" latinLnBrk="0" hangingPunct="1">
      <a:defRPr sz="2400" kern="1200">
        <a:solidFill>
          <a:schemeClr val="tx1"/>
        </a:solidFill>
        <a:latin typeface="Tahoma" pitchFamily="34" charset="0"/>
        <a:ea typeface="+mn-ea"/>
        <a:cs typeface="Arial" charset="0"/>
      </a:defRPr>
    </a:lvl7pPr>
    <a:lvl8pPr marL="3200400" algn="l" defTabSz="914400" rtl="0" eaLnBrk="1" latinLnBrk="0" hangingPunct="1">
      <a:defRPr sz="2400" kern="1200">
        <a:solidFill>
          <a:schemeClr val="tx1"/>
        </a:solidFill>
        <a:latin typeface="Tahoma" pitchFamily="34" charset="0"/>
        <a:ea typeface="+mn-ea"/>
        <a:cs typeface="Arial" charset="0"/>
      </a:defRPr>
    </a:lvl8pPr>
    <a:lvl9pPr marL="3657600" algn="l" defTabSz="914400" rtl="0" eaLnBrk="1" latinLnBrk="0" hangingPunct="1">
      <a:defRPr sz="24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4050">
          <p15:clr>
            <a:srgbClr val="A4A3A4"/>
          </p15:clr>
        </p15:guide>
        <p15:guide id="2" pos="4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9900"/>
    <a:srgbClr val="00FF00"/>
    <a:srgbClr val="DDDDDD"/>
    <a:srgbClr val="6699FF"/>
    <a:srgbClr val="FFFFFF"/>
    <a:srgbClr val="E271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4" d="100"/>
          <a:sy n="74" d="100"/>
        </p:scale>
        <p:origin x="1400" y="53"/>
      </p:cViewPr>
      <p:guideLst>
        <p:guide orient="horz" pos="4050"/>
        <p:guide pos="414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smtClean="0">
                <a:latin typeface="Times New Roman" pitchFamily="18" charset="0"/>
                <a:cs typeface="+mn-cs"/>
              </a:defRPr>
            </a:lvl1pPr>
          </a:lstStyle>
          <a:p>
            <a:pPr>
              <a:defRPr/>
            </a:pPr>
            <a:r>
              <a:rPr lang="en-GB"/>
              <a:t>CHOROCHRONOS Midter Review</a:t>
            </a:r>
          </a:p>
        </p:txBody>
      </p:sp>
      <p:sp>
        <p:nvSpPr>
          <p:cNvPr id="4099" name="Rectangle 3"/>
          <p:cNvSpPr>
            <a:spLocks noGrp="1" noChangeArrowheads="1"/>
          </p:cNvSpPr>
          <p:nvPr>
            <p:ph type="dt" sz="quarter" idx="1"/>
          </p:nvPr>
        </p:nvSpPr>
        <p:spPr bwMode="auto">
          <a:xfrm>
            <a:off x="3813175" y="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smtClean="0">
                <a:latin typeface="Times New Roman" pitchFamily="18" charset="0"/>
                <a:cs typeface="+mn-cs"/>
              </a:defRPr>
            </a:lvl1pPr>
          </a:lstStyle>
          <a:p>
            <a:pPr>
              <a:defRPr/>
            </a:pPr>
            <a:endParaRPr lang="en-GB"/>
          </a:p>
        </p:txBody>
      </p:sp>
      <p:sp>
        <p:nvSpPr>
          <p:cNvPr id="4100" name="Rectangle 4"/>
          <p:cNvSpPr>
            <a:spLocks noGrp="1" noChangeArrowheads="1"/>
          </p:cNvSpPr>
          <p:nvPr>
            <p:ph type="ftr" sz="quarter" idx="2"/>
          </p:nvPr>
        </p:nvSpPr>
        <p:spPr bwMode="auto">
          <a:xfrm>
            <a:off x="0" y="936625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smtClean="0">
                <a:latin typeface="Times New Roman" pitchFamily="18" charset="0"/>
                <a:cs typeface="+mn-cs"/>
              </a:defRPr>
            </a:lvl1pPr>
          </a:lstStyle>
          <a:p>
            <a:pPr>
              <a:defRPr/>
            </a:pPr>
            <a:r>
              <a:rPr lang="en-GB"/>
              <a:t>Timos Sellis</a:t>
            </a:r>
          </a:p>
        </p:txBody>
      </p:sp>
      <p:sp>
        <p:nvSpPr>
          <p:cNvPr id="4101" name="Rectangle 5"/>
          <p:cNvSpPr>
            <a:spLocks noGrp="1" noChangeArrowheads="1"/>
          </p:cNvSpPr>
          <p:nvPr>
            <p:ph type="sldNum" sz="quarter" idx="3"/>
          </p:nvPr>
        </p:nvSpPr>
        <p:spPr bwMode="auto">
          <a:xfrm>
            <a:off x="3813175" y="936625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smtClean="0">
                <a:latin typeface="Times New Roman" pitchFamily="18" charset="0"/>
                <a:cs typeface="+mn-cs"/>
              </a:defRPr>
            </a:lvl1pPr>
          </a:lstStyle>
          <a:p>
            <a:pPr>
              <a:defRPr/>
            </a:pPr>
            <a:fld id="{DBB66A7C-323A-45AE-87FB-B57F9BE22D9D}" type="slidenum">
              <a:rPr lang="en-GB"/>
              <a:pPr>
                <a:defRPr/>
              </a:pPr>
              <a:t>‹#›</a:t>
            </a:fld>
            <a:endParaRPr lang="en-GB"/>
          </a:p>
        </p:txBody>
      </p:sp>
    </p:spTree>
    <p:extLst>
      <p:ext uri="{BB962C8B-B14F-4D97-AF65-F5344CB8AC3E}">
        <p14:creationId xmlns:p14="http://schemas.microsoft.com/office/powerpoint/2010/main" val="126044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smtClean="0">
                <a:latin typeface="Times New Roman" pitchFamily="18" charset="0"/>
                <a:cs typeface="+mn-cs"/>
              </a:defRPr>
            </a:lvl1pPr>
          </a:lstStyle>
          <a:p>
            <a:pPr>
              <a:defRPr/>
            </a:pPr>
            <a:endParaRPr lang="en-GB"/>
          </a:p>
        </p:txBody>
      </p:sp>
      <p:sp>
        <p:nvSpPr>
          <p:cNvPr id="2051" name="Rectangle 3"/>
          <p:cNvSpPr>
            <a:spLocks noGrp="1" noChangeArrowheads="1"/>
          </p:cNvSpPr>
          <p:nvPr>
            <p:ph type="dt" idx="1"/>
          </p:nvPr>
        </p:nvSpPr>
        <p:spPr bwMode="auto">
          <a:xfrm>
            <a:off x="3813175" y="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smtClean="0">
                <a:latin typeface="Times New Roman" pitchFamily="18" charset="0"/>
                <a:cs typeface="+mn-cs"/>
              </a:defRPr>
            </a:lvl1pPr>
          </a:lstStyle>
          <a:p>
            <a:pPr>
              <a:defRPr/>
            </a:pPr>
            <a:endParaRPr lang="en-GB"/>
          </a:p>
        </p:txBody>
      </p:sp>
      <p:sp>
        <p:nvSpPr>
          <p:cNvPr id="65540" name="Rectangle 4"/>
          <p:cNvSpPr>
            <a:spLocks noGrp="1" noRot="1" noChangeAspect="1" noChangeArrowheads="1" noTextEdit="1"/>
          </p:cNvSpPr>
          <p:nvPr>
            <p:ph type="sldImg" idx="2"/>
          </p:nvPr>
        </p:nvSpPr>
        <p:spPr bwMode="auto">
          <a:xfrm>
            <a:off x="908050" y="746125"/>
            <a:ext cx="4913313" cy="36845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896938" y="4683125"/>
            <a:ext cx="4933950" cy="443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0" y="936625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smtClean="0">
                <a:latin typeface="Times New Roman" pitchFamily="18" charset="0"/>
                <a:cs typeface="+mn-cs"/>
              </a:defRPr>
            </a:lvl1pPr>
          </a:lstStyle>
          <a:p>
            <a:pPr>
              <a:defRPr/>
            </a:pPr>
            <a:endParaRPr lang="en-GB"/>
          </a:p>
        </p:txBody>
      </p:sp>
      <p:sp>
        <p:nvSpPr>
          <p:cNvPr id="2055" name="Rectangle 7"/>
          <p:cNvSpPr>
            <a:spLocks noGrp="1" noChangeArrowheads="1"/>
          </p:cNvSpPr>
          <p:nvPr>
            <p:ph type="sldNum" sz="quarter" idx="5"/>
          </p:nvPr>
        </p:nvSpPr>
        <p:spPr bwMode="auto">
          <a:xfrm>
            <a:off x="3813175" y="9366250"/>
            <a:ext cx="29146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smtClean="0">
                <a:latin typeface="Times New Roman" pitchFamily="18" charset="0"/>
                <a:cs typeface="+mn-cs"/>
              </a:defRPr>
            </a:lvl1pPr>
          </a:lstStyle>
          <a:p>
            <a:pPr>
              <a:defRPr/>
            </a:pPr>
            <a:fld id="{ABE062E1-6E40-4B04-82F3-5B8E6C030C34}" type="slidenum">
              <a:rPr lang="en-GB"/>
              <a:pPr>
                <a:defRPr/>
              </a:pPr>
              <a:t>‹#›</a:t>
            </a:fld>
            <a:endParaRPr lang="en-GB"/>
          </a:p>
        </p:txBody>
      </p:sp>
    </p:spTree>
    <p:extLst>
      <p:ext uri="{BB962C8B-B14F-4D97-AF65-F5344CB8AC3E}">
        <p14:creationId xmlns:p14="http://schemas.microsoft.com/office/powerpoint/2010/main" val="3693985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9F2918E-F0D0-4B90-B65D-EE7543AE680B}" type="slidenum">
              <a:rPr lang="en-GB" sz="1000">
                <a:latin typeface="Times New Roman" pitchFamily="18" charset="0"/>
              </a:rPr>
              <a:pPr/>
              <a:t>2</a:t>
            </a:fld>
            <a:endParaRPr lang="en-GB" sz="10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68929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AA844C89-ACF2-4B64-B699-EB96CC47E087}" type="slidenum">
              <a:rPr lang="en-GB" sz="1000">
                <a:latin typeface="Times New Roman" pitchFamily="18" charset="0"/>
              </a:rPr>
              <a:pPr/>
              <a:t>11</a:t>
            </a:fld>
            <a:endParaRPr lang="en-GB" sz="10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21989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BB96108-D8F2-4954-8334-484AFED79CA6}" type="slidenum">
              <a:rPr lang="en-GB" sz="1000">
                <a:latin typeface="Times New Roman" pitchFamily="18" charset="0"/>
              </a:rPr>
              <a:pPr/>
              <a:t>12</a:t>
            </a:fld>
            <a:endParaRPr lang="en-GB" sz="100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976539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092EAB95-02B7-4DE9-BE51-8BCC536379FD}" type="slidenum">
              <a:rPr lang="en-GB" sz="1000">
                <a:latin typeface="Times New Roman" pitchFamily="18" charset="0"/>
              </a:rPr>
              <a:pPr/>
              <a:t>13</a:t>
            </a:fld>
            <a:endParaRPr lang="en-GB" sz="100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951522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2E25DF4E-64C4-446B-AC53-6BBB414569FF}" type="slidenum">
              <a:rPr lang="en-GB" sz="1000">
                <a:latin typeface="Times New Roman" pitchFamily="18" charset="0"/>
              </a:rPr>
              <a:pPr/>
              <a:t>14</a:t>
            </a:fld>
            <a:endParaRPr lang="en-GB" sz="100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797719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0695E83-D696-4D24-8A49-AD7B420D3CFD}" type="slidenum">
              <a:rPr lang="en-GB" sz="1000">
                <a:latin typeface="Times New Roman" pitchFamily="18" charset="0"/>
              </a:rPr>
              <a:pPr/>
              <a:t>15</a:t>
            </a:fld>
            <a:endParaRPr lang="en-GB" sz="100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00053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56D66248-60C0-4932-A09D-186C95B8F9FE}" type="slidenum">
              <a:rPr lang="en-GB" sz="1000">
                <a:latin typeface="Times New Roman" pitchFamily="18" charset="0"/>
              </a:rPr>
              <a:pPr/>
              <a:t>16</a:t>
            </a:fld>
            <a:endParaRPr lang="en-GB" sz="100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769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9805B9A4-F513-4781-AFDA-F531F72E660A}" type="slidenum">
              <a:rPr lang="en-GB" sz="1000">
                <a:latin typeface="Times New Roman" pitchFamily="18" charset="0"/>
              </a:rPr>
              <a:pPr/>
              <a:t>17</a:t>
            </a:fld>
            <a:endParaRPr lang="en-GB" sz="100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739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71E3929-7747-44ED-BBE6-767798D742FF}" type="slidenum">
              <a:rPr lang="en-GB" sz="1000">
                <a:latin typeface="Times New Roman" pitchFamily="18" charset="0"/>
              </a:rPr>
              <a:pPr/>
              <a:t>18</a:t>
            </a:fld>
            <a:endParaRPr lang="en-GB" sz="100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02757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992EC35-A920-47CD-BF2D-1A7C7754727A}" type="slidenum">
              <a:rPr lang="en-GB" sz="1000">
                <a:latin typeface="Times New Roman" pitchFamily="18" charset="0"/>
              </a:rPr>
              <a:pPr/>
              <a:t>19</a:t>
            </a:fld>
            <a:endParaRPr lang="en-GB" sz="100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92857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467CAF-0032-4442-84A0-0397AE788BDB}" type="slidenum">
              <a:rPr lang="en-GB" sz="1000">
                <a:latin typeface="Times New Roman" pitchFamily="18" charset="0"/>
              </a:rPr>
              <a:pPr/>
              <a:t>20</a:t>
            </a:fld>
            <a:endParaRPr lang="en-GB" sz="100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96838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11DBE13-9060-4F02-9995-42DCB32E86FA}" type="slidenum">
              <a:rPr lang="en-GB" sz="1000">
                <a:latin typeface="Times New Roman" pitchFamily="18" charset="0"/>
              </a:rPr>
              <a:pPr/>
              <a:t>3</a:t>
            </a:fld>
            <a:endParaRPr lang="en-GB" sz="10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29217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A83A28B-20A9-43FD-8C42-D8AA1E450687}" type="slidenum">
              <a:rPr lang="en-GB" sz="1000">
                <a:latin typeface="Times New Roman" pitchFamily="18" charset="0"/>
              </a:rPr>
              <a:pPr/>
              <a:t>21</a:t>
            </a:fld>
            <a:endParaRPr lang="en-GB" sz="10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15915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58930815-8AB9-4C84-AFA6-30D93CA98905}" type="slidenum">
              <a:rPr lang="en-GB" sz="1000">
                <a:latin typeface="Times New Roman" pitchFamily="18" charset="0"/>
              </a:rPr>
              <a:pPr/>
              <a:t>22</a:t>
            </a:fld>
            <a:endParaRPr lang="en-GB" sz="100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80247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86BD91D-88FE-417F-AA71-0009A2024A3C}" type="slidenum">
              <a:rPr lang="en-GB" sz="1000">
                <a:latin typeface="Times New Roman" pitchFamily="18" charset="0"/>
              </a:rPr>
              <a:pPr/>
              <a:t>23</a:t>
            </a:fld>
            <a:endParaRPr lang="en-GB" sz="100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140795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F78A35AF-30FB-4348-A454-D94F4E1F5289}" type="slidenum">
              <a:rPr lang="en-GB" sz="1000">
                <a:latin typeface="Times New Roman" pitchFamily="18" charset="0"/>
              </a:rPr>
              <a:pPr/>
              <a:t>24</a:t>
            </a:fld>
            <a:endParaRPr lang="en-GB" sz="10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44994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0491FA80-596F-492F-BD3F-3E1F990B8120}" type="slidenum">
              <a:rPr lang="en-GB" sz="1000">
                <a:latin typeface="Times New Roman" pitchFamily="18" charset="0"/>
              </a:rPr>
              <a:pPr/>
              <a:t>25</a:t>
            </a:fld>
            <a:endParaRPr lang="en-GB" sz="100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309975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B204CE93-2AEC-4E9F-A2D4-495F2C69E087}" type="slidenum">
              <a:rPr lang="en-GB" sz="1000">
                <a:latin typeface="Times New Roman" pitchFamily="18" charset="0"/>
              </a:rPr>
              <a:pPr/>
              <a:t>26</a:t>
            </a:fld>
            <a:endParaRPr lang="en-GB" sz="10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871231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A64139D-920D-4713-A059-2359EE19E260}" type="slidenum">
              <a:rPr lang="en-GB" sz="1000">
                <a:latin typeface="Times New Roman" pitchFamily="18" charset="0"/>
              </a:rPr>
              <a:pPr/>
              <a:t>27</a:t>
            </a:fld>
            <a:endParaRPr lang="en-GB" sz="100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75757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DBFA2E8E-E293-4F6E-AE26-10CF6E6189A7}" type="slidenum">
              <a:rPr lang="en-GB" sz="1000">
                <a:latin typeface="Times New Roman" pitchFamily="18" charset="0"/>
              </a:rPr>
              <a:pPr/>
              <a:t>28</a:t>
            </a:fld>
            <a:endParaRPr lang="en-GB" sz="100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113299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B2BE7A66-0BF2-44D8-BE7C-ADB19585BEB7}" type="slidenum">
              <a:rPr lang="en-GB" sz="1000">
                <a:latin typeface="Times New Roman" pitchFamily="18" charset="0"/>
              </a:rPr>
              <a:pPr/>
              <a:t>29</a:t>
            </a:fld>
            <a:endParaRPr lang="en-GB" sz="100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85060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AB24062-9E31-4340-8282-67ACD61F1CE4}" type="slidenum">
              <a:rPr lang="en-GB" sz="1000">
                <a:latin typeface="Times New Roman" pitchFamily="18" charset="0"/>
              </a:rPr>
              <a:pPr/>
              <a:t>30</a:t>
            </a:fld>
            <a:endParaRPr lang="en-GB" sz="10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09518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C1180397-BC89-4C94-8F8F-F79CCD5C6935}" type="slidenum">
              <a:rPr lang="en-GB" sz="1000">
                <a:latin typeface="Times New Roman" pitchFamily="18" charset="0"/>
              </a:rPr>
              <a:pPr/>
              <a:t>4</a:t>
            </a:fld>
            <a:endParaRPr lang="en-GB" sz="10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060047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AE81A615-E687-4E6A-BAF6-0F8483BF00BB}" type="slidenum">
              <a:rPr lang="en-GB" sz="1000">
                <a:latin typeface="Times New Roman" pitchFamily="18" charset="0"/>
              </a:rPr>
              <a:pPr/>
              <a:t>31</a:t>
            </a:fld>
            <a:endParaRPr lang="en-GB" sz="100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40549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3C50276-C7BF-49B3-B163-16488A233CEF}" type="slidenum">
              <a:rPr lang="en-GB" sz="1000">
                <a:latin typeface="Times New Roman" pitchFamily="18" charset="0"/>
              </a:rPr>
              <a:pPr/>
              <a:t>32</a:t>
            </a:fld>
            <a:endParaRPr lang="en-GB" sz="100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258933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937ECBF0-7786-4ADE-8901-8F06433BB788}" type="slidenum">
              <a:rPr lang="en-GB" sz="1000">
                <a:latin typeface="Times New Roman" pitchFamily="18" charset="0"/>
              </a:rPr>
              <a:pPr/>
              <a:t>33</a:t>
            </a:fld>
            <a:endParaRPr lang="en-GB" sz="100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255158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F5F5564E-88D8-4619-837F-0708AF4580F4}" type="slidenum">
              <a:rPr lang="en-GB" sz="1000">
                <a:latin typeface="Times New Roman" pitchFamily="18" charset="0"/>
              </a:rPr>
              <a:pPr/>
              <a:t>34</a:t>
            </a:fld>
            <a:endParaRPr lang="en-GB" sz="100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496882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2934B50-FD3D-4C3F-A57F-75C883E2AF71}" type="slidenum">
              <a:rPr lang="en-GB" sz="1000">
                <a:latin typeface="Times New Roman" pitchFamily="18" charset="0"/>
              </a:rPr>
              <a:pPr/>
              <a:t>35</a:t>
            </a:fld>
            <a:endParaRPr lang="en-GB" sz="100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152137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F347F5E-A537-4BF4-856E-E8BF3653EE86}" type="slidenum">
              <a:rPr lang="en-GB" sz="1000">
                <a:latin typeface="Times New Roman" pitchFamily="18" charset="0"/>
              </a:rPr>
              <a:pPr/>
              <a:t>36</a:t>
            </a:fld>
            <a:endParaRPr lang="en-GB" sz="100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163337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7966AC9-ADFD-41A7-9960-E8CD22271AEF}" type="slidenum">
              <a:rPr lang="en-GB" sz="1000">
                <a:latin typeface="Times New Roman" pitchFamily="18" charset="0"/>
              </a:rPr>
              <a:pPr/>
              <a:t>37</a:t>
            </a:fld>
            <a:endParaRPr lang="en-GB" sz="100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321689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2D3079E-2379-4479-B001-DDA380CF0490}" type="slidenum">
              <a:rPr lang="en-GB" sz="1000">
                <a:latin typeface="Times New Roman" pitchFamily="18" charset="0"/>
              </a:rPr>
              <a:pPr/>
              <a:t>38</a:t>
            </a:fld>
            <a:endParaRPr lang="en-GB" sz="10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80004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44A79AC-8F41-4BD1-B61F-65D3B03A5432}" type="slidenum">
              <a:rPr lang="en-GB" sz="1000">
                <a:latin typeface="Times New Roman" pitchFamily="18" charset="0"/>
              </a:rPr>
              <a:pPr/>
              <a:t>39</a:t>
            </a:fld>
            <a:endParaRPr lang="en-GB" sz="100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119526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87C5B0E8-7AE4-41AF-92E8-56BCD98E153C}" type="slidenum">
              <a:rPr lang="en-GB" sz="1000">
                <a:latin typeface="Times New Roman" pitchFamily="18" charset="0"/>
              </a:rPr>
              <a:pPr/>
              <a:t>40</a:t>
            </a:fld>
            <a:endParaRPr lang="en-GB" sz="100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01532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7DF7B24D-5DF1-4D0F-8F08-7C2CE311FF7A}" type="slidenum">
              <a:rPr lang="en-GB" sz="1000">
                <a:latin typeface="Times New Roman" pitchFamily="18" charset="0"/>
              </a:rPr>
              <a:pPr/>
              <a:t>5</a:t>
            </a:fld>
            <a:endParaRPr lang="en-GB" sz="10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74826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74B628BD-DFCE-4B5D-96C1-AF6D21C90C81}" type="slidenum">
              <a:rPr lang="en-GB" sz="1000">
                <a:latin typeface="Times New Roman" pitchFamily="18" charset="0"/>
              </a:rPr>
              <a:pPr/>
              <a:t>41</a:t>
            </a:fld>
            <a:endParaRPr lang="en-GB" sz="100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97979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BF13D2B-B88B-442F-868C-35512C9177E2}" type="slidenum">
              <a:rPr lang="en-GB" sz="1000">
                <a:latin typeface="Times New Roman" pitchFamily="18" charset="0"/>
              </a:rPr>
              <a:pPr/>
              <a:t>42</a:t>
            </a:fld>
            <a:endParaRPr lang="en-GB" sz="100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663986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65DF9DA-561E-481A-98C3-7D7AA21C6C9A}" type="slidenum">
              <a:rPr lang="en-GB" sz="1000">
                <a:latin typeface="Times New Roman" pitchFamily="18" charset="0"/>
              </a:rPr>
              <a:pPr/>
              <a:t>43</a:t>
            </a:fld>
            <a:endParaRPr lang="en-GB" sz="100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294076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06E2B4F-2C5B-4D4A-89B6-E6566A790DA8}" type="slidenum">
              <a:rPr lang="en-GB" sz="1000">
                <a:latin typeface="Times New Roman" pitchFamily="18" charset="0"/>
              </a:rPr>
              <a:pPr/>
              <a:t>44</a:t>
            </a:fld>
            <a:endParaRPr lang="en-GB" sz="100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2294471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A86ECEB-C5D7-4C59-9C09-A599E1C9F722}" type="slidenum">
              <a:rPr lang="en-GB" sz="1000">
                <a:latin typeface="Times New Roman" pitchFamily="18" charset="0"/>
              </a:rPr>
              <a:pPr/>
              <a:t>45</a:t>
            </a:fld>
            <a:endParaRPr lang="en-GB" sz="100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14032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AF567895-42D0-41C6-809E-D48D79A1C462}" type="slidenum">
              <a:rPr lang="en-GB" sz="1000">
                <a:latin typeface="Times New Roman" pitchFamily="18" charset="0"/>
              </a:rPr>
              <a:pPr/>
              <a:t>46</a:t>
            </a:fld>
            <a:endParaRPr lang="en-GB" sz="100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7924874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27BDF309-4661-4AB5-BB40-69243FB565DB}" type="slidenum">
              <a:rPr lang="en-GB" sz="1000">
                <a:latin typeface="Times New Roman" pitchFamily="18" charset="0"/>
              </a:rPr>
              <a:pPr/>
              <a:t>47</a:t>
            </a:fld>
            <a:endParaRPr lang="en-GB" sz="100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193284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712BC79-40C4-4589-AD1C-71DAB70B457D}" type="slidenum">
              <a:rPr lang="en-GB" sz="1000">
                <a:latin typeface="Times New Roman" pitchFamily="18" charset="0"/>
              </a:rPr>
              <a:pPr/>
              <a:t>48</a:t>
            </a:fld>
            <a:endParaRPr lang="en-GB" sz="1000">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833214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7D2419D-11EB-404B-882D-60583C3FA8C2}" type="slidenum">
              <a:rPr lang="en-GB" sz="1000">
                <a:latin typeface="Times New Roman" pitchFamily="18" charset="0"/>
              </a:rPr>
              <a:pPr/>
              <a:t>49</a:t>
            </a:fld>
            <a:endParaRPr lang="en-GB" sz="1000">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789602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FE33BE2-05F8-45ED-BFC9-EEB32E7FCC6D}" type="slidenum">
              <a:rPr lang="en-GB" sz="1000">
                <a:latin typeface="Times New Roman" pitchFamily="18" charset="0"/>
              </a:rPr>
              <a:pPr/>
              <a:t>50</a:t>
            </a:fld>
            <a:endParaRPr lang="en-GB" sz="100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4537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474D2B9-EFA4-4042-8667-D3F8B2695379}" type="slidenum">
              <a:rPr lang="en-GB" sz="1000">
                <a:latin typeface="Times New Roman" pitchFamily="18" charset="0"/>
              </a:rPr>
              <a:pPr/>
              <a:t>6</a:t>
            </a:fld>
            <a:endParaRPr lang="en-GB" sz="10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764950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9A1E5216-7895-4438-A963-B86259C0D972}" type="slidenum">
              <a:rPr lang="en-GB" sz="1000">
                <a:latin typeface="Times New Roman" pitchFamily="18" charset="0"/>
              </a:rPr>
              <a:pPr/>
              <a:t>51</a:t>
            </a:fld>
            <a:endParaRPr lang="en-GB" sz="1000">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80037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ED38A56-8586-47D8-A3B2-C48A6874D652}" type="slidenum">
              <a:rPr lang="en-GB" sz="1000">
                <a:latin typeface="Times New Roman" pitchFamily="18" charset="0"/>
              </a:rPr>
              <a:pPr/>
              <a:t>52</a:t>
            </a:fld>
            <a:endParaRPr lang="en-GB" sz="100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46593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65BDDD99-66E0-4C2B-8539-BDB903804997}" type="slidenum">
              <a:rPr lang="en-GB" sz="1000">
                <a:latin typeface="Times New Roman" pitchFamily="18" charset="0"/>
              </a:rPr>
              <a:pPr/>
              <a:t>53</a:t>
            </a:fld>
            <a:endParaRPr lang="en-GB" sz="100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2044364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33977EF2-B332-4A89-979A-4E60828676FA}" type="slidenum">
              <a:rPr lang="en-GB" sz="1000">
                <a:latin typeface="Times New Roman" pitchFamily="18" charset="0"/>
              </a:rPr>
              <a:pPr/>
              <a:t>54</a:t>
            </a:fld>
            <a:endParaRPr lang="en-GB" sz="1000">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96494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EED50C43-3359-4715-A5DE-3EF3C078FB14}" type="slidenum">
              <a:rPr lang="en-GB" sz="1000">
                <a:latin typeface="Times New Roman" pitchFamily="18" charset="0"/>
              </a:rPr>
              <a:pPr/>
              <a:t>55</a:t>
            </a:fld>
            <a:endParaRPr lang="en-GB" sz="100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851052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AF49B02-FFB2-4439-A9F6-81CA847E3535}" type="slidenum">
              <a:rPr lang="en-GB" sz="1000">
                <a:latin typeface="Times New Roman" pitchFamily="18" charset="0"/>
              </a:rPr>
              <a:pPr/>
              <a:t>56</a:t>
            </a:fld>
            <a:endParaRPr lang="en-GB" sz="100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6548573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CEFABAC2-1197-4E0C-9F9C-8BA00D240F03}" type="slidenum">
              <a:rPr lang="en-GB" sz="1000">
                <a:latin typeface="Times New Roman" pitchFamily="18" charset="0"/>
              </a:rPr>
              <a:pPr/>
              <a:t>57</a:t>
            </a:fld>
            <a:endParaRPr lang="en-GB" sz="100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277024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4E19BEB-5BC6-44BE-A2C6-D8A6614C9E8E}" type="slidenum">
              <a:rPr lang="en-GB" sz="1000">
                <a:latin typeface="Times New Roman" pitchFamily="18" charset="0"/>
              </a:rPr>
              <a:pPr/>
              <a:t>58</a:t>
            </a:fld>
            <a:endParaRPr lang="en-GB" sz="100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690719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4AC674F-F764-4252-AA41-CFED5ADB675E}" type="slidenum">
              <a:rPr lang="en-GB" sz="1000">
                <a:latin typeface="Times New Roman" pitchFamily="18" charset="0"/>
              </a:rPr>
              <a:pPr/>
              <a:t>59</a:t>
            </a:fld>
            <a:endParaRPr lang="en-GB" sz="100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9474832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319BA32-5146-4B45-BE4E-29DCE337DFBB}" type="slidenum">
              <a:rPr lang="en-GB" sz="1000">
                <a:latin typeface="Times New Roman" pitchFamily="18" charset="0"/>
              </a:rPr>
              <a:pPr/>
              <a:t>60</a:t>
            </a:fld>
            <a:endParaRPr lang="en-GB" sz="100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85031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F80A8A9A-4AD1-4B2C-AD1D-5AB1D732B5A6}" type="slidenum">
              <a:rPr lang="en-GB" sz="1000">
                <a:latin typeface="Times New Roman" pitchFamily="18" charset="0"/>
              </a:rPr>
              <a:pPr/>
              <a:t>7</a:t>
            </a:fld>
            <a:endParaRPr lang="en-GB" sz="10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453306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1319BA32-5146-4B45-BE4E-29DCE337DFBB}" type="slidenum">
              <a:rPr lang="en-GB" sz="1000">
                <a:latin typeface="Times New Roman" pitchFamily="18" charset="0"/>
              </a:rPr>
              <a:pPr/>
              <a:t>61</a:t>
            </a:fld>
            <a:endParaRPr lang="en-GB" sz="100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1322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76713C7F-B69D-46B4-8A54-2CB0FCAE12C7}" type="slidenum">
              <a:rPr lang="en-GB" sz="1000">
                <a:latin typeface="Times New Roman" pitchFamily="18" charset="0"/>
              </a:rPr>
              <a:pPr/>
              <a:t>8</a:t>
            </a:fld>
            <a:endParaRPr lang="en-GB" sz="100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35825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4F339137-FCDB-4AC2-93FE-CD3E1D3238E2}" type="slidenum">
              <a:rPr lang="en-GB" sz="1000">
                <a:latin typeface="Times New Roman" pitchFamily="18" charset="0"/>
              </a:rPr>
              <a:pPr/>
              <a:t>9</a:t>
            </a:fld>
            <a:endParaRPr lang="en-GB" sz="10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180738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fld id="{01309416-03B3-4F9E-A8AC-AA4E8E5C65E1}" type="slidenum">
              <a:rPr lang="en-GB" sz="1000">
                <a:latin typeface="Times New Roman" pitchFamily="18" charset="0"/>
              </a:rPr>
              <a:pPr/>
              <a:t>10</a:t>
            </a:fld>
            <a:endParaRPr lang="en-GB" sz="10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8714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26621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561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031" y="79375"/>
            <a:ext cx="2060331" cy="6373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16574" y="79375"/>
            <a:ext cx="6041780" cy="6373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637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1363" y="0"/>
            <a:ext cx="8402637" cy="903288"/>
          </a:xfrm>
        </p:spPr>
        <p:txBody>
          <a:bodyPr/>
          <a:lstStyle/>
          <a:p>
            <a:r>
              <a:rPr lang="en-US"/>
              <a:t>Click to edit Master title style</a:t>
            </a:r>
          </a:p>
        </p:txBody>
      </p:sp>
      <p:sp>
        <p:nvSpPr>
          <p:cNvPr id="3" name="Text Placeholder 2"/>
          <p:cNvSpPr>
            <a:spLocks noGrp="1"/>
          </p:cNvSpPr>
          <p:nvPr>
            <p:ph type="body" sz="half" idx="1"/>
          </p:nvPr>
        </p:nvSpPr>
        <p:spPr>
          <a:xfrm>
            <a:off x="785813" y="1290638"/>
            <a:ext cx="4102100" cy="484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0313" y="1290638"/>
            <a:ext cx="4103687" cy="484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smtClean="0">
                <a:cs typeface="+mn-cs"/>
              </a:defRPr>
            </a:lvl1pPr>
          </a:lstStyle>
          <a:p>
            <a:pPr>
              <a:defRPr/>
            </a:pPr>
            <a:fld id="{DAAA63DE-6C5D-497E-B9B4-A371A7102BD9}" type="datetime5">
              <a:rPr lang="en-US"/>
              <a:pPr>
                <a:defRPr/>
              </a:pPr>
              <a:t>18-May-18</a:t>
            </a:fld>
            <a:endParaRPr lang="en-US"/>
          </a:p>
        </p:txBody>
      </p:sp>
      <p:sp>
        <p:nvSpPr>
          <p:cNvPr id="6" name="Footer Placeholder 5"/>
          <p:cNvSpPr>
            <a:spLocks noGrp="1"/>
          </p:cNvSpPr>
          <p:nvPr>
            <p:ph type="ftr" sz="quarter" idx="11"/>
          </p:nvPr>
        </p:nvSpPr>
        <p:spPr>
          <a:xfrm>
            <a:off x="2851150" y="6324600"/>
            <a:ext cx="3767138" cy="533400"/>
          </a:xfrm>
          <a:prstGeom prst="rect">
            <a:avLst/>
          </a:prstGeom>
        </p:spPr>
        <p:txBody>
          <a:bodyPr/>
          <a:lstStyle>
            <a:lvl1pPr>
              <a:defRPr smtClean="0">
                <a:cs typeface="+mn-cs"/>
              </a:defRPr>
            </a:lvl1pPr>
          </a:lstStyle>
          <a:p>
            <a:pPr>
              <a:defRPr/>
            </a:pPr>
            <a:r>
              <a:rPr lang="en-US"/>
              <a:t>Trương Hải Bằng-Câu trúc dữ liệu 2</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smtClean="0">
                <a:cs typeface="+mn-cs"/>
              </a:defRPr>
            </a:lvl1pPr>
          </a:lstStyle>
          <a:p>
            <a:pPr>
              <a:defRPr/>
            </a:pPr>
            <a:fld id="{FD27FFB1-BE15-44A3-9116-7C5735AB91AF}" type="slidenum">
              <a:rPr lang="en-US"/>
              <a:pPr>
                <a:defRPr/>
              </a:pPr>
              <a:t>‹#›</a:t>
            </a:fld>
            <a:endParaRPr lang="en-US"/>
          </a:p>
        </p:txBody>
      </p:sp>
    </p:spTree>
    <p:extLst>
      <p:ext uri="{BB962C8B-B14F-4D97-AF65-F5344CB8AC3E}">
        <p14:creationId xmlns:p14="http://schemas.microsoft.com/office/powerpoint/2010/main" val="291099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41363" y="0"/>
            <a:ext cx="8402637" cy="903288"/>
          </a:xfrm>
        </p:spPr>
        <p:txBody>
          <a:bodyPr/>
          <a:lstStyle/>
          <a:p>
            <a:r>
              <a:rPr lang="en-US"/>
              <a:t>Click to edit Master title style</a:t>
            </a:r>
          </a:p>
        </p:txBody>
      </p:sp>
      <p:sp>
        <p:nvSpPr>
          <p:cNvPr id="3" name="Table Placeholder 2"/>
          <p:cNvSpPr>
            <a:spLocks noGrp="1"/>
          </p:cNvSpPr>
          <p:nvPr>
            <p:ph type="tbl" idx="1"/>
          </p:nvPr>
        </p:nvSpPr>
        <p:spPr>
          <a:xfrm>
            <a:off x="785813" y="1290638"/>
            <a:ext cx="8358187" cy="4841875"/>
          </a:xfrm>
        </p:spPr>
        <p:txBody>
          <a:bodyPr/>
          <a:lstStyle/>
          <a:p>
            <a:pPr lvl="0"/>
            <a:endParaRPr lang="en-US" noProof="0"/>
          </a:p>
        </p:txBody>
      </p:sp>
      <p:sp>
        <p:nvSpPr>
          <p:cNvPr id="4" name="Date Placeholder 3"/>
          <p:cNvSpPr>
            <a:spLocks noGrp="1"/>
          </p:cNvSpPr>
          <p:nvPr>
            <p:ph type="dt" sz="half" idx="10"/>
          </p:nvPr>
        </p:nvSpPr>
        <p:spPr>
          <a:xfrm>
            <a:off x="914400" y="6324600"/>
            <a:ext cx="1905000" cy="457200"/>
          </a:xfrm>
          <a:prstGeom prst="rect">
            <a:avLst/>
          </a:prstGeom>
        </p:spPr>
        <p:txBody>
          <a:bodyPr/>
          <a:lstStyle>
            <a:lvl1pPr>
              <a:defRPr smtClean="0">
                <a:cs typeface="+mn-cs"/>
              </a:defRPr>
            </a:lvl1pPr>
          </a:lstStyle>
          <a:p>
            <a:pPr>
              <a:defRPr/>
            </a:pPr>
            <a:fld id="{37E68BF1-D32D-41D4-86D3-ABB8AF367462}" type="datetime5">
              <a:rPr lang="en-US"/>
              <a:pPr>
                <a:defRPr/>
              </a:pPr>
              <a:t>18-May-18</a:t>
            </a:fld>
            <a:endParaRPr lang="en-US"/>
          </a:p>
        </p:txBody>
      </p:sp>
      <p:sp>
        <p:nvSpPr>
          <p:cNvPr id="5" name="Footer Placeholder 4"/>
          <p:cNvSpPr>
            <a:spLocks noGrp="1"/>
          </p:cNvSpPr>
          <p:nvPr>
            <p:ph type="ftr" sz="quarter" idx="11"/>
          </p:nvPr>
        </p:nvSpPr>
        <p:spPr>
          <a:xfrm>
            <a:off x="2851150" y="6324600"/>
            <a:ext cx="3767138" cy="533400"/>
          </a:xfrm>
          <a:prstGeom prst="rect">
            <a:avLst/>
          </a:prstGeom>
        </p:spPr>
        <p:txBody>
          <a:bodyPr/>
          <a:lstStyle>
            <a:lvl1pPr>
              <a:defRPr smtClean="0">
                <a:cs typeface="+mn-cs"/>
              </a:defRPr>
            </a:lvl1pPr>
          </a:lstStyle>
          <a:p>
            <a:pPr>
              <a:defRPr/>
            </a:pPr>
            <a:r>
              <a:rPr lang="en-US"/>
              <a:t>Trương Hải Bằng-Câu trúc dữ liệu 2</a:t>
            </a:r>
          </a:p>
        </p:txBody>
      </p:sp>
      <p:sp>
        <p:nvSpPr>
          <p:cNvPr id="6" name="Slide Number Placeholder 5"/>
          <p:cNvSpPr>
            <a:spLocks noGrp="1"/>
          </p:cNvSpPr>
          <p:nvPr>
            <p:ph type="sldNum" sz="quarter" idx="12"/>
          </p:nvPr>
        </p:nvSpPr>
        <p:spPr>
          <a:xfrm>
            <a:off x="6781800" y="6324600"/>
            <a:ext cx="1905000" cy="457200"/>
          </a:xfrm>
          <a:prstGeom prst="rect">
            <a:avLst/>
          </a:prstGeom>
        </p:spPr>
        <p:txBody>
          <a:bodyPr/>
          <a:lstStyle>
            <a:lvl1pPr>
              <a:defRPr smtClean="0">
                <a:cs typeface="+mn-cs"/>
              </a:defRPr>
            </a:lvl1pPr>
          </a:lstStyle>
          <a:p>
            <a:pPr>
              <a:defRPr/>
            </a:pPr>
            <a:fld id="{F4C3AAD9-5FE3-43AC-B9F3-9CE85F5A5B02}" type="slidenum">
              <a:rPr lang="en-US"/>
              <a:pPr>
                <a:defRPr/>
              </a:pPr>
              <a:t>‹#›</a:t>
            </a:fld>
            <a:endParaRPr lang="en-US"/>
          </a:p>
        </p:txBody>
      </p:sp>
    </p:spTree>
    <p:extLst>
      <p:ext uri="{BB962C8B-B14F-4D97-AF65-F5344CB8AC3E}">
        <p14:creationId xmlns:p14="http://schemas.microsoft.com/office/powerpoint/2010/main" val="28840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318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037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5866" y="1052514"/>
            <a:ext cx="3884734"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277" y="1052514"/>
            <a:ext cx="388473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937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43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080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50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908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015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915988" y="1052513"/>
            <a:ext cx="7910512"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7" name="Picture 7" descr="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86775" y="6121400"/>
            <a:ext cx="404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8"/>
          <p:cNvSpPr txBox="1">
            <a:spLocks noChangeArrowheads="1"/>
          </p:cNvSpPr>
          <p:nvPr/>
        </p:nvSpPr>
        <p:spPr bwMode="auto">
          <a:xfrm>
            <a:off x="0" y="908050"/>
            <a:ext cx="384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eaLnBrk="1" hangingPunct="1">
              <a:spcBef>
                <a:spcPct val="50000"/>
              </a:spcBef>
            </a:pPr>
            <a:endParaRPr lang="en-US"/>
          </a:p>
        </p:txBody>
      </p:sp>
      <p:sp>
        <p:nvSpPr>
          <p:cNvPr id="1029" name="Rectangle 9"/>
          <p:cNvSpPr>
            <a:spLocks noChangeArrowheads="1"/>
          </p:cNvSpPr>
          <p:nvPr/>
        </p:nvSpPr>
        <p:spPr bwMode="gray">
          <a:xfrm>
            <a:off x="0" y="762000"/>
            <a:ext cx="650875" cy="609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Text Box 11"/>
          <p:cNvSpPr txBox="1">
            <a:spLocks noChangeArrowheads="1"/>
          </p:cNvSpPr>
          <p:nvPr/>
        </p:nvSpPr>
        <p:spPr bwMode="auto">
          <a:xfrm rot="-5400000">
            <a:off x="-1299369" y="4887119"/>
            <a:ext cx="34337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eaLnBrk="1" hangingPunct="1"/>
            <a:r>
              <a:rPr lang="en-US" sz="1400" b="1">
                <a:solidFill>
                  <a:srgbClr val="003366"/>
                </a:solidFill>
              </a:rPr>
              <a:t>CẤU TRÚC DỮ LIỆU VÀ GIẢI THUẬT 1</a:t>
            </a:r>
          </a:p>
        </p:txBody>
      </p:sp>
      <p:pic>
        <p:nvPicPr>
          <p:cNvPr id="103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650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650875" y="3175"/>
            <a:ext cx="8507413" cy="762000"/>
          </a:xfrm>
          <a:prstGeom prst="rect">
            <a:avLst/>
          </a:prstGeom>
          <a:gradFill rotWithShape="1">
            <a:gsLst>
              <a:gs pos="0">
                <a:srgbClr val="002F00"/>
              </a:gs>
              <a:gs pos="100000">
                <a:srgbClr val="00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Rectangle 14"/>
          <p:cNvSpPr>
            <a:spLocks noGrp="1" noChangeArrowheads="1"/>
          </p:cNvSpPr>
          <p:nvPr>
            <p:ph type="title"/>
          </p:nvPr>
        </p:nvSpPr>
        <p:spPr bwMode="white">
          <a:xfrm>
            <a:off x="715963" y="79375"/>
            <a:ext cx="82438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4" name="Text Box 15"/>
          <p:cNvSpPr txBox="1">
            <a:spLocks noChangeArrowheads="1"/>
          </p:cNvSpPr>
          <p:nvPr/>
        </p:nvSpPr>
        <p:spPr bwMode="auto">
          <a:xfrm>
            <a:off x="4291013" y="6430963"/>
            <a:ext cx="703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eaLnBrk="1" hangingPunct="1"/>
            <a:fld id="{93F70E93-1AD5-4427-8126-A5FA73BFCFB7}" type="slidenum">
              <a:rPr lang="en-US" sz="1200" b="1">
                <a:solidFill>
                  <a:schemeClr val="tx2"/>
                </a:solidFill>
              </a:rPr>
              <a:pPr eaLnBrk="1" hangingPunct="1"/>
              <a:t>‹#›</a:t>
            </a:fld>
            <a:endParaRPr lang="en-US" sz="1200" b="1">
              <a:solidFill>
                <a:schemeClr val="tx2"/>
              </a:solidFill>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hf hdr="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cs typeface="Arial" charset="0"/>
        </a:defRPr>
      </a:lvl2pPr>
      <a:lvl3pPr algn="l" rtl="0" fontAlgn="base">
        <a:spcBef>
          <a:spcPct val="0"/>
        </a:spcBef>
        <a:spcAft>
          <a:spcPct val="0"/>
        </a:spcAft>
        <a:defRPr sz="3200" b="1">
          <a:solidFill>
            <a:schemeClr val="bg1"/>
          </a:solidFill>
          <a:latin typeface="Arial" charset="0"/>
          <a:cs typeface="Arial" charset="0"/>
        </a:defRPr>
      </a:lvl3pPr>
      <a:lvl4pPr algn="l" rtl="0" fontAlgn="base">
        <a:spcBef>
          <a:spcPct val="0"/>
        </a:spcBef>
        <a:spcAft>
          <a:spcPct val="0"/>
        </a:spcAft>
        <a:defRPr sz="3200" b="1">
          <a:solidFill>
            <a:schemeClr val="bg1"/>
          </a:solidFill>
          <a:latin typeface="Arial" charset="0"/>
          <a:cs typeface="Arial" charset="0"/>
        </a:defRPr>
      </a:lvl4pPr>
      <a:lvl5pPr algn="l" rtl="0" fontAlgn="base">
        <a:spcBef>
          <a:spcPct val="0"/>
        </a:spcBef>
        <a:spcAft>
          <a:spcPct val="0"/>
        </a:spcAft>
        <a:defRPr sz="3200" b="1">
          <a:solidFill>
            <a:schemeClr val="bg1"/>
          </a:solidFill>
          <a:latin typeface="Arial" charset="0"/>
          <a:cs typeface="Arial" charset="0"/>
        </a:defRPr>
      </a:lvl5pPr>
      <a:lvl6pPr marL="457200" algn="l" rtl="0" eaLnBrk="1" fontAlgn="base" hangingPunct="1">
        <a:spcBef>
          <a:spcPct val="0"/>
        </a:spcBef>
        <a:spcAft>
          <a:spcPct val="0"/>
        </a:spcAft>
        <a:defRPr sz="3200" b="1">
          <a:solidFill>
            <a:schemeClr val="bg1"/>
          </a:solidFill>
          <a:latin typeface="Arial" charset="0"/>
          <a:cs typeface="Arial" charset="0"/>
        </a:defRPr>
      </a:lvl6pPr>
      <a:lvl7pPr marL="914400" algn="l" rtl="0" eaLnBrk="1" fontAlgn="base" hangingPunct="1">
        <a:spcBef>
          <a:spcPct val="0"/>
        </a:spcBef>
        <a:spcAft>
          <a:spcPct val="0"/>
        </a:spcAft>
        <a:defRPr sz="3200" b="1">
          <a:solidFill>
            <a:schemeClr val="bg1"/>
          </a:solidFill>
          <a:latin typeface="Arial" charset="0"/>
          <a:cs typeface="Arial" charset="0"/>
        </a:defRPr>
      </a:lvl7pPr>
      <a:lvl8pPr marL="1371600" algn="l" rtl="0" eaLnBrk="1" fontAlgn="base" hangingPunct="1">
        <a:spcBef>
          <a:spcPct val="0"/>
        </a:spcBef>
        <a:spcAft>
          <a:spcPct val="0"/>
        </a:spcAft>
        <a:defRPr sz="3200" b="1">
          <a:solidFill>
            <a:schemeClr val="bg1"/>
          </a:solidFill>
          <a:latin typeface="Arial" charset="0"/>
          <a:cs typeface="Arial" charset="0"/>
        </a:defRPr>
      </a:lvl8pPr>
      <a:lvl9pPr marL="1828800" algn="l" rtl="0" eaLnBrk="1" fontAlgn="base" hangingPunct="1">
        <a:spcBef>
          <a:spcPct val="0"/>
        </a:spcBef>
        <a:spcAft>
          <a:spcPct val="0"/>
        </a:spcAft>
        <a:defRPr sz="3200" b="1">
          <a:solidFill>
            <a:schemeClr val="bg1"/>
          </a:solidFill>
          <a:latin typeface="Arial" charset="0"/>
          <a:cs typeface="Arial" charset="0"/>
        </a:defRPr>
      </a:lvl9pPr>
    </p:titleStyle>
    <p:bodyStyle>
      <a:lvl1pPr marL="463550" indent="-463550" algn="l" rtl="0" fontAlgn="base">
        <a:spcBef>
          <a:spcPct val="20000"/>
        </a:spcBef>
        <a:spcAft>
          <a:spcPct val="0"/>
        </a:spcAft>
        <a:buFont typeface="Wingdings" pitchFamily="2" charset="2"/>
        <a:buChar char="Ø"/>
        <a:defRPr sz="2800">
          <a:solidFill>
            <a:schemeClr val="tx1"/>
          </a:solidFill>
          <a:latin typeface="+mn-lt"/>
          <a:ea typeface="+mn-ea"/>
          <a:cs typeface="+mn-cs"/>
        </a:defRPr>
      </a:lvl1pPr>
      <a:lvl2pPr marL="1023938" indent="-446088" algn="l" rtl="0" fontAlgn="base">
        <a:spcBef>
          <a:spcPct val="20000"/>
        </a:spcBef>
        <a:spcAft>
          <a:spcPct val="0"/>
        </a:spcAft>
        <a:buFont typeface="Wingdings" pitchFamily="2" charset="2"/>
        <a:buChar char="Ä"/>
        <a:defRPr sz="2800">
          <a:solidFill>
            <a:schemeClr val="tx1"/>
          </a:solidFill>
          <a:latin typeface="+mn-lt"/>
          <a:cs typeface="+mn-cs"/>
        </a:defRPr>
      </a:lvl2pPr>
      <a:lvl3pPr marL="1487488" indent="-349250" algn="l" rtl="0" fontAlgn="base">
        <a:spcBef>
          <a:spcPct val="20000"/>
        </a:spcBef>
        <a:spcAft>
          <a:spcPct val="0"/>
        </a:spcAft>
        <a:buFont typeface="Wingdings" pitchFamily="2" charset="2"/>
        <a:buChar char="§"/>
        <a:defRPr sz="2400">
          <a:solidFill>
            <a:schemeClr val="tx1"/>
          </a:solidFill>
          <a:latin typeface="+mn-lt"/>
          <a:cs typeface="+mn-cs"/>
        </a:defRPr>
      </a:lvl3pPr>
      <a:lvl4pPr marL="1938338" indent="-336550" algn="l" rtl="0" fontAlgn="base">
        <a:spcBef>
          <a:spcPct val="20000"/>
        </a:spcBef>
        <a:spcAft>
          <a:spcPct val="0"/>
        </a:spcAft>
        <a:buChar char="•"/>
        <a:defRPr sz="2000">
          <a:solidFill>
            <a:schemeClr val="tx1"/>
          </a:solidFill>
          <a:latin typeface="+mn-lt"/>
          <a:cs typeface="+mn-cs"/>
        </a:defRPr>
      </a:lvl4pPr>
      <a:lvl5pPr marL="2401888" indent="-349250" algn="l" rtl="0" fontAlgn="base">
        <a:spcBef>
          <a:spcPct val="20000"/>
        </a:spcBef>
        <a:spcAft>
          <a:spcPct val="0"/>
        </a:spcAft>
        <a:buChar char="»"/>
        <a:defRPr sz="2000">
          <a:solidFill>
            <a:schemeClr val="tx1"/>
          </a:solidFill>
          <a:latin typeface="+mn-lt"/>
          <a:cs typeface="+mn-cs"/>
        </a:defRPr>
      </a:lvl5pPr>
      <a:lvl6pPr marL="2859088" indent="-349250" algn="l" rtl="0" eaLnBrk="1" fontAlgn="base" hangingPunct="1">
        <a:spcBef>
          <a:spcPct val="20000"/>
        </a:spcBef>
        <a:spcAft>
          <a:spcPct val="0"/>
        </a:spcAft>
        <a:buChar char="»"/>
        <a:defRPr sz="2000">
          <a:solidFill>
            <a:schemeClr val="tx1"/>
          </a:solidFill>
          <a:latin typeface="+mn-lt"/>
          <a:cs typeface="+mn-cs"/>
        </a:defRPr>
      </a:lvl6pPr>
      <a:lvl7pPr marL="3316288" indent="-349250" algn="l" rtl="0" eaLnBrk="1" fontAlgn="base" hangingPunct="1">
        <a:spcBef>
          <a:spcPct val="20000"/>
        </a:spcBef>
        <a:spcAft>
          <a:spcPct val="0"/>
        </a:spcAft>
        <a:buChar char="»"/>
        <a:defRPr sz="2000">
          <a:solidFill>
            <a:schemeClr val="tx1"/>
          </a:solidFill>
          <a:latin typeface="+mn-lt"/>
          <a:cs typeface="+mn-cs"/>
        </a:defRPr>
      </a:lvl7pPr>
      <a:lvl8pPr marL="3773488" indent="-349250" algn="l" rtl="0" eaLnBrk="1" fontAlgn="base" hangingPunct="1">
        <a:spcBef>
          <a:spcPct val="20000"/>
        </a:spcBef>
        <a:spcAft>
          <a:spcPct val="0"/>
        </a:spcAft>
        <a:buChar char="»"/>
        <a:defRPr sz="2000">
          <a:solidFill>
            <a:schemeClr val="tx1"/>
          </a:solidFill>
          <a:latin typeface="+mn-lt"/>
          <a:cs typeface="+mn-cs"/>
        </a:defRPr>
      </a:lvl8pPr>
      <a:lvl9pPr marL="4230688" indent="-34925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t>TRƯỜNG ĐH CÔNG NGHỆ THÔNG TIN</a:t>
            </a:r>
          </a:p>
        </p:txBody>
      </p:sp>
      <p:grpSp>
        <p:nvGrpSpPr>
          <p:cNvPr id="4099" name="Group 4"/>
          <p:cNvGrpSpPr>
            <a:grpSpLocks/>
          </p:cNvGrpSpPr>
          <p:nvPr/>
        </p:nvGrpSpPr>
        <p:grpSpPr bwMode="auto">
          <a:xfrm>
            <a:off x="1182688" y="2708275"/>
            <a:ext cx="7310437" cy="1122363"/>
            <a:chOff x="960" y="2256"/>
            <a:chExt cx="4320" cy="624"/>
          </a:xfrm>
        </p:grpSpPr>
        <p:sp>
          <p:nvSpPr>
            <p:cNvPr id="4100" name="AutoShape 5"/>
            <p:cNvSpPr>
              <a:spLocks noChangeArrowheads="1"/>
            </p:cNvSpPr>
            <p:nvPr/>
          </p:nvSpPr>
          <p:spPr bwMode="gray">
            <a:xfrm>
              <a:off x="1320" y="2364"/>
              <a:ext cx="3960" cy="41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ctr"/>
              <a:endParaRPr lang="de-DE">
                <a:solidFill>
                  <a:schemeClr val="bg1"/>
                </a:solidFill>
              </a:endParaRPr>
            </a:p>
          </p:txBody>
        </p:sp>
        <p:sp>
          <p:nvSpPr>
            <p:cNvPr id="4101" name="AutoShape 6"/>
            <p:cNvSpPr>
              <a:spLocks noChangeArrowheads="1"/>
            </p:cNvSpPr>
            <p:nvPr/>
          </p:nvSpPr>
          <p:spPr bwMode="gray">
            <a:xfrm>
              <a:off x="960" y="2256"/>
              <a:ext cx="648" cy="624"/>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4102" name="Text Box 7"/>
            <p:cNvSpPr txBox="1">
              <a:spLocks noChangeArrowheads="1"/>
            </p:cNvSpPr>
            <p:nvPr/>
          </p:nvSpPr>
          <p:spPr bwMode="gray">
            <a:xfrm>
              <a:off x="1560" y="2457"/>
              <a:ext cx="3240" cy="2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gn="ctr"/>
              <a:r>
                <a:rPr lang="en-US" b="1">
                  <a:solidFill>
                    <a:schemeClr val="bg1"/>
                  </a:solidFill>
                </a:rPr>
                <a:t>BẢNG BĂM</a:t>
              </a:r>
            </a:p>
          </p:txBody>
        </p:sp>
        <p:sp>
          <p:nvSpPr>
            <p:cNvPr id="4103" name="Text Box 8"/>
            <p:cNvSpPr txBox="1">
              <a:spLocks noChangeArrowheads="1"/>
            </p:cNvSpPr>
            <p:nvPr/>
          </p:nvSpPr>
          <p:spPr bwMode="gray">
            <a:xfrm>
              <a:off x="1218" y="2400"/>
              <a:ext cx="109" cy="25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lgn="ctr"/>
              <a:endParaRPr lang="en-US">
                <a:solidFill>
                  <a:schemeClr val="bg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a:xfrm>
            <a:off x="454025" y="101600"/>
            <a:ext cx="8489950" cy="923925"/>
          </a:xfrm>
          <a:noFill/>
        </p:spPr>
        <p:txBody>
          <a:bodyPr/>
          <a:lstStyle/>
          <a:p>
            <a:r>
              <a:rPr lang="en-US" sz="2800"/>
              <a:t>Phương pháp nối kết trực tiếp </a:t>
            </a:r>
            <a:r>
              <a:rPr lang="en-US" sz="2800" i="1"/>
              <a:t>(tt)</a:t>
            </a:r>
          </a:p>
        </p:txBody>
      </p:sp>
      <p:sp>
        <p:nvSpPr>
          <p:cNvPr id="13315" name="Rectangle 4"/>
          <p:cNvSpPr>
            <a:spLocks noGrp="1" noChangeArrowheads="1"/>
          </p:cNvSpPr>
          <p:nvPr>
            <p:ph idx="1"/>
          </p:nvPr>
        </p:nvSpPr>
        <p:spPr>
          <a:ln>
            <a:solidFill>
              <a:srgbClr val="C0C0C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indent="0">
              <a:lnSpc>
                <a:spcPct val="80000"/>
              </a:lnSpc>
              <a:buFont typeface="Wingdings" pitchFamily="2" charset="2"/>
              <a:buNone/>
            </a:pPr>
            <a:r>
              <a:rPr lang="en-AU" sz="2400"/>
              <a:t>#define M 100  </a:t>
            </a:r>
          </a:p>
          <a:p>
            <a:pPr indent="0">
              <a:lnSpc>
                <a:spcPct val="80000"/>
              </a:lnSpc>
              <a:buFont typeface="Wingdings" pitchFamily="2" charset="2"/>
              <a:buNone/>
            </a:pPr>
            <a:r>
              <a:rPr lang="en-AU" sz="2400"/>
              <a:t>typedef struct nodes</a:t>
            </a:r>
          </a:p>
          <a:p>
            <a:pPr indent="0">
              <a:lnSpc>
                <a:spcPct val="80000"/>
              </a:lnSpc>
              <a:buFont typeface="Wingdings" pitchFamily="2" charset="2"/>
              <a:buNone/>
            </a:pPr>
            <a:r>
              <a:rPr lang="en-AU" sz="2400"/>
              <a:t>{</a:t>
            </a:r>
          </a:p>
          <a:p>
            <a:pPr indent="0">
              <a:lnSpc>
                <a:spcPct val="80000"/>
              </a:lnSpc>
              <a:buFont typeface="Wingdings" pitchFamily="2" charset="2"/>
              <a:buNone/>
            </a:pPr>
            <a:r>
              <a:rPr lang="en-AU" sz="2400"/>
              <a:t>	int key;</a:t>
            </a:r>
          </a:p>
          <a:p>
            <a:pPr indent="0">
              <a:lnSpc>
                <a:spcPct val="80000"/>
              </a:lnSpc>
              <a:buFont typeface="Wingdings" pitchFamily="2" charset="2"/>
              <a:buNone/>
            </a:pPr>
            <a:r>
              <a:rPr lang="en-AU" sz="2400"/>
              <a:t>	struct nodes *next</a:t>
            </a:r>
          </a:p>
          <a:p>
            <a:pPr indent="0">
              <a:lnSpc>
                <a:spcPct val="80000"/>
              </a:lnSpc>
              <a:buFont typeface="Wingdings" pitchFamily="2" charset="2"/>
              <a:buNone/>
            </a:pPr>
            <a:r>
              <a:rPr lang="en-AU" sz="2400"/>
              <a:t>}NODE;</a:t>
            </a:r>
          </a:p>
          <a:p>
            <a:pPr indent="0">
              <a:lnSpc>
                <a:spcPct val="80000"/>
              </a:lnSpc>
              <a:buFont typeface="Wingdings" pitchFamily="2" charset="2"/>
              <a:buNone/>
            </a:pPr>
            <a:endParaRPr lang="en-AU" sz="2400"/>
          </a:p>
          <a:p>
            <a:pPr indent="0">
              <a:lnSpc>
                <a:spcPct val="80000"/>
              </a:lnSpc>
              <a:buFont typeface="Wingdings" pitchFamily="2" charset="2"/>
              <a:buNone/>
            </a:pPr>
            <a:r>
              <a:rPr lang="en-AU" sz="2400"/>
              <a:t>//khai bao kieu con tro chi nut</a:t>
            </a:r>
          </a:p>
          <a:p>
            <a:pPr indent="0">
              <a:lnSpc>
                <a:spcPct val="80000"/>
              </a:lnSpc>
              <a:buFont typeface="Wingdings" pitchFamily="2" charset="2"/>
              <a:buNone/>
            </a:pPr>
            <a:r>
              <a:rPr lang="en-AU" sz="2400"/>
              <a:t>typedef NODE *PHNODE;</a:t>
            </a:r>
          </a:p>
          <a:p>
            <a:pPr indent="0">
              <a:lnSpc>
                <a:spcPct val="80000"/>
              </a:lnSpc>
              <a:buFont typeface="Wingdings" pitchFamily="2" charset="2"/>
              <a:buNone/>
            </a:pPr>
            <a:endParaRPr lang="en-AU" sz="2400"/>
          </a:p>
          <a:p>
            <a:pPr indent="0">
              <a:lnSpc>
                <a:spcPct val="80000"/>
              </a:lnSpc>
              <a:buFont typeface="Wingdings" pitchFamily="2" charset="2"/>
              <a:buNone/>
            </a:pPr>
            <a:r>
              <a:rPr lang="en-AU" sz="2400"/>
              <a:t>/*	khai bao mang HASHTABLE chua M con tro dau cua MHASHTABLE */</a:t>
            </a:r>
          </a:p>
          <a:p>
            <a:pPr indent="0">
              <a:lnSpc>
                <a:spcPct val="80000"/>
              </a:lnSpc>
              <a:buFont typeface="Wingdings" pitchFamily="2" charset="2"/>
              <a:buNone/>
            </a:pPr>
            <a:r>
              <a:rPr lang="en-AU" sz="2400"/>
              <a:t>typedef PHNODE HASHTABLE[M];</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r>
              <a:rPr lang="en-US"/>
              <a:t>Phương pháp nối kết trực tiếp</a:t>
            </a:r>
          </a:p>
        </p:txBody>
      </p:sp>
      <p:sp>
        <p:nvSpPr>
          <p:cNvPr id="14339" name="Rectangle 3"/>
          <p:cNvSpPr>
            <a:spLocks noGrp="1" noChangeArrowheads="1"/>
          </p:cNvSpPr>
          <p:nvPr>
            <p:ph idx="1"/>
          </p:nvPr>
        </p:nvSpPr>
        <p:spPr/>
        <p:txBody>
          <a:bodyPr/>
          <a:lstStyle/>
          <a:p>
            <a:pPr marL="0" indent="0">
              <a:lnSpc>
                <a:spcPct val="80000"/>
              </a:lnSpc>
              <a:buFont typeface="Wingdings" pitchFamily="2" charset="2"/>
              <a:buNone/>
            </a:pPr>
            <a:r>
              <a:rPr lang="en-AU" sz="2400" b="1"/>
              <a:t>Hàm băm</a:t>
            </a:r>
            <a:endParaRPr lang="en-AU" sz="2400"/>
          </a:p>
          <a:p>
            <a:pPr marL="0" indent="0" algn="just">
              <a:lnSpc>
                <a:spcPct val="80000"/>
              </a:lnSpc>
              <a:buFont typeface="Wingdings" pitchFamily="2" charset="2"/>
              <a:buNone/>
            </a:pPr>
            <a:r>
              <a:rPr lang="en-AU" sz="2400"/>
              <a:t>Giả sử chúng ta chọn hàm  băm dạng %: f(key)=key % M.</a:t>
            </a:r>
          </a:p>
          <a:p>
            <a:pPr marL="0" indent="0">
              <a:lnSpc>
                <a:spcPct val="80000"/>
              </a:lnSpc>
              <a:buFont typeface="Wingdings" pitchFamily="2" charset="2"/>
              <a:buNone/>
            </a:pPr>
            <a:r>
              <a:rPr lang="en-AU" sz="2400"/>
              <a:t>int HF (int key)</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a:t>	return (key % M);</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b="1"/>
              <a:t>Phép toán khởi tạo bảng băm:</a:t>
            </a:r>
            <a:endParaRPr lang="en-AU" sz="2400"/>
          </a:p>
          <a:p>
            <a:pPr marL="0" indent="0">
              <a:lnSpc>
                <a:spcPct val="80000"/>
              </a:lnSpc>
              <a:buFont typeface="Wingdings" pitchFamily="2" charset="2"/>
              <a:buNone/>
            </a:pPr>
            <a:r>
              <a:rPr lang="en-AU" sz="2400"/>
              <a:t>Khởi động các HASHTABLE.</a:t>
            </a:r>
          </a:p>
          <a:p>
            <a:pPr marL="0" indent="0">
              <a:lnSpc>
                <a:spcPct val="80000"/>
              </a:lnSpc>
              <a:buFont typeface="Wingdings" pitchFamily="2" charset="2"/>
              <a:buNone/>
            </a:pPr>
            <a:r>
              <a:rPr lang="en-AU" sz="2400"/>
              <a:t>void InitHASHTABLE( )</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a:t>	for (int i=0;&lt;M;i++)</a:t>
            </a:r>
          </a:p>
          <a:p>
            <a:pPr marL="0" indent="0">
              <a:lnSpc>
                <a:spcPct val="80000"/>
              </a:lnSpc>
              <a:buFont typeface="Wingdings" pitchFamily="2" charset="2"/>
              <a:buNone/>
            </a:pPr>
            <a:r>
              <a:rPr lang="en-AU" sz="2400"/>
              <a:t>	HASHTABLE[i]=NULL;</a:t>
            </a:r>
          </a:p>
          <a:p>
            <a:pPr marL="0" indent="0">
              <a:lnSpc>
                <a:spcPct val="80000"/>
              </a:lnSpc>
              <a:buFont typeface="Wingdings" pitchFamily="2" charset="2"/>
              <a:buNone/>
            </a:pPr>
            <a:r>
              <a:rPr lang="en-AU" sz="2400"/>
              <a:t>}</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noFill/>
        </p:spPr>
        <p:txBody>
          <a:bodyPr/>
          <a:lstStyle/>
          <a:p>
            <a:r>
              <a:rPr lang="en-US"/>
              <a:t>Phương pháp nối kết trực tiếp</a:t>
            </a:r>
            <a:r>
              <a:rPr lang="en-US" i="1"/>
              <a:t>(tt)</a:t>
            </a:r>
          </a:p>
        </p:txBody>
      </p:sp>
      <p:sp>
        <p:nvSpPr>
          <p:cNvPr id="15363" name="Rectangle 3"/>
          <p:cNvSpPr>
            <a:spLocks noGrp="1" noChangeArrowheads="1"/>
          </p:cNvSpPr>
          <p:nvPr>
            <p:ph idx="1"/>
          </p:nvPr>
        </p:nvSpPr>
        <p:spPr/>
        <p:txBody>
          <a:bodyPr/>
          <a:lstStyle/>
          <a:p>
            <a:pPr marL="0" indent="0">
              <a:lnSpc>
                <a:spcPct val="90000"/>
              </a:lnSpc>
              <a:buFont typeface="Wingdings" pitchFamily="2" charset="2"/>
              <a:buNone/>
            </a:pPr>
            <a:r>
              <a:rPr lang="en-AU" sz="2400" b="1"/>
              <a:t>Phép toán kiểm tra bảng băm rỗng HASHTABLE[i]:</a:t>
            </a:r>
            <a:endParaRPr lang="en-AU" sz="2400"/>
          </a:p>
          <a:p>
            <a:pPr marL="0" indent="0">
              <a:lnSpc>
                <a:spcPct val="90000"/>
              </a:lnSpc>
              <a:buFont typeface="Wingdings" pitchFamily="2" charset="2"/>
              <a:buNone/>
            </a:pPr>
            <a:r>
              <a:rPr lang="en-AU" sz="2400"/>
              <a:t>int emptyHASHTABLE (int i)</a:t>
            </a:r>
          </a:p>
          <a:p>
            <a:pPr marL="0" indent="0">
              <a:lnSpc>
                <a:spcPct val="90000"/>
              </a:lnSpc>
              <a:buFont typeface="Wingdings" pitchFamily="2" charset="2"/>
              <a:buNone/>
            </a:pPr>
            <a:r>
              <a:rPr lang="en-AU" sz="2400"/>
              <a:t>{</a:t>
            </a:r>
          </a:p>
          <a:p>
            <a:pPr marL="0" indent="0">
              <a:lnSpc>
                <a:spcPct val="90000"/>
              </a:lnSpc>
              <a:buFont typeface="Wingdings" pitchFamily="2" charset="2"/>
              <a:buNone/>
            </a:pPr>
            <a:r>
              <a:rPr lang="en-AU" sz="2400"/>
              <a:t>	return(HASHTABLE[i] ==NULL ?1 :0);</a:t>
            </a:r>
          </a:p>
          <a:p>
            <a:pPr marL="0" indent="0">
              <a:lnSpc>
                <a:spcPct val="90000"/>
              </a:lnSpc>
              <a:buFont typeface="Wingdings" pitchFamily="2" charset="2"/>
              <a:buNone/>
            </a:pPr>
            <a:r>
              <a:rPr lang="en-AU" sz="2400"/>
              <a:t>}</a:t>
            </a:r>
            <a:endParaRPr lang="en-AU" sz="2400" b="1"/>
          </a:p>
          <a:p>
            <a:pPr marL="0" indent="0">
              <a:lnSpc>
                <a:spcPct val="90000"/>
              </a:lnSpc>
              <a:buFont typeface="Wingdings" pitchFamily="2" charset="2"/>
              <a:buNone/>
            </a:pPr>
            <a:r>
              <a:rPr lang="en-AU" sz="2400" b="1"/>
              <a:t>Phép toán toàn bộ bảng băm rỗng:</a:t>
            </a:r>
            <a:endParaRPr lang="en-AU" sz="2400"/>
          </a:p>
          <a:p>
            <a:pPr marL="0" indent="0">
              <a:lnSpc>
                <a:spcPct val="90000"/>
              </a:lnSpc>
              <a:buFont typeface="Wingdings" pitchFamily="2" charset="2"/>
              <a:buNone/>
            </a:pPr>
            <a:r>
              <a:rPr lang="en-AU" sz="2400"/>
              <a:t>int empty( ){</a:t>
            </a:r>
          </a:p>
          <a:p>
            <a:pPr marL="0" indent="0">
              <a:lnSpc>
                <a:spcPct val="90000"/>
              </a:lnSpc>
              <a:buFont typeface="Wingdings" pitchFamily="2" charset="2"/>
              <a:buNone/>
            </a:pPr>
            <a:r>
              <a:rPr lang="en-AU" sz="2400"/>
              <a:t>	for (int i = 0;i&lt;M;i++)</a:t>
            </a:r>
          </a:p>
          <a:p>
            <a:pPr marL="0" indent="0">
              <a:lnSpc>
                <a:spcPct val="90000"/>
              </a:lnSpc>
              <a:buFont typeface="Wingdings" pitchFamily="2" charset="2"/>
              <a:buNone/>
            </a:pPr>
            <a:r>
              <a:rPr lang="en-AU" sz="2400"/>
              <a:t>		if(HASHTABLE[i] !=NULL)</a:t>
            </a:r>
          </a:p>
          <a:p>
            <a:pPr marL="0" indent="0">
              <a:lnSpc>
                <a:spcPct val="90000"/>
              </a:lnSpc>
              <a:buFont typeface="Wingdings" pitchFamily="2" charset="2"/>
              <a:buNone/>
            </a:pPr>
            <a:r>
              <a:rPr lang="en-AU" sz="2400"/>
              <a:t>		return 0;</a:t>
            </a:r>
          </a:p>
          <a:p>
            <a:pPr marL="0" indent="0">
              <a:lnSpc>
                <a:spcPct val="90000"/>
              </a:lnSpc>
              <a:buFont typeface="Wingdings" pitchFamily="2" charset="2"/>
              <a:buNone/>
            </a:pPr>
            <a:r>
              <a:rPr lang="en-AU" sz="2400"/>
              <a:t>	return 1;</a:t>
            </a:r>
          </a:p>
          <a:p>
            <a:pPr marL="0" indent="0">
              <a:lnSpc>
                <a:spcPct val="90000"/>
              </a:lnSpc>
              <a:buFont typeface="Wingdings" pitchFamily="2" charset="2"/>
              <a:buNone/>
            </a:pPr>
            <a:r>
              <a:rPr lang="en-AU" sz="2400"/>
              <a:t>}</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Phương pháp nối kết trực tiếp</a:t>
            </a:r>
            <a:r>
              <a:rPr lang="en-US" i="1"/>
              <a:t>(tt)</a:t>
            </a:r>
          </a:p>
        </p:txBody>
      </p:sp>
      <p:sp>
        <p:nvSpPr>
          <p:cNvPr id="16387" name="Rectangle 3"/>
          <p:cNvSpPr>
            <a:spLocks noGrp="1" noChangeArrowheads="1"/>
          </p:cNvSpPr>
          <p:nvPr>
            <p:ph idx="1"/>
          </p:nvPr>
        </p:nvSpPr>
        <p:spPr/>
        <p:txBody>
          <a:bodyPr/>
          <a:lstStyle/>
          <a:p>
            <a:pPr marL="0" indent="0">
              <a:lnSpc>
                <a:spcPct val="80000"/>
              </a:lnSpc>
              <a:buFont typeface="Wingdings" pitchFamily="2" charset="2"/>
              <a:buNone/>
            </a:pPr>
            <a:r>
              <a:rPr lang="en-AU" sz="2400" b="1"/>
              <a:t>Phép toán thêm vào:</a:t>
            </a:r>
            <a:endParaRPr lang="en-AU" sz="2400"/>
          </a:p>
          <a:p>
            <a:pPr marL="0" indent="0">
              <a:lnSpc>
                <a:spcPct val="80000"/>
              </a:lnSpc>
              <a:buFont typeface="Wingdings" pitchFamily="2" charset="2"/>
              <a:buNone/>
            </a:pPr>
            <a:r>
              <a:rPr lang="en-AU" sz="2400"/>
              <a:t>Thêm phần tử có khóa k vào bảng băm.</a:t>
            </a:r>
          </a:p>
          <a:p>
            <a:pPr marL="0" indent="0">
              <a:lnSpc>
                <a:spcPct val="80000"/>
              </a:lnSpc>
              <a:buFont typeface="Wingdings" pitchFamily="2" charset="2"/>
              <a:buNone/>
            </a:pPr>
            <a:r>
              <a:rPr lang="en-AU" sz="2400"/>
              <a:t>Giả sử các phần tử trên các HASHTABLE là có thứ tự để thêm một phần tử khóa k vào bảng băm trước tiên chúng ta xác định HASHTABLE phù hợp, sau đó dùng phép toán place của danh sách liên kết để đặt phần tử vào vi trí phù hợp trên HASHTABLE.</a:t>
            </a:r>
          </a:p>
          <a:p>
            <a:pPr marL="0" indent="0">
              <a:lnSpc>
                <a:spcPct val="80000"/>
              </a:lnSpc>
              <a:buFont typeface="Wingdings" pitchFamily="2" charset="2"/>
              <a:buNone/>
            </a:pPr>
            <a:r>
              <a:rPr lang="en-AU" sz="2400"/>
              <a:t>void insert(int k)</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a:t>    int i= HF(k)</a:t>
            </a:r>
          </a:p>
          <a:p>
            <a:pPr marL="0" indent="0">
              <a:lnSpc>
                <a:spcPct val="80000"/>
              </a:lnSpc>
              <a:buFont typeface="Wingdings" pitchFamily="2" charset="2"/>
              <a:buNone/>
            </a:pPr>
            <a:r>
              <a:rPr lang="en-AU" sz="2400"/>
              <a:t>    InsertList(HASHTABLE[i],k); //phép toán thêm khoá k 		     //vào danh sach lien ket HASHTABLE[i]</a:t>
            </a:r>
          </a:p>
          <a:p>
            <a:pPr marL="0" indent="0">
              <a:lnSpc>
                <a:spcPct val="80000"/>
              </a:lnSpc>
              <a:buFont typeface="Wingdings" pitchFamily="2" charset="2"/>
              <a:buNone/>
            </a:pPr>
            <a:r>
              <a:rPr lang="en-AU" sz="2400"/>
              <a:t>}</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Phương pháp nối kết trực tiếp</a:t>
            </a:r>
            <a:r>
              <a:rPr lang="en-US" i="1"/>
              <a:t>(tt)</a:t>
            </a:r>
          </a:p>
        </p:txBody>
      </p:sp>
      <p:sp>
        <p:nvSpPr>
          <p:cNvPr id="593923" name="Rectangle 3"/>
          <p:cNvSpPr>
            <a:spLocks noGrp="1" noChangeArrowheads="1"/>
          </p:cNvSpPr>
          <p:nvPr>
            <p:ph idx="1"/>
          </p:nvPr>
        </p:nvSpPr>
        <p:spPr>
          <a:xfrm>
            <a:off x="915988" y="1052513"/>
            <a:ext cx="7910512" cy="5624512"/>
          </a:xfrm>
        </p:spPr>
        <p:txBody>
          <a:bodyPr/>
          <a:lstStyle/>
          <a:p>
            <a:pPr marL="0" indent="0">
              <a:lnSpc>
                <a:spcPct val="80000"/>
              </a:lnSpc>
              <a:buFont typeface="Wingdings" pitchFamily="2" charset="2"/>
              <a:buNone/>
              <a:defRPr/>
            </a:pPr>
            <a:r>
              <a:rPr lang="en-AU" sz="2200" b="1"/>
              <a:t>Phép toán loại bỏ:</a:t>
            </a:r>
            <a:endParaRPr lang="en-AU" sz="2200"/>
          </a:p>
          <a:p>
            <a:pPr marL="0" indent="0">
              <a:lnSpc>
                <a:spcPct val="80000"/>
              </a:lnSpc>
              <a:buFont typeface="Wingdings" pitchFamily="2" charset="2"/>
              <a:buNone/>
              <a:defRPr/>
            </a:pPr>
            <a:r>
              <a:rPr lang="en-AU" sz="2200"/>
              <a:t>Xóa phần tử có khóa k trong bảng băm.</a:t>
            </a:r>
          </a:p>
          <a:p>
            <a:pPr marL="0" indent="0">
              <a:lnSpc>
                <a:spcPct val="80000"/>
              </a:lnSpc>
              <a:buFont typeface="Wingdings" pitchFamily="2" charset="2"/>
              <a:buNone/>
              <a:defRPr/>
            </a:pPr>
            <a:r>
              <a:rPr lang="en-AU" sz="1800"/>
              <a:t>void remove ( int k){</a:t>
            </a:r>
          </a:p>
          <a:p>
            <a:pPr marL="0" indent="0">
              <a:lnSpc>
                <a:spcPct val="80000"/>
              </a:lnSpc>
              <a:buFont typeface="Wingdings" pitchFamily="2" charset="2"/>
              <a:buNone/>
              <a:defRPr/>
            </a:pPr>
            <a:r>
              <a:rPr lang="en-AU" sz="1800"/>
              <a:t>	int b;</a:t>
            </a:r>
          </a:p>
          <a:p>
            <a:pPr marL="0" indent="0">
              <a:lnSpc>
                <a:spcPct val="80000"/>
              </a:lnSpc>
              <a:buFont typeface="Wingdings" pitchFamily="2" charset="2"/>
              <a:buNone/>
              <a:defRPr/>
            </a:pPr>
            <a:r>
              <a:rPr lang="en-AU" sz="1800"/>
              <a:t>    	PHNODE q,   p;</a:t>
            </a:r>
          </a:p>
          <a:p>
            <a:pPr marL="0" indent="0">
              <a:lnSpc>
                <a:spcPct val="80000"/>
              </a:lnSpc>
              <a:buFont typeface="Wingdings" pitchFamily="2" charset="2"/>
              <a:buNone/>
              <a:defRPr/>
            </a:pPr>
            <a:r>
              <a:rPr lang="en-AU" sz="1800"/>
              <a:t>	b = HF(k);</a:t>
            </a:r>
          </a:p>
          <a:p>
            <a:pPr marL="0" indent="0">
              <a:lnSpc>
                <a:spcPct val="80000"/>
              </a:lnSpc>
              <a:buFont typeface="Wingdings" pitchFamily="2" charset="2"/>
              <a:buNone/>
              <a:defRPr/>
            </a:pPr>
            <a:r>
              <a:rPr lang="en-AU" sz="1800"/>
              <a:t>	p = HASHTABLE(b);</a:t>
            </a:r>
          </a:p>
          <a:p>
            <a:pPr marL="0" indent="0">
              <a:lnSpc>
                <a:spcPct val="80000"/>
              </a:lnSpc>
              <a:buFont typeface="Wingdings" pitchFamily="2" charset="2"/>
              <a:buNone/>
              <a:defRPr/>
            </a:pPr>
            <a:r>
              <a:rPr lang="en-AU" sz="1800"/>
              <a:t>	q=p;</a:t>
            </a:r>
          </a:p>
          <a:p>
            <a:pPr marL="0" indent="0">
              <a:lnSpc>
                <a:spcPct val="80000"/>
              </a:lnSpc>
              <a:buFont typeface="Wingdings" pitchFamily="2" charset="2"/>
              <a:buNone/>
              <a:defRPr/>
            </a:pPr>
            <a:r>
              <a:rPr lang="en-AU" sz="1800"/>
              <a:t>	while(p !=NULL &amp;&amp;  p-&gt;key !=k)</a:t>
            </a:r>
          </a:p>
          <a:p>
            <a:pPr marL="0" indent="0">
              <a:lnSpc>
                <a:spcPct val="80000"/>
              </a:lnSpc>
              <a:buFont typeface="Wingdings" pitchFamily="2" charset="2"/>
              <a:buNone/>
              <a:defRPr/>
            </a:pPr>
            <a:r>
              <a:rPr lang="en-AU" sz="1800"/>
              <a:t>	{</a:t>
            </a:r>
          </a:p>
          <a:p>
            <a:pPr marL="0" indent="0">
              <a:lnSpc>
                <a:spcPct val="80000"/>
              </a:lnSpc>
              <a:buFont typeface="Wingdings" pitchFamily="2" charset="2"/>
              <a:buNone/>
              <a:defRPr/>
            </a:pPr>
            <a:r>
              <a:rPr lang="en-AU" sz="1800"/>
              <a:t>  		q=p;</a:t>
            </a:r>
          </a:p>
          <a:p>
            <a:pPr marL="0" indent="0">
              <a:lnSpc>
                <a:spcPct val="80000"/>
              </a:lnSpc>
              <a:buFont typeface="Wingdings" pitchFamily="2" charset="2"/>
              <a:buNone/>
              <a:defRPr/>
            </a:pPr>
            <a:r>
              <a:rPr lang="en-AU" sz="1800"/>
              <a:t>  		p=p-&gt;next;</a:t>
            </a:r>
          </a:p>
          <a:p>
            <a:pPr marL="0" indent="0">
              <a:lnSpc>
                <a:spcPct val="80000"/>
              </a:lnSpc>
              <a:buFont typeface="Wingdings" pitchFamily="2" charset="2"/>
              <a:buNone/>
              <a:defRPr/>
            </a:pPr>
            <a:r>
              <a:rPr lang="en-AU" sz="1800"/>
              <a:t>	}</a:t>
            </a:r>
          </a:p>
          <a:p>
            <a:pPr marL="0" indent="0">
              <a:lnSpc>
                <a:spcPct val="80000"/>
              </a:lnSpc>
              <a:buFont typeface="Wingdings" pitchFamily="2" charset="2"/>
              <a:buNone/>
              <a:defRPr/>
            </a:pPr>
            <a:r>
              <a:rPr lang="en-AU" sz="1800"/>
              <a:t>	if (p == NULL) printf(“\n khong co nut co khoa %d” ,k);</a:t>
            </a:r>
          </a:p>
          <a:p>
            <a:pPr marL="0" indent="0">
              <a:lnSpc>
                <a:spcPct val="80000"/>
              </a:lnSpc>
              <a:buFont typeface="Wingdings" pitchFamily="2" charset="2"/>
              <a:buNone/>
              <a:defRPr/>
            </a:pPr>
            <a:r>
              <a:rPr lang="en-AU" sz="1800"/>
              <a:t>	else if (p == HASHTABLE [b])</a:t>
            </a:r>
          </a:p>
          <a:p>
            <a:pPr marL="0" indent="0">
              <a:lnSpc>
                <a:spcPct val="80000"/>
              </a:lnSpc>
              <a:buFont typeface="Wingdings" pitchFamily="2" charset="2"/>
              <a:buNone/>
              <a:defRPr/>
            </a:pPr>
            <a:r>
              <a:rPr lang="en-AU" sz="1800"/>
              <a:t>		pop(b); </a:t>
            </a:r>
          </a:p>
          <a:p>
            <a:pPr marL="0" indent="0">
              <a:lnSpc>
                <a:spcPct val="80000"/>
              </a:lnSpc>
              <a:buFont typeface="Wingdings" pitchFamily="2" charset="2"/>
              <a:buNone/>
              <a:defRPr/>
            </a:pPr>
            <a:r>
              <a:rPr lang="en-AU" sz="1800"/>
              <a:t>	else</a:t>
            </a:r>
          </a:p>
          <a:p>
            <a:pPr marL="0" indent="0">
              <a:lnSpc>
                <a:spcPct val="80000"/>
              </a:lnSpc>
              <a:buFont typeface="Wingdings" pitchFamily="2" charset="2"/>
              <a:buNone/>
              <a:defRPr/>
            </a:pPr>
            <a:r>
              <a:rPr lang="en-AU" sz="1800"/>
              <a:t>   		delafter(q); </a:t>
            </a:r>
          </a:p>
          <a:p>
            <a:pPr marL="0" indent="0">
              <a:lnSpc>
                <a:spcPct val="80000"/>
              </a:lnSpc>
              <a:buFont typeface="Wingdings" pitchFamily="2" charset="2"/>
              <a:buNone/>
              <a:defRPr/>
            </a:pPr>
            <a:r>
              <a:rPr lang="en-AU" sz="1800"/>
              <a:t>}</a:t>
            </a:r>
            <a:endParaRPr lang="en-US" sz="1800"/>
          </a:p>
          <a:p>
            <a:pPr marL="0" indent="0">
              <a:lnSpc>
                <a:spcPct val="80000"/>
              </a:lnSpc>
              <a:buFont typeface="Wingdings" pitchFamily="2" charset="2"/>
              <a:buNone/>
              <a:defRPr/>
            </a:pPr>
            <a:endParaRPr lang="en-AU" sz="2200"/>
          </a:p>
          <a:p>
            <a:pPr>
              <a:lnSpc>
                <a:spcPct val="80000"/>
              </a:lnSpc>
              <a:defRPr/>
            </a:pPr>
            <a:r>
              <a:rPr lang="en-AU" sz="2200">
                <a:solidFill>
                  <a:schemeClr val="bg1"/>
                </a:solidFill>
              </a:rPr>
              <a:t>	</a:t>
            </a:r>
            <a:endParaRPr lang="en-US" sz="2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Phương pháp nối kết trực tiếp</a:t>
            </a:r>
            <a:r>
              <a:rPr lang="en-US" i="1"/>
              <a:t>(tt)</a:t>
            </a:r>
          </a:p>
        </p:txBody>
      </p:sp>
      <p:sp>
        <p:nvSpPr>
          <p:cNvPr id="18435" name="Rectangle 3"/>
          <p:cNvSpPr>
            <a:spLocks noGrp="1" noChangeArrowheads="1"/>
          </p:cNvSpPr>
          <p:nvPr>
            <p:ph idx="1"/>
          </p:nvPr>
        </p:nvSpPr>
        <p:spPr/>
        <p:txBody>
          <a:bodyPr/>
          <a:lstStyle/>
          <a:p>
            <a:pPr marL="0" indent="0">
              <a:lnSpc>
                <a:spcPct val="90000"/>
              </a:lnSpc>
              <a:buFont typeface="Wingdings" pitchFamily="2" charset="2"/>
              <a:buNone/>
            </a:pPr>
            <a:r>
              <a:rPr lang="en-AU" sz="2400" b="1"/>
              <a:t>Phép toán tìm kiếm:</a:t>
            </a:r>
            <a:endParaRPr lang="en-AU" sz="2400"/>
          </a:p>
          <a:p>
            <a:pPr marL="0" indent="0">
              <a:lnSpc>
                <a:spcPct val="90000"/>
              </a:lnSpc>
              <a:buFont typeface="Wingdings" pitchFamily="2" charset="2"/>
              <a:buNone/>
            </a:pPr>
            <a:r>
              <a:rPr lang="en-AU" sz="2400"/>
              <a:t>PHNODE p;</a:t>
            </a:r>
          </a:p>
          <a:p>
            <a:pPr marL="0" indent="0">
              <a:lnSpc>
                <a:spcPct val="90000"/>
              </a:lnSpc>
              <a:buFont typeface="Wingdings" pitchFamily="2" charset="2"/>
              <a:buNone/>
            </a:pPr>
            <a:r>
              <a:rPr lang="en-AU" sz="2400"/>
              <a:t>int b;</a:t>
            </a:r>
          </a:p>
          <a:p>
            <a:pPr marL="0" indent="0">
              <a:lnSpc>
                <a:spcPct val="90000"/>
              </a:lnSpc>
              <a:buFont typeface="Wingdings" pitchFamily="2" charset="2"/>
              <a:buNone/>
            </a:pPr>
            <a:r>
              <a:rPr lang="en-AU" sz="2400"/>
              <a:t>b = HF (k);</a:t>
            </a:r>
          </a:p>
          <a:p>
            <a:pPr marL="0" indent="0">
              <a:lnSpc>
                <a:spcPct val="90000"/>
              </a:lnSpc>
              <a:buFont typeface="Wingdings" pitchFamily="2" charset="2"/>
              <a:buNone/>
            </a:pPr>
            <a:r>
              <a:rPr lang="en-AU" sz="2400"/>
              <a:t>p = HASHTABLE[b];</a:t>
            </a:r>
          </a:p>
          <a:p>
            <a:pPr marL="0" indent="0">
              <a:lnSpc>
                <a:spcPct val="90000"/>
              </a:lnSpc>
              <a:buFont typeface="Wingdings" pitchFamily="2" charset="2"/>
              <a:buNone/>
            </a:pPr>
            <a:r>
              <a:rPr lang="en-AU" sz="2400"/>
              <a:t>while(k != p-&gt;key &amp;&amp; p !=NULL)</a:t>
            </a:r>
          </a:p>
          <a:p>
            <a:pPr marL="0" indent="0">
              <a:lnSpc>
                <a:spcPct val="90000"/>
              </a:lnSpc>
              <a:buFont typeface="Wingdings" pitchFamily="2" charset="2"/>
              <a:buNone/>
            </a:pPr>
            <a:r>
              <a:rPr lang="en-AU" sz="2400"/>
              <a:t>	p=p-&gt;next;</a:t>
            </a:r>
          </a:p>
          <a:p>
            <a:pPr marL="0" indent="0">
              <a:lnSpc>
                <a:spcPct val="90000"/>
              </a:lnSpc>
              <a:buFont typeface="Wingdings" pitchFamily="2" charset="2"/>
              <a:buNone/>
            </a:pPr>
            <a:r>
              <a:rPr lang="en-AU" sz="2400"/>
              <a:t>if (p == NULL | | k !=p-&gt;key)	// khong tim thay</a:t>
            </a:r>
          </a:p>
          <a:p>
            <a:pPr marL="0" indent="0">
              <a:lnSpc>
                <a:spcPct val="90000"/>
              </a:lnSpc>
              <a:buFont typeface="Wingdings" pitchFamily="2" charset="2"/>
              <a:buNone/>
            </a:pPr>
            <a:r>
              <a:rPr lang="en-AU" sz="2400"/>
              <a:t>	return(NULL);</a:t>
            </a:r>
          </a:p>
          <a:p>
            <a:pPr marL="0" indent="0">
              <a:lnSpc>
                <a:spcPct val="90000"/>
              </a:lnSpc>
              <a:buFont typeface="Wingdings" pitchFamily="2" charset="2"/>
              <a:buNone/>
            </a:pPr>
            <a:r>
              <a:rPr lang="en-AU" sz="2400"/>
              <a:t>else	//tim thay</a:t>
            </a:r>
          </a:p>
          <a:p>
            <a:pPr marL="0" indent="0">
              <a:lnSpc>
                <a:spcPct val="90000"/>
              </a:lnSpc>
              <a:buFont typeface="Wingdings" pitchFamily="2" charset="2"/>
              <a:buNone/>
            </a:pPr>
            <a:r>
              <a:rPr lang="en-AU" sz="2400"/>
              <a:t>      	return(p);</a:t>
            </a:r>
          </a:p>
          <a:p>
            <a:pPr marL="0" indent="0">
              <a:lnSpc>
                <a:spcPct val="90000"/>
              </a:lnSpc>
              <a:buFont typeface="Wingdings" pitchFamily="2" charset="2"/>
              <a:buNone/>
            </a:pPr>
            <a:r>
              <a:rPr lang="en-AU" sz="2400"/>
              <a:t>}</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Phương pháp nối kết trực tiếp</a:t>
            </a:r>
            <a:r>
              <a:rPr lang="en-US" i="1"/>
              <a:t>(tt)</a:t>
            </a:r>
          </a:p>
        </p:txBody>
      </p:sp>
      <p:sp>
        <p:nvSpPr>
          <p:cNvPr id="19459" name="Rectangle 3"/>
          <p:cNvSpPr>
            <a:spLocks noGrp="1" noChangeArrowheads="1"/>
          </p:cNvSpPr>
          <p:nvPr>
            <p:ph idx="1"/>
          </p:nvPr>
        </p:nvSpPr>
        <p:spPr/>
        <p:txBody>
          <a:bodyPr/>
          <a:lstStyle/>
          <a:p>
            <a:pPr marL="0" indent="0">
              <a:lnSpc>
                <a:spcPct val="90000"/>
              </a:lnSpc>
              <a:buFont typeface="Wingdings" pitchFamily="2" charset="2"/>
              <a:buNone/>
            </a:pPr>
            <a:r>
              <a:rPr lang="en-AU" sz="2400" b="1"/>
              <a:t>Phép toán duyệt HASHTABLE[i]:</a:t>
            </a:r>
            <a:endParaRPr lang="en-AU" sz="2400"/>
          </a:p>
          <a:p>
            <a:pPr marL="0" indent="0">
              <a:lnSpc>
                <a:spcPct val="90000"/>
              </a:lnSpc>
              <a:buFont typeface="Wingdings" pitchFamily="2" charset="2"/>
              <a:buNone/>
            </a:pPr>
            <a:r>
              <a:rPr lang="en-AU" sz="2400"/>
              <a:t>Duyệt các phần tử trong HASHTABLE b.</a:t>
            </a:r>
          </a:p>
          <a:p>
            <a:pPr marL="0" indent="0">
              <a:lnSpc>
                <a:spcPct val="90000"/>
              </a:lnSpc>
              <a:buFont typeface="Wingdings" pitchFamily="2" charset="2"/>
              <a:buNone/>
            </a:pPr>
            <a:r>
              <a:rPr lang="en-AU" sz="2400"/>
              <a:t>void traverseHASHTABLE (int b)</a:t>
            </a:r>
          </a:p>
          <a:p>
            <a:pPr marL="0" indent="0">
              <a:lnSpc>
                <a:spcPct val="90000"/>
              </a:lnSpc>
              <a:buFont typeface="Wingdings" pitchFamily="2" charset="2"/>
              <a:buNone/>
            </a:pPr>
            <a:r>
              <a:rPr lang="en-AU" sz="2400"/>
              <a:t>{</a:t>
            </a:r>
          </a:p>
          <a:p>
            <a:pPr marL="0" indent="0">
              <a:lnSpc>
                <a:spcPct val="90000"/>
              </a:lnSpc>
              <a:buFont typeface="Wingdings" pitchFamily="2" charset="2"/>
              <a:buNone/>
            </a:pPr>
            <a:r>
              <a:rPr lang="en-AU" sz="2400"/>
              <a:t>	PHNODE p;</a:t>
            </a:r>
          </a:p>
          <a:p>
            <a:pPr marL="0" indent="0">
              <a:lnSpc>
                <a:spcPct val="90000"/>
              </a:lnSpc>
              <a:buFont typeface="Wingdings" pitchFamily="2" charset="2"/>
              <a:buNone/>
            </a:pPr>
            <a:r>
              <a:rPr lang="en-AU" sz="2400"/>
              <a:t>	p= HASHTABLE[b];</a:t>
            </a:r>
          </a:p>
          <a:p>
            <a:pPr marL="0" indent="0">
              <a:lnSpc>
                <a:spcPct val="90000"/>
              </a:lnSpc>
              <a:buFont typeface="Wingdings" pitchFamily="2" charset="2"/>
              <a:buNone/>
            </a:pPr>
            <a:r>
              <a:rPr lang="en-AU" sz="2400"/>
              <a:t>	while (p !=NULL)</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printf(“%3d”, p-&gt;key);</a:t>
            </a:r>
          </a:p>
          <a:p>
            <a:pPr marL="0" indent="0">
              <a:lnSpc>
                <a:spcPct val="90000"/>
              </a:lnSpc>
              <a:buFont typeface="Wingdings" pitchFamily="2" charset="2"/>
              <a:buNone/>
            </a:pPr>
            <a:r>
              <a:rPr lang="en-AU" sz="2400"/>
              <a:t>		p= p-&gt;next;</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Phương pháp nối kết trực tiếp</a:t>
            </a:r>
            <a:r>
              <a:rPr lang="en-US" i="1"/>
              <a:t>(tt)</a:t>
            </a:r>
          </a:p>
        </p:txBody>
      </p:sp>
      <p:sp>
        <p:nvSpPr>
          <p:cNvPr id="20483" name="Rectangle 3"/>
          <p:cNvSpPr>
            <a:spLocks noGrp="1" noChangeArrowheads="1"/>
          </p:cNvSpPr>
          <p:nvPr>
            <p:ph idx="1"/>
          </p:nvPr>
        </p:nvSpPr>
        <p:spPr/>
        <p:txBody>
          <a:bodyPr/>
          <a:lstStyle/>
          <a:p>
            <a:pPr marL="0" indent="0">
              <a:lnSpc>
                <a:spcPct val="90000"/>
              </a:lnSpc>
              <a:buFont typeface="Wingdings" pitchFamily="2" charset="2"/>
              <a:buNone/>
            </a:pPr>
            <a:endParaRPr lang="en-AU" sz="2400" b="1"/>
          </a:p>
          <a:p>
            <a:pPr marL="0" indent="0">
              <a:lnSpc>
                <a:spcPct val="90000"/>
              </a:lnSpc>
              <a:buFont typeface="Wingdings" pitchFamily="2" charset="2"/>
              <a:buNone/>
            </a:pPr>
            <a:r>
              <a:rPr lang="en-AU" sz="2400" b="1"/>
              <a:t>Phép toán duyệt toàn bộ bảng băm:</a:t>
            </a:r>
            <a:endParaRPr lang="en-AU" sz="2400"/>
          </a:p>
          <a:p>
            <a:pPr marL="0" indent="0">
              <a:lnSpc>
                <a:spcPct val="90000"/>
              </a:lnSpc>
              <a:buFont typeface="Wingdings" pitchFamily="2" charset="2"/>
              <a:buNone/>
            </a:pPr>
            <a:r>
              <a:rPr lang="en-AU" sz="2400"/>
              <a:t>Duyệt toàn bộ bảng băm.</a:t>
            </a:r>
          </a:p>
          <a:p>
            <a:pPr marL="0" indent="0">
              <a:lnSpc>
                <a:spcPct val="90000"/>
              </a:lnSpc>
              <a:buFont typeface="Wingdings" pitchFamily="2" charset="2"/>
              <a:buNone/>
            </a:pPr>
            <a:r>
              <a:rPr lang="en-AU" sz="2400"/>
              <a:t>void traverse( )</a:t>
            </a:r>
          </a:p>
          <a:p>
            <a:pPr marL="0" indent="0">
              <a:lnSpc>
                <a:spcPct val="90000"/>
              </a:lnSpc>
              <a:buFont typeface="Wingdings" pitchFamily="2" charset="2"/>
              <a:buNone/>
            </a:pPr>
            <a:r>
              <a:rPr lang="en-AU" sz="2400"/>
              <a:t>{</a:t>
            </a:r>
          </a:p>
          <a:p>
            <a:pPr marL="0" indent="0">
              <a:lnSpc>
                <a:spcPct val="90000"/>
              </a:lnSpc>
              <a:buFont typeface="Wingdings" pitchFamily="2" charset="2"/>
              <a:buNone/>
            </a:pPr>
            <a:r>
              <a:rPr lang="en-AU" sz="2400"/>
              <a:t>	int b;</a:t>
            </a:r>
          </a:p>
          <a:p>
            <a:pPr marL="0" indent="0">
              <a:lnSpc>
                <a:spcPct val="90000"/>
              </a:lnSpc>
              <a:buFont typeface="Wingdings" pitchFamily="2" charset="2"/>
              <a:buNone/>
            </a:pPr>
            <a:r>
              <a:rPr lang="en-AU" sz="2400"/>
              <a:t>    	for (b  = 0;n&lt;M; b++)</a:t>
            </a:r>
          </a:p>
          <a:p>
            <a:pPr marL="0" indent="0">
              <a:lnSpc>
                <a:spcPct val="90000"/>
              </a:lnSpc>
              <a:buFont typeface="Wingdings" pitchFamily="2" charset="2"/>
              <a:buNone/>
            </a:pPr>
            <a:r>
              <a:rPr lang="en-AU" sz="2400"/>
              <a:t>	{ </a:t>
            </a:r>
          </a:p>
          <a:p>
            <a:pPr marL="0" indent="0">
              <a:lnSpc>
                <a:spcPct val="90000"/>
              </a:lnSpc>
              <a:buFont typeface="Wingdings" pitchFamily="2" charset="2"/>
              <a:buNone/>
            </a:pPr>
            <a:r>
              <a:rPr lang="en-AU" sz="2400"/>
              <a:t>		printf(“\nButket %d:”,b);</a:t>
            </a:r>
          </a:p>
          <a:p>
            <a:pPr marL="0" indent="0">
              <a:lnSpc>
                <a:spcPct val="90000"/>
              </a:lnSpc>
              <a:buFont typeface="Wingdings" pitchFamily="2" charset="2"/>
              <a:buNone/>
            </a:pPr>
            <a:r>
              <a:rPr lang="en-AU" sz="2400"/>
              <a:t>		traverseHASHTABLE(b);</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Phương pháp nối kết trực tiếp</a:t>
            </a:r>
            <a:r>
              <a:rPr lang="en-US" i="1"/>
              <a:t>(tt)</a:t>
            </a:r>
            <a:endParaRPr lang="en-US" sz="2800"/>
          </a:p>
        </p:txBody>
      </p:sp>
      <p:sp>
        <p:nvSpPr>
          <p:cNvPr id="21507" name="Rectangle 3"/>
          <p:cNvSpPr>
            <a:spLocks noGrp="1" noChangeArrowheads="1"/>
          </p:cNvSpPr>
          <p:nvPr>
            <p:ph idx="1"/>
          </p:nvPr>
        </p:nvSpPr>
        <p:spPr/>
        <p:txBody>
          <a:bodyPr/>
          <a:lstStyle/>
          <a:p>
            <a:pPr>
              <a:lnSpc>
                <a:spcPct val="90000"/>
              </a:lnSpc>
            </a:pPr>
            <a:r>
              <a:rPr lang="en-AU" sz="2400" b="1">
                <a:solidFill>
                  <a:schemeClr val="tx2"/>
                </a:solidFill>
              </a:rPr>
              <a:t>Nhận xét:</a:t>
            </a:r>
          </a:p>
          <a:p>
            <a:pPr>
              <a:lnSpc>
                <a:spcPct val="90000"/>
              </a:lnSpc>
            </a:pPr>
            <a:r>
              <a:rPr lang="en-AU" sz="2400">
                <a:solidFill>
                  <a:schemeClr val="tx2"/>
                </a:solidFill>
              </a:rPr>
              <a:t>Bảng băm dùng phương pháp nối kết trực tiếp sẽ ”băm” n nút vào M danh sách liên kết (M bucket).</a:t>
            </a:r>
          </a:p>
          <a:p>
            <a:pPr>
              <a:lnSpc>
                <a:spcPct val="90000"/>
              </a:lnSpc>
            </a:pPr>
            <a:r>
              <a:rPr lang="en-AU" sz="2400">
                <a:solidFill>
                  <a:schemeClr val="tx2"/>
                </a:solidFill>
              </a:rPr>
              <a:t>Tốc độ Truy xuất phụ thu</a:t>
            </a:r>
            <a:r>
              <a:rPr lang="en-AU" sz="2400"/>
              <a:t>ộc</a:t>
            </a:r>
            <a:r>
              <a:rPr lang="en-AU" sz="2400">
                <a:solidFill>
                  <a:schemeClr val="tx2"/>
                </a:solidFill>
              </a:rPr>
              <a:t> vào việc lựa chọn hàm băm  sao cho băm đều n nút của bảng băm cho M bucket.</a:t>
            </a:r>
          </a:p>
          <a:p>
            <a:pPr>
              <a:lnSpc>
                <a:spcPct val="90000"/>
              </a:lnSpc>
            </a:pPr>
            <a:r>
              <a:rPr lang="en-AU" sz="2400">
                <a:solidFill>
                  <a:schemeClr val="tx2"/>
                </a:solidFill>
              </a:rPr>
              <a:t>Nếu chọn M càng lớn thì tốc độ thực hiện các phép toán trên bảng băm  càng  nhanh tuy nhiên không hiệu quả về bộ nhớ. Chúng ta có thể điều chỉnh M  để dung hòa giữa tốc độ truy xuất và dung lượng bộ nhớ;</a:t>
            </a:r>
          </a:p>
          <a:p>
            <a:pPr>
              <a:lnSpc>
                <a:spcPct val="90000"/>
              </a:lnSpc>
            </a:pPr>
            <a:r>
              <a:rPr lang="en-AU" sz="2400">
                <a:solidFill>
                  <a:schemeClr val="tx2"/>
                </a:solidFill>
              </a:rPr>
              <a:t>Nếu chọn M=n thời gian truy xuất tương đương với truy xất trên mảng(có bậc O(1)), song tốn bộ nhớ.</a:t>
            </a:r>
          </a:p>
          <a:p>
            <a:pPr>
              <a:lnSpc>
                <a:spcPct val="90000"/>
              </a:lnSpc>
            </a:pPr>
            <a:r>
              <a:rPr lang="en-AU" sz="2400">
                <a:solidFill>
                  <a:schemeClr val="tx2"/>
                </a:solidFill>
              </a:rPr>
              <a:t>Nếu chọn M =n /k(k =2,3,4,…) thì ít tốn bộ nhớ hơn k lần, nhưng tốc độ chậm đi k lần.</a:t>
            </a:r>
            <a:endParaRPr lang="en-US" sz="240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Phương pháp nối kết hợp nhất (1)</a:t>
            </a:r>
          </a:p>
        </p:txBody>
      </p:sp>
      <p:sp>
        <p:nvSpPr>
          <p:cNvPr id="22531" name="Rectangle 3"/>
          <p:cNvSpPr>
            <a:spLocks noGrp="1" noChangeArrowheads="1"/>
          </p:cNvSpPr>
          <p:nvPr>
            <p:ph type="body" sz="half" idx="1"/>
          </p:nvPr>
        </p:nvSpPr>
        <p:spPr>
          <a:xfrm>
            <a:off x="474663" y="2159000"/>
            <a:ext cx="6621462" cy="4340225"/>
          </a:xfrm>
        </p:spPr>
        <p:txBody>
          <a:bodyPr/>
          <a:lstStyle/>
          <a:p>
            <a:pPr marL="681038" algn="just">
              <a:lnSpc>
                <a:spcPct val="80000"/>
              </a:lnSpc>
            </a:pPr>
            <a:r>
              <a:rPr lang="en-AU" sz="2400"/>
              <a:t>Bảng băm trong trường hợp này đựợc cài đặt bằng danh sách liên kết dùng mảng, có M nút. Các nút bị xung đột địa chỉ được nối kết nhau qua một danh sách liên kết. </a:t>
            </a:r>
          </a:p>
          <a:p>
            <a:pPr marL="681038" algn="just">
              <a:lnSpc>
                <a:spcPct val="80000"/>
              </a:lnSpc>
            </a:pPr>
            <a:r>
              <a:rPr lang="en-AU" sz="2400"/>
              <a:t>Mỗi nút của bảng băm là một mẫu tin có 2 trường:</a:t>
            </a:r>
          </a:p>
          <a:p>
            <a:pPr marL="681038" lvl="1" indent="-463550" algn="just">
              <a:lnSpc>
                <a:spcPct val="80000"/>
              </a:lnSpc>
            </a:pPr>
            <a:r>
              <a:rPr lang="en-AU" sz="2400"/>
              <a:t>Trường key: chứa các khóa node</a:t>
            </a:r>
          </a:p>
          <a:p>
            <a:pPr marL="681038" lvl="1" indent="-463550" algn="just">
              <a:lnSpc>
                <a:spcPct val="80000"/>
              </a:lnSpc>
            </a:pPr>
            <a:r>
              <a:rPr lang="en-AU" sz="2400"/>
              <a:t>Trường next: con trỏ chỉ node kế tiếp nếu có xung đột.</a:t>
            </a:r>
          </a:p>
          <a:p>
            <a:pPr marL="681038" algn="just">
              <a:lnSpc>
                <a:spcPct val="80000"/>
              </a:lnSpc>
            </a:pPr>
            <a:r>
              <a:rPr lang="en-AU" sz="2400"/>
              <a:t>Khi khởi động bảng băm thì tất cả trường key được gán NULIKEY, tất cả trường next được gán –1.</a:t>
            </a:r>
            <a:endParaRPr lang="en-US" sz="2400"/>
          </a:p>
        </p:txBody>
      </p:sp>
      <p:graphicFrame>
        <p:nvGraphicFramePr>
          <p:cNvPr id="521248" name="Group 32"/>
          <p:cNvGraphicFramePr>
            <a:graphicFrameLocks noGrp="1"/>
          </p:cNvGraphicFramePr>
          <p:nvPr>
            <p:ph sz="half" idx="2"/>
          </p:nvPr>
        </p:nvGraphicFramePr>
        <p:xfrm>
          <a:off x="7112000" y="2095500"/>
          <a:ext cx="1787525" cy="2992439"/>
        </p:xfrm>
        <a:graphic>
          <a:graphicData uri="http://schemas.openxmlformats.org/drawingml/2006/table">
            <a:tbl>
              <a:tblPr/>
              <a:tblGrid>
                <a:gridCol w="895350">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rgbClr val="A50021"/>
                          </a:solidFill>
                          <a:effectLst/>
                          <a:latin typeface="Tahoma" pitchFamily="34" charset="0"/>
                        </a:rPr>
                        <a:t>Key</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rgbClr val="A50021"/>
                          </a:solidFill>
                          <a:effectLst/>
                          <a:latin typeface="Tahoma" pitchFamily="34" charset="0"/>
                        </a:rPr>
                        <a:t>next</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7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accent1"/>
                          </a:solidFill>
                          <a:effectLst/>
                          <a:latin typeface="Tahoma" pitchFamily="34" charset="0"/>
                        </a:rPr>
                        <a:t>NULL</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accent1"/>
                          </a:solidFill>
                          <a:effectLst/>
                          <a:latin typeface="Tahoma" pitchFamily="34" charset="0"/>
                        </a:rPr>
                        <a:t>-1</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0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accent1"/>
                          </a:solidFill>
                          <a:effectLst/>
                          <a:latin typeface="Tahoma" pitchFamily="34" charset="0"/>
                        </a:rPr>
                        <a:t>…</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accent1"/>
                          </a:solidFill>
                          <a:effectLst/>
                          <a:latin typeface="Tahoma" pitchFamily="34" charset="0"/>
                        </a:rPr>
                        <a:t>…</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5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accent1"/>
                          </a:solidFill>
                          <a:effectLst/>
                          <a:latin typeface="Tahoma" pitchFamily="34" charset="0"/>
                        </a:rPr>
                        <a:t>NULL</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accent1"/>
                          </a:solidFill>
                          <a:effectLst/>
                          <a:latin typeface="Tahoma" pitchFamily="34" charset="0"/>
                        </a:rPr>
                        <a:t>-1</a:t>
                      </a:r>
                    </a:p>
                  </a:txBody>
                  <a:tcPr horzOverflow="overflow">
                    <a:lnL w="381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49" name="Text Box 26"/>
          <p:cNvSpPr txBox="1">
            <a:spLocks noChangeArrowheads="1"/>
          </p:cNvSpPr>
          <p:nvPr/>
        </p:nvSpPr>
        <p:spPr bwMode="auto">
          <a:xfrm>
            <a:off x="731838" y="1320800"/>
            <a:ext cx="8167687"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eaLnBrk="1" hangingPunct="1">
              <a:lnSpc>
                <a:spcPct val="80000"/>
              </a:lnSpc>
              <a:spcBef>
                <a:spcPct val="20000"/>
              </a:spcBef>
              <a:buClr>
                <a:schemeClr val="folHlink"/>
              </a:buClr>
              <a:buSzPct val="60000"/>
              <a:buFont typeface="Wingdings" pitchFamily="2" charset="2"/>
              <a:buNone/>
            </a:pPr>
            <a:r>
              <a:rPr lang="en-US" sz="2800" dirty="0">
                <a:solidFill>
                  <a:schemeClr val="tx2"/>
                </a:solidFill>
              </a:rPr>
              <a:t>II</a:t>
            </a:r>
            <a:r>
              <a:rPr lang="en-US" sz="2800" dirty="0"/>
              <a:t>. </a:t>
            </a:r>
            <a:r>
              <a:rPr lang="en-US" sz="2800" dirty="0" err="1">
                <a:solidFill>
                  <a:srgbClr val="830730"/>
                </a:solidFill>
              </a:rPr>
              <a:t>Bảng</a:t>
            </a:r>
            <a:r>
              <a:rPr lang="en-US" sz="2800" dirty="0">
                <a:solidFill>
                  <a:srgbClr val="830730"/>
                </a:solidFill>
              </a:rPr>
              <a:t> </a:t>
            </a:r>
            <a:r>
              <a:rPr lang="en-US" sz="2800" dirty="0" err="1">
                <a:solidFill>
                  <a:srgbClr val="830730"/>
                </a:solidFill>
              </a:rPr>
              <a:t>băm</a:t>
            </a:r>
            <a:r>
              <a:rPr lang="en-US" sz="2800" dirty="0">
                <a:solidFill>
                  <a:srgbClr val="830730"/>
                </a:solidFill>
              </a:rPr>
              <a:t> </a:t>
            </a:r>
            <a:r>
              <a:rPr lang="en-US" sz="2800" dirty="0" err="1">
                <a:solidFill>
                  <a:srgbClr val="830730"/>
                </a:solidFill>
              </a:rPr>
              <a:t>với</a:t>
            </a:r>
            <a:r>
              <a:rPr lang="en-US" sz="2800" dirty="0">
                <a:solidFill>
                  <a:srgbClr val="830730"/>
                </a:solidFill>
              </a:rPr>
              <a:t> </a:t>
            </a:r>
            <a:r>
              <a:rPr lang="en-US" sz="2800" dirty="0" err="1">
                <a:solidFill>
                  <a:srgbClr val="830730"/>
                </a:solidFill>
              </a:rPr>
              <a:t>phương</a:t>
            </a:r>
            <a:r>
              <a:rPr lang="en-US" sz="2800" dirty="0">
                <a:solidFill>
                  <a:srgbClr val="830730"/>
                </a:solidFill>
              </a:rPr>
              <a:t> </a:t>
            </a:r>
            <a:r>
              <a:rPr lang="en-US" sz="2800" dirty="0" err="1">
                <a:solidFill>
                  <a:srgbClr val="830730"/>
                </a:solidFill>
              </a:rPr>
              <a:t>pháp</a:t>
            </a:r>
            <a:r>
              <a:rPr lang="en-US" sz="2800" dirty="0">
                <a:solidFill>
                  <a:srgbClr val="830730"/>
                </a:solidFill>
              </a:rPr>
              <a:t> </a:t>
            </a:r>
            <a:r>
              <a:rPr lang="en-US" sz="2800" dirty="0" err="1">
                <a:solidFill>
                  <a:srgbClr val="830730"/>
                </a:solidFill>
              </a:rPr>
              <a:t>nối</a:t>
            </a:r>
            <a:r>
              <a:rPr lang="en-US" sz="2800" dirty="0">
                <a:solidFill>
                  <a:srgbClr val="830730"/>
                </a:solidFill>
              </a:rPr>
              <a:t> </a:t>
            </a:r>
            <a:r>
              <a:rPr lang="en-US" sz="2800" dirty="0" err="1">
                <a:solidFill>
                  <a:srgbClr val="830730"/>
                </a:solidFill>
              </a:rPr>
              <a:t>kết</a:t>
            </a:r>
            <a:r>
              <a:rPr lang="en-US" sz="2800" dirty="0">
                <a:solidFill>
                  <a:srgbClr val="830730"/>
                </a:solidFill>
              </a:rPr>
              <a:t> </a:t>
            </a:r>
            <a:r>
              <a:rPr lang="en-US" sz="2800" dirty="0" err="1">
                <a:solidFill>
                  <a:srgbClr val="830730"/>
                </a:solidFill>
              </a:rPr>
              <a:t>hợp</a:t>
            </a:r>
            <a:r>
              <a:rPr lang="en-US" sz="2800" dirty="0">
                <a:solidFill>
                  <a:srgbClr val="830730"/>
                </a:solidFill>
              </a:rPr>
              <a:t> </a:t>
            </a:r>
            <a:r>
              <a:rPr lang="en-US" sz="2800" dirty="0" err="1">
                <a:solidFill>
                  <a:srgbClr val="830730"/>
                </a:solidFill>
              </a:rPr>
              <a:t>nhất</a:t>
            </a:r>
            <a:r>
              <a:rPr lang="en-US" sz="2800" dirty="0">
                <a:solidFill>
                  <a:srgbClr val="830730"/>
                </a:solidFill>
              </a:rPr>
              <a:t> (</a:t>
            </a:r>
            <a:r>
              <a:rPr lang="en-US" sz="2800" i="1" dirty="0">
                <a:solidFill>
                  <a:srgbClr val="830730"/>
                </a:solidFill>
              </a:rPr>
              <a:t>coalesced</a:t>
            </a:r>
            <a:r>
              <a:rPr lang="en-US" sz="2800" dirty="0">
                <a:solidFill>
                  <a:srgbClr val="830730"/>
                </a:solidFill>
              </a:rPr>
              <a:t> </a:t>
            </a:r>
            <a:r>
              <a:rPr lang="en-US" sz="2800" i="1" dirty="0">
                <a:solidFill>
                  <a:srgbClr val="830730"/>
                </a:solidFill>
              </a:rPr>
              <a:t>Chaining</a:t>
            </a:r>
            <a:r>
              <a:rPr lang="en-US" sz="2800" dirty="0">
                <a:solidFill>
                  <a:srgbClr val="830730"/>
                </a:solidFill>
              </a:rPr>
              <a:t> </a:t>
            </a:r>
            <a:r>
              <a:rPr lang="en-US" sz="2800" i="1" dirty="0">
                <a:solidFill>
                  <a:srgbClr val="830730"/>
                </a:solidFill>
              </a:rPr>
              <a:t>Method</a:t>
            </a:r>
            <a:r>
              <a:rPr lang="en-US" sz="2800" dirty="0">
                <a:solidFill>
                  <a:srgbClr val="83073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Giới thiệu</a:t>
            </a:r>
          </a:p>
        </p:txBody>
      </p:sp>
      <p:sp>
        <p:nvSpPr>
          <p:cNvPr id="5123" name="Rectangle 3"/>
          <p:cNvSpPr>
            <a:spLocks noGrp="1" noChangeArrowheads="1"/>
          </p:cNvSpPr>
          <p:nvPr>
            <p:ph idx="1"/>
          </p:nvPr>
        </p:nvSpPr>
        <p:spPr/>
        <p:txBody>
          <a:bodyPr/>
          <a:lstStyle/>
          <a:p>
            <a:pPr algn="just">
              <a:lnSpc>
                <a:spcPct val="90000"/>
              </a:lnSpc>
            </a:pPr>
            <a:r>
              <a:rPr lang="en-US"/>
              <a:t>Phép Băm (Hashing): Là quá trình ánh xạ một giá trị khóa vào một vị trí trong bảng.</a:t>
            </a:r>
          </a:p>
          <a:p>
            <a:pPr algn="just">
              <a:lnSpc>
                <a:spcPct val="90000"/>
              </a:lnSpc>
            </a:pPr>
            <a:r>
              <a:rPr lang="en-US"/>
              <a:t>Một hàm băm ánh xạ các giá trị khóa đến các vị trí ký hiệu: h</a:t>
            </a:r>
          </a:p>
          <a:p>
            <a:pPr algn="just">
              <a:lnSpc>
                <a:spcPct val="90000"/>
              </a:lnSpc>
            </a:pPr>
            <a:r>
              <a:rPr lang="en-US"/>
              <a:t>Bảng băm (Hash Table) là mảng lưu trữ các record, ký hiệu: HT</a:t>
            </a:r>
          </a:p>
          <a:p>
            <a:pPr algn="just">
              <a:lnSpc>
                <a:spcPct val="90000"/>
              </a:lnSpc>
            </a:pPr>
            <a:r>
              <a:rPr lang="en-US"/>
              <a:t>HT có M vị trí được đánh chỉ mục từ 0 đến M-1, M là kích thước của bảng băm.</a:t>
            </a:r>
          </a:p>
          <a:p>
            <a:pPr algn="just">
              <a:lnSpc>
                <a:spcPct val="90000"/>
              </a:lnSpc>
            </a:pPr>
            <a:r>
              <a:rPr lang="en-US"/>
              <a:t>Bảng băm thích hợp cho các ứng dụng  được cài đặt trên đĩa và bộ nhớ, là một cấu trúc dung hòa giữa thời gian truy xuất và không gian lưu trữ.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phương pháp nối kết hợp nhất (2)</a:t>
            </a:r>
          </a:p>
        </p:txBody>
      </p:sp>
      <p:sp>
        <p:nvSpPr>
          <p:cNvPr id="23555" name="Rectangle 3"/>
          <p:cNvSpPr>
            <a:spLocks noGrp="1" noChangeArrowheads="1"/>
          </p:cNvSpPr>
          <p:nvPr>
            <p:ph idx="1"/>
          </p:nvPr>
        </p:nvSpPr>
        <p:spPr/>
        <p:txBody>
          <a:bodyPr/>
          <a:lstStyle/>
          <a:p>
            <a:pPr algn="just">
              <a:lnSpc>
                <a:spcPct val="80000"/>
              </a:lnSpc>
            </a:pPr>
            <a:r>
              <a:rPr lang="en-AU"/>
              <a:t>Khi thêm một nút có khóa key vào bảng băm,hàm băm f(key) sẽ xác định địa chỉ  i trong khoảng từ 0 đến M-1.</a:t>
            </a:r>
          </a:p>
          <a:p>
            <a:pPr algn="just">
              <a:lnSpc>
                <a:spcPct val="80000"/>
              </a:lnSpc>
            </a:pPr>
            <a:r>
              <a:rPr lang="en-AU"/>
              <a:t>Nếu chưa bị xung đột thì thêm nút mới vào địa chỉ này .</a:t>
            </a:r>
          </a:p>
          <a:p>
            <a:pPr algn="just">
              <a:lnSpc>
                <a:spcPct val="80000"/>
              </a:lnSpc>
            </a:pPr>
            <a:r>
              <a:rPr lang="en-AU"/>
              <a:t>Nếu bị xung đột thì nút mới duoc cấp phát là nút trống phía cuối mảng. Cập nhật liên kết next sao cho các nút bị xung đột hình thành  một danh sách liên kết.</a:t>
            </a:r>
          </a:p>
          <a:p>
            <a:pPr algn="just">
              <a:lnSpc>
                <a:spcPct val="80000"/>
              </a:lnSpc>
            </a:pPr>
            <a:r>
              <a:rPr lang="en-AU"/>
              <a:t>Khi tìm một nút có khóa key trong bảng băm,hàm băm f(key) sẽ xác định địa chỉ i trong khoảng từ 0 đến M-1, tìm nút khóa key trong danh sách liên kết xuất phát từ địa chỉ i.</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5"/>
          <p:cNvSpPr>
            <a:spLocks noGrp="1" noChangeArrowheads="1"/>
          </p:cNvSpPr>
          <p:nvPr>
            <p:ph type="title"/>
          </p:nvPr>
        </p:nvSpPr>
        <p:spPr/>
        <p:txBody>
          <a:bodyPr/>
          <a:lstStyle/>
          <a:p>
            <a:r>
              <a:rPr lang="en-US"/>
              <a:t>Phương pháp nối kết hợp nhất (3)</a:t>
            </a:r>
          </a:p>
        </p:txBody>
      </p:sp>
      <p:graphicFrame>
        <p:nvGraphicFramePr>
          <p:cNvPr id="526482" name="Group 146"/>
          <p:cNvGraphicFramePr>
            <a:graphicFrameLocks noGrp="1"/>
          </p:cNvGraphicFramePr>
          <p:nvPr>
            <p:ph type="tbl" idx="1"/>
          </p:nvPr>
        </p:nvGraphicFramePr>
        <p:xfrm>
          <a:off x="6024563" y="1054100"/>
          <a:ext cx="2836863" cy="4873681"/>
        </p:xfrm>
        <a:graphic>
          <a:graphicData uri="http://schemas.openxmlformats.org/drawingml/2006/table">
            <a:tbl>
              <a:tblPr/>
              <a:tblGrid>
                <a:gridCol w="508000">
                  <a:extLst>
                    <a:ext uri="{9D8B030D-6E8A-4147-A177-3AD203B41FA5}">
                      <a16:colId xmlns:a16="http://schemas.microsoft.com/office/drawing/2014/main" val="20000"/>
                    </a:ext>
                  </a:extLst>
                </a:gridCol>
                <a:gridCol w="1163638">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tblGrid>
              <a:tr h="7809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0</a:t>
                      </a:r>
                    </a:p>
                  </a:txBody>
                  <a:tcPr marT="45717" marB="45717"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1</a:t>
                      </a:r>
                    </a:p>
                  </a:txBody>
                  <a:tcPr marT="45717" marB="4571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rgbClr val="830730"/>
                        </a:solidFill>
                        <a:effectLst/>
                        <a:latin typeface="Tahoma" pitchFamily="34" charset="0"/>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893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2</a:t>
                      </a:r>
                    </a:p>
                  </a:txBody>
                  <a:tcPr marT="45717" marB="4571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rgbClr val="830730"/>
                        </a:solidFill>
                        <a:effectLst/>
                        <a:latin typeface="Tahoma" pitchFamily="34" charset="0"/>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81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a:t>
                      </a:r>
                    </a:p>
                  </a:txBody>
                  <a:tcPr marT="45717" marB="4571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73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8</a:t>
                      </a:r>
                    </a:p>
                  </a:txBody>
                  <a:tcPr marT="45717" marB="4571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rgbClr val="830730"/>
                        </a:solidFill>
                        <a:effectLst/>
                        <a:latin typeface="Tahoma" pitchFamily="34" charset="0"/>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57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9</a:t>
                      </a:r>
                    </a:p>
                  </a:txBody>
                  <a:tcPr marT="45717" marB="45717"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a:ln>
                          <a:noFill/>
                        </a:ln>
                        <a:solidFill>
                          <a:srgbClr val="830730"/>
                        </a:solidFill>
                        <a:effectLst/>
                        <a:latin typeface="Tahoma" pitchFamily="34" charset="0"/>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26373" name="Text Box 37"/>
          <p:cNvSpPr txBox="1">
            <a:spLocks noChangeArrowheads="1"/>
          </p:cNvSpPr>
          <p:nvPr/>
        </p:nvSpPr>
        <p:spPr bwMode="auto">
          <a:xfrm>
            <a:off x="285750" y="1544638"/>
            <a:ext cx="54768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65138" algn="just">
              <a:spcBef>
                <a:spcPct val="50000"/>
              </a:spcBef>
              <a:defRPr/>
            </a:pPr>
            <a:r>
              <a:rPr lang="en-AU" sz="2800">
                <a:cs typeface="+mn-cs"/>
              </a:rPr>
              <a:t>Minh họa cho bảng băm có tập khóa là tập số tự nhiên, tập địa chỉ có 10 địa chỉ (M=10) (từ địa chỉ 0 đến 9), chọn hàm băm f(key)=key % 10.</a:t>
            </a:r>
          </a:p>
          <a:p>
            <a:pPr algn="just">
              <a:spcBef>
                <a:spcPct val="50000"/>
              </a:spcBef>
              <a:defRPr/>
            </a:pPr>
            <a:r>
              <a:rPr lang="en-AU" sz="2800">
                <a:cs typeface="+mn-cs"/>
              </a:rPr>
              <a:t>     Key=10, 42, 20, 109, 62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Phương pháp nối kết hợp nhất ()</a:t>
            </a:r>
          </a:p>
        </p:txBody>
      </p:sp>
      <p:sp>
        <p:nvSpPr>
          <p:cNvPr id="25603" name="Rectangle 3"/>
          <p:cNvSpPr>
            <a:spLocks noGrp="1" noChangeArrowheads="1"/>
          </p:cNvSpPr>
          <p:nvPr>
            <p:ph idx="1"/>
          </p:nvPr>
        </p:nvSpPr>
        <p:spPr>
          <a:xfrm>
            <a:off x="393700" y="1755775"/>
            <a:ext cx="8358188" cy="5102225"/>
          </a:xfrm>
        </p:spPr>
        <p:txBody>
          <a:bodyPr/>
          <a:lstStyle/>
          <a:p>
            <a:pPr marL="560388" lvl="1" indent="0">
              <a:lnSpc>
                <a:spcPct val="80000"/>
              </a:lnSpc>
              <a:buFont typeface="Wingdings" pitchFamily="2" charset="2"/>
              <a:buNone/>
            </a:pPr>
            <a:r>
              <a:rPr lang="en-AU" i="1" u="sng"/>
              <a:t>a. Khai báo cấu trúc bảng băm:</a:t>
            </a:r>
            <a:endParaRPr lang="en-AU"/>
          </a:p>
          <a:p>
            <a:pPr marL="560388" lvl="1" indent="0">
              <a:lnSpc>
                <a:spcPct val="80000"/>
              </a:lnSpc>
              <a:buFont typeface="Wingdings" pitchFamily="2" charset="2"/>
              <a:buNone/>
            </a:pPr>
            <a:r>
              <a:rPr lang="en-AU"/>
              <a:t>//Khai bao cau truc mot nut cua bang bam</a:t>
            </a:r>
          </a:p>
          <a:p>
            <a:pPr marL="560388" lvl="1" indent="0">
              <a:lnSpc>
                <a:spcPct val="80000"/>
              </a:lnSpc>
              <a:buFont typeface="Wingdings" pitchFamily="2" charset="2"/>
              <a:buNone/>
            </a:pPr>
            <a:r>
              <a:rPr lang="en-AU"/>
              <a:t>typedef struct </a:t>
            </a:r>
          </a:p>
          <a:p>
            <a:pPr marL="560388" lvl="1" indent="0">
              <a:lnSpc>
                <a:spcPct val="80000"/>
              </a:lnSpc>
              <a:buFont typeface="Wingdings" pitchFamily="2" charset="2"/>
              <a:buNone/>
            </a:pPr>
            <a:r>
              <a:rPr lang="en-AU"/>
              <a:t>{</a:t>
            </a:r>
          </a:p>
          <a:p>
            <a:pPr marL="560388" lvl="1" indent="0">
              <a:lnSpc>
                <a:spcPct val="80000"/>
              </a:lnSpc>
              <a:buFont typeface="Wingdings" pitchFamily="2" charset="2"/>
              <a:buNone/>
            </a:pPr>
            <a:r>
              <a:rPr lang="en-AU"/>
              <a:t>	int key;  //khoa cua nut tren bang bam</a:t>
            </a:r>
          </a:p>
          <a:p>
            <a:pPr marL="560388" lvl="1" indent="0">
              <a:lnSpc>
                <a:spcPct val="80000"/>
              </a:lnSpc>
              <a:buFont typeface="Wingdings" pitchFamily="2" charset="2"/>
              <a:buNone/>
            </a:pPr>
            <a:r>
              <a:rPr lang="en-AU"/>
              <a:t>	int next; </a:t>
            </a:r>
          </a:p>
          <a:p>
            <a:pPr marL="560388" lvl="1" indent="0">
              <a:lnSpc>
                <a:spcPct val="80000"/>
              </a:lnSpc>
              <a:buFont typeface="Wingdings" pitchFamily="2" charset="2"/>
              <a:buNone/>
            </a:pPr>
            <a:r>
              <a:rPr lang="en-AU"/>
              <a:t>//con tro chi nut ke tiep khi co xung dot</a:t>
            </a:r>
          </a:p>
          <a:p>
            <a:pPr marL="560388" lvl="1" indent="0">
              <a:lnSpc>
                <a:spcPct val="80000"/>
              </a:lnSpc>
              <a:buFont typeface="Wingdings" pitchFamily="2" charset="2"/>
              <a:buNone/>
            </a:pPr>
            <a:r>
              <a:rPr lang="en-AU"/>
              <a:t>}NODE;</a:t>
            </a:r>
          </a:p>
          <a:p>
            <a:pPr marL="560388" lvl="1" indent="0">
              <a:lnSpc>
                <a:spcPct val="80000"/>
              </a:lnSpc>
              <a:buFont typeface="Wingdings" pitchFamily="2" charset="2"/>
              <a:buNone/>
            </a:pPr>
            <a:r>
              <a:rPr lang="en-AU"/>
              <a:t>//Khai bao bang bam</a:t>
            </a:r>
          </a:p>
          <a:p>
            <a:pPr marL="560388" lvl="1" indent="0">
              <a:lnSpc>
                <a:spcPct val="80000"/>
              </a:lnSpc>
              <a:buFont typeface="Wingdings" pitchFamily="2" charset="2"/>
              <a:buNone/>
            </a:pPr>
            <a:r>
              <a:rPr lang="en-AU"/>
              <a:t>typedef NODE HASHTABLE[M];</a:t>
            </a:r>
            <a:endParaRPr lang="en-US"/>
          </a:p>
          <a:p>
            <a:pPr marL="560388" lvl="1" indent="0">
              <a:lnSpc>
                <a:spcPct val="80000"/>
              </a:lnSpc>
              <a:buFont typeface="Wingdings" pitchFamily="2" charset="2"/>
              <a:buNone/>
            </a:pPr>
            <a:r>
              <a:rPr lang="en-US"/>
              <a:t>int avail;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Phương pháp nối kết hợp nhất (5)</a:t>
            </a:r>
          </a:p>
        </p:txBody>
      </p:sp>
      <p:sp>
        <p:nvSpPr>
          <p:cNvPr id="26627" name="Rectangle 3"/>
          <p:cNvSpPr>
            <a:spLocks noGrp="1" noChangeArrowheads="1"/>
          </p:cNvSpPr>
          <p:nvPr>
            <p:ph idx="1"/>
          </p:nvPr>
        </p:nvSpPr>
        <p:spPr>
          <a:xfrm>
            <a:off x="785813" y="1031875"/>
            <a:ext cx="8358187" cy="5146675"/>
          </a:xfrm>
        </p:spPr>
        <p:txBody>
          <a:bodyPr/>
          <a:lstStyle/>
          <a:p>
            <a:pPr marL="0" indent="0">
              <a:lnSpc>
                <a:spcPct val="80000"/>
              </a:lnSpc>
              <a:buFont typeface="Wingdings" pitchFamily="2" charset="2"/>
              <a:buNone/>
            </a:pPr>
            <a:r>
              <a:rPr lang="en-AU" sz="2200" b="1"/>
              <a:t>Hàm băm:</a:t>
            </a:r>
            <a:endParaRPr lang="en-AU" sz="2200"/>
          </a:p>
          <a:p>
            <a:pPr marL="0" indent="0">
              <a:lnSpc>
                <a:spcPct val="80000"/>
              </a:lnSpc>
              <a:buFont typeface="Wingdings" pitchFamily="2" charset="2"/>
              <a:buNone/>
            </a:pPr>
            <a:r>
              <a:rPr lang="en-AU" sz="2200"/>
              <a:t>int HF(int key){</a:t>
            </a:r>
          </a:p>
          <a:p>
            <a:pPr marL="0" indent="0">
              <a:lnSpc>
                <a:spcPct val="80000"/>
              </a:lnSpc>
              <a:buFont typeface="Wingdings" pitchFamily="2" charset="2"/>
              <a:buNone/>
            </a:pPr>
            <a:r>
              <a:rPr lang="en-AU" sz="2200"/>
              <a:t>	return(key % 10);</a:t>
            </a:r>
          </a:p>
          <a:p>
            <a:pPr marL="0" indent="0">
              <a:lnSpc>
                <a:spcPct val="80000"/>
              </a:lnSpc>
              <a:buFont typeface="Wingdings" pitchFamily="2" charset="2"/>
              <a:buNone/>
            </a:pPr>
            <a:r>
              <a:rPr lang="en-AU" sz="2200"/>
              <a:t>}</a:t>
            </a:r>
          </a:p>
          <a:p>
            <a:pPr marL="0" indent="0">
              <a:lnSpc>
                <a:spcPct val="80000"/>
              </a:lnSpc>
              <a:buFont typeface="Wingdings" pitchFamily="2" charset="2"/>
              <a:buNone/>
            </a:pPr>
            <a:r>
              <a:rPr lang="en-AU" sz="2200" b="1"/>
              <a:t>Phép toán khởi tạo (Initialize):</a:t>
            </a:r>
            <a:endParaRPr lang="en-AU" sz="2200"/>
          </a:p>
          <a:p>
            <a:pPr marL="0" indent="0">
              <a:lnSpc>
                <a:spcPct val="80000"/>
              </a:lnSpc>
              <a:buFont typeface="Wingdings" pitchFamily="2" charset="2"/>
              <a:buNone/>
            </a:pPr>
            <a:endParaRPr lang="en-AU" sz="2200"/>
          </a:p>
          <a:p>
            <a:pPr marL="0" indent="0">
              <a:lnSpc>
                <a:spcPct val="80000"/>
              </a:lnSpc>
              <a:buFont typeface="Wingdings" pitchFamily="2" charset="2"/>
              <a:buNone/>
            </a:pPr>
            <a:r>
              <a:rPr lang="en-AU" sz="2200"/>
              <a:t>void initialize(){</a:t>
            </a:r>
          </a:p>
          <a:p>
            <a:pPr marL="0" indent="0">
              <a:lnSpc>
                <a:spcPct val="80000"/>
              </a:lnSpc>
              <a:buFont typeface="Wingdings" pitchFamily="2" charset="2"/>
              <a:buNone/>
            </a:pPr>
            <a:r>
              <a:rPr lang="en-AU" sz="2200"/>
              <a:t>     int i;</a:t>
            </a:r>
          </a:p>
          <a:p>
            <a:pPr marL="0" indent="0">
              <a:lnSpc>
                <a:spcPct val="80000"/>
              </a:lnSpc>
              <a:buFont typeface="Wingdings" pitchFamily="2" charset="2"/>
              <a:buNone/>
            </a:pPr>
            <a:r>
              <a:rPr lang="en-AU" sz="2200"/>
              <a:t>    for(i = 0;i&lt;M;i++)</a:t>
            </a:r>
          </a:p>
          <a:p>
            <a:pPr marL="0" indent="0">
              <a:lnSpc>
                <a:spcPct val="80000"/>
              </a:lnSpc>
              <a:buFont typeface="Wingdings" pitchFamily="2" charset="2"/>
              <a:buNone/>
            </a:pPr>
            <a:r>
              <a:rPr lang="en-AU" sz="2200"/>
              <a:t>    {</a:t>
            </a:r>
          </a:p>
          <a:p>
            <a:pPr marL="0" indent="0">
              <a:lnSpc>
                <a:spcPct val="80000"/>
              </a:lnSpc>
              <a:buFont typeface="Wingdings" pitchFamily="2" charset="2"/>
              <a:buNone/>
            </a:pPr>
            <a:r>
              <a:rPr lang="en-AU" sz="2200"/>
              <a:t>  	HASHTABLE[i].key = NULLKEY;</a:t>
            </a:r>
          </a:p>
          <a:p>
            <a:pPr marL="0" indent="0">
              <a:lnSpc>
                <a:spcPct val="80000"/>
              </a:lnSpc>
              <a:buFont typeface="Wingdings" pitchFamily="2" charset="2"/>
              <a:buNone/>
            </a:pPr>
            <a:r>
              <a:rPr lang="en-AU" sz="2200"/>
              <a:t>  	HASHTABLE[i].Next = -1;</a:t>
            </a:r>
          </a:p>
          <a:p>
            <a:pPr marL="0" indent="0">
              <a:lnSpc>
                <a:spcPct val="80000"/>
              </a:lnSpc>
              <a:buFont typeface="Wingdings" pitchFamily="2" charset="2"/>
              <a:buNone/>
            </a:pPr>
            <a:r>
              <a:rPr lang="en-AU" sz="2200"/>
              <a:t>    }</a:t>
            </a:r>
          </a:p>
          <a:p>
            <a:pPr marL="0" indent="0">
              <a:lnSpc>
                <a:spcPct val="80000"/>
              </a:lnSpc>
              <a:buFont typeface="Wingdings" pitchFamily="2" charset="2"/>
              <a:buNone/>
            </a:pPr>
            <a:r>
              <a:rPr lang="en-AU" sz="2200"/>
              <a:t>    avail =M-1;/* nut M-1 la nut o cuoi bang chuan bi cap phat neu co xung dot*/</a:t>
            </a:r>
          </a:p>
          <a:p>
            <a:pPr marL="0" indent="0">
              <a:lnSpc>
                <a:spcPct val="80000"/>
              </a:lnSpc>
              <a:buFont typeface="Wingdings" pitchFamily="2" charset="2"/>
              <a:buNone/>
            </a:pPr>
            <a:r>
              <a:rPr lang="en-AU" sz="2200"/>
              <a:t> }</a:t>
            </a:r>
            <a:endParaRPr lang="en-US" sz="2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Phương pháp nối kết hợp nhất (6)</a:t>
            </a:r>
          </a:p>
        </p:txBody>
      </p:sp>
      <p:sp>
        <p:nvSpPr>
          <p:cNvPr id="27651" name="Rectangle 3"/>
          <p:cNvSpPr>
            <a:spLocks noGrp="1" noChangeArrowheads="1"/>
          </p:cNvSpPr>
          <p:nvPr>
            <p:ph idx="1"/>
          </p:nvPr>
        </p:nvSpPr>
        <p:spPr>
          <a:xfrm>
            <a:off x="785813" y="1290638"/>
            <a:ext cx="8358187" cy="5124450"/>
          </a:xfrm>
        </p:spPr>
        <p:txBody>
          <a:bodyPr/>
          <a:lstStyle/>
          <a:p>
            <a:pPr marL="0" indent="0">
              <a:buFont typeface="Wingdings" pitchFamily="2" charset="2"/>
              <a:buNone/>
            </a:pPr>
            <a:r>
              <a:rPr lang="en-AU" sz="2400" b="1"/>
              <a:t>Phép toán tìm kiếm (search):</a:t>
            </a:r>
            <a:endParaRPr lang="en-AU" sz="2400"/>
          </a:p>
          <a:p>
            <a:pPr marL="0" indent="0">
              <a:buFont typeface="Wingdings" pitchFamily="2" charset="2"/>
              <a:buNone/>
            </a:pPr>
            <a:r>
              <a:rPr lang="en-AU" sz="2400"/>
              <a:t>int search(int k)</a:t>
            </a:r>
          </a:p>
          <a:p>
            <a:pPr marL="0" indent="0">
              <a:buFont typeface="Wingdings" pitchFamily="2" charset="2"/>
              <a:buNone/>
            </a:pPr>
            <a:r>
              <a:rPr lang="en-AU" sz="2400"/>
              <a:t>{</a:t>
            </a:r>
          </a:p>
          <a:p>
            <a:pPr marL="0" indent="0">
              <a:buFont typeface="Wingdings" pitchFamily="2" charset="2"/>
              <a:buNone/>
            </a:pPr>
            <a:r>
              <a:rPr lang="en-AU" sz="2400"/>
              <a:t>	int i;</a:t>
            </a:r>
          </a:p>
          <a:p>
            <a:pPr marL="0" indent="0">
              <a:buFont typeface="Wingdings" pitchFamily="2" charset="2"/>
              <a:buNone/>
            </a:pPr>
            <a:r>
              <a:rPr lang="en-AU" sz="2400"/>
              <a:t>	i=HF(k);</a:t>
            </a:r>
          </a:p>
          <a:p>
            <a:pPr marL="0" indent="0">
              <a:buFont typeface="Wingdings" pitchFamily="2" charset="2"/>
              <a:buNone/>
            </a:pPr>
            <a:r>
              <a:rPr lang="en-AU" sz="2400"/>
              <a:t>	while(k !=HASHTABLE[i].key &amp;&amp; i !=-1)</a:t>
            </a:r>
          </a:p>
          <a:p>
            <a:pPr marL="0" indent="0">
              <a:buFont typeface="Wingdings" pitchFamily="2" charset="2"/>
              <a:buNone/>
            </a:pPr>
            <a:r>
              <a:rPr lang="en-AU" sz="2400"/>
              <a:t> 	   	i=HASHTABLE[i].next;</a:t>
            </a:r>
          </a:p>
          <a:p>
            <a:pPr marL="0" indent="0">
              <a:buFont typeface="Wingdings" pitchFamily="2" charset="2"/>
              <a:buNone/>
            </a:pPr>
            <a:r>
              <a:rPr lang="en-AU" sz="2400"/>
              <a:t>	if(k== HASHTABLE[i]key)  </a:t>
            </a:r>
          </a:p>
          <a:p>
            <a:pPr marL="0" indent="0">
              <a:buFont typeface="Wingdings" pitchFamily="2" charset="2"/>
              <a:buNone/>
            </a:pPr>
            <a:r>
              <a:rPr lang="en-AU" sz="2400"/>
              <a:t>    		return(i);	//tim thay </a:t>
            </a:r>
          </a:p>
          <a:p>
            <a:pPr marL="0" indent="0">
              <a:buFont typeface="Wingdings" pitchFamily="2" charset="2"/>
              <a:buNone/>
            </a:pPr>
            <a:r>
              <a:rPr lang="en-AU" sz="2400"/>
              <a:t>	return(M);		//khong tim thay</a:t>
            </a:r>
          </a:p>
          <a:p>
            <a:pPr marL="0" indent="0">
              <a:buFont typeface="Wingdings" pitchFamily="2" charset="2"/>
              <a:buNone/>
            </a:pPr>
            <a:r>
              <a:rPr lang="en-AU" sz="2400"/>
              <a:t>}</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Phương pháp nối kết hợp nhất (7)</a:t>
            </a:r>
          </a:p>
        </p:txBody>
      </p:sp>
      <p:sp>
        <p:nvSpPr>
          <p:cNvPr id="28675" name="Rectangle 3"/>
          <p:cNvSpPr>
            <a:spLocks noGrp="1" noChangeArrowheads="1"/>
          </p:cNvSpPr>
          <p:nvPr>
            <p:ph idx="1"/>
          </p:nvPr>
        </p:nvSpPr>
        <p:spPr/>
        <p:txBody>
          <a:bodyPr/>
          <a:lstStyle/>
          <a:p>
            <a:pPr marL="0" indent="0">
              <a:buFont typeface="Wingdings" pitchFamily="2" charset="2"/>
              <a:buNone/>
            </a:pPr>
            <a:r>
              <a:rPr lang="en-AU" b="1"/>
              <a:t>Phép toán lấy phần tử trống (Getempty):</a:t>
            </a:r>
            <a:endParaRPr lang="en-AU"/>
          </a:p>
          <a:p>
            <a:pPr marL="0" indent="0">
              <a:buFont typeface="Wingdings" pitchFamily="2" charset="2"/>
              <a:buNone/>
            </a:pPr>
            <a:r>
              <a:rPr lang="en-AU"/>
              <a:t>Chọn phần tử còn trống phía cuối bản băm để cấp phát khi xảy ra xung đột.</a:t>
            </a:r>
          </a:p>
          <a:p>
            <a:pPr marL="0" indent="0">
              <a:buFont typeface="Wingdings" pitchFamily="2" charset="2"/>
              <a:buNone/>
            </a:pPr>
            <a:r>
              <a:rPr lang="en-AU"/>
              <a:t>int getempty()</a:t>
            </a:r>
          </a:p>
          <a:p>
            <a:pPr marL="0" indent="0">
              <a:buFont typeface="Wingdings" pitchFamily="2" charset="2"/>
              <a:buNone/>
            </a:pPr>
            <a:r>
              <a:rPr lang="en-AU"/>
              <a:t>{  </a:t>
            </a:r>
          </a:p>
          <a:p>
            <a:pPr marL="0" indent="0">
              <a:buFont typeface="Wingdings" pitchFamily="2" charset="2"/>
              <a:buNone/>
            </a:pPr>
            <a:r>
              <a:rPr lang="en-AU"/>
              <a:t>	while(HASHTABLE[avail].key !=NULLKEY)</a:t>
            </a:r>
          </a:p>
          <a:p>
            <a:pPr marL="0" indent="0">
              <a:buFont typeface="Wingdings" pitchFamily="2" charset="2"/>
              <a:buNone/>
            </a:pPr>
            <a:r>
              <a:rPr lang="en-AU"/>
              <a:t>    	avail - -;</a:t>
            </a:r>
          </a:p>
          <a:p>
            <a:pPr marL="0" indent="0">
              <a:buFont typeface="Wingdings" pitchFamily="2" charset="2"/>
              <a:buNone/>
            </a:pPr>
            <a:r>
              <a:rPr lang="en-AU"/>
              <a:t>	return(avail);</a:t>
            </a:r>
          </a:p>
          <a:p>
            <a:pPr marL="0" indent="0">
              <a:buFont typeface="Wingdings" pitchFamily="2" charset="2"/>
              <a:buNone/>
            </a:pPr>
            <a:r>
              <a:rPr lang="en-AU"/>
              <a: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Phương pháp nối kết hợp nhất (9)</a:t>
            </a:r>
          </a:p>
        </p:txBody>
      </p:sp>
      <p:sp>
        <p:nvSpPr>
          <p:cNvPr id="29699" name="Rectangle 3"/>
          <p:cNvSpPr>
            <a:spLocks noGrp="1" noChangeArrowheads="1"/>
          </p:cNvSpPr>
          <p:nvPr>
            <p:ph idx="1"/>
          </p:nvPr>
        </p:nvSpPr>
        <p:spPr/>
        <p:txBody>
          <a:bodyPr/>
          <a:lstStyle/>
          <a:p>
            <a:pPr marL="0" indent="0">
              <a:lnSpc>
                <a:spcPct val="80000"/>
              </a:lnSpc>
              <a:buFont typeface="Wingdings" pitchFamily="2" charset="2"/>
              <a:buNone/>
            </a:pPr>
            <a:r>
              <a:rPr lang="en-AU" sz="1800"/>
              <a:t>if(HASHTABLE[i].key == NULLKEY)  </a:t>
            </a:r>
          </a:p>
          <a:p>
            <a:pPr marL="0" indent="0">
              <a:lnSpc>
                <a:spcPct val="80000"/>
              </a:lnSpc>
              <a:buFont typeface="Wingdings" pitchFamily="2" charset="2"/>
              <a:buNone/>
            </a:pPr>
            <a:r>
              <a:rPr lang="en-AU" sz="1800"/>
              <a:t>    //Nut i con trong thi cap nhat</a:t>
            </a:r>
            <a:endParaRPr lang="da-DK" sz="1800"/>
          </a:p>
          <a:p>
            <a:pPr marL="0" indent="0">
              <a:lnSpc>
                <a:spcPct val="80000"/>
              </a:lnSpc>
              <a:buFont typeface="Wingdings" pitchFamily="2" charset="2"/>
              <a:buNone/>
            </a:pPr>
            <a:r>
              <a:rPr lang="da-DK" sz="1800"/>
              <a:t>j = i;</a:t>
            </a:r>
          </a:p>
          <a:p>
            <a:pPr marL="0" indent="0">
              <a:lnSpc>
                <a:spcPct val="80000"/>
              </a:lnSpc>
              <a:buFont typeface="Wingdings" pitchFamily="2" charset="2"/>
              <a:buNone/>
            </a:pPr>
            <a:r>
              <a:rPr lang="da-DK" sz="1800"/>
              <a:t>else    </a:t>
            </a:r>
          </a:p>
          <a:p>
            <a:pPr marL="0" indent="0">
              <a:lnSpc>
                <a:spcPct val="80000"/>
              </a:lnSpc>
              <a:buFont typeface="Wingdings" pitchFamily="2" charset="2"/>
              <a:buNone/>
            </a:pPr>
            <a:r>
              <a:rPr lang="da-DK" sz="1800"/>
              <a:t>    //Neu nut i la nut cuoi cua DSLK</a:t>
            </a:r>
            <a:endParaRPr lang="en-AU" sz="1800"/>
          </a:p>
          <a:p>
            <a:pPr marL="0" indent="0">
              <a:lnSpc>
                <a:spcPct val="80000"/>
              </a:lnSpc>
              <a:buFont typeface="Wingdings" pitchFamily="2" charset="2"/>
              <a:buNone/>
            </a:pPr>
            <a:r>
              <a:rPr lang="en-AU" sz="1800"/>
              <a:t>{</a:t>
            </a:r>
          </a:p>
          <a:p>
            <a:pPr marL="0" indent="0">
              <a:lnSpc>
                <a:spcPct val="80000"/>
              </a:lnSpc>
              <a:buFont typeface="Wingdings" pitchFamily="2" charset="2"/>
              <a:buNone/>
            </a:pPr>
            <a:r>
              <a:rPr lang="en-AU" sz="1800"/>
              <a:t>    	j = getempty();</a:t>
            </a:r>
          </a:p>
          <a:p>
            <a:pPr marL="0" indent="0">
              <a:lnSpc>
                <a:spcPct val="80000"/>
              </a:lnSpc>
              <a:buFont typeface="Wingdings" pitchFamily="2" charset="2"/>
              <a:buNone/>
            </a:pPr>
            <a:r>
              <a:rPr lang="en-AU" sz="1800"/>
              <a:t>      	 if(j &lt; 0)</a:t>
            </a:r>
          </a:p>
          <a:p>
            <a:pPr marL="0" indent="0">
              <a:lnSpc>
                <a:spcPct val="80000"/>
              </a:lnSpc>
              <a:buFont typeface="Wingdings" pitchFamily="2" charset="2"/>
              <a:buNone/>
            </a:pPr>
            <a:r>
              <a:rPr lang="en-AU" sz="1800"/>
              <a:t>	{</a:t>
            </a:r>
          </a:p>
          <a:p>
            <a:pPr marL="0" indent="0">
              <a:lnSpc>
                <a:spcPct val="80000"/>
              </a:lnSpc>
              <a:buFont typeface="Wingdings" pitchFamily="2" charset="2"/>
              <a:buNone/>
            </a:pPr>
            <a:r>
              <a:rPr lang="en-AU" sz="1800"/>
              <a:t>       		printf(“\n Bang bam bi ‘);	return(j);</a:t>
            </a:r>
          </a:p>
          <a:p>
            <a:pPr marL="0" indent="0">
              <a:lnSpc>
                <a:spcPct val="80000"/>
              </a:lnSpc>
              <a:buFont typeface="Wingdings" pitchFamily="2" charset="2"/>
              <a:buNone/>
            </a:pPr>
            <a:r>
              <a:rPr lang="en-AU" sz="1800"/>
              <a:t>	}</a:t>
            </a:r>
          </a:p>
          <a:p>
            <a:pPr marL="0" indent="0">
              <a:lnSpc>
                <a:spcPct val="80000"/>
              </a:lnSpc>
              <a:buFont typeface="Wingdings" pitchFamily="2" charset="2"/>
              <a:buNone/>
            </a:pPr>
            <a:r>
              <a:rPr lang="en-AU" sz="1800"/>
              <a:t>	else</a:t>
            </a:r>
          </a:p>
          <a:p>
            <a:pPr marL="0" indent="0">
              <a:lnSpc>
                <a:spcPct val="80000"/>
              </a:lnSpc>
              <a:buFont typeface="Wingdings" pitchFamily="2" charset="2"/>
              <a:buNone/>
            </a:pPr>
            <a:r>
              <a:rPr lang="en-AU" sz="1800"/>
              <a:t>      		HASHTABLE[i].next = j;</a:t>
            </a:r>
          </a:p>
          <a:p>
            <a:pPr marL="0" indent="0">
              <a:lnSpc>
                <a:spcPct val="80000"/>
              </a:lnSpc>
              <a:buFont typeface="Wingdings" pitchFamily="2" charset="2"/>
              <a:buNone/>
            </a:pPr>
            <a:r>
              <a:rPr lang="en-AU" sz="1800"/>
              <a:t> 	}</a:t>
            </a:r>
          </a:p>
          <a:p>
            <a:pPr marL="0" indent="0">
              <a:lnSpc>
                <a:spcPct val="80000"/>
              </a:lnSpc>
              <a:buFont typeface="Wingdings" pitchFamily="2" charset="2"/>
              <a:buNone/>
            </a:pPr>
            <a:r>
              <a:rPr lang="en-AU" sz="1800"/>
              <a:t>  	HASHTABLE[j].key = k;</a:t>
            </a:r>
          </a:p>
          <a:p>
            <a:pPr marL="0" indent="0">
              <a:lnSpc>
                <a:spcPct val="80000"/>
              </a:lnSpc>
              <a:buFont typeface="Wingdings" pitchFamily="2" charset="2"/>
              <a:buNone/>
            </a:pPr>
            <a:r>
              <a:rPr lang="en-AU" sz="1800"/>
              <a:t> 	return(j);</a:t>
            </a:r>
          </a:p>
          <a:p>
            <a:pPr marL="0" indent="0">
              <a:lnSpc>
                <a:spcPct val="80000"/>
              </a:lnSpc>
              <a:buFont typeface="Wingdings" pitchFamily="2" charset="2"/>
              <a:buNone/>
            </a:pPr>
            <a:r>
              <a:rPr lang="en-AU" sz="1800"/>
              <a:t>}</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Phương pháp nối kết hợp nhất (8)</a:t>
            </a:r>
          </a:p>
        </p:txBody>
      </p:sp>
      <p:sp>
        <p:nvSpPr>
          <p:cNvPr id="30723" name="Rectangle 3"/>
          <p:cNvSpPr>
            <a:spLocks noGrp="1" noChangeArrowheads="1"/>
          </p:cNvSpPr>
          <p:nvPr>
            <p:ph idx="1"/>
          </p:nvPr>
        </p:nvSpPr>
        <p:spPr/>
        <p:txBody>
          <a:bodyPr/>
          <a:lstStyle/>
          <a:p>
            <a:pPr marL="0" indent="0">
              <a:lnSpc>
                <a:spcPct val="80000"/>
              </a:lnSpc>
              <a:buFont typeface="Wingdings" pitchFamily="2" charset="2"/>
              <a:buNone/>
            </a:pPr>
            <a:r>
              <a:rPr lang="en-AU" sz="2000"/>
              <a:t>int insert(int k)</a:t>
            </a:r>
          </a:p>
          <a:p>
            <a:pPr marL="0" indent="0">
              <a:lnSpc>
                <a:spcPct val="80000"/>
              </a:lnSpc>
              <a:buFont typeface="Wingdings" pitchFamily="2" charset="2"/>
              <a:buNone/>
            </a:pPr>
            <a:r>
              <a:rPr lang="en-AU" sz="2000"/>
              <a:t>{ </a:t>
            </a:r>
          </a:p>
          <a:p>
            <a:pPr marL="0" indent="0">
              <a:lnSpc>
                <a:spcPct val="80000"/>
              </a:lnSpc>
              <a:buFont typeface="Wingdings" pitchFamily="2" charset="2"/>
              <a:buNone/>
            </a:pPr>
            <a:r>
              <a:rPr lang="en-AU" sz="2000"/>
              <a:t>	int I;</a:t>
            </a:r>
          </a:p>
          <a:p>
            <a:pPr marL="0" indent="0">
              <a:lnSpc>
                <a:spcPct val="80000"/>
              </a:lnSpc>
              <a:buFont typeface="Wingdings" pitchFamily="2" charset="2"/>
              <a:buNone/>
            </a:pPr>
            <a:r>
              <a:rPr lang="en-AU" sz="2000"/>
              <a:t>	</a:t>
            </a:r>
            <a:r>
              <a:rPr lang="en-AU" sz="1800"/>
              <a:t>//con tro lan theo danh sach lien ket chua cac nut //bi xung dot</a:t>
            </a:r>
          </a:p>
          <a:p>
            <a:pPr marL="0" indent="0">
              <a:lnSpc>
                <a:spcPct val="80000"/>
              </a:lnSpc>
              <a:buFont typeface="Wingdings" pitchFamily="2" charset="2"/>
              <a:buNone/>
            </a:pPr>
            <a:r>
              <a:rPr lang="en-AU" sz="2000"/>
              <a:t>	int j;</a:t>
            </a:r>
          </a:p>
          <a:p>
            <a:pPr marL="0" indent="0">
              <a:lnSpc>
                <a:spcPct val="80000"/>
              </a:lnSpc>
              <a:buFont typeface="Wingdings" pitchFamily="2" charset="2"/>
              <a:buNone/>
            </a:pPr>
            <a:r>
              <a:rPr lang="en-AU" sz="2000"/>
              <a:t>	//dia chi nut trong duoc cap phat</a:t>
            </a:r>
          </a:p>
          <a:p>
            <a:pPr marL="0" indent="0">
              <a:lnSpc>
                <a:spcPct val="80000"/>
              </a:lnSpc>
              <a:buFont typeface="Wingdings" pitchFamily="2" charset="2"/>
              <a:buNone/>
            </a:pPr>
            <a:r>
              <a:rPr lang="en-AU" sz="2000"/>
              <a:t>	i = search(k);</a:t>
            </a:r>
          </a:p>
          <a:p>
            <a:pPr marL="0" indent="0">
              <a:lnSpc>
                <a:spcPct val="80000"/>
              </a:lnSpc>
              <a:buFont typeface="Wingdings" pitchFamily="2" charset="2"/>
              <a:buNone/>
            </a:pPr>
            <a:r>
              <a:rPr lang="en-AU" sz="2000"/>
              <a:t>	if(i !=M)</a:t>
            </a:r>
          </a:p>
          <a:p>
            <a:pPr marL="0" indent="0">
              <a:lnSpc>
                <a:spcPct val="80000"/>
              </a:lnSpc>
              <a:buFont typeface="Wingdings" pitchFamily="2" charset="2"/>
              <a:buNone/>
            </a:pPr>
            <a:r>
              <a:rPr lang="en-AU" sz="2000"/>
              <a:t> 	{ </a:t>
            </a:r>
          </a:p>
          <a:p>
            <a:pPr marL="0" indent="0">
              <a:lnSpc>
                <a:spcPct val="80000"/>
              </a:lnSpc>
              <a:buFont typeface="Wingdings" pitchFamily="2" charset="2"/>
              <a:buNone/>
            </a:pPr>
            <a:r>
              <a:rPr lang="en-AU" sz="2000"/>
              <a:t>	    printf(“\n khoa %d bi trung,khong them nut nay duoc”,k);</a:t>
            </a:r>
          </a:p>
          <a:p>
            <a:pPr marL="0" indent="0">
              <a:lnSpc>
                <a:spcPct val="80000"/>
              </a:lnSpc>
              <a:buFont typeface="Wingdings" pitchFamily="2" charset="2"/>
              <a:buNone/>
            </a:pPr>
            <a:r>
              <a:rPr lang="en-AU" sz="2000"/>
              <a:t>   	    return(i);</a:t>
            </a:r>
          </a:p>
          <a:p>
            <a:pPr marL="0" indent="0">
              <a:lnSpc>
                <a:spcPct val="80000"/>
              </a:lnSpc>
              <a:buFont typeface="Wingdings" pitchFamily="2" charset="2"/>
              <a:buNone/>
            </a:pPr>
            <a:r>
              <a:rPr lang="en-AU" sz="2000"/>
              <a:t>	}</a:t>
            </a:r>
          </a:p>
          <a:p>
            <a:pPr marL="0" indent="0">
              <a:lnSpc>
                <a:spcPct val="80000"/>
              </a:lnSpc>
              <a:buFont typeface="Wingdings" pitchFamily="2" charset="2"/>
              <a:buNone/>
            </a:pPr>
            <a:r>
              <a:rPr lang="en-AU" sz="2000"/>
              <a:t>   	i=HF(k);</a:t>
            </a:r>
          </a:p>
          <a:p>
            <a:pPr marL="0" indent="0">
              <a:lnSpc>
                <a:spcPct val="80000"/>
              </a:lnSpc>
              <a:buFont typeface="Wingdings" pitchFamily="2" charset="2"/>
              <a:buNone/>
            </a:pPr>
            <a:r>
              <a:rPr lang="en-AU" sz="2000"/>
              <a:t>	while(HASHTABLE[i]next &gt;=0)</a:t>
            </a:r>
          </a:p>
          <a:p>
            <a:pPr marL="0" indent="0">
              <a:lnSpc>
                <a:spcPct val="80000"/>
              </a:lnSpc>
              <a:buFont typeface="Wingdings" pitchFamily="2" charset="2"/>
              <a:buNone/>
            </a:pPr>
            <a:r>
              <a:rPr lang="en-AU" sz="2000"/>
              <a:t>    	i=HASHTABLE[i].next;</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2"/>
          <p:cNvSpPr>
            <a:spLocks noGrp="1" noChangeArrowheads="1"/>
          </p:cNvSpPr>
          <p:nvPr>
            <p:ph type="title"/>
          </p:nvPr>
        </p:nvSpPr>
        <p:spPr/>
        <p:txBody>
          <a:bodyPr/>
          <a:lstStyle/>
          <a:p>
            <a:r>
              <a:rPr lang="en-US"/>
              <a:t>Phương pháp dò tuyến tính (1)</a:t>
            </a:r>
          </a:p>
        </p:txBody>
      </p:sp>
      <p:sp>
        <p:nvSpPr>
          <p:cNvPr id="528387" name="Rectangle 3"/>
          <p:cNvSpPr>
            <a:spLocks noGrp="1" noChangeArrowheads="1"/>
          </p:cNvSpPr>
          <p:nvPr>
            <p:ph type="body" sz="half" idx="1"/>
          </p:nvPr>
        </p:nvSpPr>
        <p:spPr>
          <a:xfrm>
            <a:off x="785813" y="1290638"/>
            <a:ext cx="6234112" cy="4841875"/>
          </a:xfrm>
        </p:spPr>
        <p:txBody>
          <a:bodyPr/>
          <a:lstStyle/>
          <a:p>
            <a:pPr marL="0" indent="0">
              <a:lnSpc>
                <a:spcPct val="90000"/>
              </a:lnSpc>
              <a:buFont typeface="Wingdings" pitchFamily="2" charset="2"/>
              <a:buNone/>
              <a:defRPr/>
            </a:pPr>
            <a:r>
              <a:rPr lang="en-US" b="1" dirty="0">
                <a:solidFill>
                  <a:schemeClr val="tx2"/>
                </a:solidFill>
              </a:rPr>
              <a:t>III</a:t>
            </a:r>
            <a:r>
              <a:rPr lang="en-US" sz="2400" dirty="0"/>
              <a:t>. </a:t>
            </a:r>
            <a:r>
              <a:rPr lang="en-US" dirty="0" err="1">
                <a:solidFill>
                  <a:srgbClr val="830730"/>
                </a:solidFill>
              </a:rPr>
              <a:t>Bảng</a:t>
            </a:r>
            <a:r>
              <a:rPr lang="en-US" dirty="0">
                <a:solidFill>
                  <a:srgbClr val="830730"/>
                </a:solidFill>
              </a:rPr>
              <a:t> </a:t>
            </a:r>
            <a:r>
              <a:rPr lang="en-US" dirty="0" err="1">
                <a:solidFill>
                  <a:srgbClr val="830730"/>
                </a:solidFill>
              </a:rPr>
              <a:t>băm</a:t>
            </a:r>
            <a:r>
              <a:rPr lang="en-US" dirty="0">
                <a:solidFill>
                  <a:srgbClr val="830730"/>
                </a:solidFill>
              </a:rPr>
              <a:t> </a:t>
            </a:r>
            <a:r>
              <a:rPr lang="en-US" dirty="0" err="1">
                <a:solidFill>
                  <a:srgbClr val="830730"/>
                </a:solidFill>
              </a:rPr>
              <a:t>với</a:t>
            </a:r>
            <a:r>
              <a:rPr lang="en-US" dirty="0">
                <a:solidFill>
                  <a:srgbClr val="830730"/>
                </a:solidFill>
              </a:rPr>
              <a:t> </a:t>
            </a:r>
            <a:r>
              <a:rPr lang="en-US" dirty="0" err="1">
                <a:solidFill>
                  <a:srgbClr val="830730"/>
                </a:solidFill>
              </a:rPr>
              <a:t>phương</a:t>
            </a:r>
            <a:r>
              <a:rPr lang="en-US" dirty="0">
                <a:solidFill>
                  <a:srgbClr val="830730"/>
                </a:solidFill>
              </a:rPr>
              <a:t> </a:t>
            </a:r>
            <a:r>
              <a:rPr lang="en-US" dirty="0" err="1">
                <a:solidFill>
                  <a:srgbClr val="830730"/>
                </a:solidFill>
              </a:rPr>
              <a:t>pháp</a:t>
            </a:r>
            <a:r>
              <a:rPr lang="en-US" dirty="0">
                <a:solidFill>
                  <a:srgbClr val="830730"/>
                </a:solidFill>
              </a:rPr>
              <a:t> </a:t>
            </a:r>
            <a:r>
              <a:rPr lang="en-US" dirty="0" err="1">
                <a:solidFill>
                  <a:srgbClr val="830730"/>
                </a:solidFill>
              </a:rPr>
              <a:t>dò</a:t>
            </a:r>
            <a:r>
              <a:rPr lang="en-US" dirty="0">
                <a:solidFill>
                  <a:srgbClr val="830730"/>
                </a:solidFill>
              </a:rPr>
              <a:t> </a:t>
            </a:r>
            <a:r>
              <a:rPr lang="en-US" dirty="0" err="1">
                <a:solidFill>
                  <a:srgbClr val="830730"/>
                </a:solidFill>
              </a:rPr>
              <a:t>tuyến</a:t>
            </a:r>
            <a:r>
              <a:rPr lang="en-US" dirty="0">
                <a:solidFill>
                  <a:srgbClr val="830730"/>
                </a:solidFill>
              </a:rPr>
              <a:t> </a:t>
            </a:r>
            <a:r>
              <a:rPr lang="en-US" dirty="0" err="1">
                <a:solidFill>
                  <a:srgbClr val="830730"/>
                </a:solidFill>
              </a:rPr>
              <a:t>tính</a:t>
            </a:r>
            <a:r>
              <a:rPr lang="en-US" dirty="0">
                <a:solidFill>
                  <a:srgbClr val="830730"/>
                </a:solidFill>
              </a:rPr>
              <a:t> (Linear Probing Method):</a:t>
            </a:r>
          </a:p>
          <a:p>
            <a:pPr>
              <a:lnSpc>
                <a:spcPct val="90000"/>
              </a:lnSpc>
              <a:defRPr/>
            </a:pPr>
            <a:r>
              <a:rPr lang="en-AU" sz="2400" dirty="0" err="1"/>
              <a:t>Bảng</a:t>
            </a:r>
            <a:r>
              <a:rPr lang="en-AU" sz="2400" dirty="0"/>
              <a:t> </a:t>
            </a:r>
            <a:r>
              <a:rPr lang="en-AU" sz="2400" dirty="0" err="1"/>
              <a:t>băm</a:t>
            </a:r>
            <a:r>
              <a:rPr lang="en-AU" sz="2400" dirty="0"/>
              <a:t> </a:t>
            </a:r>
            <a:r>
              <a:rPr lang="en-AU" sz="2400" dirty="0" err="1"/>
              <a:t>trong</a:t>
            </a:r>
            <a:r>
              <a:rPr lang="en-AU" sz="2400" dirty="0"/>
              <a:t> </a:t>
            </a:r>
            <a:r>
              <a:rPr lang="en-AU" sz="2400" dirty="0" err="1"/>
              <a:t>trường</a:t>
            </a:r>
            <a:r>
              <a:rPr lang="en-AU" sz="2400" dirty="0"/>
              <a:t>  </a:t>
            </a:r>
            <a:r>
              <a:rPr lang="en-AU" sz="2400" dirty="0" err="1"/>
              <a:t>hợp</a:t>
            </a:r>
            <a:r>
              <a:rPr lang="en-AU" sz="2400" dirty="0"/>
              <a:t> </a:t>
            </a:r>
            <a:r>
              <a:rPr lang="en-AU" sz="2400" dirty="0" err="1"/>
              <a:t>này</a:t>
            </a:r>
            <a:r>
              <a:rPr lang="en-AU" sz="2400" dirty="0"/>
              <a:t> </a:t>
            </a:r>
            <a:r>
              <a:rPr lang="en-AU" sz="2400" dirty="0" err="1"/>
              <a:t>được</a:t>
            </a:r>
            <a:r>
              <a:rPr lang="en-AU" sz="2400" dirty="0"/>
              <a:t> </a:t>
            </a:r>
            <a:r>
              <a:rPr lang="en-AU" sz="2400" dirty="0" err="1"/>
              <a:t>cài</a:t>
            </a:r>
            <a:r>
              <a:rPr lang="en-AU" sz="2400" dirty="0"/>
              <a:t> </a:t>
            </a:r>
            <a:r>
              <a:rPr lang="en-AU" sz="2400" dirty="0" err="1"/>
              <a:t>đặt</a:t>
            </a:r>
            <a:r>
              <a:rPr lang="en-AU" sz="2400" dirty="0"/>
              <a:t> </a:t>
            </a:r>
            <a:r>
              <a:rPr lang="en-AU" sz="2400" dirty="0" err="1"/>
              <a:t>bằng</a:t>
            </a:r>
            <a:r>
              <a:rPr lang="en-AU" sz="2400" dirty="0"/>
              <a:t> </a:t>
            </a:r>
            <a:r>
              <a:rPr lang="en-AU" sz="2400" dirty="0" err="1"/>
              <a:t>danh</a:t>
            </a:r>
            <a:r>
              <a:rPr lang="en-AU" sz="2400" dirty="0"/>
              <a:t> </a:t>
            </a:r>
            <a:r>
              <a:rPr lang="en-AU" sz="2400" dirty="0" err="1"/>
              <a:t>sách</a:t>
            </a:r>
            <a:r>
              <a:rPr lang="en-AU" sz="2400" dirty="0"/>
              <a:t> </a:t>
            </a:r>
            <a:r>
              <a:rPr lang="en-AU" sz="2400" dirty="0" err="1"/>
              <a:t>kề</a:t>
            </a:r>
            <a:r>
              <a:rPr lang="en-AU" sz="2400" dirty="0"/>
              <a:t> </a:t>
            </a:r>
            <a:r>
              <a:rPr lang="en-AU" sz="2400" dirty="0" err="1"/>
              <a:t>có</a:t>
            </a:r>
            <a:r>
              <a:rPr lang="en-AU" sz="2400" dirty="0"/>
              <a:t> M </a:t>
            </a:r>
            <a:r>
              <a:rPr lang="en-AU" sz="2400" dirty="0" err="1"/>
              <a:t>nút</a:t>
            </a:r>
            <a:r>
              <a:rPr lang="en-AU" sz="2400" dirty="0"/>
              <a:t>, </a:t>
            </a:r>
            <a:r>
              <a:rPr lang="en-AU" sz="2400" dirty="0" err="1"/>
              <a:t>mỗi</a:t>
            </a:r>
            <a:r>
              <a:rPr lang="en-AU" sz="2400" dirty="0"/>
              <a:t> </a:t>
            </a:r>
            <a:r>
              <a:rPr lang="en-AU" sz="2400" dirty="0" err="1"/>
              <a:t>nút</a:t>
            </a:r>
            <a:r>
              <a:rPr lang="en-AU" sz="2400" dirty="0"/>
              <a:t> </a:t>
            </a:r>
            <a:r>
              <a:rPr lang="en-AU" sz="2400" dirty="0" err="1"/>
              <a:t>của</a:t>
            </a:r>
            <a:r>
              <a:rPr lang="en-AU" sz="2400" dirty="0"/>
              <a:t> </a:t>
            </a:r>
            <a:r>
              <a:rPr lang="en-AU" sz="2400" dirty="0" err="1"/>
              <a:t>bảng</a:t>
            </a:r>
            <a:r>
              <a:rPr lang="en-AU" sz="2400" dirty="0"/>
              <a:t> </a:t>
            </a:r>
            <a:r>
              <a:rPr lang="en-AU" sz="2400" dirty="0" err="1"/>
              <a:t>băm</a:t>
            </a:r>
            <a:r>
              <a:rPr lang="en-AU" sz="2400" dirty="0"/>
              <a:t> </a:t>
            </a:r>
            <a:r>
              <a:rPr lang="en-AU" sz="2400" dirty="0" err="1"/>
              <a:t>là</a:t>
            </a:r>
            <a:r>
              <a:rPr lang="en-AU" sz="2400" dirty="0"/>
              <a:t> </a:t>
            </a:r>
            <a:r>
              <a:rPr lang="en-AU" sz="2400" dirty="0" err="1"/>
              <a:t>một</a:t>
            </a:r>
            <a:r>
              <a:rPr lang="en-AU" sz="2400" dirty="0"/>
              <a:t> </a:t>
            </a:r>
            <a:r>
              <a:rPr lang="en-AU" sz="2400" dirty="0" err="1"/>
              <a:t>mẫu</a:t>
            </a:r>
            <a:r>
              <a:rPr lang="en-AU" sz="2400" dirty="0"/>
              <a:t> tin </a:t>
            </a:r>
            <a:r>
              <a:rPr lang="en-AU" sz="2400" dirty="0" err="1"/>
              <a:t>có</a:t>
            </a:r>
            <a:r>
              <a:rPr lang="en-AU" sz="2400" dirty="0"/>
              <a:t> </a:t>
            </a:r>
            <a:r>
              <a:rPr lang="en-AU" sz="2400" dirty="0" err="1"/>
              <a:t>một</a:t>
            </a:r>
            <a:r>
              <a:rPr lang="en-AU" sz="2400" dirty="0"/>
              <a:t> </a:t>
            </a:r>
            <a:r>
              <a:rPr lang="en-AU" sz="2400" dirty="0" err="1"/>
              <a:t>trường</a:t>
            </a:r>
            <a:r>
              <a:rPr lang="en-AU" sz="2400" dirty="0"/>
              <a:t> key </a:t>
            </a:r>
            <a:r>
              <a:rPr lang="en-AU" sz="2400" dirty="0" err="1"/>
              <a:t>để</a:t>
            </a:r>
            <a:r>
              <a:rPr lang="en-AU" sz="2400" dirty="0"/>
              <a:t> </a:t>
            </a:r>
            <a:r>
              <a:rPr lang="en-AU" sz="2400" dirty="0" err="1"/>
              <a:t>chứa</a:t>
            </a:r>
            <a:r>
              <a:rPr lang="en-AU" sz="2400" dirty="0"/>
              <a:t> </a:t>
            </a:r>
            <a:r>
              <a:rPr lang="en-AU" sz="2400" dirty="0" err="1"/>
              <a:t>khoá</a:t>
            </a:r>
            <a:r>
              <a:rPr lang="en-AU" sz="2400" dirty="0"/>
              <a:t> </a:t>
            </a:r>
            <a:r>
              <a:rPr lang="en-AU" sz="2400" dirty="0" err="1"/>
              <a:t>của</a:t>
            </a:r>
            <a:r>
              <a:rPr lang="en-AU" sz="2400" dirty="0"/>
              <a:t> </a:t>
            </a:r>
            <a:r>
              <a:rPr lang="en-AU" sz="2400" dirty="0" err="1"/>
              <a:t>nút</a:t>
            </a:r>
            <a:r>
              <a:rPr lang="en-AU" sz="2400" dirty="0"/>
              <a:t>.</a:t>
            </a:r>
          </a:p>
          <a:p>
            <a:pPr>
              <a:lnSpc>
                <a:spcPct val="90000"/>
              </a:lnSpc>
              <a:defRPr/>
            </a:pPr>
            <a:r>
              <a:rPr lang="en-AU" sz="2400" dirty="0" err="1"/>
              <a:t>Khi</a:t>
            </a:r>
            <a:r>
              <a:rPr lang="en-AU" sz="2400" dirty="0"/>
              <a:t> </a:t>
            </a:r>
            <a:r>
              <a:rPr lang="en-AU" sz="2400" dirty="0" err="1"/>
              <a:t>khởi</a:t>
            </a:r>
            <a:r>
              <a:rPr lang="en-AU" sz="2400" dirty="0"/>
              <a:t> </a:t>
            </a:r>
            <a:r>
              <a:rPr lang="en-AU" sz="2400" dirty="0" err="1"/>
              <a:t>động</a:t>
            </a:r>
            <a:r>
              <a:rPr lang="en-AU" sz="2400" dirty="0"/>
              <a:t> </a:t>
            </a:r>
            <a:r>
              <a:rPr lang="en-AU" sz="2400" dirty="0" err="1"/>
              <a:t>bảng</a:t>
            </a:r>
            <a:r>
              <a:rPr lang="en-AU" sz="2400" dirty="0"/>
              <a:t> </a:t>
            </a:r>
            <a:r>
              <a:rPr lang="en-AU" sz="2400" dirty="0" err="1"/>
              <a:t>băm</a:t>
            </a:r>
            <a:r>
              <a:rPr lang="en-AU" sz="2400" dirty="0"/>
              <a:t> </a:t>
            </a:r>
            <a:r>
              <a:rPr lang="en-AU" sz="2400" dirty="0" err="1"/>
              <a:t>thì</a:t>
            </a:r>
            <a:r>
              <a:rPr lang="en-AU" sz="2400" dirty="0"/>
              <a:t> </a:t>
            </a:r>
            <a:r>
              <a:rPr lang="en-AU" sz="2400" dirty="0" err="1"/>
              <a:t>tất</a:t>
            </a:r>
            <a:r>
              <a:rPr lang="en-AU" sz="2400" dirty="0"/>
              <a:t> </a:t>
            </a:r>
            <a:r>
              <a:rPr lang="en-AU" sz="2400" dirty="0" err="1"/>
              <a:t>cả</a:t>
            </a:r>
            <a:r>
              <a:rPr lang="en-AU" sz="2400" dirty="0"/>
              <a:t> </a:t>
            </a:r>
            <a:r>
              <a:rPr lang="en-AU" sz="2400" dirty="0" err="1"/>
              <a:t>trường</a:t>
            </a:r>
            <a:r>
              <a:rPr lang="en-AU" sz="2400" dirty="0"/>
              <a:t> key </a:t>
            </a:r>
            <a:r>
              <a:rPr lang="en-AU" sz="2400" dirty="0" err="1"/>
              <a:t>được</a:t>
            </a:r>
            <a:r>
              <a:rPr lang="en-AU" sz="2400" dirty="0"/>
              <a:t> </a:t>
            </a:r>
            <a:r>
              <a:rPr lang="en-AU" sz="2400" dirty="0" err="1"/>
              <a:t>gán</a:t>
            </a:r>
            <a:r>
              <a:rPr lang="en-AU" sz="2400" dirty="0"/>
              <a:t> NULLKEY.</a:t>
            </a:r>
          </a:p>
          <a:p>
            <a:pPr>
              <a:lnSpc>
                <a:spcPct val="90000"/>
              </a:lnSpc>
              <a:defRPr/>
            </a:pPr>
            <a:r>
              <a:rPr lang="en-AU" sz="2400" dirty="0" err="1"/>
              <a:t>Khi</a:t>
            </a:r>
            <a:r>
              <a:rPr lang="en-AU" sz="2400" dirty="0"/>
              <a:t> </a:t>
            </a:r>
            <a:r>
              <a:rPr lang="en-AU" sz="2400" dirty="0" err="1"/>
              <a:t>thêm</a:t>
            </a:r>
            <a:r>
              <a:rPr lang="en-AU" sz="2400" dirty="0"/>
              <a:t> </a:t>
            </a:r>
            <a:r>
              <a:rPr lang="en-AU" sz="2400" dirty="0" err="1"/>
              <a:t>nút</a:t>
            </a:r>
            <a:r>
              <a:rPr lang="en-AU" sz="2400" dirty="0"/>
              <a:t> </a:t>
            </a:r>
            <a:r>
              <a:rPr lang="en-AU" sz="2400" dirty="0" err="1"/>
              <a:t>có</a:t>
            </a:r>
            <a:r>
              <a:rPr lang="en-AU" sz="2400" dirty="0"/>
              <a:t> </a:t>
            </a:r>
            <a:r>
              <a:rPr lang="en-AU" sz="2400" dirty="0" err="1"/>
              <a:t>khoá</a:t>
            </a:r>
            <a:r>
              <a:rPr lang="en-AU" sz="2400" dirty="0"/>
              <a:t> key </a:t>
            </a:r>
            <a:r>
              <a:rPr lang="en-AU" sz="2400" dirty="0" err="1"/>
              <a:t>vao</a:t>
            </a:r>
            <a:r>
              <a:rPr lang="en-AU" sz="2400" dirty="0"/>
              <a:t> </a:t>
            </a:r>
            <a:r>
              <a:rPr lang="en-AU" sz="2400" dirty="0" err="1"/>
              <a:t>bảng</a:t>
            </a:r>
            <a:r>
              <a:rPr lang="en-AU" sz="2400" dirty="0"/>
              <a:t> </a:t>
            </a:r>
            <a:r>
              <a:rPr lang="en-AU" sz="2400" dirty="0" err="1"/>
              <a:t>băm</a:t>
            </a:r>
            <a:r>
              <a:rPr lang="en-AU" sz="2400" dirty="0"/>
              <a:t>, </a:t>
            </a:r>
            <a:r>
              <a:rPr lang="en-AU" sz="2400" dirty="0" err="1"/>
              <a:t>hàm</a:t>
            </a:r>
            <a:r>
              <a:rPr lang="en-AU" sz="2400" dirty="0"/>
              <a:t> </a:t>
            </a:r>
            <a:r>
              <a:rPr lang="en-AU" sz="2400" dirty="0" err="1"/>
              <a:t>băm</a:t>
            </a:r>
            <a:r>
              <a:rPr lang="en-AU" sz="2400" dirty="0"/>
              <a:t> f(key) </a:t>
            </a:r>
            <a:r>
              <a:rPr lang="en-AU" sz="2400" dirty="0" err="1"/>
              <a:t>sẽ</a:t>
            </a:r>
            <a:r>
              <a:rPr lang="en-AU" sz="2400" dirty="0"/>
              <a:t> </a:t>
            </a:r>
            <a:r>
              <a:rPr lang="en-AU" sz="2400" dirty="0" err="1"/>
              <a:t>xác</a:t>
            </a:r>
            <a:r>
              <a:rPr lang="en-AU" sz="2400" dirty="0"/>
              <a:t> </a:t>
            </a:r>
            <a:r>
              <a:rPr lang="en-AU" sz="2400" dirty="0" err="1"/>
              <a:t>định</a:t>
            </a:r>
            <a:r>
              <a:rPr lang="en-AU" sz="2400" dirty="0"/>
              <a:t> </a:t>
            </a:r>
            <a:r>
              <a:rPr lang="en-AU" sz="2400" dirty="0" err="1"/>
              <a:t>địa</a:t>
            </a:r>
            <a:r>
              <a:rPr lang="en-AU" sz="2400" dirty="0"/>
              <a:t> </a:t>
            </a:r>
            <a:r>
              <a:rPr lang="en-AU" sz="2400" dirty="0" err="1"/>
              <a:t>chỉ</a:t>
            </a:r>
            <a:r>
              <a:rPr lang="en-AU" sz="2400" dirty="0"/>
              <a:t> </a:t>
            </a:r>
            <a:r>
              <a:rPr lang="en-AU" sz="2400" dirty="0" err="1"/>
              <a:t>i</a:t>
            </a:r>
            <a:r>
              <a:rPr lang="en-AU" sz="2400" dirty="0"/>
              <a:t> </a:t>
            </a:r>
            <a:r>
              <a:rPr lang="en-AU" sz="2400" dirty="0" err="1"/>
              <a:t>trong</a:t>
            </a:r>
            <a:r>
              <a:rPr lang="en-AU" sz="2400" dirty="0"/>
              <a:t> </a:t>
            </a:r>
            <a:r>
              <a:rPr lang="en-AU" sz="2400" dirty="0" err="1"/>
              <a:t>khoảng</a:t>
            </a:r>
            <a:r>
              <a:rPr lang="en-AU" sz="2400" dirty="0"/>
              <a:t> </a:t>
            </a:r>
            <a:r>
              <a:rPr lang="en-AU" sz="2400" dirty="0" err="1"/>
              <a:t>từ</a:t>
            </a:r>
            <a:r>
              <a:rPr lang="en-AU" sz="2400" dirty="0"/>
              <a:t> 0 </a:t>
            </a:r>
            <a:r>
              <a:rPr lang="en-AU" sz="2400" dirty="0" err="1"/>
              <a:t>đến</a:t>
            </a:r>
            <a:r>
              <a:rPr lang="en-AU" sz="2400" dirty="0"/>
              <a:t> M-1:</a:t>
            </a:r>
          </a:p>
          <a:p>
            <a:pPr>
              <a:lnSpc>
                <a:spcPct val="90000"/>
              </a:lnSpc>
              <a:defRPr/>
            </a:pPr>
            <a:r>
              <a:rPr lang="en-AU" sz="2400" b="1" dirty="0" err="1">
                <a:solidFill>
                  <a:srgbClr val="FF9900"/>
                </a:solidFill>
              </a:rPr>
              <a:t>Thêm</a:t>
            </a:r>
            <a:r>
              <a:rPr lang="en-AU" sz="2400" b="1" dirty="0">
                <a:solidFill>
                  <a:srgbClr val="FF9900"/>
                </a:solidFill>
              </a:rPr>
              <a:t> </a:t>
            </a:r>
            <a:r>
              <a:rPr lang="en-AU" sz="2400" b="1" dirty="0" err="1">
                <a:solidFill>
                  <a:srgbClr val="FF9900"/>
                </a:solidFill>
              </a:rPr>
              <a:t>các</a:t>
            </a:r>
            <a:r>
              <a:rPr lang="en-AU" sz="2400" b="1" dirty="0">
                <a:solidFill>
                  <a:srgbClr val="FF9900"/>
                </a:solidFill>
              </a:rPr>
              <a:t> nut 32, 53, 22, 92, 17, 34, 24, 37, 56 </a:t>
            </a:r>
            <a:r>
              <a:rPr lang="en-AU" sz="2400" b="1" dirty="0" err="1">
                <a:solidFill>
                  <a:srgbClr val="FF9900"/>
                </a:solidFill>
              </a:rPr>
              <a:t>vào</a:t>
            </a:r>
            <a:r>
              <a:rPr lang="en-AU" sz="2400" b="1" dirty="0">
                <a:solidFill>
                  <a:srgbClr val="FF9900"/>
                </a:solidFill>
              </a:rPr>
              <a:t> </a:t>
            </a:r>
            <a:r>
              <a:rPr lang="en-AU" sz="2400" b="1" dirty="0" err="1">
                <a:solidFill>
                  <a:srgbClr val="FF9900"/>
                </a:solidFill>
              </a:rPr>
              <a:t>bảng</a:t>
            </a:r>
            <a:r>
              <a:rPr lang="en-AU" sz="2400" b="1" dirty="0">
                <a:solidFill>
                  <a:srgbClr val="FF9900"/>
                </a:solidFill>
              </a:rPr>
              <a:t> </a:t>
            </a:r>
            <a:r>
              <a:rPr lang="en-AU" sz="2400" b="1" dirty="0" err="1">
                <a:solidFill>
                  <a:srgbClr val="FF9900"/>
                </a:solidFill>
              </a:rPr>
              <a:t>băm</a:t>
            </a:r>
            <a:r>
              <a:rPr lang="en-AU" sz="2400" dirty="0"/>
              <a:t>.</a:t>
            </a:r>
          </a:p>
          <a:p>
            <a:pPr>
              <a:lnSpc>
                <a:spcPct val="90000"/>
              </a:lnSpc>
              <a:defRPr/>
            </a:pPr>
            <a:endParaRPr lang="en-AU" sz="2400" dirty="0"/>
          </a:p>
        </p:txBody>
      </p:sp>
      <p:graphicFrame>
        <p:nvGraphicFramePr>
          <p:cNvPr id="528454" name="Group 70"/>
          <p:cNvGraphicFramePr>
            <a:graphicFrameLocks noGrp="1"/>
          </p:cNvGraphicFramePr>
          <p:nvPr>
            <p:ph sz="half" idx="2"/>
          </p:nvPr>
        </p:nvGraphicFramePr>
        <p:xfrm>
          <a:off x="6564313" y="1544638"/>
          <a:ext cx="2295525" cy="4846639"/>
        </p:xfrm>
        <a:graphic>
          <a:graphicData uri="http://schemas.openxmlformats.org/drawingml/2006/table">
            <a:tbl>
              <a:tblPr/>
              <a:tblGrid>
                <a:gridCol w="879475">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tblGrid>
              <a:tr h="803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0</a:t>
                      </a:r>
                    </a:p>
                  </a:txBody>
                  <a:tcPr horzOverflow="overflow">
                    <a:lnL cap="flat">
                      <a:noFill/>
                    </a:lnL>
                    <a:lnR w="28575" cap="flat" cmpd="sng" algn="ctr">
                      <a:solidFill>
                        <a:schemeClr val="hlink"/>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nullkey</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1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1</a:t>
                      </a:r>
                    </a:p>
                  </a:txBody>
                  <a:tcP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nullkey</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1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2</a:t>
                      </a:r>
                    </a:p>
                  </a:txBody>
                  <a:tcP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nullkey</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1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3</a:t>
                      </a:r>
                    </a:p>
                  </a:txBody>
                  <a:tcP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nullkey</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96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a:t>
                      </a:r>
                    </a:p>
                  </a:txBody>
                  <a:tcP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nullkey</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96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accent1"/>
                          </a:solidFill>
                          <a:effectLst/>
                          <a:latin typeface="Tahoma" pitchFamily="34" charset="0"/>
                        </a:rPr>
                        <a:t>M-1</a:t>
                      </a:r>
                    </a:p>
                  </a:txBody>
                  <a:tcPr horzOverflow="overflow">
                    <a:lnL cap="flat">
                      <a:noFill/>
                    </a:lnL>
                    <a:lnR w="28575" cap="flat" cmpd="sng" algn="ctr">
                      <a:solidFill>
                        <a:schemeClr val="hlink"/>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rgbClr val="830730"/>
                          </a:solidFill>
                          <a:effectLst/>
                          <a:latin typeface="Tahoma" pitchFamily="34" charset="0"/>
                        </a:rPr>
                        <a:t>nullkey</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55"/>
          <p:cNvSpPr>
            <a:spLocks noGrp="1" noChangeArrowheads="1"/>
          </p:cNvSpPr>
          <p:nvPr>
            <p:ph type="title"/>
          </p:nvPr>
        </p:nvSpPr>
        <p:spPr/>
        <p:txBody>
          <a:bodyPr/>
          <a:lstStyle/>
          <a:p>
            <a:br>
              <a:rPr lang="en-US"/>
            </a:br>
            <a:r>
              <a:rPr lang="en-AU" sz="2000">
                <a:solidFill>
                  <a:schemeClr val="hlink"/>
                </a:solidFill>
              </a:rPr>
              <a:t>Thêm các nut 32, 53, 22, 92, 17, 34, 24, 37, 56 vào bảng băm</a:t>
            </a:r>
            <a:br>
              <a:rPr lang="en-AU"/>
            </a:br>
            <a:endParaRPr lang="en-US"/>
          </a:p>
        </p:txBody>
      </p:sp>
      <p:graphicFrame>
        <p:nvGraphicFramePr>
          <p:cNvPr id="622567" name="Group 999"/>
          <p:cNvGraphicFramePr>
            <a:graphicFrameLocks noGrp="1"/>
          </p:cNvGraphicFramePr>
          <p:nvPr>
            <p:ph type="tbl" idx="1"/>
          </p:nvPr>
        </p:nvGraphicFramePr>
        <p:xfrm>
          <a:off x="619125" y="898525"/>
          <a:ext cx="8358188" cy="5122865"/>
        </p:xfrm>
        <a:graphic>
          <a:graphicData uri="http://schemas.openxmlformats.org/drawingml/2006/table">
            <a:tbl>
              <a:tblPr/>
              <a:tblGrid>
                <a:gridCol w="592138">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gridCol w="563563">
                  <a:extLst>
                    <a:ext uri="{9D8B030D-6E8A-4147-A177-3AD203B41FA5}">
                      <a16:colId xmlns:a16="http://schemas.microsoft.com/office/drawing/2014/main" val="20004"/>
                    </a:ext>
                  </a:extLst>
                </a:gridCol>
                <a:gridCol w="1125537">
                  <a:extLst>
                    <a:ext uri="{9D8B030D-6E8A-4147-A177-3AD203B41FA5}">
                      <a16:colId xmlns:a16="http://schemas.microsoft.com/office/drawing/2014/main" val="20005"/>
                    </a:ext>
                  </a:extLst>
                </a:gridCol>
                <a:gridCol w="563563">
                  <a:extLst>
                    <a:ext uri="{9D8B030D-6E8A-4147-A177-3AD203B41FA5}">
                      <a16:colId xmlns:a16="http://schemas.microsoft.com/office/drawing/2014/main" val="20006"/>
                    </a:ext>
                  </a:extLst>
                </a:gridCol>
                <a:gridCol w="1127125">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1127125">
                  <a:extLst>
                    <a:ext uri="{9D8B030D-6E8A-4147-A177-3AD203B41FA5}">
                      <a16:colId xmlns:a16="http://schemas.microsoft.com/office/drawing/2014/main" val="20009"/>
                    </a:ext>
                  </a:extLst>
                </a:gridCol>
              </a:tblGrid>
              <a:tr h="525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56</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53</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5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7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92</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5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17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7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24</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25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9900"/>
                        </a:solidFill>
                        <a:effectLst/>
                        <a:latin typeface="Times New Roman" pitchFamily="18" charset="0"/>
                      </a:endParaRPr>
                    </a:p>
                  </a:txBody>
                  <a:tcPr horzOverflow="overflow">
                    <a:lnL cap="flat">
                      <a:noFill/>
                    </a:lnL>
                    <a:lnR w="57150" cap="flat" cmpd="sng" algn="ctr">
                      <a:solidFill>
                        <a:schemeClr val="folHlink"/>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5715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9900"/>
                          </a:solidFill>
                          <a:effectLst/>
                          <a:latin typeface="Times New Roman" pitchFamily="18" charset="0"/>
                          <a:cs typeface="Times New Roman" pitchFamily="18" charset="0"/>
                        </a:rPr>
                        <a:t>37</a:t>
                      </a:r>
                      <a:endParaRPr kumimoji="0" lang="en-AU" sz="2400" b="1" i="0" u="none" strike="noStrike" cap="none" normalizeH="0" baseline="0">
                        <a:ln>
                          <a:noFill/>
                        </a:ln>
                        <a:solidFill>
                          <a:srgbClr val="FF9900"/>
                        </a:solidFill>
                        <a:effectLst/>
                        <a:latin typeface="Times New Roman" pitchFamily="18" charset="0"/>
                      </a:endParaRPr>
                    </a:p>
                  </a:txBody>
                  <a:tcPr horzOverflow="overflow">
                    <a:lnL w="38100" cap="flat" cmpd="sng" algn="ctr">
                      <a:solidFill>
                        <a:schemeClr val="folHlink"/>
                      </a:solidFill>
                      <a:prstDash val="solid"/>
                      <a:miter lim="800000"/>
                      <a:headEnd type="none" w="med" len="med"/>
                      <a:tailEnd type="none" w="med" len="med"/>
                    </a:lnL>
                    <a:lnR w="38100" cap="flat" cmpd="sng" algn="ctr">
                      <a:solidFill>
                        <a:schemeClr val="folHlink"/>
                      </a:solidFill>
                      <a:prstDash val="solid"/>
                      <a:miter lim="800000"/>
                      <a:headEnd type="none" w="med" len="med"/>
                      <a:tailEnd type="none" w="med" len="med"/>
                    </a:lnR>
                    <a:lnT w="38100" cap="flat" cmpd="sng" algn="ctr">
                      <a:solidFill>
                        <a:schemeClr val="folHlink"/>
                      </a:solidFill>
                      <a:prstDash val="solid"/>
                      <a:miter lim="800000"/>
                      <a:headEnd type="none" w="med" len="med"/>
                      <a:tailEnd type="none" w="med" len="med"/>
                    </a:lnT>
                    <a:lnB w="38100"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30238" y="0"/>
            <a:ext cx="77724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4000">
                <a:solidFill>
                  <a:schemeClr val="bg1"/>
                </a:solidFill>
              </a:rPr>
              <a:t>H</a:t>
            </a:r>
            <a:r>
              <a:rPr lang="en-US" sz="3600">
                <a:solidFill>
                  <a:schemeClr val="bg1"/>
                </a:solidFill>
              </a:rPr>
              <a:t>ÀM BĂM</a:t>
            </a:r>
            <a:endParaRPr lang="en-US" sz="4000">
              <a:solidFill>
                <a:schemeClr val="bg1"/>
              </a:solidFill>
            </a:endParaRPr>
          </a:p>
        </p:txBody>
      </p:sp>
      <p:grpSp>
        <p:nvGrpSpPr>
          <p:cNvPr id="6147" name="Group 3"/>
          <p:cNvGrpSpPr>
            <a:grpSpLocks/>
          </p:cNvGrpSpPr>
          <p:nvPr/>
        </p:nvGrpSpPr>
        <p:grpSpPr bwMode="auto">
          <a:xfrm>
            <a:off x="2173288" y="2071688"/>
            <a:ext cx="4349750" cy="504825"/>
            <a:chOff x="1420" y="882"/>
            <a:chExt cx="2740" cy="318"/>
          </a:xfrm>
        </p:grpSpPr>
        <p:sp>
          <p:nvSpPr>
            <p:cNvPr id="6161" name="Rectangle 4"/>
            <p:cNvSpPr>
              <a:spLocks noChangeArrowheads="1"/>
            </p:cNvSpPr>
            <p:nvPr/>
          </p:nvSpPr>
          <p:spPr bwMode="auto">
            <a:xfrm>
              <a:off x="2000" y="882"/>
              <a:ext cx="1056"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r>
                <a:rPr lang="en-US" sz="2000" b="1">
                  <a:latin typeface="Times New Roman" pitchFamily="18" charset="0"/>
                </a:rPr>
                <a:t>h</a:t>
              </a:r>
              <a:endParaRPr lang="en-US" sz="3200" b="1">
                <a:latin typeface="Times New Roman" pitchFamily="18" charset="0"/>
              </a:endParaRPr>
            </a:p>
          </p:txBody>
        </p:sp>
        <p:sp>
          <p:nvSpPr>
            <p:cNvPr id="6162" name="Text Box 5"/>
            <p:cNvSpPr txBox="1">
              <a:spLocks noChangeArrowheads="1"/>
            </p:cNvSpPr>
            <p:nvPr/>
          </p:nvSpPr>
          <p:spPr bwMode="auto">
            <a:xfrm>
              <a:off x="1420" y="95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r>
                <a:rPr lang="en-US" sz="2000" b="1">
                  <a:latin typeface="Times New Roman" pitchFamily="18" charset="0"/>
                </a:rPr>
                <a:t>K</a:t>
              </a:r>
              <a:endParaRPr lang="en-US" sz="3200" b="1">
                <a:latin typeface="Times New Roman" pitchFamily="18" charset="0"/>
              </a:endParaRPr>
            </a:p>
          </p:txBody>
        </p:sp>
        <p:sp>
          <p:nvSpPr>
            <p:cNvPr id="6163" name="Text Box 6"/>
            <p:cNvSpPr txBox="1">
              <a:spLocks noChangeArrowheads="1"/>
            </p:cNvSpPr>
            <p:nvPr/>
          </p:nvSpPr>
          <p:spPr bwMode="auto">
            <a:xfrm>
              <a:off x="3658" y="917"/>
              <a:ext cx="5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r>
                <a:rPr lang="en-US" sz="2000" b="1">
                  <a:latin typeface="Times New Roman" pitchFamily="18" charset="0"/>
                </a:rPr>
                <a:t>h(K)</a:t>
              </a:r>
              <a:endParaRPr lang="en-US" sz="3200" b="1">
                <a:latin typeface="Times New Roman" pitchFamily="18" charset="0"/>
              </a:endParaRPr>
            </a:p>
          </p:txBody>
        </p:sp>
        <p:sp>
          <p:nvSpPr>
            <p:cNvPr id="6164" name="Line 7"/>
            <p:cNvSpPr>
              <a:spLocks noChangeShapeType="1"/>
            </p:cNvSpPr>
            <p:nvPr/>
          </p:nvSpPr>
          <p:spPr bwMode="auto">
            <a:xfrm>
              <a:off x="1684" y="1059"/>
              <a:ext cx="317" cy="1"/>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 name="Line 8"/>
            <p:cNvSpPr>
              <a:spLocks noChangeShapeType="1"/>
            </p:cNvSpPr>
            <p:nvPr/>
          </p:nvSpPr>
          <p:spPr bwMode="auto">
            <a:xfrm flipV="1">
              <a:off x="3096" y="1049"/>
              <a:ext cx="527" cy="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8569" name="Text Box 9"/>
          <p:cNvSpPr txBox="1">
            <a:spLocks noChangeArrowheads="1"/>
          </p:cNvSpPr>
          <p:nvPr/>
        </p:nvSpPr>
        <p:spPr bwMode="auto">
          <a:xfrm>
            <a:off x="762000" y="1417638"/>
            <a:ext cx="8382000"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20000"/>
              </a:spcBef>
              <a:buClr>
                <a:schemeClr val="accent2"/>
              </a:buClr>
              <a:buFont typeface="Wingdings" pitchFamily="2" charset="2"/>
              <a:buChar char="Ø"/>
              <a:defRPr/>
            </a:pPr>
            <a:r>
              <a:rPr lang="en-US">
                <a:cs typeface="+mn-cs"/>
              </a:rPr>
              <a:t> Hàm băm biến đổi một khóa vào một bảng các địa chỉ.</a:t>
            </a:r>
          </a:p>
          <a:p>
            <a:pPr>
              <a:spcBef>
                <a:spcPct val="20000"/>
              </a:spcBef>
              <a:buClr>
                <a:schemeClr val="accent2"/>
              </a:buClr>
              <a:buFontTx/>
              <a:buBlip>
                <a:blip r:embed="rId3"/>
              </a:buBlip>
              <a:defRPr/>
            </a:pPr>
            <a:endParaRPr lang="en-US">
              <a:cs typeface="+mn-cs"/>
            </a:endParaRPr>
          </a:p>
          <a:p>
            <a:pPr>
              <a:spcBef>
                <a:spcPct val="20000"/>
              </a:spcBef>
              <a:buClr>
                <a:schemeClr val="accent2"/>
              </a:buClr>
              <a:buFontTx/>
              <a:buBlip>
                <a:blip r:embed="rId3"/>
              </a:buBlip>
              <a:defRPr/>
            </a:pPr>
            <a:endParaRPr lang="en-US">
              <a:cs typeface="+mn-cs"/>
            </a:endParaRPr>
          </a:p>
          <a:p>
            <a:pPr marL="342900" indent="-342900">
              <a:buClr>
                <a:schemeClr val="accent2"/>
              </a:buClr>
              <a:buFont typeface="Wingdings" pitchFamily="2" charset="2"/>
              <a:buChar char="Ø"/>
              <a:defRPr/>
            </a:pPr>
            <a:r>
              <a:rPr lang="en-AU">
                <a:cs typeface="+mn-cs"/>
              </a:rPr>
              <a:t> Khóa có thể là dạng số hay số dạng chuỗi.</a:t>
            </a:r>
          </a:p>
          <a:p>
            <a:pPr marL="342900" indent="-342900">
              <a:buClr>
                <a:schemeClr val="accent2"/>
              </a:buClr>
              <a:buFont typeface="Wingdings" pitchFamily="2" charset="2"/>
              <a:buChar char="Ø"/>
              <a:defRPr/>
            </a:pPr>
            <a:r>
              <a:rPr lang="en-AU">
                <a:cs typeface="+mn-cs"/>
              </a:rPr>
              <a:t> Địa chỉ tính ra được là số nguyên trong khoảng 0 đến M-1 với M là số địa chỉ có trên bảng băm</a:t>
            </a:r>
            <a:endParaRPr lang="en-US">
              <a:cs typeface="+mn-cs"/>
            </a:endParaRPr>
          </a:p>
        </p:txBody>
      </p:sp>
      <p:grpSp>
        <p:nvGrpSpPr>
          <p:cNvPr id="6149" name="Group 10"/>
          <p:cNvGrpSpPr>
            <a:grpSpLocks/>
          </p:cNvGrpSpPr>
          <p:nvPr/>
        </p:nvGrpSpPr>
        <p:grpSpPr bwMode="auto">
          <a:xfrm>
            <a:off x="1143000" y="4129088"/>
            <a:ext cx="6096000" cy="2133600"/>
            <a:chOff x="720" y="2256"/>
            <a:chExt cx="3840" cy="1344"/>
          </a:xfrm>
        </p:grpSpPr>
        <p:sp>
          <p:nvSpPr>
            <p:cNvPr id="6150" name="Oval 11"/>
            <p:cNvSpPr>
              <a:spLocks noChangeArrowheads="1"/>
            </p:cNvSpPr>
            <p:nvPr/>
          </p:nvSpPr>
          <p:spPr bwMode="auto">
            <a:xfrm>
              <a:off x="720" y="2256"/>
              <a:ext cx="1440" cy="134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Oval 12"/>
            <p:cNvSpPr>
              <a:spLocks noChangeArrowheads="1"/>
            </p:cNvSpPr>
            <p:nvPr/>
          </p:nvSpPr>
          <p:spPr bwMode="auto">
            <a:xfrm>
              <a:off x="1152" y="2592"/>
              <a:ext cx="816" cy="672"/>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800">
                  <a:latin typeface="Times New Roman" pitchFamily="18" charset="0"/>
                </a:rPr>
                <a:t>K1, K2,k3</a:t>
              </a:r>
              <a:endParaRPr lang="en-US" sz="3200">
                <a:latin typeface="Times New Roman" pitchFamily="18" charset="0"/>
              </a:endParaRPr>
            </a:p>
          </p:txBody>
        </p:sp>
        <p:sp>
          <p:nvSpPr>
            <p:cNvPr id="6152" name="Rectangle 13"/>
            <p:cNvSpPr>
              <a:spLocks noChangeArrowheads="1"/>
            </p:cNvSpPr>
            <p:nvPr/>
          </p:nvSpPr>
          <p:spPr bwMode="auto">
            <a:xfrm>
              <a:off x="3552" y="2352"/>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Times New Roman" pitchFamily="18" charset="0"/>
              </a:endParaRPr>
            </a:p>
          </p:txBody>
        </p:sp>
        <p:sp>
          <p:nvSpPr>
            <p:cNvPr id="6153" name="Rectangle 14"/>
            <p:cNvSpPr>
              <a:spLocks noChangeArrowheads="1"/>
            </p:cNvSpPr>
            <p:nvPr/>
          </p:nvSpPr>
          <p:spPr bwMode="auto">
            <a:xfrm>
              <a:off x="3552" y="254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Times New Roman" pitchFamily="18" charset="0"/>
              </a:endParaRPr>
            </a:p>
          </p:txBody>
        </p:sp>
        <p:sp>
          <p:nvSpPr>
            <p:cNvPr id="6154" name="Rectangle 15"/>
            <p:cNvSpPr>
              <a:spLocks noChangeArrowheads="1"/>
            </p:cNvSpPr>
            <p:nvPr/>
          </p:nvSpPr>
          <p:spPr bwMode="auto">
            <a:xfrm>
              <a:off x="3552" y="2736"/>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Times New Roman" pitchFamily="18" charset="0"/>
              </a:endParaRPr>
            </a:p>
          </p:txBody>
        </p:sp>
        <p:sp>
          <p:nvSpPr>
            <p:cNvPr id="6155" name="Rectangle 16"/>
            <p:cNvSpPr>
              <a:spLocks noChangeArrowheads="1"/>
            </p:cNvSpPr>
            <p:nvPr/>
          </p:nvSpPr>
          <p:spPr bwMode="auto">
            <a:xfrm>
              <a:off x="3552" y="2928"/>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Times New Roman" pitchFamily="18" charset="0"/>
              </a:endParaRPr>
            </a:p>
          </p:txBody>
        </p:sp>
        <p:sp>
          <p:nvSpPr>
            <p:cNvPr id="6156" name="Rectangle 17"/>
            <p:cNvSpPr>
              <a:spLocks noChangeArrowheads="1"/>
            </p:cNvSpPr>
            <p:nvPr/>
          </p:nvSpPr>
          <p:spPr bwMode="auto">
            <a:xfrm>
              <a:off x="3552" y="3120"/>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Times New Roman" pitchFamily="18" charset="0"/>
              </a:endParaRPr>
            </a:p>
          </p:txBody>
        </p:sp>
        <p:sp>
          <p:nvSpPr>
            <p:cNvPr id="6157" name="Text Box 18"/>
            <p:cNvSpPr txBox="1">
              <a:spLocks noChangeArrowheads="1"/>
            </p:cNvSpPr>
            <p:nvPr/>
          </p:nvSpPr>
          <p:spPr bwMode="auto">
            <a:xfrm>
              <a:off x="3840" y="2352"/>
              <a:ext cx="720" cy="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a:spcBef>
                  <a:spcPct val="50000"/>
                </a:spcBef>
              </a:pPr>
              <a:r>
                <a:rPr lang="en-US" sz="1700">
                  <a:latin typeface="Times New Roman" pitchFamily="18" charset="0"/>
                </a:rPr>
                <a:t>H(k3)</a:t>
              </a:r>
            </a:p>
            <a:p>
              <a:pPr>
                <a:spcBef>
                  <a:spcPct val="50000"/>
                </a:spcBef>
              </a:pPr>
              <a:endParaRPr lang="en-US" sz="1700">
                <a:latin typeface="Times New Roman" pitchFamily="18" charset="0"/>
              </a:endParaRPr>
            </a:p>
            <a:p>
              <a:pPr>
                <a:spcBef>
                  <a:spcPct val="50000"/>
                </a:spcBef>
              </a:pPr>
              <a:r>
                <a:rPr lang="en-US" sz="1700">
                  <a:latin typeface="Times New Roman" pitchFamily="18" charset="0"/>
                </a:rPr>
                <a:t>h(k1)</a:t>
              </a:r>
            </a:p>
            <a:p>
              <a:pPr>
                <a:spcBef>
                  <a:spcPct val="50000"/>
                </a:spcBef>
              </a:pPr>
              <a:r>
                <a:rPr lang="en-US" sz="1700">
                  <a:latin typeface="Times New Roman" pitchFamily="18" charset="0"/>
                </a:rPr>
                <a:t>h(k2)</a:t>
              </a:r>
            </a:p>
          </p:txBody>
        </p:sp>
        <p:sp>
          <p:nvSpPr>
            <p:cNvPr id="6158" name="Line 19"/>
            <p:cNvSpPr>
              <a:spLocks noChangeShapeType="1"/>
            </p:cNvSpPr>
            <p:nvPr/>
          </p:nvSpPr>
          <p:spPr bwMode="auto">
            <a:xfrm flipV="1">
              <a:off x="1728" y="2448"/>
              <a:ext cx="1824" cy="336"/>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 name="Line 20"/>
            <p:cNvSpPr>
              <a:spLocks noChangeShapeType="1"/>
            </p:cNvSpPr>
            <p:nvPr/>
          </p:nvSpPr>
          <p:spPr bwMode="auto">
            <a:xfrm>
              <a:off x="1776" y="3024"/>
              <a:ext cx="168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Line 21"/>
            <p:cNvSpPr>
              <a:spLocks noChangeShapeType="1"/>
            </p:cNvSpPr>
            <p:nvPr/>
          </p:nvSpPr>
          <p:spPr bwMode="auto">
            <a:xfrm>
              <a:off x="1632" y="3168"/>
              <a:ext cx="1872" cy="48"/>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Phương pháp dò tuyến tính (2)</a:t>
            </a:r>
          </a:p>
        </p:txBody>
      </p:sp>
      <p:sp>
        <p:nvSpPr>
          <p:cNvPr id="33795" name="Rectangle 3"/>
          <p:cNvSpPr>
            <a:spLocks noGrp="1" noChangeArrowheads="1"/>
          </p:cNvSpPr>
          <p:nvPr>
            <p:ph idx="1"/>
          </p:nvPr>
        </p:nvSpPr>
        <p:spPr/>
        <p:txBody>
          <a:bodyPr/>
          <a:lstStyle/>
          <a:p>
            <a:pPr algn="just">
              <a:lnSpc>
                <a:spcPct val="90000"/>
              </a:lnSpc>
            </a:pPr>
            <a:r>
              <a:rPr lang="en-AU"/>
              <a:t>Nếu chưa bị xung đột thì thêm nút mới vào địa chỉ này.</a:t>
            </a:r>
          </a:p>
          <a:p>
            <a:pPr algn="just">
              <a:lnSpc>
                <a:spcPct val="90000"/>
              </a:lnSpc>
            </a:pPr>
            <a:r>
              <a:rPr lang="en-AU"/>
              <a:t>Nếu bị xung đột thì hàm băm lại lần 1- f1 sẽ xét địa chỉ kế tiếp,nếu lại bị xung đột thì hàm băm thì hàm băm lại lần 2 - f2 sẽ xét địa chỉ kế tiếp. </a:t>
            </a:r>
          </a:p>
          <a:p>
            <a:pPr algn="just">
              <a:lnSpc>
                <a:spcPct val="90000"/>
              </a:lnSpc>
            </a:pPr>
            <a:r>
              <a:rPr lang="en-AU"/>
              <a:t>Quá trình cứ thế cho đến khi nào tìm được địa chỉ trống và thêm nút vào địa chỉ này.</a:t>
            </a:r>
          </a:p>
          <a:p>
            <a:pPr algn="just">
              <a:lnSpc>
                <a:spcPct val="90000"/>
              </a:lnSpc>
            </a:pPr>
            <a:r>
              <a:rPr lang="en-AU"/>
              <a:t> Khi tìm một nút có khoá key vào bảng băm, hàm băm f(key) sẽ xác định địa chỉ i trong khoảng từ 0 đến M-1, tìm nút khoá key trong khối đặt chứa các nút xuất phát từ địa chỉ i.</a:t>
            </a:r>
            <a:endParaRPr lang="en-US"/>
          </a:p>
          <a:p>
            <a:pPr algn="just">
              <a:lnSpc>
                <a:spcPct val="90000"/>
              </a:lnSpc>
            </a:pPr>
            <a:endParaRPr lang="en-A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(3)</a:t>
            </a:r>
          </a:p>
        </p:txBody>
      </p:sp>
      <p:sp>
        <p:nvSpPr>
          <p:cNvPr id="645123" name="Rectangle 3"/>
          <p:cNvSpPr>
            <a:spLocks noChangeArrowheads="1"/>
          </p:cNvSpPr>
          <p:nvPr/>
        </p:nvSpPr>
        <p:spPr bwMode="auto">
          <a:xfrm>
            <a:off x="498475" y="1319213"/>
            <a:ext cx="831215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800100" lvl="1" indent="-342900" algn="just">
              <a:buClr>
                <a:schemeClr val="folHlink"/>
              </a:buClr>
              <a:buFont typeface="Wingdings" pitchFamily="2" charset="2"/>
              <a:buChar char="Ø"/>
              <a:defRPr/>
            </a:pPr>
            <a:r>
              <a:rPr lang="en-AU">
                <a:cs typeface="+mn-cs"/>
              </a:rPr>
              <a:t> Hàm băm lại của phương pháp dò tuyến tính là truy xuất địa chỉ kế tiếp. Hàm băm lại lần i được biểu diên bằng công thức sau:</a:t>
            </a:r>
          </a:p>
          <a:p>
            <a:pPr marL="800100" lvl="1" indent="-342900" algn="just">
              <a:buClr>
                <a:schemeClr val="folHlink"/>
              </a:buClr>
              <a:buFont typeface="Wingdings" pitchFamily="2" charset="2"/>
              <a:buChar char="Ø"/>
              <a:defRPr/>
            </a:pPr>
            <a:r>
              <a:rPr lang="en-AU">
                <a:cs typeface="+mn-cs"/>
              </a:rPr>
              <a:t> f(key)=(f(key)+i) %M với f(key) là hàm băm chính của bảng băm.</a:t>
            </a:r>
            <a:endParaRPr lang="en-US">
              <a:cs typeface="+mn-cs"/>
            </a:endParaRPr>
          </a:p>
          <a:p>
            <a:pPr marL="800100" lvl="1" indent="-342900" algn="just">
              <a:buClr>
                <a:schemeClr val="folHlink"/>
              </a:buClr>
              <a:buFont typeface="Wingdings" pitchFamily="2" charset="2"/>
              <a:buChar char="Ø"/>
              <a:defRPr/>
            </a:pPr>
            <a:r>
              <a:rPr lang="en-US">
                <a:cs typeface="+mn-cs"/>
              </a:rPr>
              <a:t> Lưu ý địa chỉ dò tìm kế tiếp là địa chỉ 0 nếu đã dò đến cuối bảng</a:t>
            </a:r>
          </a:p>
          <a:p>
            <a:pPr lvl="1" algn="just">
              <a:buClr>
                <a:schemeClr val="folHlink"/>
              </a:buClr>
              <a:defRPr/>
            </a:pPr>
            <a:r>
              <a:rPr lang="en-AU" b="1">
                <a:cs typeface="+mn-cs"/>
              </a:rPr>
              <a:t> Nhận xét:</a:t>
            </a:r>
          </a:p>
          <a:p>
            <a:pPr marL="800100" lvl="1" indent="-342900" algn="just">
              <a:buClr>
                <a:schemeClr val="folHlink"/>
              </a:buClr>
              <a:buFont typeface="Wingdings" pitchFamily="2" charset="2"/>
              <a:buChar char="Ø"/>
              <a:defRPr/>
            </a:pPr>
            <a:r>
              <a:rPr lang="en-AU">
                <a:cs typeface="+mn-cs"/>
              </a:rPr>
              <a:t> Chúng ta thấy bảng băm này chỉ tối ưu khi băm đều, tốc độ truy xuất lúc này có bậc 0(1). </a:t>
            </a:r>
          </a:p>
          <a:p>
            <a:pPr marL="800100" lvl="1" indent="-342900" algn="just">
              <a:buClr>
                <a:schemeClr val="folHlink"/>
              </a:buClr>
              <a:buFont typeface="Wingdings" pitchFamily="2" charset="2"/>
              <a:buChar char="Ø"/>
              <a:defRPr/>
            </a:pPr>
            <a:r>
              <a:rPr lang="en-AU">
                <a:cs typeface="+mn-cs"/>
              </a:rPr>
              <a:t>Trường hợp xấu nhất là băm không đều hoặc bảng băm đầy, lúc này hình thành một khối đặc có n nút trên tốc độ truy xuất lúc này có bậc 0(n).</a:t>
            </a:r>
            <a:endParaRPr lang="en-US">
              <a:cs typeface="+mn-cs"/>
            </a:endParaRPr>
          </a:p>
          <a:p>
            <a:pPr marL="800100" lvl="1" indent="-342900" algn="just">
              <a:buClr>
                <a:schemeClr val="folHlink"/>
              </a:buClr>
              <a:buFont typeface="Wingdings" pitchFamily="2" charset="2"/>
              <a:buChar char="Ø"/>
              <a:defRPr/>
            </a:pPr>
            <a:endParaRPr lang="en-US">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(4)</a:t>
            </a:r>
          </a:p>
        </p:txBody>
      </p:sp>
      <p:sp>
        <p:nvSpPr>
          <p:cNvPr id="35843" name="Rectangle 3"/>
          <p:cNvSpPr>
            <a:spLocks noGrp="1" noChangeArrowheads="1"/>
          </p:cNvSpPr>
          <p:nvPr>
            <p:ph idx="1"/>
          </p:nvPr>
        </p:nvSpPr>
        <p:spPr/>
        <p:txBody>
          <a:bodyPr/>
          <a:lstStyle/>
          <a:p>
            <a:pPr marL="0" indent="0">
              <a:lnSpc>
                <a:spcPct val="90000"/>
              </a:lnSpc>
              <a:buFont typeface="Wingdings" pitchFamily="2" charset="2"/>
              <a:buNone/>
            </a:pPr>
            <a:r>
              <a:rPr lang="en-AU"/>
              <a:t>//khai bao cau truc mot node cua bang bam</a:t>
            </a:r>
          </a:p>
          <a:p>
            <a:pPr marL="0" indent="0">
              <a:lnSpc>
                <a:spcPct val="90000"/>
              </a:lnSpc>
              <a:buFont typeface="Wingdings" pitchFamily="2" charset="2"/>
              <a:buNone/>
            </a:pPr>
            <a:r>
              <a:rPr lang="en-AU"/>
              <a:t>typedef struct </a:t>
            </a:r>
          </a:p>
          <a:p>
            <a:pPr marL="0" indent="0">
              <a:lnSpc>
                <a:spcPct val="90000"/>
              </a:lnSpc>
              <a:buFont typeface="Wingdings" pitchFamily="2" charset="2"/>
              <a:buNone/>
            </a:pPr>
            <a:r>
              <a:rPr lang="en-AU"/>
              <a:t>{</a:t>
            </a:r>
          </a:p>
          <a:p>
            <a:pPr marL="0" indent="0">
              <a:lnSpc>
                <a:spcPct val="90000"/>
              </a:lnSpc>
              <a:buFont typeface="Wingdings" pitchFamily="2" charset="2"/>
              <a:buNone/>
            </a:pPr>
            <a:r>
              <a:rPr lang="en-AU"/>
              <a:t>	int key;  //khoa cua nut tren bang bam</a:t>
            </a:r>
          </a:p>
          <a:p>
            <a:pPr marL="0" indent="0">
              <a:lnSpc>
                <a:spcPct val="90000"/>
              </a:lnSpc>
              <a:buFont typeface="Wingdings" pitchFamily="2" charset="2"/>
              <a:buNone/>
            </a:pPr>
            <a:r>
              <a:rPr lang="en-AU"/>
              <a:t>}NODE;</a:t>
            </a:r>
          </a:p>
          <a:p>
            <a:pPr marL="0" indent="0">
              <a:lnSpc>
                <a:spcPct val="90000"/>
              </a:lnSpc>
              <a:buFont typeface="Wingdings" pitchFamily="2" charset="2"/>
              <a:buNone/>
            </a:pPr>
            <a:r>
              <a:rPr lang="en-AU"/>
              <a:t>//Khai bao bang bam co M nut</a:t>
            </a:r>
          </a:p>
          <a:p>
            <a:pPr marL="0" indent="0">
              <a:lnSpc>
                <a:spcPct val="90000"/>
              </a:lnSpc>
              <a:buFont typeface="Wingdings" pitchFamily="2" charset="2"/>
              <a:buNone/>
            </a:pPr>
            <a:r>
              <a:rPr lang="en-AU"/>
              <a:t>NODE HASHTABLE[M];</a:t>
            </a:r>
          </a:p>
          <a:p>
            <a:pPr marL="0" indent="0">
              <a:lnSpc>
                <a:spcPct val="90000"/>
              </a:lnSpc>
              <a:buFont typeface="Wingdings" pitchFamily="2" charset="2"/>
              <a:buNone/>
            </a:pPr>
            <a:r>
              <a:rPr lang="en-AU"/>
              <a:t>int N; /*bien toan cuc chi so nut hien co tren bang bam*/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(5)</a:t>
            </a:r>
          </a:p>
        </p:txBody>
      </p:sp>
      <p:sp>
        <p:nvSpPr>
          <p:cNvPr id="36867" name="Rectangle 3"/>
          <p:cNvSpPr>
            <a:spLocks noGrp="1" noChangeArrowheads="1"/>
          </p:cNvSpPr>
          <p:nvPr>
            <p:ph idx="1"/>
          </p:nvPr>
        </p:nvSpPr>
        <p:spPr/>
        <p:txBody>
          <a:bodyPr/>
          <a:lstStyle/>
          <a:p>
            <a:pPr marL="0" indent="0">
              <a:lnSpc>
                <a:spcPct val="80000"/>
              </a:lnSpc>
              <a:buFont typeface="Wingdings" pitchFamily="2" charset="2"/>
              <a:buNone/>
            </a:pPr>
            <a:r>
              <a:rPr lang="en-AU" sz="2200" b="1"/>
              <a:t>Hàm băm:</a:t>
            </a:r>
            <a:endParaRPr lang="en-AU" sz="2200"/>
          </a:p>
          <a:p>
            <a:pPr marL="0" indent="0">
              <a:lnSpc>
                <a:spcPct val="80000"/>
              </a:lnSpc>
              <a:buFont typeface="Wingdings" pitchFamily="2" charset="2"/>
              <a:buNone/>
            </a:pPr>
            <a:r>
              <a:rPr lang="en-AU" sz="2200"/>
              <a:t>Giả sử chúng ta chọn hàm băm dạng %:f(key</a:t>
            </a:r>
            <a:r>
              <a:rPr lang="en-AU" sz="2200" baseline="-25000"/>
              <a:t>0</a:t>
            </a:r>
            <a:r>
              <a:rPr lang="en-AU" sz="2200"/>
              <a:t>) = key %10.</a:t>
            </a:r>
          </a:p>
          <a:p>
            <a:pPr marL="0" indent="0">
              <a:lnSpc>
                <a:spcPct val="80000"/>
              </a:lnSpc>
              <a:buFont typeface="Wingdings" pitchFamily="2" charset="2"/>
              <a:buNone/>
            </a:pPr>
            <a:r>
              <a:rPr lang="en-AU" sz="2200"/>
              <a:t>int HF(int key){</a:t>
            </a:r>
          </a:p>
          <a:p>
            <a:pPr marL="0" indent="0">
              <a:lnSpc>
                <a:spcPct val="80000"/>
              </a:lnSpc>
              <a:buFont typeface="Wingdings" pitchFamily="2" charset="2"/>
              <a:buNone/>
            </a:pPr>
            <a:r>
              <a:rPr lang="en-AU" sz="2200"/>
              <a:t>	return(key% 10);</a:t>
            </a:r>
          </a:p>
          <a:p>
            <a:pPr marL="0" indent="0">
              <a:lnSpc>
                <a:spcPct val="80000"/>
              </a:lnSpc>
              <a:buFont typeface="Wingdings" pitchFamily="2" charset="2"/>
              <a:buNone/>
            </a:pPr>
            <a:r>
              <a:rPr lang="en-AU" sz="2200"/>
              <a:t>}</a:t>
            </a:r>
          </a:p>
          <a:p>
            <a:pPr marL="0" indent="0">
              <a:lnSpc>
                <a:spcPct val="80000"/>
              </a:lnSpc>
              <a:buFont typeface="Wingdings" pitchFamily="2" charset="2"/>
              <a:buNone/>
            </a:pPr>
            <a:r>
              <a:rPr lang="en-AU" sz="2200"/>
              <a:t>Chúng ta có thể dùng một hàm băm bất kì thay cho hàm băm dạng % trên.</a:t>
            </a:r>
            <a:endParaRPr lang="en-AU" sz="2200" b="1"/>
          </a:p>
          <a:p>
            <a:pPr marL="0" indent="0">
              <a:lnSpc>
                <a:spcPct val="80000"/>
              </a:lnSpc>
              <a:buFont typeface="Wingdings" pitchFamily="2" charset="2"/>
              <a:buNone/>
            </a:pPr>
            <a:r>
              <a:rPr lang="en-AU" sz="2200" b="1"/>
              <a:t>Phép toán khởi tạo (initialize):</a:t>
            </a:r>
            <a:endParaRPr lang="en-AU" sz="2200"/>
          </a:p>
          <a:p>
            <a:pPr marL="0" indent="0">
              <a:lnSpc>
                <a:spcPct val="80000"/>
              </a:lnSpc>
              <a:buFont typeface="Wingdings" pitchFamily="2" charset="2"/>
              <a:buNone/>
            </a:pPr>
            <a:r>
              <a:rPr lang="en-AU" sz="2200"/>
              <a:t>Gán tất cả các phần tử trên bảng có trường key là NULL.</a:t>
            </a:r>
          </a:p>
          <a:p>
            <a:pPr marL="0" indent="0">
              <a:lnSpc>
                <a:spcPct val="80000"/>
              </a:lnSpc>
              <a:buFont typeface="Wingdings" pitchFamily="2" charset="2"/>
              <a:buNone/>
            </a:pPr>
            <a:r>
              <a:rPr lang="en-AU" sz="2200"/>
              <a:t>Gán biến toàn cục N=0.</a:t>
            </a:r>
          </a:p>
          <a:p>
            <a:pPr marL="0" indent="0">
              <a:lnSpc>
                <a:spcPct val="80000"/>
              </a:lnSpc>
              <a:buFont typeface="Wingdings" pitchFamily="2" charset="2"/>
              <a:buNone/>
            </a:pPr>
            <a:r>
              <a:rPr lang="en-AU" sz="2200"/>
              <a:t>void initialize(){</a:t>
            </a:r>
          </a:p>
          <a:p>
            <a:pPr marL="0" indent="0">
              <a:lnSpc>
                <a:spcPct val="80000"/>
              </a:lnSpc>
              <a:buFont typeface="Wingdings" pitchFamily="2" charset="2"/>
              <a:buNone/>
            </a:pPr>
            <a:r>
              <a:rPr lang="en-AU" sz="2200"/>
              <a:t>	int i;</a:t>
            </a:r>
          </a:p>
          <a:p>
            <a:pPr marL="0" indent="0">
              <a:lnSpc>
                <a:spcPct val="80000"/>
              </a:lnSpc>
              <a:buFont typeface="Wingdings" pitchFamily="2" charset="2"/>
              <a:buNone/>
            </a:pPr>
            <a:r>
              <a:rPr lang="en-AU" sz="2200"/>
              <a:t>	for(i=0;i&lt;M;i++)</a:t>
            </a:r>
          </a:p>
          <a:p>
            <a:pPr marL="0" indent="0">
              <a:lnSpc>
                <a:spcPct val="80000"/>
              </a:lnSpc>
              <a:buFont typeface="Wingdings" pitchFamily="2" charset="2"/>
              <a:buNone/>
            </a:pPr>
            <a:r>
              <a:rPr lang="en-AU" sz="2200"/>
              <a:t>		HASHTABLE[i].key=NULLKEY;</a:t>
            </a:r>
          </a:p>
          <a:p>
            <a:pPr marL="0" indent="0">
              <a:lnSpc>
                <a:spcPct val="80000"/>
              </a:lnSpc>
              <a:buFont typeface="Wingdings" pitchFamily="2" charset="2"/>
              <a:buNone/>
            </a:pPr>
            <a:r>
              <a:rPr lang="en-AU" sz="2200"/>
              <a:t>	N=0;  </a:t>
            </a:r>
          </a:p>
          <a:p>
            <a:pPr marL="0" indent="0">
              <a:lnSpc>
                <a:spcPct val="80000"/>
              </a:lnSpc>
              <a:buFont typeface="Wingdings" pitchFamily="2" charset="2"/>
              <a:buNone/>
            </a:pPr>
            <a:r>
              <a:rPr lang="en-AU" sz="2200"/>
              <a:t>}</a:t>
            </a:r>
            <a:endParaRPr lang="en-US"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(6)</a:t>
            </a:r>
          </a:p>
        </p:txBody>
      </p:sp>
      <p:sp>
        <p:nvSpPr>
          <p:cNvPr id="37891" name="Rectangle 3"/>
          <p:cNvSpPr>
            <a:spLocks noGrp="1" noChangeArrowheads="1"/>
          </p:cNvSpPr>
          <p:nvPr>
            <p:ph idx="1"/>
          </p:nvPr>
        </p:nvSpPr>
        <p:spPr/>
        <p:txBody>
          <a:bodyPr/>
          <a:lstStyle/>
          <a:p>
            <a:pPr marL="0" indent="0">
              <a:lnSpc>
                <a:spcPct val="80000"/>
              </a:lnSpc>
              <a:buFont typeface="Wingdings" pitchFamily="2" charset="2"/>
              <a:buNone/>
            </a:pPr>
            <a:r>
              <a:rPr lang="en-AU" sz="2000" b="1"/>
              <a:t>Phép toán kiểm tra trống (empty):</a:t>
            </a:r>
            <a:endParaRPr lang="en-AU" sz="2000"/>
          </a:p>
          <a:p>
            <a:pPr marL="0" indent="0">
              <a:lnSpc>
                <a:spcPct val="80000"/>
              </a:lnSpc>
              <a:buFont typeface="Wingdings" pitchFamily="2" charset="2"/>
              <a:buNone/>
            </a:pPr>
            <a:r>
              <a:rPr lang="en-AU" sz="2000"/>
              <a:t>Kiểm tra bảng băm có trống hay  không.</a:t>
            </a:r>
          </a:p>
          <a:p>
            <a:pPr marL="0" indent="0">
              <a:lnSpc>
                <a:spcPct val="80000"/>
              </a:lnSpc>
              <a:buFont typeface="Wingdings" pitchFamily="2" charset="2"/>
              <a:buNone/>
            </a:pPr>
            <a:r>
              <a:rPr lang="en-AU" sz="2000"/>
              <a:t>int empty( );</a:t>
            </a:r>
          </a:p>
          <a:p>
            <a:pPr marL="0" indent="0">
              <a:lnSpc>
                <a:spcPct val="80000"/>
              </a:lnSpc>
              <a:buFont typeface="Wingdings" pitchFamily="2" charset="2"/>
              <a:buNone/>
            </a:pPr>
            <a:r>
              <a:rPr lang="en-AU" sz="2000"/>
              <a:t>{</a:t>
            </a:r>
          </a:p>
          <a:p>
            <a:pPr marL="0" indent="0">
              <a:lnSpc>
                <a:spcPct val="80000"/>
              </a:lnSpc>
              <a:buFont typeface="Wingdings" pitchFamily="2" charset="2"/>
              <a:buNone/>
            </a:pPr>
            <a:r>
              <a:rPr lang="en-AU" sz="2000"/>
              <a:t>	return(N==0 ? TRUE;FALSE);</a:t>
            </a:r>
          </a:p>
          <a:p>
            <a:pPr marL="0" indent="0">
              <a:lnSpc>
                <a:spcPct val="80000"/>
              </a:lnSpc>
              <a:buFont typeface="Wingdings" pitchFamily="2" charset="2"/>
              <a:buNone/>
            </a:pPr>
            <a:r>
              <a:rPr lang="en-AU" sz="2000"/>
              <a:t>}</a:t>
            </a:r>
            <a:endParaRPr lang="en-AU" sz="2000" b="1"/>
          </a:p>
          <a:p>
            <a:pPr marL="0" indent="0">
              <a:lnSpc>
                <a:spcPct val="80000"/>
              </a:lnSpc>
              <a:buFont typeface="Wingdings" pitchFamily="2" charset="2"/>
              <a:buNone/>
            </a:pPr>
            <a:r>
              <a:rPr lang="en-AU" sz="2000" b="1"/>
              <a:t>Phép toán kiểm tra đầy (full):</a:t>
            </a:r>
            <a:endParaRPr lang="en-AU" sz="2000"/>
          </a:p>
          <a:p>
            <a:pPr marL="0" indent="0">
              <a:lnSpc>
                <a:spcPct val="80000"/>
              </a:lnSpc>
              <a:buFont typeface="Wingdings" pitchFamily="2" charset="2"/>
              <a:buNone/>
            </a:pPr>
            <a:r>
              <a:rPr lang="en-AU" sz="2000"/>
              <a:t>Kiểm tra bảng băm đã đầy chưa.</a:t>
            </a:r>
          </a:p>
          <a:p>
            <a:pPr marL="0" indent="0">
              <a:lnSpc>
                <a:spcPct val="80000"/>
              </a:lnSpc>
              <a:buFont typeface="Wingdings" pitchFamily="2" charset="2"/>
              <a:buNone/>
            </a:pPr>
            <a:r>
              <a:rPr lang="en-AU" sz="2000"/>
              <a:t>int full( )</a:t>
            </a:r>
          </a:p>
          <a:p>
            <a:pPr marL="0" indent="0">
              <a:lnSpc>
                <a:spcPct val="80000"/>
              </a:lnSpc>
              <a:buFont typeface="Wingdings" pitchFamily="2" charset="2"/>
              <a:buNone/>
            </a:pPr>
            <a:r>
              <a:rPr lang="en-AU" sz="2000"/>
              <a:t>{</a:t>
            </a:r>
          </a:p>
          <a:p>
            <a:pPr marL="0" indent="0">
              <a:lnSpc>
                <a:spcPct val="80000"/>
              </a:lnSpc>
              <a:buFont typeface="Wingdings" pitchFamily="2" charset="2"/>
              <a:buNone/>
            </a:pPr>
            <a:r>
              <a:rPr lang="en-AU" sz="2000"/>
              <a:t>	return (N==M-1 ? TRUE; FALSE);</a:t>
            </a:r>
          </a:p>
          <a:p>
            <a:pPr marL="0" indent="0">
              <a:lnSpc>
                <a:spcPct val="80000"/>
              </a:lnSpc>
              <a:buFont typeface="Wingdings" pitchFamily="2" charset="2"/>
              <a:buNone/>
            </a:pPr>
            <a:r>
              <a:rPr lang="en-AU" sz="2000"/>
              <a:t>}</a:t>
            </a:r>
            <a:endParaRPr lang="en-AU" sz="2000" i="1"/>
          </a:p>
          <a:p>
            <a:pPr marL="0" indent="0">
              <a:lnSpc>
                <a:spcPct val="80000"/>
              </a:lnSpc>
              <a:buFont typeface="Wingdings" pitchFamily="2" charset="2"/>
              <a:buNone/>
            </a:pPr>
            <a:r>
              <a:rPr lang="en-AU" sz="2000" i="1"/>
              <a:t>Lưu ý</a:t>
            </a:r>
            <a:r>
              <a:rPr lang="en-AU" sz="2000"/>
              <a:t> bảng băm đầy khi N=M-1, chúng ta nên dành ít nhất một phần tử trống trên bảng băm.</a:t>
            </a:r>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(7)</a:t>
            </a:r>
          </a:p>
        </p:txBody>
      </p:sp>
      <p:sp>
        <p:nvSpPr>
          <p:cNvPr id="38915" name="Rectangle 3"/>
          <p:cNvSpPr>
            <a:spLocks noGrp="1" noChangeArrowheads="1"/>
          </p:cNvSpPr>
          <p:nvPr>
            <p:ph idx="1"/>
          </p:nvPr>
        </p:nvSpPr>
        <p:spPr/>
        <p:txBody>
          <a:bodyPr/>
          <a:lstStyle/>
          <a:p>
            <a:pPr marL="0" indent="0">
              <a:lnSpc>
                <a:spcPct val="80000"/>
              </a:lnSpc>
              <a:buFont typeface="Wingdings" pitchFamily="2" charset="2"/>
              <a:buNone/>
            </a:pPr>
            <a:r>
              <a:rPr lang="en-AU" sz="2400" b="1"/>
              <a:t>Phép toán search:</a:t>
            </a:r>
            <a:endParaRPr lang="en-AU" sz="2400"/>
          </a:p>
          <a:p>
            <a:pPr marL="0" indent="0">
              <a:lnSpc>
                <a:spcPct val="80000"/>
              </a:lnSpc>
              <a:buFont typeface="Wingdings" pitchFamily="2" charset="2"/>
              <a:buNone/>
            </a:pPr>
            <a:r>
              <a:rPr lang="en-AU" sz="2400"/>
              <a:t>int search(int k){</a:t>
            </a:r>
          </a:p>
          <a:p>
            <a:pPr marL="0" indent="0">
              <a:lnSpc>
                <a:spcPct val="80000"/>
              </a:lnSpc>
              <a:buFont typeface="Wingdings" pitchFamily="2" charset="2"/>
              <a:buNone/>
            </a:pPr>
            <a:r>
              <a:rPr lang="en-AU" sz="2400"/>
              <a:t>	int i;</a:t>
            </a:r>
          </a:p>
          <a:p>
            <a:pPr marL="0" indent="0">
              <a:lnSpc>
                <a:spcPct val="80000"/>
              </a:lnSpc>
              <a:buFont typeface="Wingdings" pitchFamily="2" charset="2"/>
              <a:buNone/>
            </a:pPr>
            <a:r>
              <a:rPr lang="en-AU" sz="2400"/>
              <a:t>	i=HF(k);</a:t>
            </a:r>
          </a:p>
          <a:p>
            <a:pPr marL="0" indent="0">
              <a:lnSpc>
                <a:spcPct val="80000"/>
              </a:lnSpc>
              <a:buFont typeface="Wingdings" pitchFamily="2" charset="2"/>
              <a:buNone/>
            </a:pPr>
            <a:r>
              <a:rPr lang="en-AU" sz="2400"/>
              <a:t>	while(HASHTABLE[i].key!=k &amp;&amp; 		  	 </a:t>
            </a:r>
          </a:p>
          <a:p>
            <a:pPr marL="0" indent="0">
              <a:lnSpc>
                <a:spcPct val="80000"/>
              </a:lnSpc>
              <a:buFont typeface="Wingdings" pitchFamily="2" charset="2"/>
              <a:buNone/>
            </a:pPr>
            <a:r>
              <a:rPr lang="en-AU" sz="2400"/>
              <a:t>		HASHTABLE[i].key!=NULKEY)</a:t>
            </a:r>
          </a:p>
          <a:p>
            <a:pPr marL="0" indent="0">
              <a:lnSpc>
                <a:spcPct val="80000"/>
              </a:lnSpc>
              <a:buFont typeface="Wingdings" pitchFamily="2" charset="2"/>
              <a:buNone/>
            </a:pPr>
            <a:r>
              <a:rPr lang="en-AU" sz="2400"/>
              <a:t>	{</a:t>
            </a:r>
          </a:p>
          <a:p>
            <a:pPr marL="0" indent="0">
              <a:lnSpc>
                <a:spcPct val="80000"/>
              </a:lnSpc>
              <a:buFont typeface="Wingdings" pitchFamily="2" charset="2"/>
              <a:buNone/>
            </a:pPr>
            <a:r>
              <a:rPr lang="en-AU" sz="2400"/>
              <a:t>		i=i+1;</a:t>
            </a:r>
          </a:p>
          <a:p>
            <a:pPr marL="0" indent="0">
              <a:lnSpc>
                <a:spcPct val="80000"/>
              </a:lnSpc>
              <a:buFont typeface="Wingdings" pitchFamily="2" charset="2"/>
              <a:buNone/>
            </a:pPr>
            <a:r>
              <a:rPr lang="en-AU" sz="2400"/>
              <a:t>		if(i&gt;=M) i=i-M;</a:t>
            </a:r>
          </a:p>
          <a:p>
            <a:pPr marL="0" indent="0">
              <a:lnSpc>
                <a:spcPct val="80000"/>
              </a:lnSpc>
              <a:buFont typeface="Wingdings" pitchFamily="2" charset="2"/>
              <a:buNone/>
            </a:pPr>
            <a:r>
              <a:rPr lang="en-AU" sz="2400"/>
              <a:t>	}</a:t>
            </a:r>
          </a:p>
          <a:p>
            <a:pPr marL="0" indent="0">
              <a:lnSpc>
                <a:spcPct val="80000"/>
              </a:lnSpc>
              <a:buFont typeface="Wingdings" pitchFamily="2" charset="2"/>
              <a:buNone/>
            </a:pPr>
            <a:r>
              <a:rPr lang="en-AU" sz="2400"/>
              <a:t>	if(HASHTABLE[i].key==k)  //tim thay </a:t>
            </a:r>
          </a:p>
          <a:p>
            <a:pPr marL="0" indent="0">
              <a:lnSpc>
                <a:spcPct val="80000"/>
              </a:lnSpc>
              <a:buFont typeface="Wingdings" pitchFamily="2" charset="2"/>
              <a:buNone/>
            </a:pPr>
            <a:r>
              <a:rPr lang="en-AU" sz="2400"/>
              <a:t>		return(i);</a:t>
            </a:r>
          </a:p>
          <a:p>
            <a:pPr marL="0" indent="0">
              <a:lnSpc>
                <a:spcPct val="80000"/>
              </a:lnSpc>
              <a:buFont typeface="Wingdings" pitchFamily="2" charset="2"/>
              <a:buNone/>
            </a:pPr>
            <a:r>
              <a:rPr lang="en-AU" sz="2400"/>
              <a:t>	else 	//khong tim thay</a:t>
            </a:r>
          </a:p>
          <a:p>
            <a:pPr marL="0" indent="0">
              <a:lnSpc>
                <a:spcPct val="80000"/>
              </a:lnSpc>
              <a:buFont typeface="Wingdings" pitchFamily="2" charset="2"/>
              <a:buNone/>
            </a:pPr>
            <a:r>
              <a:rPr lang="en-AU" sz="2400"/>
              <a:t>		return(M);</a:t>
            </a:r>
          </a:p>
          <a:p>
            <a:pPr marL="0" indent="0">
              <a:lnSpc>
                <a:spcPct val="80000"/>
              </a:lnSpc>
              <a:buFont typeface="Wingdings" pitchFamily="2" charset="2"/>
              <a:buNone/>
            </a:pPr>
            <a:r>
              <a:rPr lang="en-AU" sz="2400"/>
              <a:t>}</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(8)</a:t>
            </a:r>
          </a:p>
        </p:txBody>
      </p:sp>
      <p:sp>
        <p:nvSpPr>
          <p:cNvPr id="39939" name="Rectangle 3"/>
          <p:cNvSpPr>
            <a:spLocks noGrp="1" noChangeArrowheads="1"/>
          </p:cNvSpPr>
          <p:nvPr>
            <p:ph idx="1"/>
          </p:nvPr>
        </p:nvSpPr>
        <p:spPr/>
        <p:txBody>
          <a:bodyPr/>
          <a:lstStyle/>
          <a:p>
            <a:pPr marL="0" indent="0">
              <a:lnSpc>
                <a:spcPct val="90000"/>
              </a:lnSpc>
              <a:buFont typeface="Wingdings" pitchFamily="2" charset="2"/>
              <a:buNone/>
            </a:pPr>
            <a:r>
              <a:rPr lang="en-AU" sz="2400" b="1"/>
              <a:t>Phép toán insert:</a:t>
            </a:r>
            <a:endParaRPr lang="en-AU" sz="2400"/>
          </a:p>
          <a:p>
            <a:pPr marL="0" indent="0">
              <a:lnSpc>
                <a:spcPct val="90000"/>
              </a:lnSpc>
              <a:buFont typeface="Wingdings" pitchFamily="2" charset="2"/>
              <a:buNone/>
            </a:pPr>
            <a:r>
              <a:rPr lang="en-AU" sz="2400"/>
              <a:t>Thêm phần tử có khoá k vào bảng băm.</a:t>
            </a:r>
          </a:p>
          <a:p>
            <a:pPr marL="0" indent="0">
              <a:lnSpc>
                <a:spcPct val="90000"/>
              </a:lnSpc>
              <a:buFont typeface="Wingdings" pitchFamily="2" charset="2"/>
              <a:buNone/>
            </a:pPr>
            <a:r>
              <a:rPr lang="en-AU" sz="2400"/>
              <a:t>int insert(int k)</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int  i, j;</a:t>
            </a:r>
          </a:p>
          <a:p>
            <a:pPr marL="0" indent="0">
              <a:lnSpc>
                <a:spcPct val="90000"/>
              </a:lnSpc>
              <a:buFont typeface="Wingdings" pitchFamily="2" charset="2"/>
              <a:buNone/>
            </a:pPr>
            <a:r>
              <a:rPr lang="en-AU" sz="2400"/>
              <a:t>	if(search(K)&lt;M) return M;//Trùng khoá</a:t>
            </a:r>
          </a:p>
          <a:p>
            <a:pPr marL="0" indent="0">
              <a:lnSpc>
                <a:spcPct val="90000"/>
              </a:lnSpc>
              <a:buFont typeface="Wingdings" pitchFamily="2" charset="2"/>
              <a:buNone/>
            </a:pPr>
            <a:r>
              <a:rPr lang="en-AU" sz="2400"/>
              <a:t>	if(full( ))</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printf(“\n Bang bam day khong them nut co 					khoa %d duoc”,k);</a:t>
            </a:r>
          </a:p>
          <a:p>
            <a:pPr marL="0" indent="0">
              <a:lnSpc>
                <a:spcPct val="90000"/>
              </a:lnSpc>
              <a:buFont typeface="Wingdings" pitchFamily="2" charset="2"/>
              <a:buNone/>
            </a:pPr>
            <a:r>
              <a:rPr lang="en-AU" sz="2400"/>
              <a:t>		return;</a:t>
            </a:r>
          </a:p>
          <a:p>
            <a:pPr marL="0" indent="0">
              <a:lnSpc>
                <a:spcPct val="90000"/>
              </a:lnSpc>
              <a:buFont typeface="Wingdings" pitchFamily="2" charset="2"/>
              <a:buNone/>
            </a:pPr>
            <a:r>
              <a:rPr lang="en-AU" sz="2400"/>
              <a:t>	}</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(9)</a:t>
            </a:r>
          </a:p>
        </p:txBody>
      </p:sp>
      <p:sp>
        <p:nvSpPr>
          <p:cNvPr id="40963" name="Rectangle 3"/>
          <p:cNvSpPr>
            <a:spLocks noGrp="1" noChangeArrowheads="1"/>
          </p:cNvSpPr>
          <p:nvPr>
            <p:ph idx="1"/>
          </p:nvPr>
        </p:nvSpPr>
        <p:spPr/>
        <p:txBody>
          <a:bodyPr/>
          <a:lstStyle/>
          <a:p>
            <a:pPr marL="0" indent="0">
              <a:lnSpc>
                <a:spcPct val="90000"/>
              </a:lnSpc>
              <a:buFont typeface="Wingdings" pitchFamily="2" charset="2"/>
              <a:buNone/>
            </a:pPr>
            <a:r>
              <a:rPr lang="en-AU" sz="2400"/>
              <a:t>	i=HF(k);</a:t>
            </a:r>
          </a:p>
          <a:p>
            <a:pPr marL="0" indent="0">
              <a:lnSpc>
                <a:spcPct val="90000"/>
              </a:lnSpc>
              <a:buFont typeface="Wingdings" pitchFamily="2" charset="2"/>
              <a:buNone/>
            </a:pPr>
            <a:r>
              <a:rPr lang="en-AU" sz="2400"/>
              <a:t>	while(HASHTABLE[i].key !=NULLKEY)</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//Bam lai (theo phuong phap do tuyen tinh)</a:t>
            </a:r>
          </a:p>
          <a:p>
            <a:pPr marL="0" indent="0">
              <a:lnSpc>
                <a:spcPct val="90000"/>
              </a:lnSpc>
              <a:buFont typeface="Wingdings" pitchFamily="2" charset="2"/>
              <a:buNone/>
            </a:pPr>
            <a:r>
              <a:rPr lang="en-AU" sz="2400"/>
              <a:t>		i ++;</a:t>
            </a:r>
          </a:p>
          <a:p>
            <a:pPr marL="0" indent="0">
              <a:lnSpc>
                <a:spcPct val="90000"/>
              </a:lnSpc>
              <a:buFont typeface="Wingdings" pitchFamily="2" charset="2"/>
              <a:buNone/>
            </a:pPr>
            <a:r>
              <a:rPr lang="en-AU" sz="2400"/>
              <a:t>		if(i &gt;=M)</a:t>
            </a:r>
          </a:p>
          <a:p>
            <a:pPr marL="0" indent="0">
              <a:lnSpc>
                <a:spcPct val="90000"/>
              </a:lnSpc>
              <a:buFont typeface="Wingdings" pitchFamily="2" charset="2"/>
              <a:buNone/>
            </a:pPr>
            <a:r>
              <a:rPr lang="en-AU" sz="2400"/>
              <a:t>		i= i-M;</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HASHTABLE[i].key=k;</a:t>
            </a:r>
          </a:p>
          <a:p>
            <a:pPr marL="0" indent="0">
              <a:lnSpc>
                <a:spcPct val="90000"/>
              </a:lnSpc>
              <a:buFont typeface="Wingdings" pitchFamily="2" charset="2"/>
              <a:buNone/>
            </a:pPr>
            <a:r>
              <a:rPr lang="en-AU" sz="2400"/>
              <a:t>	N=N+1;</a:t>
            </a:r>
          </a:p>
          <a:p>
            <a:pPr marL="0" indent="0">
              <a:lnSpc>
                <a:spcPct val="90000"/>
              </a:lnSpc>
              <a:buFont typeface="Wingdings" pitchFamily="2" charset="2"/>
              <a:buNone/>
            </a:pPr>
            <a:r>
              <a:rPr lang="en-AU" sz="2400"/>
              <a:t>	return(i);</a:t>
            </a:r>
          </a:p>
          <a:p>
            <a:pPr marL="0" indent="0">
              <a:lnSpc>
                <a:spcPct val="90000"/>
              </a:lnSpc>
              <a:buFont typeface="Wingdings" pitchFamily="2" charset="2"/>
              <a:buNone/>
            </a:pPr>
            <a:r>
              <a:rPr lang="en-AU" sz="2400"/>
              <a:t>}</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Times New Roman" pitchFamily="18" charset="0"/>
              </a:rPr>
              <a:t>P</a:t>
            </a:r>
            <a:r>
              <a:rPr lang="en-US" sz="2800"/>
              <a:t>hương pháp dò tuyến tính (10)</a:t>
            </a:r>
          </a:p>
        </p:txBody>
      </p:sp>
      <p:sp>
        <p:nvSpPr>
          <p:cNvPr id="647171" name="Rectangle 3"/>
          <p:cNvSpPr>
            <a:spLocks noGrp="1" noChangeArrowheads="1"/>
          </p:cNvSpPr>
          <p:nvPr>
            <p:ph idx="1"/>
          </p:nvPr>
        </p:nvSpPr>
        <p:spPr/>
        <p:txBody>
          <a:bodyPr/>
          <a:lstStyle/>
          <a:p>
            <a:pPr>
              <a:lnSpc>
                <a:spcPct val="90000"/>
              </a:lnSpc>
              <a:defRPr/>
            </a:pPr>
            <a:r>
              <a:rPr lang="en-AU" b="1"/>
              <a:t>Nhận xét bảng băm dùng phương pháp dò tuyến tính:</a:t>
            </a:r>
            <a:endParaRPr lang="en-AU"/>
          </a:p>
          <a:p>
            <a:pPr marL="0" indent="465138" algn="just">
              <a:lnSpc>
                <a:spcPct val="90000"/>
              </a:lnSpc>
              <a:buFont typeface="Wingdings" pitchFamily="2" charset="2"/>
              <a:buNone/>
              <a:defRPr/>
            </a:pPr>
            <a:r>
              <a:rPr lang="en-AU"/>
              <a:t>Bảng băm này chỉ tối ưu khi băm đều, nghĩa là trên bảng băm các khối đặc chứa vài phần tử và các khối phần tử chưa sử dụng xen kẽ nhau, tốc độ truy xuất lúc này có bậc 0(1). </a:t>
            </a:r>
          </a:p>
          <a:p>
            <a:pPr marL="0" indent="465138" algn="just">
              <a:lnSpc>
                <a:spcPct val="90000"/>
              </a:lnSpc>
              <a:spcBef>
                <a:spcPts val="600"/>
              </a:spcBef>
              <a:buFont typeface="Wingdings" pitchFamily="2" charset="2"/>
              <a:buNone/>
              <a:defRPr/>
            </a:pPr>
            <a:r>
              <a:rPr lang="en-AU"/>
              <a:t>Trường hợp xấu nhất là băm không đều hoặc bảng băm đầy, lúc này hình thành một khối đặc có n phần tử, nên tốc độ truy xuất lúc này có bậc 0(n).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AU" sz="2800"/>
              <a:t>Phương pháp dò bậc hai (1)</a:t>
            </a:r>
            <a:endParaRPr lang="en-US" sz="2800"/>
          </a:p>
        </p:txBody>
      </p:sp>
      <p:sp>
        <p:nvSpPr>
          <p:cNvPr id="534531" name="Rectangle 3"/>
          <p:cNvSpPr>
            <a:spLocks noGrp="1" noChangeArrowheads="1"/>
          </p:cNvSpPr>
          <p:nvPr>
            <p:ph idx="1"/>
          </p:nvPr>
        </p:nvSpPr>
        <p:spPr/>
        <p:txBody>
          <a:bodyPr/>
          <a:lstStyle/>
          <a:p>
            <a:pPr marL="0" indent="0">
              <a:lnSpc>
                <a:spcPct val="80000"/>
              </a:lnSpc>
              <a:buFont typeface="Wingdings" pitchFamily="2" charset="2"/>
              <a:buNone/>
              <a:defRPr/>
            </a:pPr>
            <a:r>
              <a:rPr lang="en-AU" sz="3600" b="1">
                <a:solidFill>
                  <a:schemeClr val="tx2"/>
                </a:solidFill>
              </a:rPr>
              <a:t>IV</a:t>
            </a:r>
            <a:r>
              <a:rPr lang="en-AU" b="1"/>
              <a:t>.</a:t>
            </a:r>
            <a:r>
              <a:rPr lang="en-AU"/>
              <a:t> Bảng băm với phương pháp dò bậc hai</a:t>
            </a:r>
          </a:p>
          <a:p>
            <a:pPr marL="0" indent="0">
              <a:lnSpc>
                <a:spcPct val="80000"/>
              </a:lnSpc>
              <a:buFont typeface="Wingdings" pitchFamily="2" charset="2"/>
              <a:buNone/>
              <a:defRPr/>
            </a:pPr>
            <a:r>
              <a:rPr lang="en-AU"/>
              <a:t> (Quadratic Proping Method)</a:t>
            </a:r>
          </a:p>
          <a:p>
            <a:pPr marL="0" indent="0" algn="just">
              <a:lnSpc>
                <a:spcPct val="80000"/>
              </a:lnSpc>
              <a:spcBef>
                <a:spcPts val="1800"/>
              </a:spcBef>
              <a:defRPr/>
            </a:pPr>
            <a:r>
              <a:rPr lang="en-AU"/>
              <a:t>Bảng băm dùng phương pháp dò tuyến tính bị hạn chế do rải các nút không đều, bảng băm với phương pháp dò bậc hai rải các nút đều hơn.</a:t>
            </a:r>
            <a:endParaRPr lang="en-US"/>
          </a:p>
          <a:p>
            <a:pPr marL="0" indent="0" algn="just">
              <a:lnSpc>
                <a:spcPct val="80000"/>
              </a:lnSpc>
              <a:spcBef>
                <a:spcPts val="1800"/>
              </a:spcBef>
              <a:defRPr/>
            </a:pPr>
            <a:r>
              <a:rPr lang="en-US"/>
              <a:t>Bảng băm trong trường hợp này được cài đặt bằng danh sách kề có M nút, mỗi nút của bảng băm là một mẫu tin có một trường key để chứa khóa các  nút </a:t>
            </a:r>
          </a:p>
          <a:p>
            <a:pPr marL="0" indent="0" algn="just">
              <a:lnSpc>
                <a:spcPct val="80000"/>
              </a:lnSpc>
              <a:buFont typeface="Wingdings" pitchFamily="2" charset="2"/>
              <a:buNone/>
              <a:defRPr/>
            </a:pPr>
            <a:r>
              <a:rPr lang="en-AU" sz="2400"/>
              <a:t>Khi khởi động bảng băm thì tất cả trường key bị gán NULLKEY.</a:t>
            </a:r>
          </a:p>
          <a:p>
            <a:pPr marL="0" indent="0">
              <a:lnSpc>
                <a:spcPct val="80000"/>
              </a:lnSpc>
              <a:buFont typeface="Wingdings" pitchFamily="2" charset="2"/>
              <a:buNone/>
              <a:defRPr/>
            </a:pPr>
            <a:r>
              <a:rPr lang="en-AU" sz="2400"/>
              <a:t>Khi thêm nút có khóa key vào bảng băm, hàm băm f(key) sẽ xác định địa chỉ i trong khoảng từ 0 đến M-1.</a:t>
            </a:r>
          </a:p>
          <a:p>
            <a:pPr>
              <a:lnSpc>
                <a:spcPct val="80000"/>
              </a:lnSpc>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Hàm băm(Hash Functions)</a:t>
            </a:r>
          </a:p>
        </p:txBody>
      </p:sp>
      <p:sp>
        <p:nvSpPr>
          <p:cNvPr id="7171" name="Rectangle 3"/>
          <p:cNvSpPr>
            <a:spLocks noGrp="1" noChangeArrowheads="1"/>
          </p:cNvSpPr>
          <p:nvPr>
            <p:ph idx="1"/>
          </p:nvPr>
        </p:nvSpPr>
        <p:spPr/>
        <p:txBody>
          <a:bodyPr/>
          <a:lstStyle/>
          <a:p>
            <a:pPr algn="just">
              <a:lnSpc>
                <a:spcPct val="80000"/>
              </a:lnSpc>
            </a:pPr>
            <a:r>
              <a:rPr lang="en-US"/>
              <a:t>Hàm băm tốt thỏa mãn các điều kiện sau:</a:t>
            </a:r>
          </a:p>
          <a:p>
            <a:pPr lvl="1" algn="just">
              <a:lnSpc>
                <a:spcPct val="80000"/>
              </a:lnSpc>
            </a:pPr>
            <a:r>
              <a:rPr lang="en-US" sz="2400"/>
              <a:t>Tính toán nhanh.</a:t>
            </a:r>
          </a:p>
          <a:p>
            <a:pPr lvl="1" algn="just">
              <a:lnSpc>
                <a:spcPct val="80000"/>
              </a:lnSpc>
            </a:pPr>
            <a:r>
              <a:rPr lang="en-US" sz="2400"/>
              <a:t>Các khoá được phân bố đều trong bảng.</a:t>
            </a:r>
          </a:p>
          <a:p>
            <a:pPr lvl="1" algn="just">
              <a:lnSpc>
                <a:spcPct val="80000"/>
              </a:lnSpc>
            </a:pPr>
            <a:r>
              <a:rPr lang="en-US" sz="2400"/>
              <a:t>Ít xảy ra đụng độ.</a:t>
            </a:r>
          </a:p>
          <a:p>
            <a:pPr algn="just">
              <a:lnSpc>
                <a:spcPct val="80000"/>
              </a:lnSpc>
            </a:pPr>
            <a:r>
              <a:rPr lang="en-US"/>
              <a:t>Giải quyết vấn đề băm với các khoá không phải là số nguyên:</a:t>
            </a:r>
          </a:p>
          <a:p>
            <a:pPr lvl="1" algn="just">
              <a:lnSpc>
                <a:spcPct val="80000"/>
              </a:lnSpc>
            </a:pPr>
            <a:r>
              <a:rPr lang="en-US" sz="2400"/>
              <a:t>Tìm cách biến đổ khoá thành số nguyên</a:t>
            </a:r>
          </a:p>
          <a:p>
            <a:pPr lvl="2" algn="just">
              <a:lnSpc>
                <a:spcPct val="80000"/>
              </a:lnSpc>
            </a:pPr>
            <a:r>
              <a:rPr lang="en-US"/>
              <a:t>Trong ví dụ trên, loại bỏ dấu ‘-’ 9635-8904 đưa về số nguyên 96358904</a:t>
            </a:r>
          </a:p>
          <a:p>
            <a:pPr lvl="2" algn="just">
              <a:lnSpc>
                <a:spcPct val="80000"/>
              </a:lnSpc>
            </a:pPr>
            <a:r>
              <a:rPr lang="en-US"/>
              <a:t>Đối với chuỗi, sử dụng giá trị các ký tự trong bảng mã ASCCI</a:t>
            </a:r>
          </a:p>
          <a:p>
            <a:pPr lvl="1" algn="just">
              <a:lnSpc>
                <a:spcPct val="80000"/>
              </a:lnSpc>
            </a:pPr>
            <a:r>
              <a:rPr lang="en-US" sz="2400"/>
              <a:t>Sau đó sử dụng các hàm băm chuẩn trên số nguyên.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58813" y="130175"/>
            <a:ext cx="8242300" cy="595313"/>
          </a:xfrm>
        </p:spPr>
        <p:txBody>
          <a:bodyPr/>
          <a:lstStyle/>
          <a:p>
            <a:r>
              <a:rPr lang="en-US" sz="2800">
                <a:latin typeface="Times New Roman" pitchFamily="18" charset="0"/>
              </a:rPr>
              <a:t>P</a:t>
            </a:r>
            <a:r>
              <a:rPr lang="en-AU" sz="2800"/>
              <a:t>hương pháp dò bậc hai (2)</a:t>
            </a:r>
            <a:endParaRPr lang="en-US" sz="2800"/>
          </a:p>
        </p:txBody>
      </p:sp>
      <p:sp>
        <p:nvSpPr>
          <p:cNvPr id="44035" name="Rectangle 3"/>
          <p:cNvSpPr>
            <a:spLocks noGrp="1" noChangeArrowheads="1"/>
          </p:cNvSpPr>
          <p:nvPr>
            <p:ph idx="1"/>
          </p:nvPr>
        </p:nvSpPr>
        <p:spPr/>
        <p:txBody>
          <a:bodyPr/>
          <a:lstStyle/>
          <a:p>
            <a:pPr algn="just"/>
            <a:r>
              <a:rPr lang="en-AU" sz="2600"/>
              <a:t>Nếu chưa bị xung đột thì thêm nút mới vào địa chỉ i.</a:t>
            </a:r>
          </a:p>
          <a:p>
            <a:pPr algn="just"/>
            <a:r>
              <a:rPr lang="en-AU" sz="2600"/>
              <a:t>Nếu bị xung đột thì hàm băm lại lần 1 f</a:t>
            </a:r>
            <a:r>
              <a:rPr lang="en-AU" sz="2600" baseline="-25000"/>
              <a:t>1</a:t>
            </a:r>
            <a:r>
              <a:rPr lang="en-AU" sz="2600"/>
              <a:t> sẽ xét địa chỉ cách i</a:t>
            </a:r>
            <a:r>
              <a:rPr lang="en-AU" sz="2600" baseline="30000"/>
              <a:t>2</a:t>
            </a:r>
            <a:r>
              <a:rPr lang="en-AU" sz="2600"/>
              <a:t>, nếu lại bị xung đột thì hàm  băm lại lần 2 f</a:t>
            </a:r>
            <a:r>
              <a:rPr lang="en-AU" sz="2600" baseline="-25000"/>
              <a:t>2 </a:t>
            </a:r>
            <a:r>
              <a:rPr lang="en-AU" sz="2600"/>
              <a:t>sẽ xét địa chỉ cách i 2</a:t>
            </a:r>
            <a:r>
              <a:rPr lang="en-AU" sz="2600" baseline="30000"/>
              <a:t>2</a:t>
            </a:r>
            <a:r>
              <a:rPr lang="en-AU" sz="2600"/>
              <a:t> ,…, quá trình cứ thế cho đến khi nào tìm được trống và thêm nút vào địa chỉ này.</a:t>
            </a:r>
          </a:p>
          <a:p>
            <a:pPr algn="just"/>
            <a:r>
              <a:rPr lang="en-AU" sz="2600"/>
              <a:t>Khi tìm môt nút có khóa key trong bảng băm thì xét nút tại địa chỉ i=f(key), nếu chưa tìm thấy thì xét nút cách i 1</a:t>
            </a:r>
            <a:r>
              <a:rPr lang="en-AU" sz="2600" baseline="30000"/>
              <a:t>2</a:t>
            </a:r>
            <a:r>
              <a:rPr lang="en-AU" sz="2600"/>
              <a:t>,2</a:t>
            </a:r>
            <a:r>
              <a:rPr lang="en-AU" sz="2600" baseline="30000"/>
              <a:t>2</a:t>
            </a:r>
            <a:r>
              <a:rPr lang="en-AU" sz="2600"/>
              <a:t>,…,quá trình cứ thế cho đến khi tìm được khóa(trường hợp tìm thấy) hoặc rơi vào địa chỉ trống(trường hợp không tìm thấy).</a:t>
            </a:r>
            <a:endParaRPr lang="en-US" sz="2600"/>
          </a:p>
          <a:p>
            <a:pPr algn="just"/>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800">
                <a:latin typeface="Times New Roman" pitchFamily="18" charset="0"/>
              </a:rPr>
              <a:t>P</a:t>
            </a:r>
            <a:r>
              <a:rPr lang="en-AU" sz="2800"/>
              <a:t>hương pháp dò bậc hai (3)</a:t>
            </a:r>
            <a:endParaRPr lang="en-US" sz="2800"/>
          </a:p>
        </p:txBody>
      </p:sp>
      <p:sp>
        <p:nvSpPr>
          <p:cNvPr id="537603" name="Rectangle 3"/>
          <p:cNvSpPr>
            <a:spLocks noGrp="1" noChangeArrowheads="1"/>
          </p:cNvSpPr>
          <p:nvPr>
            <p:ph idx="1"/>
          </p:nvPr>
        </p:nvSpPr>
        <p:spPr>
          <a:xfrm>
            <a:off x="785813" y="1290638"/>
            <a:ext cx="8358187" cy="4600575"/>
          </a:xfrm>
        </p:spPr>
        <p:txBody>
          <a:bodyPr/>
          <a:lstStyle/>
          <a:p>
            <a:pPr marL="0" indent="0" algn="just">
              <a:lnSpc>
                <a:spcPct val="90000"/>
              </a:lnSpc>
              <a:buFont typeface="Wingdings" pitchFamily="2" charset="2"/>
              <a:buNone/>
              <a:defRPr/>
            </a:pPr>
            <a:r>
              <a:rPr lang="en-US"/>
              <a:t>Hàm băm lại của phương pháp dò bậc hai là truy xuất các địa chỉ cách bậc 2.</a:t>
            </a:r>
            <a:endParaRPr lang="en-AU"/>
          </a:p>
          <a:p>
            <a:pPr marL="0" indent="0" algn="just">
              <a:lnSpc>
                <a:spcPct val="90000"/>
              </a:lnSpc>
              <a:buFont typeface="Wingdings" pitchFamily="2" charset="2"/>
              <a:buNone/>
              <a:defRPr/>
            </a:pPr>
            <a:r>
              <a:rPr lang="en-AU"/>
              <a:t>Hàm băm lại hàm f</a:t>
            </a:r>
            <a:r>
              <a:rPr lang="en-AU" baseline="-25000"/>
              <a:t>i </a:t>
            </a:r>
            <a:r>
              <a:rPr lang="en-AU"/>
              <a:t>được biểu diễn bằng công thức sau:</a:t>
            </a:r>
          </a:p>
          <a:p>
            <a:pPr marL="0" indent="0" algn="just">
              <a:lnSpc>
                <a:spcPct val="90000"/>
              </a:lnSpc>
              <a:buFont typeface="Wingdings" pitchFamily="2" charset="2"/>
              <a:buNone/>
              <a:defRPr/>
            </a:pPr>
            <a:r>
              <a:rPr lang="en-AU"/>
              <a:t>f</a:t>
            </a:r>
            <a:r>
              <a:rPr lang="en-AU" baseline="-25000"/>
              <a:t>i</a:t>
            </a:r>
            <a:r>
              <a:rPr lang="en-AU"/>
              <a:t>(key)=( f(key) + i</a:t>
            </a:r>
            <a:r>
              <a:rPr lang="en-AU" baseline="30000"/>
              <a:t>2</a:t>
            </a:r>
            <a:r>
              <a:rPr lang="en-AU"/>
              <a:t> ) % M với f(key) là hàm băm chính của bảng băm.</a:t>
            </a:r>
          </a:p>
          <a:p>
            <a:pPr marL="0" indent="0" algn="just">
              <a:lnSpc>
                <a:spcPct val="90000"/>
              </a:lnSpc>
              <a:buFont typeface="Wingdings" pitchFamily="2" charset="2"/>
              <a:buNone/>
              <a:defRPr/>
            </a:pPr>
            <a:r>
              <a:rPr lang="en-AU"/>
              <a:t>Nếu đã dò đến cuối bảng thì trở về dò lại từ đầu bảng.</a:t>
            </a:r>
            <a:endParaRPr lang="en-US"/>
          </a:p>
          <a:p>
            <a:pPr marL="0" indent="0" algn="just">
              <a:lnSpc>
                <a:spcPct val="90000"/>
              </a:lnSpc>
              <a:buFont typeface="Wingdings" pitchFamily="2" charset="2"/>
              <a:buNone/>
              <a:defRPr/>
            </a:pPr>
            <a:r>
              <a:rPr lang="en-US"/>
              <a:t>Bảng băm với phương pháp do bậc hai nên chọn số địa chỉ M là số nguyên tố.</a:t>
            </a:r>
          </a:p>
          <a:p>
            <a:pPr>
              <a:lnSpc>
                <a:spcPct val="90000"/>
              </a:lnSpc>
              <a:defRPr/>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4461" name="Group 1149"/>
          <p:cNvGraphicFramePr>
            <a:graphicFrameLocks noGrp="1"/>
          </p:cNvGraphicFramePr>
          <p:nvPr>
            <p:ph type="tbl" idx="1"/>
          </p:nvPr>
        </p:nvGraphicFramePr>
        <p:xfrm>
          <a:off x="638175" y="1793875"/>
          <a:ext cx="7693025" cy="4572000"/>
        </p:xfrm>
        <a:graphic>
          <a:graphicData uri="http://schemas.openxmlformats.org/drawingml/2006/table">
            <a:tbl>
              <a:tblPr/>
              <a:tblGrid>
                <a:gridCol w="544397">
                  <a:extLst>
                    <a:ext uri="{9D8B030D-6E8A-4147-A177-3AD203B41FA5}">
                      <a16:colId xmlns:a16="http://schemas.microsoft.com/office/drawing/2014/main" val="20000"/>
                    </a:ext>
                  </a:extLst>
                </a:gridCol>
                <a:gridCol w="1031009">
                  <a:extLst>
                    <a:ext uri="{9D8B030D-6E8A-4147-A177-3AD203B41FA5}">
                      <a16:colId xmlns:a16="http://schemas.microsoft.com/office/drawing/2014/main" val="20001"/>
                    </a:ext>
                  </a:extLst>
                </a:gridCol>
                <a:gridCol w="415140">
                  <a:extLst>
                    <a:ext uri="{9D8B030D-6E8A-4147-A177-3AD203B41FA5}">
                      <a16:colId xmlns:a16="http://schemas.microsoft.com/office/drawing/2014/main" val="20002"/>
                    </a:ext>
                  </a:extLst>
                </a:gridCol>
                <a:gridCol w="1037091">
                  <a:extLst>
                    <a:ext uri="{9D8B030D-6E8A-4147-A177-3AD203B41FA5}">
                      <a16:colId xmlns:a16="http://schemas.microsoft.com/office/drawing/2014/main" val="20003"/>
                    </a:ext>
                  </a:extLst>
                </a:gridCol>
                <a:gridCol w="518546">
                  <a:extLst>
                    <a:ext uri="{9D8B030D-6E8A-4147-A177-3AD203B41FA5}">
                      <a16:colId xmlns:a16="http://schemas.microsoft.com/office/drawing/2014/main" val="20004"/>
                    </a:ext>
                  </a:extLst>
                </a:gridCol>
                <a:gridCol w="1035569">
                  <a:extLst>
                    <a:ext uri="{9D8B030D-6E8A-4147-A177-3AD203B41FA5}">
                      <a16:colId xmlns:a16="http://schemas.microsoft.com/office/drawing/2014/main" val="20005"/>
                    </a:ext>
                  </a:extLst>
                </a:gridCol>
                <a:gridCol w="518546">
                  <a:extLst>
                    <a:ext uri="{9D8B030D-6E8A-4147-A177-3AD203B41FA5}">
                      <a16:colId xmlns:a16="http://schemas.microsoft.com/office/drawing/2014/main" val="20006"/>
                    </a:ext>
                  </a:extLst>
                </a:gridCol>
                <a:gridCol w="1038611">
                  <a:extLst>
                    <a:ext uri="{9D8B030D-6E8A-4147-A177-3AD203B41FA5}">
                      <a16:colId xmlns:a16="http://schemas.microsoft.com/office/drawing/2014/main" val="20007"/>
                    </a:ext>
                  </a:extLst>
                </a:gridCol>
                <a:gridCol w="517025">
                  <a:extLst>
                    <a:ext uri="{9D8B030D-6E8A-4147-A177-3AD203B41FA5}">
                      <a16:colId xmlns:a16="http://schemas.microsoft.com/office/drawing/2014/main" val="20008"/>
                    </a:ext>
                  </a:extLst>
                </a:gridCol>
                <a:gridCol w="1037091">
                  <a:extLst>
                    <a:ext uri="{9D8B030D-6E8A-4147-A177-3AD203B41FA5}">
                      <a16:colId xmlns:a16="http://schemas.microsoft.com/office/drawing/2014/main" val="20009"/>
                    </a:ext>
                  </a:extLst>
                </a:gridCol>
              </a:tblGrid>
              <a:tr h="40834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6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63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6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63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4</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4</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4</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4</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4</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30</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834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834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16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63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7</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7</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7</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7</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7</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26</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76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8</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8</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8</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8</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8</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63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9</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cap="flat">
                      <a:noFill/>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9</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NULL</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9</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9</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9</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chemeClr val="folHlink"/>
                          </a:solidFill>
                          <a:effectLst/>
                          <a:latin typeface="Times New Roman" pitchFamily="18" charset="0"/>
                          <a:cs typeface="Times New Roman" pitchFamily="18" charset="0"/>
                        </a:rPr>
                        <a:t>25</a:t>
                      </a:r>
                      <a:endParaRPr kumimoji="0" lang="en-AU" sz="2400" b="1" i="0" u="none" strike="noStrike" cap="none" normalizeH="0" baseline="0">
                        <a:ln>
                          <a:noFill/>
                        </a:ln>
                        <a:solidFill>
                          <a:schemeClr val="folHlink"/>
                        </a:solidFill>
                        <a:effectLst/>
                        <a:latin typeface="Times New Roman" pitchFamily="18" charset="0"/>
                      </a:endParaRPr>
                    </a:p>
                  </a:txBody>
                  <a:tcPr marL="91437" marR="91437"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6248" name="Rectangle 1151"/>
          <p:cNvSpPr>
            <a:spLocks noChangeArrowheads="1"/>
          </p:cNvSpPr>
          <p:nvPr/>
        </p:nvSpPr>
        <p:spPr bwMode="auto">
          <a:xfrm>
            <a:off x="1104900" y="871538"/>
            <a:ext cx="767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b="1">
                <a:solidFill>
                  <a:srgbClr val="FF9933"/>
                </a:solidFill>
              </a:rPr>
              <a:t>Thêm vào các khóa 10, 15, 16, 20, 30, 25, ,26, 36</a:t>
            </a:r>
            <a:endParaRPr lang="en-US" b="1">
              <a:solidFill>
                <a:srgbClr val="FF9933"/>
              </a:solidFill>
            </a:endParaRPr>
          </a:p>
        </p:txBody>
      </p:sp>
      <p:sp>
        <p:nvSpPr>
          <p:cNvPr id="46249" name="Rectangle 1152"/>
          <p:cNvSpPr>
            <a:spLocks noChangeArrowheads="1"/>
          </p:cNvSpPr>
          <p:nvPr/>
        </p:nvSpPr>
        <p:spPr bwMode="auto">
          <a:xfrm>
            <a:off x="2879725" y="1328738"/>
            <a:ext cx="386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dirty="0">
                <a:solidFill>
                  <a:schemeClr val="folHlink"/>
                </a:solidFill>
              </a:rPr>
              <a:t>fi(key)=( f(key) + i</a:t>
            </a:r>
            <a:r>
              <a:rPr lang="en-AU" baseline="30000" dirty="0">
                <a:solidFill>
                  <a:schemeClr val="folHlink"/>
                </a:solidFill>
              </a:rPr>
              <a:t>2</a:t>
            </a:r>
            <a:r>
              <a:rPr lang="en-AU" dirty="0">
                <a:solidFill>
                  <a:schemeClr val="folHlink"/>
                </a:solidFill>
              </a:rPr>
              <a:t> ) % M</a:t>
            </a:r>
            <a:endParaRPr lang="en-US" dirty="0">
              <a:solidFill>
                <a:schemeClr val="folHlink"/>
              </a:solidFill>
            </a:endParaRPr>
          </a:p>
        </p:txBody>
      </p:sp>
      <p:sp>
        <p:nvSpPr>
          <p:cNvPr id="46250" name="Rectangle 1151"/>
          <p:cNvSpPr>
            <a:spLocks noChangeArrowheads="1"/>
          </p:cNvSpPr>
          <p:nvPr/>
        </p:nvSpPr>
        <p:spPr bwMode="auto">
          <a:xfrm>
            <a:off x="706438" y="168275"/>
            <a:ext cx="9667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b="1">
                <a:solidFill>
                  <a:schemeClr val="bg1"/>
                </a:solidFill>
              </a:rPr>
              <a:t>Ví dụ</a:t>
            </a:r>
            <a:endParaRPr lang="en-US" b="1">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sz="2800"/>
              <a:t>Phương pháp dò bậc hai </a:t>
            </a:r>
            <a:r>
              <a:rPr lang="en-AU" sz="2800" i="1"/>
              <a:t>(tt)</a:t>
            </a:r>
            <a:endParaRPr lang="en-US" sz="2800" i="1"/>
          </a:p>
        </p:txBody>
      </p:sp>
      <p:sp>
        <p:nvSpPr>
          <p:cNvPr id="47107" name="Rectangle 3"/>
          <p:cNvSpPr>
            <a:spLocks noGrp="1" noChangeArrowheads="1"/>
          </p:cNvSpPr>
          <p:nvPr>
            <p:ph idx="1"/>
          </p:nvPr>
        </p:nvSpPr>
        <p:spPr/>
        <p:txBody>
          <a:bodyPr/>
          <a:lstStyle/>
          <a:p>
            <a:pPr marL="0" indent="0">
              <a:lnSpc>
                <a:spcPct val="90000"/>
              </a:lnSpc>
              <a:buFont typeface="Wingdings" pitchFamily="2" charset="2"/>
              <a:buNone/>
            </a:pPr>
            <a:r>
              <a:rPr lang="en-AU"/>
              <a:t>//Khai bao nut cua bang bam</a:t>
            </a:r>
          </a:p>
          <a:p>
            <a:pPr marL="0" indent="0">
              <a:lnSpc>
                <a:spcPct val="90000"/>
              </a:lnSpc>
              <a:buFont typeface="Wingdings" pitchFamily="2" charset="2"/>
              <a:buNone/>
            </a:pPr>
            <a:r>
              <a:rPr lang="en-AU"/>
              <a:t>typedef struct</a:t>
            </a:r>
          </a:p>
          <a:p>
            <a:pPr marL="0" indent="0">
              <a:lnSpc>
                <a:spcPct val="90000"/>
              </a:lnSpc>
              <a:buFont typeface="Wingdings" pitchFamily="2" charset="2"/>
              <a:buNone/>
            </a:pPr>
            <a:r>
              <a:rPr lang="en-AU"/>
              <a:t>{</a:t>
            </a:r>
          </a:p>
          <a:p>
            <a:pPr marL="0" indent="0">
              <a:lnSpc>
                <a:spcPct val="90000"/>
              </a:lnSpc>
              <a:buFont typeface="Wingdings" pitchFamily="2" charset="2"/>
              <a:buNone/>
            </a:pPr>
            <a:r>
              <a:rPr lang="en-AU"/>
              <a:t>	int key;     		//Khoa cua nut tren bang 	bam</a:t>
            </a:r>
          </a:p>
          <a:p>
            <a:pPr marL="0" indent="0">
              <a:lnSpc>
                <a:spcPct val="90000"/>
              </a:lnSpc>
              <a:buFont typeface="Wingdings" pitchFamily="2" charset="2"/>
              <a:buNone/>
            </a:pPr>
            <a:r>
              <a:rPr lang="en-AU"/>
              <a:t>}NODE;</a:t>
            </a:r>
          </a:p>
          <a:p>
            <a:pPr marL="0" indent="0">
              <a:lnSpc>
                <a:spcPct val="90000"/>
              </a:lnSpc>
              <a:buFont typeface="Wingdings" pitchFamily="2" charset="2"/>
              <a:buNone/>
            </a:pPr>
            <a:r>
              <a:rPr lang="en-AU"/>
              <a:t>//Khai bao bang bam co M nut</a:t>
            </a:r>
          </a:p>
          <a:p>
            <a:pPr marL="0" indent="0">
              <a:lnSpc>
                <a:spcPct val="90000"/>
              </a:lnSpc>
              <a:buFont typeface="Wingdings" pitchFamily="2" charset="2"/>
              <a:buNone/>
            </a:pPr>
            <a:r>
              <a:rPr lang="en-AU"/>
              <a:t>NODE HASHTABLE[M];</a:t>
            </a:r>
          </a:p>
          <a:p>
            <a:pPr marL="0" indent="0">
              <a:lnSpc>
                <a:spcPct val="90000"/>
              </a:lnSpc>
              <a:buFont typeface="Wingdings" pitchFamily="2" charset="2"/>
              <a:buNone/>
            </a:pPr>
            <a:r>
              <a:rPr lang="en-AU"/>
              <a:t>int  N;	   </a:t>
            </a:r>
          </a:p>
          <a:p>
            <a:pPr marL="0" indent="0">
              <a:lnSpc>
                <a:spcPct val="90000"/>
              </a:lnSpc>
              <a:buFont typeface="Wingdings" pitchFamily="2" charset="2"/>
              <a:buNone/>
            </a:pPr>
            <a:r>
              <a:rPr lang="en-AU"/>
              <a:t>//Bien toan cuc chi so nut hien co tren bang bam</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sz="2800"/>
              <a:t>Phương pháp dò bậc hai </a:t>
            </a:r>
            <a:r>
              <a:rPr lang="en-AU" sz="2800" i="1"/>
              <a:t>(tt)</a:t>
            </a:r>
            <a:endParaRPr lang="en-US" sz="2800" i="1"/>
          </a:p>
        </p:txBody>
      </p:sp>
      <p:sp>
        <p:nvSpPr>
          <p:cNvPr id="48131" name="Rectangle 3"/>
          <p:cNvSpPr>
            <a:spLocks noGrp="1" noChangeArrowheads="1"/>
          </p:cNvSpPr>
          <p:nvPr>
            <p:ph idx="1"/>
          </p:nvPr>
        </p:nvSpPr>
        <p:spPr/>
        <p:txBody>
          <a:bodyPr/>
          <a:lstStyle/>
          <a:p>
            <a:pPr marL="0" indent="0">
              <a:lnSpc>
                <a:spcPct val="80000"/>
              </a:lnSpc>
              <a:buFont typeface="Wingdings" pitchFamily="2" charset="2"/>
              <a:buNone/>
            </a:pPr>
            <a:r>
              <a:rPr lang="en-AU" sz="2400" b="1"/>
              <a:t>Hàm băm:</a:t>
            </a:r>
            <a:endParaRPr lang="en-AU" sz="2400"/>
          </a:p>
          <a:p>
            <a:pPr marL="0" indent="0">
              <a:lnSpc>
                <a:spcPct val="80000"/>
              </a:lnSpc>
              <a:buFont typeface="Wingdings" pitchFamily="2" charset="2"/>
              <a:buNone/>
            </a:pPr>
            <a:r>
              <a:rPr lang="en-AU" sz="2400"/>
              <a:t>Giả sử chúng ta chọn hàm băm dạng%: f(key)=key %10.</a:t>
            </a:r>
          </a:p>
          <a:p>
            <a:pPr marL="0" indent="0">
              <a:lnSpc>
                <a:spcPct val="80000"/>
              </a:lnSpc>
              <a:buFont typeface="Wingdings" pitchFamily="2" charset="2"/>
              <a:buNone/>
            </a:pPr>
            <a:r>
              <a:rPr lang="en-AU" sz="2400"/>
              <a:t>Tương tự các hàm băm nói trên, chúng ta có thể dùng một hàm băm bất kì cho hàm băm dạng % trên.</a:t>
            </a:r>
            <a:endParaRPr lang="en-AU" sz="2400" b="1"/>
          </a:p>
          <a:p>
            <a:pPr marL="0" indent="0">
              <a:lnSpc>
                <a:spcPct val="80000"/>
              </a:lnSpc>
              <a:buFont typeface="Wingdings" pitchFamily="2" charset="2"/>
              <a:buNone/>
            </a:pPr>
            <a:r>
              <a:rPr lang="en-AU" sz="2400" b="1"/>
              <a:t>Phép toán initialize</a:t>
            </a:r>
            <a:endParaRPr lang="en-AU" sz="2400"/>
          </a:p>
          <a:p>
            <a:pPr marL="0" indent="0">
              <a:lnSpc>
                <a:spcPct val="80000"/>
              </a:lnSpc>
              <a:buFont typeface="Wingdings" pitchFamily="2" charset="2"/>
              <a:buNone/>
            </a:pPr>
            <a:r>
              <a:rPr lang="en-AU" sz="2400"/>
              <a:t>Gán tất cả các phần tử trên bảng có trường key là NULLKEY.</a:t>
            </a:r>
          </a:p>
          <a:p>
            <a:pPr marL="0" indent="0">
              <a:lnSpc>
                <a:spcPct val="80000"/>
              </a:lnSpc>
              <a:buFont typeface="Wingdings" pitchFamily="2" charset="2"/>
              <a:buNone/>
            </a:pPr>
            <a:r>
              <a:rPr lang="en-AU" sz="2400"/>
              <a:t>Gán biến toàn cục N=0.</a:t>
            </a:r>
          </a:p>
          <a:p>
            <a:pPr marL="0" indent="0">
              <a:lnSpc>
                <a:spcPct val="80000"/>
              </a:lnSpc>
              <a:buFont typeface="Wingdings" pitchFamily="2" charset="2"/>
              <a:buNone/>
            </a:pPr>
            <a:r>
              <a:rPr lang="en-AU" sz="2400"/>
              <a:t>void initialize(){</a:t>
            </a:r>
          </a:p>
          <a:p>
            <a:pPr marL="0" indent="0">
              <a:lnSpc>
                <a:spcPct val="80000"/>
              </a:lnSpc>
              <a:buFont typeface="Wingdings" pitchFamily="2" charset="2"/>
              <a:buNone/>
            </a:pPr>
            <a:r>
              <a:rPr lang="en-AU" sz="2400"/>
              <a:t>	int i;</a:t>
            </a:r>
          </a:p>
          <a:p>
            <a:pPr marL="0" indent="0">
              <a:lnSpc>
                <a:spcPct val="80000"/>
              </a:lnSpc>
              <a:buFont typeface="Wingdings" pitchFamily="2" charset="2"/>
              <a:buNone/>
            </a:pPr>
            <a:r>
              <a:rPr lang="en-AU" sz="2400"/>
              <a:t>	for(i=0; i&lt;M;i++)</a:t>
            </a:r>
          </a:p>
          <a:p>
            <a:pPr marL="0" indent="0">
              <a:lnSpc>
                <a:spcPct val="80000"/>
              </a:lnSpc>
              <a:buFont typeface="Wingdings" pitchFamily="2" charset="2"/>
              <a:buNone/>
            </a:pPr>
            <a:r>
              <a:rPr lang="en-AU" sz="2400"/>
              <a:t>		HASHTABLE[i].key = NULLKEY;</a:t>
            </a:r>
          </a:p>
          <a:p>
            <a:pPr marL="0" indent="0">
              <a:lnSpc>
                <a:spcPct val="80000"/>
              </a:lnSpc>
              <a:buFont typeface="Wingdings" pitchFamily="2" charset="2"/>
              <a:buNone/>
            </a:pPr>
            <a:r>
              <a:rPr lang="en-AU" sz="2400"/>
              <a:t>	N=0; //so nut hien co khoi dong bang 0</a:t>
            </a:r>
            <a:endParaRPr lang="en-US" sz="2400"/>
          </a:p>
          <a:p>
            <a:pPr marL="0" indent="0">
              <a:lnSpc>
                <a:spcPct val="80000"/>
              </a:lnSpc>
              <a:buFont typeface="Wingdings" pitchFamily="2" charset="2"/>
              <a:buNone/>
            </a:pPr>
            <a:r>
              <a:rPr lang="en-US" sz="24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AU" sz="2800"/>
              <a:t>Phương pháp dò bậc hai </a:t>
            </a:r>
            <a:r>
              <a:rPr lang="en-AU" sz="2800" i="1"/>
              <a:t>(tt)</a:t>
            </a:r>
            <a:endParaRPr lang="en-US" sz="2800" i="1"/>
          </a:p>
        </p:txBody>
      </p:sp>
      <p:sp>
        <p:nvSpPr>
          <p:cNvPr id="49155" name="Rectangle 3"/>
          <p:cNvSpPr>
            <a:spLocks noGrp="1" noChangeArrowheads="1"/>
          </p:cNvSpPr>
          <p:nvPr>
            <p:ph idx="1"/>
          </p:nvPr>
        </p:nvSpPr>
        <p:spPr/>
        <p:txBody>
          <a:bodyPr/>
          <a:lstStyle/>
          <a:p>
            <a:pPr marL="0" indent="0">
              <a:lnSpc>
                <a:spcPct val="80000"/>
              </a:lnSpc>
              <a:buFont typeface="Wingdings" pitchFamily="2" charset="2"/>
              <a:buNone/>
            </a:pPr>
            <a:r>
              <a:rPr lang="en-AU" sz="2600" b="1"/>
              <a:t>Phép toán search:</a:t>
            </a:r>
            <a:endParaRPr lang="en-AU" sz="2600"/>
          </a:p>
          <a:p>
            <a:pPr marL="0" indent="0">
              <a:lnSpc>
                <a:spcPct val="80000"/>
              </a:lnSpc>
              <a:buFont typeface="Wingdings" pitchFamily="2" charset="2"/>
              <a:buNone/>
            </a:pPr>
            <a:r>
              <a:rPr lang="en-AU" sz="2600"/>
              <a:t>Tìm phần tử có khóa k trên bảng băm,nếu không tìm thấy hàm này trả về trị M, nếu tìm thấy hàm này trả về địa chỉ tìm thấy.</a:t>
            </a:r>
          </a:p>
          <a:p>
            <a:pPr marL="0" indent="0">
              <a:lnSpc>
                <a:spcPct val="80000"/>
              </a:lnSpc>
              <a:buFont typeface="Wingdings" pitchFamily="2" charset="2"/>
              <a:buNone/>
            </a:pPr>
            <a:r>
              <a:rPr lang="en-AU" sz="1800"/>
              <a:t>int search(int k)</a:t>
            </a:r>
          </a:p>
          <a:p>
            <a:pPr marL="0" indent="0">
              <a:lnSpc>
                <a:spcPct val="80000"/>
              </a:lnSpc>
              <a:buFont typeface="Wingdings" pitchFamily="2" charset="2"/>
              <a:buNone/>
            </a:pPr>
            <a:r>
              <a:rPr lang="en-AU" sz="1800"/>
              <a:t>{</a:t>
            </a:r>
          </a:p>
          <a:p>
            <a:pPr marL="0" indent="0">
              <a:lnSpc>
                <a:spcPct val="80000"/>
              </a:lnSpc>
              <a:buFont typeface="Wingdings" pitchFamily="2" charset="2"/>
              <a:buNone/>
            </a:pPr>
            <a:r>
              <a:rPr lang="en-AU" sz="1800"/>
              <a:t>	int i, d;</a:t>
            </a:r>
          </a:p>
          <a:p>
            <a:pPr marL="0" indent="0">
              <a:lnSpc>
                <a:spcPct val="80000"/>
              </a:lnSpc>
              <a:buFont typeface="Wingdings" pitchFamily="2" charset="2"/>
              <a:buNone/>
            </a:pPr>
            <a:r>
              <a:rPr lang="en-AU" sz="1800"/>
              <a:t>	i = hashfuns(k);</a:t>
            </a:r>
          </a:p>
          <a:p>
            <a:pPr marL="0" indent="0">
              <a:lnSpc>
                <a:spcPct val="80000"/>
              </a:lnSpc>
              <a:buFont typeface="Wingdings" pitchFamily="2" charset="2"/>
              <a:buNone/>
            </a:pPr>
            <a:r>
              <a:rPr lang="en-AU" sz="1800"/>
              <a:t>    	d = 1;</a:t>
            </a:r>
          </a:p>
          <a:p>
            <a:pPr marL="0" indent="0">
              <a:lnSpc>
                <a:spcPct val="80000"/>
              </a:lnSpc>
              <a:buFont typeface="Wingdings" pitchFamily="2" charset="2"/>
              <a:buNone/>
            </a:pPr>
            <a:r>
              <a:rPr lang="en-AU" sz="1800"/>
              <a:t>	while(HASHTABLE[i].key!=k&amp;&amp;HASHTABLE[i].key!=NULLKEY)</a:t>
            </a:r>
          </a:p>
          <a:p>
            <a:pPr marL="0" indent="0">
              <a:lnSpc>
                <a:spcPct val="80000"/>
              </a:lnSpc>
              <a:buFont typeface="Wingdings" pitchFamily="2" charset="2"/>
              <a:buNone/>
            </a:pPr>
            <a:r>
              <a:rPr lang="en-AU" sz="1800"/>
              <a:t>	{</a:t>
            </a:r>
          </a:p>
          <a:p>
            <a:pPr marL="0" indent="0">
              <a:lnSpc>
                <a:spcPct val="80000"/>
              </a:lnSpc>
              <a:buFont typeface="Wingdings" pitchFamily="2" charset="2"/>
              <a:buNone/>
            </a:pPr>
            <a:r>
              <a:rPr lang="en-AU" sz="1800"/>
              <a:t>		//Bam lai (theo phuong phap bac hai)</a:t>
            </a:r>
          </a:p>
          <a:p>
            <a:pPr marL="0" indent="0">
              <a:lnSpc>
                <a:spcPct val="80000"/>
              </a:lnSpc>
              <a:buFont typeface="Wingdings" pitchFamily="2" charset="2"/>
              <a:buNone/>
            </a:pPr>
            <a:r>
              <a:rPr lang="en-AU" sz="1800"/>
              <a:t>		i = (i+d) % M;</a:t>
            </a:r>
          </a:p>
          <a:p>
            <a:pPr marL="0" indent="0">
              <a:lnSpc>
                <a:spcPct val="80000"/>
              </a:lnSpc>
              <a:buFont typeface="Wingdings" pitchFamily="2" charset="2"/>
              <a:buNone/>
            </a:pPr>
            <a:r>
              <a:rPr lang="en-AU" sz="1800"/>
              <a:t>		d = d+2;</a:t>
            </a:r>
          </a:p>
          <a:p>
            <a:pPr marL="0" indent="0">
              <a:lnSpc>
                <a:spcPct val="80000"/>
              </a:lnSpc>
              <a:buFont typeface="Wingdings" pitchFamily="2" charset="2"/>
              <a:buNone/>
            </a:pPr>
            <a:r>
              <a:rPr lang="en-AU" sz="1800"/>
              <a:t>	}</a:t>
            </a:r>
          </a:p>
          <a:p>
            <a:pPr marL="0" indent="0">
              <a:lnSpc>
                <a:spcPct val="80000"/>
              </a:lnSpc>
              <a:buFont typeface="Wingdings" pitchFamily="2" charset="2"/>
              <a:buNone/>
            </a:pPr>
            <a:r>
              <a:rPr lang="en-AU" sz="1800"/>
              <a:t>	if(HASHTABLE[i].key ==k) </a:t>
            </a:r>
          </a:p>
          <a:p>
            <a:pPr marL="0" indent="0">
              <a:lnSpc>
                <a:spcPct val="80000"/>
              </a:lnSpc>
              <a:buFont typeface="Wingdings" pitchFamily="2" charset="2"/>
              <a:buNone/>
            </a:pPr>
            <a:r>
              <a:rPr lang="en-AU" sz="1800"/>
              <a:t>		return i;</a:t>
            </a:r>
          </a:p>
          <a:p>
            <a:pPr marL="0" indent="0">
              <a:lnSpc>
                <a:spcPct val="80000"/>
              </a:lnSpc>
              <a:buFont typeface="Wingdings" pitchFamily="2" charset="2"/>
              <a:buNone/>
            </a:pPr>
            <a:r>
              <a:rPr lang="en-AU" sz="1800"/>
              <a:t>	retiurn M;</a:t>
            </a:r>
          </a:p>
          <a:p>
            <a:pPr marL="0" indent="0">
              <a:lnSpc>
                <a:spcPct val="80000"/>
              </a:lnSpc>
              <a:buFont typeface="Wingdings" pitchFamily="2" charset="2"/>
              <a:buNone/>
            </a:pPr>
            <a:r>
              <a:rPr lang="en-AU" sz="1800"/>
              <a:t>}</a:t>
            </a:r>
            <a:endParaRPr lang="en-US"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sz="2800"/>
              <a:t>Phương pháp dò bậc hai </a:t>
            </a:r>
            <a:r>
              <a:rPr lang="en-AU" sz="2800" i="1"/>
              <a:t>(tt)</a:t>
            </a:r>
            <a:endParaRPr lang="en-US" sz="2800" i="1"/>
          </a:p>
        </p:txBody>
      </p:sp>
      <p:sp>
        <p:nvSpPr>
          <p:cNvPr id="50179" name="Rectangle 3"/>
          <p:cNvSpPr>
            <a:spLocks noGrp="1" noChangeArrowheads="1"/>
          </p:cNvSpPr>
          <p:nvPr>
            <p:ph idx="1"/>
          </p:nvPr>
        </p:nvSpPr>
        <p:spPr/>
        <p:txBody>
          <a:bodyPr/>
          <a:lstStyle/>
          <a:p>
            <a:pPr marL="0" indent="0">
              <a:lnSpc>
                <a:spcPct val="80000"/>
              </a:lnSpc>
              <a:buFont typeface="Wingdings" pitchFamily="2" charset="2"/>
              <a:buNone/>
            </a:pPr>
            <a:r>
              <a:rPr lang="en-AU" sz="2600" b="1"/>
              <a:t>Phép toán insert:</a:t>
            </a:r>
            <a:endParaRPr lang="en-AU" sz="2600"/>
          </a:p>
          <a:p>
            <a:pPr marL="0" indent="0">
              <a:lnSpc>
                <a:spcPct val="80000"/>
              </a:lnSpc>
              <a:buFont typeface="Wingdings" pitchFamily="2" charset="2"/>
              <a:buNone/>
            </a:pPr>
            <a:r>
              <a:rPr lang="en-AU" sz="2600"/>
              <a:t>Thêm phần tử có khoá k vào bảng băm.</a:t>
            </a:r>
          </a:p>
          <a:p>
            <a:pPr marL="0" indent="0">
              <a:lnSpc>
                <a:spcPct val="80000"/>
              </a:lnSpc>
              <a:buFont typeface="Wingdings" pitchFamily="2" charset="2"/>
              <a:buNone/>
            </a:pPr>
            <a:r>
              <a:rPr lang="en-AU" sz="2000"/>
              <a:t>int insert(int k)</a:t>
            </a:r>
          </a:p>
          <a:p>
            <a:pPr marL="0" indent="0">
              <a:lnSpc>
                <a:spcPct val="80000"/>
              </a:lnSpc>
              <a:buFont typeface="Wingdings" pitchFamily="2" charset="2"/>
              <a:buNone/>
            </a:pPr>
            <a:r>
              <a:rPr lang="en-AU" sz="2000"/>
              <a:t>{  </a:t>
            </a:r>
          </a:p>
          <a:p>
            <a:pPr marL="0" indent="0">
              <a:lnSpc>
                <a:spcPct val="80000"/>
              </a:lnSpc>
              <a:buFont typeface="Wingdings" pitchFamily="2" charset="2"/>
              <a:buNone/>
            </a:pPr>
            <a:r>
              <a:rPr lang="en-AU" sz="2000"/>
              <a:t>	int i, d;</a:t>
            </a:r>
          </a:p>
          <a:p>
            <a:pPr marL="0" indent="0">
              <a:lnSpc>
                <a:spcPct val="80000"/>
              </a:lnSpc>
              <a:buFont typeface="Wingdings" pitchFamily="2" charset="2"/>
              <a:buNone/>
            </a:pPr>
            <a:r>
              <a:rPr lang="en-AU" sz="2000"/>
              <a:t>	i = hashfuns(k);</a:t>
            </a:r>
          </a:p>
          <a:p>
            <a:pPr marL="0" indent="0">
              <a:lnSpc>
                <a:spcPct val="80000"/>
              </a:lnSpc>
              <a:buFont typeface="Wingdings" pitchFamily="2" charset="2"/>
              <a:buNone/>
            </a:pPr>
            <a:r>
              <a:rPr lang="en-AU" sz="2000"/>
              <a:t>	d = 1;</a:t>
            </a:r>
          </a:p>
          <a:p>
            <a:pPr marL="0" indent="0">
              <a:lnSpc>
                <a:spcPct val="80000"/>
              </a:lnSpc>
              <a:buFont typeface="Wingdings" pitchFamily="2" charset="2"/>
              <a:buNone/>
            </a:pPr>
            <a:r>
              <a:rPr lang="en-AU" sz="2000"/>
              <a:t>	if(search(K)&lt;M) return M;//Trùng khoá</a:t>
            </a:r>
          </a:p>
          <a:p>
            <a:pPr marL="0" indent="0">
              <a:lnSpc>
                <a:spcPct val="80000"/>
              </a:lnSpc>
              <a:buFont typeface="Wingdings" pitchFamily="2" charset="2"/>
              <a:buNone/>
            </a:pPr>
            <a:r>
              <a:rPr lang="en-AU" sz="2000"/>
              <a:t>	if(full( ))</a:t>
            </a:r>
          </a:p>
          <a:p>
            <a:pPr marL="0" indent="0">
              <a:lnSpc>
                <a:spcPct val="80000"/>
              </a:lnSpc>
              <a:buFont typeface="Wingdings" pitchFamily="2" charset="2"/>
              <a:buNone/>
            </a:pPr>
            <a:r>
              <a:rPr lang="en-AU" sz="2000"/>
              <a:t>	{</a:t>
            </a:r>
          </a:p>
          <a:p>
            <a:pPr marL="0" indent="0">
              <a:lnSpc>
                <a:spcPct val="80000"/>
              </a:lnSpc>
              <a:buFont typeface="Wingdings" pitchFamily="2" charset="2"/>
              <a:buNone/>
            </a:pPr>
            <a:r>
              <a:rPr lang="en-AU" sz="2000"/>
              <a:t>		printf(“\n Bang bam bi day khong them nut co 					khoa %d duoc”,k);</a:t>
            </a:r>
          </a:p>
          <a:p>
            <a:pPr marL="0" indent="0">
              <a:lnSpc>
                <a:spcPct val="80000"/>
              </a:lnSpc>
              <a:buFont typeface="Wingdings" pitchFamily="2" charset="2"/>
              <a:buNone/>
            </a:pPr>
            <a:r>
              <a:rPr lang="en-AU" sz="2000"/>
              <a:t>		return;</a:t>
            </a:r>
          </a:p>
          <a:p>
            <a:pPr marL="0" indent="0">
              <a:lnSpc>
                <a:spcPct val="80000"/>
              </a:lnSpc>
              <a:buFont typeface="Wingdings" pitchFamily="2" charset="2"/>
              <a:buNone/>
            </a:pPr>
            <a:r>
              <a:rPr lang="en-AU" sz="2000"/>
              <a:t>	}</a:t>
            </a:r>
            <a:endParaRPr 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AU" sz="2800"/>
              <a:t>Phương pháp dò bậc hai </a:t>
            </a:r>
            <a:r>
              <a:rPr lang="en-AU" sz="2800" i="1"/>
              <a:t>(tt)</a:t>
            </a:r>
            <a:endParaRPr lang="en-US" sz="2800" i="1"/>
          </a:p>
        </p:txBody>
      </p:sp>
      <p:sp>
        <p:nvSpPr>
          <p:cNvPr id="51203" name="Rectangle 3"/>
          <p:cNvSpPr>
            <a:spLocks noGrp="1" noChangeArrowheads="1"/>
          </p:cNvSpPr>
          <p:nvPr>
            <p:ph idx="1"/>
          </p:nvPr>
        </p:nvSpPr>
        <p:spPr/>
        <p:txBody>
          <a:bodyPr/>
          <a:lstStyle/>
          <a:p>
            <a:pPr marL="0" indent="0">
              <a:lnSpc>
                <a:spcPct val="80000"/>
              </a:lnSpc>
              <a:buFont typeface="Wingdings" pitchFamily="2" charset="2"/>
              <a:buNone/>
            </a:pPr>
            <a:r>
              <a:rPr lang="en-AU"/>
              <a:t>	i=HF(k);</a:t>
            </a:r>
          </a:p>
          <a:p>
            <a:pPr marL="0" indent="0">
              <a:lnSpc>
                <a:spcPct val="80000"/>
              </a:lnSpc>
              <a:buFont typeface="Wingdings" pitchFamily="2" charset="2"/>
              <a:buNone/>
            </a:pPr>
            <a:r>
              <a:rPr lang="en-AU"/>
              <a:t>		while(HASHTABLE[i].key!=NULLKEY)</a:t>
            </a:r>
          </a:p>
          <a:p>
            <a:pPr marL="0" indent="0">
              <a:lnSpc>
                <a:spcPct val="80000"/>
              </a:lnSpc>
              <a:buFont typeface="Wingdings" pitchFamily="2" charset="2"/>
              <a:buNone/>
            </a:pPr>
            <a:r>
              <a:rPr lang="en-AU"/>
              <a:t>		{</a:t>
            </a:r>
          </a:p>
          <a:p>
            <a:pPr marL="0" indent="0">
              <a:lnSpc>
                <a:spcPct val="80000"/>
              </a:lnSpc>
              <a:buFont typeface="Wingdings" pitchFamily="2" charset="2"/>
              <a:buNone/>
            </a:pPr>
            <a:r>
              <a:rPr lang="en-AU"/>
              <a:t>			i = (i+d) % M;</a:t>
            </a:r>
          </a:p>
          <a:p>
            <a:pPr marL="0" indent="0">
              <a:lnSpc>
                <a:spcPct val="80000"/>
              </a:lnSpc>
              <a:buFont typeface="Wingdings" pitchFamily="2" charset="2"/>
              <a:buNone/>
            </a:pPr>
            <a:r>
              <a:rPr lang="en-AU"/>
              <a:t>			d = d+2;</a:t>
            </a:r>
          </a:p>
          <a:p>
            <a:pPr marL="0" indent="0">
              <a:lnSpc>
                <a:spcPct val="80000"/>
              </a:lnSpc>
              <a:buFont typeface="Wingdings" pitchFamily="2" charset="2"/>
              <a:buNone/>
            </a:pPr>
            <a:r>
              <a:rPr lang="en-AU"/>
              <a:t>		}</a:t>
            </a:r>
          </a:p>
          <a:p>
            <a:pPr marL="0" indent="0">
              <a:lnSpc>
                <a:spcPct val="80000"/>
              </a:lnSpc>
              <a:buFont typeface="Wingdings" pitchFamily="2" charset="2"/>
              <a:buNone/>
            </a:pPr>
            <a:r>
              <a:rPr lang="en-AU"/>
              <a:t>       		HASHTABLE[i].key=k;</a:t>
            </a:r>
          </a:p>
          <a:p>
            <a:pPr marL="0" indent="0">
              <a:lnSpc>
                <a:spcPct val="80000"/>
              </a:lnSpc>
              <a:buFont typeface="Wingdings" pitchFamily="2" charset="2"/>
              <a:buNone/>
            </a:pPr>
            <a:r>
              <a:rPr lang="en-AU"/>
              <a:t>		N=N+1;</a:t>
            </a:r>
          </a:p>
          <a:p>
            <a:pPr marL="0" indent="0">
              <a:lnSpc>
                <a:spcPct val="80000"/>
              </a:lnSpc>
              <a:buFont typeface="Wingdings" pitchFamily="2" charset="2"/>
              <a:buNone/>
            </a:pPr>
            <a:r>
              <a:rPr lang="en-AU"/>
              <a:t>		return(i);</a:t>
            </a:r>
          </a:p>
          <a:p>
            <a:pPr marL="0" indent="0">
              <a:lnSpc>
                <a:spcPct val="80000"/>
              </a:lnSpc>
              <a:buFont typeface="Wingdings" pitchFamily="2" charset="2"/>
              <a:buNone/>
            </a:pPr>
            <a:r>
              <a:rPr lang="en-AU"/>
              <a: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sz="2800"/>
              <a:t>Phương pháp dò bậc hai </a:t>
            </a:r>
            <a:r>
              <a:rPr lang="en-AU" sz="2800" i="1"/>
              <a:t>(tt)</a:t>
            </a:r>
            <a:endParaRPr lang="en-US" sz="2800" i="1"/>
          </a:p>
        </p:txBody>
      </p:sp>
      <p:sp>
        <p:nvSpPr>
          <p:cNvPr id="52227" name="Rectangle 3"/>
          <p:cNvSpPr>
            <a:spLocks noGrp="1" noChangeArrowheads="1"/>
          </p:cNvSpPr>
          <p:nvPr>
            <p:ph idx="1"/>
          </p:nvPr>
        </p:nvSpPr>
        <p:spPr/>
        <p:txBody>
          <a:bodyPr/>
          <a:lstStyle/>
          <a:p>
            <a:r>
              <a:rPr lang="en-AU" b="1"/>
              <a:t>Nhận xét bảng băm dùng phương pháp dò bậc hai:</a:t>
            </a:r>
            <a:endParaRPr lang="en-AU"/>
          </a:p>
          <a:p>
            <a:pPr marL="117475" lvl="1" indent="-3175"/>
            <a:r>
              <a:rPr lang="en-AU" sz="2400"/>
              <a:t>Nên chọn số địa chỉ M là số nguyên tố. Khi khởi động bảng băm thì tất cả M trường key được gán NULL, biến toàn cục N được gán 0.</a:t>
            </a:r>
          </a:p>
          <a:p>
            <a:pPr marL="117475" lvl="1" indent="-3175"/>
            <a:r>
              <a:rPr lang="en-AU" sz="2400"/>
              <a:t>Bảng băm đầy khi N = M-1, và nên dành ít nhất một phần tử   trống trên bảng băm.</a:t>
            </a:r>
          </a:p>
          <a:p>
            <a:pPr marL="117475" lvl="1" indent="-3175"/>
            <a:r>
              <a:rPr lang="en-AU" sz="2400"/>
              <a:t>Bảng băm này tối ưu hơn bảng băm dùng phương pháp dò tuyến tính do rải rác phần tử đều hơn, nếu bảng băm chưa đầy thì tốc độ truy xuất có bậc 0(1). Trường hợp xấu nhất là bảng băm đầy vì lúc đó tốc độ truy xuất chậm do phải thực hiện nhiều lần so sánh.</a:t>
            </a:r>
            <a:endParaRPr 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Phương pháp băm kép</a:t>
            </a:r>
          </a:p>
        </p:txBody>
      </p:sp>
      <p:sp>
        <p:nvSpPr>
          <p:cNvPr id="658435" name="Rectangle 3"/>
          <p:cNvSpPr>
            <a:spLocks noGrp="1" noChangeArrowheads="1"/>
          </p:cNvSpPr>
          <p:nvPr>
            <p:ph idx="1"/>
          </p:nvPr>
        </p:nvSpPr>
        <p:spPr/>
        <p:txBody>
          <a:bodyPr/>
          <a:lstStyle/>
          <a:p>
            <a:pPr marL="0" indent="0">
              <a:lnSpc>
                <a:spcPct val="80000"/>
              </a:lnSpc>
              <a:buFont typeface="Wingdings" pitchFamily="2" charset="2"/>
              <a:buNone/>
              <a:defRPr/>
            </a:pPr>
            <a:r>
              <a:rPr lang="en-AU" b="1"/>
              <a:t>Mô tả:</a:t>
            </a:r>
            <a:endParaRPr lang="en-AU"/>
          </a:p>
          <a:p>
            <a:pPr>
              <a:lnSpc>
                <a:spcPct val="80000"/>
              </a:lnSpc>
              <a:defRPr/>
            </a:pPr>
            <a:r>
              <a:rPr lang="en-AU"/>
              <a:t>- </a:t>
            </a:r>
            <a:r>
              <a:rPr lang="en-AU" i="1" u="sng"/>
              <a:t>Cấu trúc dữ liệu:</a:t>
            </a:r>
            <a:r>
              <a:rPr lang="en-AU"/>
              <a:t> Bảng băm này dùng hai hàm băm khác nhau  với mục đích để rải rác đều các phần tử trên bảng băm.</a:t>
            </a:r>
          </a:p>
          <a:p>
            <a:pPr>
              <a:lnSpc>
                <a:spcPct val="80000"/>
              </a:lnSpc>
              <a:defRPr/>
            </a:pPr>
            <a:r>
              <a:rPr lang="en-AU"/>
              <a:t>Chúng ta có thể dùng hai hàm băm bất kì, ví dụ chọn hai hàm băm như sau:</a:t>
            </a:r>
            <a:endParaRPr lang="en-AU" b="1"/>
          </a:p>
          <a:p>
            <a:pPr marL="0" indent="0">
              <a:lnSpc>
                <a:spcPct val="80000"/>
              </a:lnSpc>
              <a:buFont typeface="Wingdings" pitchFamily="2" charset="2"/>
              <a:buNone/>
              <a:defRPr/>
            </a:pPr>
            <a:r>
              <a:rPr lang="en-AU" b="1"/>
              <a:t>	</a:t>
            </a:r>
            <a:r>
              <a:rPr lang="en-AU" b="1">
                <a:solidFill>
                  <a:srgbClr val="E27100"/>
                </a:solidFill>
              </a:rPr>
              <a:t>f1(key)= key %M.</a:t>
            </a:r>
          </a:p>
          <a:p>
            <a:pPr marL="0" indent="0">
              <a:lnSpc>
                <a:spcPct val="80000"/>
              </a:lnSpc>
              <a:buFont typeface="Wingdings" pitchFamily="2" charset="2"/>
              <a:buNone/>
              <a:defRPr/>
            </a:pPr>
            <a:r>
              <a:rPr lang="en-AU" b="1">
                <a:solidFill>
                  <a:srgbClr val="E27100"/>
                </a:solidFill>
              </a:rPr>
              <a:t>	f2(key) =(M-2)-key %(M-2).</a:t>
            </a:r>
            <a:endParaRPr lang="en-AU">
              <a:solidFill>
                <a:srgbClr val="E27100"/>
              </a:solidFill>
            </a:endParaRPr>
          </a:p>
          <a:p>
            <a:pPr>
              <a:lnSpc>
                <a:spcPct val="80000"/>
              </a:lnSpc>
              <a:defRPr/>
            </a:pPr>
            <a:r>
              <a:rPr lang="en-AU"/>
              <a:t>Bảng băm trong trường hợp này được cài đặt bằng danh sách kề có M phần tử, mỗi phần tử của bảng băm là một mẫu tin có một trường key để lưu khoá các phần tử.</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HF: Phương pháp chia</a:t>
            </a:r>
          </a:p>
        </p:txBody>
      </p:sp>
      <p:sp>
        <p:nvSpPr>
          <p:cNvPr id="8195" name="Rectangle 3"/>
          <p:cNvSpPr>
            <a:spLocks noGrp="1" noChangeArrowheads="1"/>
          </p:cNvSpPr>
          <p:nvPr>
            <p:ph idx="1"/>
          </p:nvPr>
        </p:nvSpPr>
        <p:spPr/>
        <p:txBody>
          <a:bodyPr/>
          <a:lstStyle/>
          <a:p>
            <a:pPr>
              <a:lnSpc>
                <a:spcPct val="90000"/>
              </a:lnSpc>
            </a:pPr>
            <a:r>
              <a:rPr lang="en-US"/>
              <a:t>Dùng số dư:</a:t>
            </a:r>
          </a:p>
          <a:p>
            <a:pPr lvl="1">
              <a:lnSpc>
                <a:spcPct val="90000"/>
              </a:lnSpc>
            </a:pPr>
            <a:r>
              <a:rPr lang="en-US" sz="2400" i="1"/>
              <a:t>h</a:t>
            </a:r>
            <a:r>
              <a:rPr lang="en-US" sz="2400"/>
              <a:t>(</a:t>
            </a:r>
            <a:r>
              <a:rPr lang="en-US" sz="2400" i="1"/>
              <a:t>k</a:t>
            </a:r>
            <a:r>
              <a:rPr lang="en-US" sz="2400"/>
              <a:t>) = </a:t>
            </a:r>
            <a:r>
              <a:rPr lang="en-US" sz="2400" i="1"/>
              <a:t>k</a:t>
            </a:r>
            <a:r>
              <a:rPr lang="en-US" sz="2400"/>
              <a:t> mod </a:t>
            </a:r>
            <a:r>
              <a:rPr lang="en-US" sz="2400" i="1"/>
              <a:t>m</a:t>
            </a:r>
          </a:p>
          <a:p>
            <a:pPr lvl="1">
              <a:lnSpc>
                <a:spcPct val="90000"/>
              </a:lnSpc>
            </a:pPr>
            <a:r>
              <a:rPr lang="en-US" sz="2400" i="1"/>
              <a:t>k</a:t>
            </a:r>
            <a:r>
              <a:rPr lang="en-US" sz="2400"/>
              <a:t> là khoá, </a:t>
            </a:r>
            <a:r>
              <a:rPr lang="en-US" sz="2400" i="1"/>
              <a:t>m</a:t>
            </a:r>
            <a:r>
              <a:rPr lang="en-US" sz="2400"/>
              <a:t> là kích thước của bảng</a:t>
            </a:r>
            <a:r>
              <a:rPr lang="en-US"/>
              <a:t>.</a:t>
            </a:r>
            <a:endParaRPr lang="en-US" sz="2400"/>
          </a:p>
          <a:p>
            <a:pPr>
              <a:lnSpc>
                <a:spcPct val="90000"/>
              </a:lnSpc>
            </a:pPr>
            <a:r>
              <a:rPr lang="en-US" sz="2400" b="1"/>
              <a:t>vấn đề chọn giá trị </a:t>
            </a:r>
            <a:r>
              <a:rPr lang="en-US" sz="2400" b="1" i="1"/>
              <a:t>m</a:t>
            </a:r>
          </a:p>
          <a:p>
            <a:pPr>
              <a:lnSpc>
                <a:spcPct val="90000"/>
              </a:lnSpc>
            </a:pPr>
            <a:r>
              <a:rPr lang="en-US" sz="2400" i="1"/>
              <a:t>m</a:t>
            </a:r>
            <a:r>
              <a:rPr lang="en-US" sz="2400"/>
              <a:t> = 2</a:t>
            </a:r>
            <a:r>
              <a:rPr lang="en-US" sz="2400" i="1" baseline="30000"/>
              <a:t>n</a:t>
            </a:r>
            <a:r>
              <a:rPr lang="en-US" sz="2400"/>
              <a:t> </a:t>
            </a:r>
            <a:r>
              <a:rPr lang="en-US" sz="2400" b="1"/>
              <a:t>(không tốt)</a:t>
            </a:r>
          </a:p>
          <a:p>
            <a:pPr>
              <a:lnSpc>
                <a:spcPct val="90000"/>
              </a:lnSpc>
              <a:buFont typeface="Times New Roman" pitchFamily="18" charset="0"/>
              <a:buNone/>
            </a:pPr>
            <a:r>
              <a:rPr lang="en-US" sz="2400"/>
              <a:t>	nếu chọn m= 2</a:t>
            </a:r>
            <a:r>
              <a:rPr lang="en-US" sz="2400" baseline="30000"/>
              <a:t>n</a:t>
            </a:r>
            <a:r>
              <a:rPr lang="en-US" sz="2400"/>
              <a:t> thông thường không tốt</a:t>
            </a:r>
            <a:br>
              <a:rPr lang="en-US" sz="2400" b="1"/>
            </a:br>
            <a:r>
              <a:rPr lang="en-US" sz="2400"/>
              <a:t>h(k)  =  k  mod  2</a:t>
            </a:r>
            <a:r>
              <a:rPr lang="en-US" sz="2400" baseline="30000"/>
              <a:t>n</a:t>
            </a:r>
            <a:r>
              <a:rPr lang="en-US" sz="2400"/>
              <a:t>    sẽ chọn cùng n bits cuối của  k</a:t>
            </a:r>
          </a:p>
          <a:p>
            <a:pPr>
              <a:lnSpc>
                <a:spcPct val="90000"/>
              </a:lnSpc>
            </a:pPr>
            <a:r>
              <a:rPr lang="en-US" sz="2400" i="1"/>
              <a:t>m</a:t>
            </a:r>
            <a:r>
              <a:rPr lang="en-US" sz="2400"/>
              <a:t> là nguyên tố </a:t>
            </a:r>
            <a:r>
              <a:rPr lang="en-US" sz="2400" b="1"/>
              <a:t>(tốt)</a:t>
            </a:r>
          </a:p>
          <a:p>
            <a:pPr lvl="1">
              <a:lnSpc>
                <a:spcPct val="90000"/>
              </a:lnSpc>
            </a:pPr>
            <a:r>
              <a:rPr lang="en-US" sz="2400"/>
              <a:t>Gia tăng sự phân bố đều</a:t>
            </a:r>
          </a:p>
          <a:p>
            <a:pPr lvl="1">
              <a:lnSpc>
                <a:spcPct val="90000"/>
              </a:lnSpc>
            </a:pPr>
            <a:r>
              <a:rPr lang="en-US" sz="2400"/>
              <a:t>Thông thường m được chọn là số nguyên tố gần với 2</a:t>
            </a:r>
            <a:r>
              <a:rPr lang="en-US" sz="2400" baseline="30000"/>
              <a:t>n</a:t>
            </a:r>
          </a:p>
          <a:p>
            <a:pPr lvl="1">
              <a:lnSpc>
                <a:spcPct val="90000"/>
              </a:lnSpc>
            </a:pPr>
            <a:r>
              <a:rPr lang="en-US" sz="2400"/>
              <a:t>Chẳng hạn bảng ~4000 mục, chọn </a:t>
            </a:r>
            <a:r>
              <a:rPr lang="en-US" sz="2400" i="1"/>
              <a:t>m</a:t>
            </a:r>
            <a:r>
              <a:rPr lang="en-US" sz="2400"/>
              <a:t> = 4093</a:t>
            </a:r>
            <a:r>
              <a:rPr lang="en-US"/>
              <a:t>	</a:t>
            </a:r>
            <a:r>
              <a:rPr lang="en-US" sz="2400"/>
              <a:t> </a:t>
            </a:r>
          </a:p>
        </p:txBody>
      </p:sp>
      <p:grpSp>
        <p:nvGrpSpPr>
          <p:cNvPr id="8196" name="Group 4"/>
          <p:cNvGrpSpPr>
            <a:grpSpLocks/>
          </p:cNvGrpSpPr>
          <p:nvPr/>
        </p:nvGrpSpPr>
        <p:grpSpPr bwMode="auto">
          <a:xfrm>
            <a:off x="5138738" y="963613"/>
            <a:ext cx="3657600" cy="1030287"/>
            <a:chOff x="2688" y="3287"/>
            <a:chExt cx="2304" cy="649"/>
          </a:xfrm>
        </p:grpSpPr>
        <p:sp>
          <p:nvSpPr>
            <p:cNvPr id="8197" name="Text Box 5"/>
            <p:cNvSpPr txBox="1">
              <a:spLocks noChangeArrowheads="1"/>
            </p:cNvSpPr>
            <p:nvPr/>
          </p:nvSpPr>
          <p:spPr bwMode="auto">
            <a:xfrm>
              <a:off x="2688" y="3642"/>
              <a:ext cx="2301" cy="28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r>
                <a:rPr lang="en-US" b="1">
                  <a:latin typeface="Courier New" pitchFamily="49" charset="0"/>
                </a:rPr>
                <a:t>0110010111000011010</a:t>
              </a:r>
              <a:endParaRPr lang="en-US">
                <a:latin typeface="Times New Roman" pitchFamily="18" charset="0"/>
              </a:endParaRPr>
            </a:p>
          </p:txBody>
        </p:sp>
        <p:sp>
          <p:nvSpPr>
            <p:cNvPr id="8198" name="Rectangle 6"/>
            <p:cNvSpPr>
              <a:spLocks noChangeArrowheads="1"/>
            </p:cNvSpPr>
            <p:nvPr/>
          </p:nvSpPr>
          <p:spPr bwMode="auto">
            <a:xfrm>
              <a:off x="4032" y="3648"/>
              <a:ext cx="960" cy="288"/>
            </a:xfrm>
            <a:prstGeom prst="rect">
              <a:avLst/>
            </a:prstGeom>
            <a:noFill/>
            <a:ln w="1905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Times New Roman" pitchFamily="18" charset="0"/>
                </a:rPr>
                <a:t> </a:t>
              </a:r>
            </a:p>
          </p:txBody>
        </p:sp>
        <p:sp>
          <p:nvSpPr>
            <p:cNvPr id="8199" name="AutoShape 7"/>
            <p:cNvSpPr>
              <a:spLocks noChangeArrowheads="1"/>
            </p:cNvSpPr>
            <p:nvPr/>
          </p:nvSpPr>
          <p:spPr bwMode="auto">
            <a:xfrm>
              <a:off x="3456" y="3287"/>
              <a:ext cx="1533" cy="336"/>
            </a:xfrm>
            <a:prstGeom prst="downArrowCallout">
              <a:avLst>
                <a:gd name="adj1" fmla="val 114063"/>
                <a:gd name="adj2" fmla="val 114063"/>
                <a:gd name="adj3" fmla="val 16667"/>
                <a:gd name="adj4" fmla="val 66667"/>
              </a:avLst>
            </a:prstGeom>
            <a:noFill/>
            <a:ln w="28575">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i="1">
                  <a:latin typeface="Times New Roman" pitchFamily="18" charset="0"/>
                </a:rPr>
                <a:t>k</a:t>
              </a:r>
              <a:r>
                <a:rPr lang="en-US" sz="1800" b="1">
                  <a:latin typeface="Times New Roman" pitchFamily="18" charset="0"/>
                </a:rPr>
                <a:t> mod 2</a:t>
              </a:r>
              <a:r>
                <a:rPr lang="en-US" sz="1800" b="1" baseline="30000">
                  <a:latin typeface="Times New Roman" pitchFamily="18" charset="0"/>
                </a:rPr>
                <a:t>8</a:t>
              </a:r>
              <a:r>
                <a:rPr lang="en-US" sz="1800" b="1">
                  <a:latin typeface="Arial" charset="0"/>
                </a:rPr>
                <a:t> ch</a:t>
              </a:r>
              <a:r>
                <a:rPr lang="en-US" sz="1400" b="1"/>
                <a:t>ọn các</a:t>
              </a:r>
              <a:r>
                <a:rPr lang="en-US" sz="1800" b="1">
                  <a:latin typeface="Arial" charset="0"/>
                </a:rPr>
                <a:t> bits</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Phương pháp băm kép </a:t>
            </a:r>
            <a:r>
              <a:rPr lang="en-US" i="1"/>
              <a:t>(tt)</a:t>
            </a:r>
          </a:p>
        </p:txBody>
      </p:sp>
      <p:sp>
        <p:nvSpPr>
          <p:cNvPr id="54275" name="Rectangle 3"/>
          <p:cNvSpPr>
            <a:spLocks noGrp="1" noChangeArrowheads="1"/>
          </p:cNvSpPr>
          <p:nvPr>
            <p:ph idx="1"/>
          </p:nvPr>
        </p:nvSpPr>
        <p:spPr/>
        <p:txBody>
          <a:bodyPr/>
          <a:lstStyle/>
          <a:p>
            <a:pPr>
              <a:lnSpc>
                <a:spcPct val="80000"/>
              </a:lnSpc>
            </a:pPr>
            <a:r>
              <a:rPr lang="en-AU" dirty="0"/>
              <a:t>- </a:t>
            </a:r>
            <a:r>
              <a:rPr lang="en-AU" i="1" u="sng" dirty="0" err="1"/>
              <a:t>Khi</a:t>
            </a:r>
            <a:r>
              <a:rPr lang="en-AU" i="1" u="sng" dirty="0"/>
              <a:t> </a:t>
            </a:r>
            <a:r>
              <a:rPr lang="en-AU" i="1" u="sng" dirty="0" err="1"/>
              <a:t>khởi</a:t>
            </a:r>
            <a:r>
              <a:rPr lang="en-AU" i="1" u="sng" dirty="0"/>
              <a:t> </a:t>
            </a:r>
            <a:r>
              <a:rPr lang="en-AU" i="1" u="sng" dirty="0" err="1"/>
              <a:t>động</a:t>
            </a:r>
            <a:r>
              <a:rPr lang="en-AU" dirty="0"/>
              <a:t> </a:t>
            </a:r>
            <a:r>
              <a:rPr lang="en-AU" dirty="0" err="1"/>
              <a:t>bảng</a:t>
            </a:r>
            <a:r>
              <a:rPr lang="en-AU" dirty="0"/>
              <a:t> </a:t>
            </a:r>
            <a:r>
              <a:rPr lang="en-AU" dirty="0" err="1"/>
              <a:t>băm,tất</a:t>
            </a:r>
            <a:r>
              <a:rPr lang="en-AU" dirty="0"/>
              <a:t> </a:t>
            </a:r>
            <a:r>
              <a:rPr lang="en-AU" dirty="0" err="1"/>
              <a:t>cả</a:t>
            </a:r>
            <a:r>
              <a:rPr lang="en-AU" dirty="0"/>
              <a:t> </a:t>
            </a:r>
            <a:r>
              <a:rPr lang="en-AU" dirty="0" err="1"/>
              <a:t>trường</a:t>
            </a:r>
            <a:r>
              <a:rPr lang="en-AU" dirty="0"/>
              <a:t> key </a:t>
            </a:r>
            <a:r>
              <a:rPr lang="en-AU" dirty="0" err="1"/>
              <a:t>được</a:t>
            </a:r>
            <a:r>
              <a:rPr lang="en-AU" dirty="0"/>
              <a:t> </a:t>
            </a:r>
            <a:r>
              <a:rPr lang="en-AU" dirty="0" err="1"/>
              <a:t>gán</a:t>
            </a:r>
            <a:r>
              <a:rPr lang="en-AU" dirty="0"/>
              <a:t> NULL.</a:t>
            </a:r>
          </a:p>
          <a:p>
            <a:pPr>
              <a:lnSpc>
                <a:spcPct val="80000"/>
              </a:lnSpc>
            </a:pPr>
            <a:r>
              <a:rPr lang="en-AU" dirty="0"/>
              <a:t>- </a:t>
            </a:r>
            <a:r>
              <a:rPr lang="en-AU" i="1" u="sng" dirty="0" err="1"/>
              <a:t>Khi</a:t>
            </a:r>
            <a:r>
              <a:rPr lang="en-AU" i="1" u="sng" dirty="0"/>
              <a:t> </a:t>
            </a:r>
            <a:r>
              <a:rPr lang="en-AU" i="1" u="sng" dirty="0" err="1"/>
              <a:t>thêm</a:t>
            </a:r>
            <a:r>
              <a:rPr lang="en-AU" i="1" u="sng" dirty="0"/>
              <a:t> </a:t>
            </a:r>
            <a:r>
              <a:rPr lang="en-AU" i="1" u="sng" dirty="0" err="1"/>
              <a:t>phần</a:t>
            </a:r>
            <a:r>
              <a:rPr lang="en-AU" i="1" u="sng" dirty="0"/>
              <a:t> </a:t>
            </a:r>
            <a:r>
              <a:rPr lang="en-AU" i="1" u="sng" dirty="0" err="1"/>
              <a:t>tử</a:t>
            </a:r>
            <a:r>
              <a:rPr lang="en-AU" dirty="0"/>
              <a:t> </a:t>
            </a:r>
            <a:r>
              <a:rPr lang="en-AU" dirty="0" err="1"/>
              <a:t>có</a:t>
            </a:r>
            <a:r>
              <a:rPr lang="en-AU" dirty="0"/>
              <a:t> </a:t>
            </a:r>
            <a:r>
              <a:rPr lang="en-AU" dirty="0" err="1"/>
              <a:t>khoá</a:t>
            </a:r>
            <a:r>
              <a:rPr lang="en-AU" dirty="0"/>
              <a:t> key </a:t>
            </a:r>
            <a:r>
              <a:rPr lang="en-AU" dirty="0" err="1"/>
              <a:t>vào</a:t>
            </a:r>
            <a:r>
              <a:rPr lang="en-AU" dirty="0"/>
              <a:t> </a:t>
            </a:r>
            <a:r>
              <a:rPr lang="en-AU" dirty="0" err="1"/>
              <a:t>bảng</a:t>
            </a:r>
            <a:r>
              <a:rPr lang="en-AU" dirty="0"/>
              <a:t> </a:t>
            </a:r>
            <a:r>
              <a:rPr lang="en-AU" dirty="0" err="1"/>
              <a:t>băm</a:t>
            </a:r>
            <a:r>
              <a:rPr lang="en-AU" dirty="0"/>
              <a:t>, </a:t>
            </a:r>
            <a:r>
              <a:rPr lang="en-AU" dirty="0" err="1"/>
              <a:t>thì</a:t>
            </a:r>
            <a:r>
              <a:rPr lang="en-AU" dirty="0"/>
              <a:t> </a:t>
            </a:r>
            <a:r>
              <a:rPr lang="en-AU" dirty="0" err="1"/>
              <a:t>i</a:t>
            </a:r>
            <a:r>
              <a:rPr lang="en-AU" dirty="0"/>
              <a:t>=f1(key) </a:t>
            </a:r>
            <a:r>
              <a:rPr lang="en-AU" dirty="0" err="1"/>
              <a:t>và</a:t>
            </a:r>
            <a:r>
              <a:rPr lang="en-AU" dirty="0"/>
              <a:t> j=f2(key) </a:t>
            </a:r>
            <a:r>
              <a:rPr lang="en-AU" dirty="0" err="1"/>
              <a:t>sẽ</a:t>
            </a:r>
            <a:r>
              <a:rPr lang="en-AU" dirty="0"/>
              <a:t> </a:t>
            </a:r>
            <a:r>
              <a:rPr lang="en-AU" dirty="0" err="1"/>
              <a:t>xác</a:t>
            </a:r>
            <a:r>
              <a:rPr lang="en-AU" dirty="0"/>
              <a:t> </a:t>
            </a:r>
            <a:r>
              <a:rPr lang="en-AU" dirty="0" err="1"/>
              <a:t>định</a:t>
            </a:r>
            <a:r>
              <a:rPr lang="en-AU" dirty="0"/>
              <a:t> </a:t>
            </a:r>
            <a:r>
              <a:rPr lang="en-AU" dirty="0" err="1"/>
              <a:t>địa</a:t>
            </a:r>
            <a:r>
              <a:rPr lang="en-AU" dirty="0"/>
              <a:t> </a:t>
            </a:r>
            <a:r>
              <a:rPr lang="en-AU" dirty="0" err="1"/>
              <a:t>chỉ</a:t>
            </a:r>
            <a:r>
              <a:rPr lang="en-AU" dirty="0"/>
              <a:t> </a:t>
            </a:r>
            <a:r>
              <a:rPr lang="en-AU" dirty="0" err="1"/>
              <a:t>i</a:t>
            </a:r>
            <a:r>
              <a:rPr lang="en-AU" dirty="0"/>
              <a:t> </a:t>
            </a:r>
            <a:r>
              <a:rPr lang="en-AU" dirty="0" err="1"/>
              <a:t>và</a:t>
            </a:r>
            <a:r>
              <a:rPr lang="en-AU" dirty="0"/>
              <a:t> j </a:t>
            </a:r>
            <a:r>
              <a:rPr lang="en-AU" dirty="0" err="1"/>
              <a:t>trong</a:t>
            </a:r>
            <a:r>
              <a:rPr lang="en-AU" dirty="0"/>
              <a:t> </a:t>
            </a:r>
            <a:r>
              <a:rPr lang="en-AU" dirty="0" err="1"/>
              <a:t>khoảng</a:t>
            </a:r>
            <a:r>
              <a:rPr lang="en-AU" dirty="0"/>
              <a:t> </a:t>
            </a:r>
            <a:r>
              <a:rPr lang="en-AU" dirty="0" err="1"/>
              <a:t>từ</a:t>
            </a:r>
            <a:r>
              <a:rPr lang="en-AU" dirty="0"/>
              <a:t> 0 </a:t>
            </a:r>
            <a:r>
              <a:rPr lang="en-AU" dirty="0" err="1"/>
              <a:t>đến</a:t>
            </a:r>
            <a:r>
              <a:rPr lang="en-AU" dirty="0"/>
              <a:t> M-1:</a:t>
            </a:r>
          </a:p>
          <a:p>
            <a:pPr>
              <a:lnSpc>
                <a:spcPct val="80000"/>
              </a:lnSpc>
            </a:pPr>
            <a:r>
              <a:rPr lang="en-AU" dirty="0" err="1"/>
              <a:t>Nếu</a:t>
            </a:r>
            <a:r>
              <a:rPr lang="en-AU" dirty="0"/>
              <a:t> </a:t>
            </a:r>
            <a:r>
              <a:rPr lang="en-AU" dirty="0" err="1"/>
              <a:t>chưa</a:t>
            </a:r>
            <a:r>
              <a:rPr lang="en-AU" dirty="0"/>
              <a:t> </a:t>
            </a:r>
            <a:r>
              <a:rPr lang="en-AU" dirty="0" err="1"/>
              <a:t>bị</a:t>
            </a:r>
            <a:r>
              <a:rPr lang="en-AU" dirty="0"/>
              <a:t> </a:t>
            </a:r>
            <a:r>
              <a:rPr lang="en-AU" dirty="0" err="1"/>
              <a:t>xung</a:t>
            </a:r>
            <a:r>
              <a:rPr lang="en-AU" dirty="0"/>
              <a:t> </a:t>
            </a:r>
            <a:r>
              <a:rPr lang="en-AU" dirty="0" err="1"/>
              <a:t>đột</a:t>
            </a:r>
            <a:r>
              <a:rPr lang="en-AU" dirty="0"/>
              <a:t> </a:t>
            </a:r>
            <a:r>
              <a:rPr lang="en-AU" dirty="0" err="1"/>
              <a:t>thì</a:t>
            </a:r>
            <a:r>
              <a:rPr lang="en-AU" dirty="0"/>
              <a:t> </a:t>
            </a:r>
            <a:r>
              <a:rPr lang="en-AU" dirty="0" err="1"/>
              <a:t>thêm</a:t>
            </a:r>
            <a:r>
              <a:rPr lang="en-AU" dirty="0"/>
              <a:t> </a:t>
            </a:r>
            <a:r>
              <a:rPr lang="en-AU" dirty="0" err="1"/>
              <a:t>phần</a:t>
            </a:r>
            <a:r>
              <a:rPr lang="en-AU" dirty="0"/>
              <a:t> </a:t>
            </a:r>
            <a:r>
              <a:rPr lang="en-AU" dirty="0" err="1"/>
              <a:t>tử</a:t>
            </a:r>
            <a:r>
              <a:rPr lang="en-AU" dirty="0"/>
              <a:t> </a:t>
            </a:r>
            <a:r>
              <a:rPr lang="en-AU" dirty="0" err="1"/>
              <a:t>mới</a:t>
            </a:r>
            <a:r>
              <a:rPr lang="en-AU" dirty="0"/>
              <a:t> </a:t>
            </a:r>
            <a:r>
              <a:rPr lang="en-AU" dirty="0" err="1"/>
              <a:t>tại</a:t>
            </a:r>
            <a:r>
              <a:rPr lang="en-AU" dirty="0"/>
              <a:t> </a:t>
            </a:r>
            <a:r>
              <a:rPr lang="en-AU" dirty="0" err="1"/>
              <a:t>địa</a:t>
            </a:r>
            <a:r>
              <a:rPr lang="en-AU" dirty="0"/>
              <a:t> </a:t>
            </a:r>
            <a:r>
              <a:rPr lang="en-AU" dirty="0" err="1"/>
              <a:t>chỉ</a:t>
            </a:r>
            <a:r>
              <a:rPr lang="en-AU" dirty="0"/>
              <a:t> </a:t>
            </a:r>
            <a:r>
              <a:rPr lang="en-AU" dirty="0" err="1"/>
              <a:t>i</a:t>
            </a:r>
            <a:r>
              <a:rPr lang="en-AU" dirty="0"/>
              <a:t> </a:t>
            </a:r>
            <a:r>
              <a:rPr lang="en-AU" dirty="0" err="1"/>
              <a:t>này</a:t>
            </a:r>
            <a:r>
              <a:rPr lang="en-AU" dirty="0"/>
              <a:t>.</a:t>
            </a:r>
          </a:p>
          <a:p>
            <a:pPr>
              <a:lnSpc>
                <a:spcPct val="80000"/>
              </a:lnSpc>
            </a:pPr>
            <a:r>
              <a:rPr lang="en-AU" dirty="0" err="1"/>
              <a:t>Nếu</a:t>
            </a:r>
            <a:r>
              <a:rPr lang="en-AU" dirty="0"/>
              <a:t> </a:t>
            </a:r>
            <a:r>
              <a:rPr lang="en-AU" dirty="0" err="1"/>
              <a:t>bị</a:t>
            </a:r>
            <a:r>
              <a:rPr lang="en-AU" dirty="0"/>
              <a:t> </a:t>
            </a:r>
            <a:r>
              <a:rPr lang="en-AU" dirty="0" err="1"/>
              <a:t>xung</a:t>
            </a:r>
            <a:r>
              <a:rPr lang="en-AU" dirty="0"/>
              <a:t> </a:t>
            </a:r>
            <a:r>
              <a:rPr lang="en-AU" dirty="0" err="1"/>
              <a:t>đột</a:t>
            </a:r>
            <a:r>
              <a:rPr lang="en-AU" dirty="0"/>
              <a:t> </a:t>
            </a:r>
            <a:r>
              <a:rPr lang="en-AU" dirty="0" err="1"/>
              <a:t>thì</a:t>
            </a:r>
            <a:r>
              <a:rPr lang="en-AU" dirty="0"/>
              <a:t> </a:t>
            </a:r>
            <a:r>
              <a:rPr lang="en-AU" dirty="0" err="1"/>
              <a:t>hàm</a:t>
            </a:r>
            <a:r>
              <a:rPr lang="en-AU" dirty="0"/>
              <a:t> </a:t>
            </a:r>
            <a:r>
              <a:rPr lang="en-AU" dirty="0" err="1"/>
              <a:t>băm</a:t>
            </a:r>
            <a:r>
              <a:rPr lang="en-AU" dirty="0"/>
              <a:t> </a:t>
            </a:r>
            <a:r>
              <a:rPr lang="en-AU" dirty="0" err="1"/>
              <a:t>lại</a:t>
            </a:r>
            <a:r>
              <a:rPr lang="en-AU" dirty="0"/>
              <a:t> </a:t>
            </a:r>
            <a:r>
              <a:rPr lang="en-AU" dirty="0" err="1"/>
              <a:t>lần</a:t>
            </a:r>
            <a:r>
              <a:rPr lang="en-AU" dirty="0"/>
              <a:t> 1 f1 </a:t>
            </a:r>
            <a:r>
              <a:rPr lang="en-AU" dirty="0" err="1"/>
              <a:t>sẽ</a:t>
            </a:r>
            <a:r>
              <a:rPr lang="en-AU" dirty="0"/>
              <a:t> </a:t>
            </a:r>
            <a:r>
              <a:rPr lang="en-AU" dirty="0" err="1"/>
              <a:t>xét</a:t>
            </a:r>
            <a:r>
              <a:rPr lang="en-AU" dirty="0"/>
              <a:t> </a:t>
            </a:r>
            <a:r>
              <a:rPr lang="en-AU" dirty="0" err="1"/>
              <a:t>địa</a:t>
            </a:r>
            <a:r>
              <a:rPr lang="en-AU" dirty="0"/>
              <a:t> </a:t>
            </a:r>
            <a:r>
              <a:rPr lang="en-AU" dirty="0" err="1"/>
              <a:t>chỉ</a:t>
            </a:r>
            <a:r>
              <a:rPr lang="en-AU" dirty="0"/>
              <a:t> </a:t>
            </a:r>
            <a:r>
              <a:rPr lang="en-AU" dirty="0" err="1"/>
              <a:t>mới</a:t>
            </a:r>
            <a:r>
              <a:rPr lang="en-AU" dirty="0"/>
              <a:t> </a:t>
            </a:r>
            <a:r>
              <a:rPr lang="en-AU" dirty="0" err="1"/>
              <a:t>i+j</a:t>
            </a:r>
            <a:r>
              <a:rPr lang="en-AU" dirty="0"/>
              <a:t>, </a:t>
            </a:r>
            <a:r>
              <a:rPr lang="en-AU" dirty="0" err="1"/>
              <a:t>nếu</a:t>
            </a:r>
            <a:r>
              <a:rPr lang="en-AU" dirty="0"/>
              <a:t> </a:t>
            </a:r>
            <a:r>
              <a:rPr lang="en-AU" dirty="0" err="1"/>
              <a:t>lại</a:t>
            </a:r>
            <a:r>
              <a:rPr lang="en-AU" dirty="0"/>
              <a:t> </a:t>
            </a:r>
            <a:r>
              <a:rPr lang="en-AU" dirty="0" err="1"/>
              <a:t>bị</a:t>
            </a:r>
            <a:r>
              <a:rPr lang="en-AU" dirty="0"/>
              <a:t> </a:t>
            </a:r>
            <a:r>
              <a:rPr lang="en-AU" dirty="0" err="1"/>
              <a:t>xung</a:t>
            </a:r>
            <a:r>
              <a:rPr lang="en-AU" dirty="0"/>
              <a:t> </a:t>
            </a:r>
            <a:r>
              <a:rPr lang="en-AU" dirty="0" err="1"/>
              <a:t>đột</a:t>
            </a:r>
            <a:r>
              <a:rPr lang="en-AU" dirty="0"/>
              <a:t> </a:t>
            </a:r>
            <a:r>
              <a:rPr lang="en-AU" dirty="0" err="1"/>
              <a:t>thì</a:t>
            </a:r>
            <a:r>
              <a:rPr lang="en-AU" dirty="0"/>
              <a:t> </a:t>
            </a:r>
            <a:r>
              <a:rPr lang="en-AU" dirty="0" err="1"/>
              <a:t>hàm</a:t>
            </a:r>
            <a:r>
              <a:rPr lang="en-AU" dirty="0"/>
              <a:t> </a:t>
            </a:r>
            <a:r>
              <a:rPr lang="en-AU" dirty="0" err="1"/>
              <a:t>băm</a:t>
            </a:r>
            <a:r>
              <a:rPr lang="en-AU" dirty="0"/>
              <a:t> </a:t>
            </a:r>
            <a:r>
              <a:rPr lang="en-AU" dirty="0" err="1"/>
              <a:t>lại</a:t>
            </a:r>
            <a:r>
              <a:rPr lang="en-AU" dirty="0"/>
              <a:t> </a:t>
            </a:r>
            <a:r>
              <a:rPr lang="en-AU" dirty="0" err="1"/>
              <a:t>lần</a:t>
            </a:r>
            <a:r>
              <a:rPr lang="en-AU" dirty="0"/>
              <a:t> 2 </a:t>
            </a:r>
            <a:r>
              <a:rPr lang="en-AU" dirty="0" err="1"/>
              <a:t>là</a:t>
            </a:r>
            <a:r>
              <a:rPr lang="en-AU" dirty="0"/>
              <a:t> f2 </a:t>
            </a:r>
            <a:r>
              <a:rPr lang="en-AU" dirty="0" err="1"/>
              <a:t>sẽ</a:t>
            </a:r>
            <a:r>
              <a:rPr lang="en-AU" dirty="0"/>
              <a:t> </a:t>
            </a:r>
            <a:r>
              <a:rPr lang="en-AU" dirty="0" err="1"/>
              <a:t>xét</a:t>
            </a:r>
            <a:r>
              <a:rPr lang="en-AU" dirty="0"/>
              <a:t> </a:t>
            </a:r>
            <a:r>
              <a:rPr lang="en-AU" dirty="0" err="1"/>
              <a:t>địa</a:t>
            </a:r>
            <a:r>
              <a:rPr lang="en-AU" dirty="0"/>
              <a:t> </a:t>
            </a:r>
            <a:r>
              <a:rPr lang="en-AU" dirty="0" err="1"/>
              <a:t>chỉ</a:t>
            </a:r>
            <a:r>
              <a:rPr lang="en-AU" dirty="0"/>
              <a:t> i+2j, …, </a:t>
            </a:r>
            <a:r>
              <a:rPr lang="en-AU" dirty="0" err="1"/>
              <a:t>quá</a:t>
            </a:r>
            <a:r>
              <a:rPr lang="en-AU" dirty="0"/>
              <a:t> </a:t>
            </a:r>
            <a:r>
              <a:rPr lang="en-AU" dirty="0" err="1"/>
              <a:t>trình</a:t>
            </a:r>
            <a:r>
              <a:rPr lang="en-AU" dirty="0"/>
              <a:t> </a:t>
            </a:r>
            <a:r>
              <a:rPr lang="en-AU" dirty="0" err="1"/>
              <a:t>cứ</a:t>
            </a:r>
            <a:r>
              <a:rPr lang="en-AU" dirty="0"/>
              <a:t> </a:t>
            </a:r>
            <a:r>
              <a:rPr lang="en-AU" dirty="0" err="1"/>
              <a:t>thế</a:t>
            </a:r>
            <a:r>
              <a:rPr lang="en-AU" dirty="0"/>
              <a:t> </a:t>
            </a:r>
            <a:r>
              <a:rPr lang="en-AU" dirty="0" err="1"/>
              <a:t>cho</a:t>
            </a:r>
            <a:r>
              <a:rPr lang="en-AU" dirty="0"/>
              <a:t> </a:t>
            </a:r>
            <a:r>
              <a:rPr lang="en-AU" dirty="0" err="1"/>
              <a:t>đến</a:t>
            </a:r>
            <a:r>
              <a:rPr lang="en-AU" dirty="0"/>
              <a:t> </a:t>
            </a:r>
            <a:r>
              <a:rPr lang="en-AU" dirty="0" err="1"/>
              <a:t>khi</a:t>
            </a:r>
            <a:r>
              <a:rPr lang="en-AU" dirty="0"/>
              <a:t> </a:t>
            </a:r>
            <a:r>
              <a:rPr lang="en-AU" dirty="0" err="1"/>
              <a:t>nào</a:t>
            </a:r>
            <a:r>
              <a:rPr lang="en-AU" dirty="0"/>
              <a:t> </a:t>
            </a:r>
            <a:r>
              <a:rPr lang="en-AU" dirty="0" err="1"/>
              <a:t>tìm</a:t>
            </a:r>
            <a:r>
              <a:rPr lang="en-AU" dirty="0"/>
              <a:t> </a:t>
            </a:r>
            <a:r>
              <a:rPr lang="en-AU" dirty="0" err="1"/>
              <a:t>được</a:t>
            </a:r>
            <a:r>
              <a:rPr lang="en-AU" dirty="0"/>
              <a:t> </a:t>
            </a:r>
            <a:r>
              <a:rPr lang="en-AU" dirty="0" err="1"/>
              <a:t>địa</a:t>
            </a:r>
            <a:r>
              <a:rPr lang="en-AU" dirty="0"/>
              <a:t> </a:t>
            </a:r>
            <a:r>
              <a:rPr lang="en-AU" dirty="0" err="1"/>
              <a:t>chỉ</a:t>
            </a:r>
            <a:r>
              <a:rPr lang="en-AU" dirty="0"/>
              <a:t> </a:t>
            </a:r>
            <a:r>
              <a:rPr lang="en-AU" dirty="0" err="1"/>
              <a:t>trống</a:t>
            </a:r>
            <a:r>
              <a:rPr lang="en-AU" dirty="0"/>
              <a:t> </a:t>
            </a:r>
            <a:r>
              <a:rPr lang="en-AU" dirty="0" err="1"/>
              <a:t>và</a:t>
            </a:r>
            <a:r>
              <a:rPr lang="en-AU" dirty="0"/>
              <a:t> </a:t>
            </a:r>
            <a:r>
              <a:rPr lang="en-AU" dirty="0" err="1"/>
              <a:t>thêm</a:t>
            </a:r>
            <a:r>
              <a:rPr lang="en-AU" dirty="0"/>
              <a:t> </a:t>
            </a:r>
            <a:r>
              <a:rPr lang="en-AU" dirty="0" err="1"/>
              <a:t>phần</a:t>
            </a:r>
            <a:r>
              <a:rPr lang="en-AU" dirty="0"/>
              <a:t> </a:t>
            </a:r>
            <a:r>
              <a:rPr lang="en-AU" dirty="0" err="1"/>
              <a:t>tử</a:t>
            </a:r>
            <a:r>
              <a:rPr lang="en-AU" dirty="0"/>
              <a:t> </a:t>
            </a:r>
            <a:r>
              <a:rPr lang="en-AU" dirty="0" err="1"/>
              <a:t>vào</a:t>
            </a:r>
            <a:r>
              <a:rPr lang="en-AU" dirty="0"/>
              <a:t> </a:t>
            </a:r>
            <a:r>
              <a:rPr lang="en-AU" dirty="0" err="1"/>
              <a:t>địa</a:t>
            </a:r>
            <a:r>
              <a:rPr lang="en-AU" dirty="0"/>
              <a:t> chi </a:t>
            </a:r>
            <a:r>
              <a:rPr lang="en-AU" dirty="0" err="1"/>
              <a:t>này</a:t>
            </a:r>
            <a:r>
              <a:rPr lang="en-AU"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8329" name="Group 201"/>
          <p:cNvGraphicFramePr>
            <a:graphicFrameLocks noGrp="1"/>
          </p:cNvGraphicFramePr>
          <p:nvPr>
            <p:ph type="tbl" idx="1"/>
            <p:extLst>
              <p:ext uri="{D42A27DB-BD31-4B8C-83A1-F6EECF244321}">
                <p14:modId xmlns:p14="http://schemas.microsoft.com/office/powerpoint/2010/main" val="3927833100"/>
              </p:ext>
            </p:extLst>
          </p:nvPr>
        </p:nvGraphicFramePr>
        <p:xfrm>
          <a:off x="652463" y="1765300"/>
          <a:ext cx="8358187" cy="4572000"/>
        </p:xfrm>
        <a:graphic>
          <a:graphicData uri="http://schemas.openxmlformats.org/drawingml/2006/table">
            <a:tbl>
              <a:tblPr/>
              <a:tblGrid>
                <a:gridCol w="592137">
                  <a:extLst>
                    <a:ext uri="{9D8B030D-6E8A-4147-A177-3AD203B41FA5}">
                      <a16:colId xmlns:a16="http://schemas.microsoft.com/office/drawing/2014/main" val="20000"/>
                    </a:ext>
                  </a:extLst>
                </a:gridCol>
                <a:gridCol w="1119188">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1127125">
                  <a:extLst>
                    <a:ext uri="{9D8B030D-6E8A-4147-A177-3AD203B41FA5}">
                      <a16:colId xmlns:a16="http://schemas.microsoft.com/office/drawing/2014/main" val="20003"/>
                    </a:ext>
                  </a:extLst>
                </a:gridCol>
                <a:gridCol w="563562">
                  <a:extLst>
                    <a:ext uri="{9D8B030D-6E8A-4147-A177-3AD203B41FA5}">
                      <a16:colId xmlns:a16="http://schemas.microsoft.com/office/drawing/2014/main" val="20004"/>
                    </a:ext>
                  </a:extLst>
                </a:gridCol>
                <a:gridCol w="1125538">
                  <a:extLst>
                    <a:ext uri="{9D8B030D-6E8A-4147-A177-3AD203B41FA5}">
                      <a16:colId xmlns:a16="http://schemas.microsoft.com/office/drawing/2014/main" val="20005"/>
                    </a:ext>
                  </a:extLst>
                </a:gridCol>
                <a:gridCol w="563562">
                  <a:extLst>
                    <a:ext uri="{9D8B030D-6E8A-4147-A177-3AD203B41FA5}">
                      <a16:colId xmlns:a16="http://schemas.microsoft.com/office/drawing/2014/main" val="20006"/>
                    </a:ext>
                  </a:extLst>
                </a:gridCol>
                <a:gridCol w="1127125">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1127125">
                  <a:extLst>
                    <a:ext uri="{9D8B030D-6E8A-4147-A177-3AD203B41FA5}">
                      <a16:colId xmlns:a16="http://schemas.microsoft.com/office/drawing/2014/main" val="20009"/>
                    </a:ext>
                  </a:extLst>
                </a:gridCol>
              </a:tblGrid>
              <a:tr h="3983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0</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48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1</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71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2</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30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30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2</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30</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87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3</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71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20</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20</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4</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20</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4</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20</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3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15</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15</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15</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5</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15</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5</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15</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3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16</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16</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16</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16</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6</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16</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71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7</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987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8</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8</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rPr>
                        <a:t>26</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71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0000"/>
                        </a:solidFill>
                        <a:effectLst/>
                        <a:latin typeface="Times New Roman" pitchFamily="18" charset="0"/>
                      </a:endParaRPr>
                    </a:p>
                  </a:txBody>
                  <a:tcPr horzOverflow="overflow">
                    <a:lnL cap="flat">
                      <a:noFill/>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NULL</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a:ln>
                            <a:noFill/>
                          </a:ln>
                          <a:solidFill>
                            <a:srgbClr val="FF0000"/>
                          </a:solidFill>
                          <a:effectLst/>
                          <a:latin typeface="Times New Roman" pitchFamily="18" charset="0"/>
                          <a:cs typeface="Times New Roman" pitchFamily="18" charset="0"/>
                        </a:rPr>
                        <a:t>9</a:t>
                      </a:r>
                      <a:endParaRPr kumimoji="0" lang="en-AU" sz="2400" b="1" i="0" u="none" strike="noStrike" cap="none" normalizeH="0" baseline="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25</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cs typeface="Times New Roman" pitchFamily="18" charset="0"/>
                        </a:rPr>
                        <a:t>9</a:t>
                      </a:r>
                      <a:endParaRPr kumimoji="0" lang="en-AU" sz="2400" b="1" i="0" u="none" strike="noStrike" cap="none" normalizeH="0" baseline="0" dirty="0">
                        <a:ln>
                          <a:noFill/>
                        </a:ln>
                        <a:solidFill>
                          <a:srgbClr val="FF0000"/>
                        </a:solidFill>
                        <a:effectLst/>
                        <a:latin typeface="Times New Roman" pitchFamily="18" charset="0"/>
                      </a:endParaRP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sz="2400" b="1" i="0" u="none" strike="noStrike" cap="none" normalizeH="0" baseline="0" dirty="0">
                          <a:ln>
                            <a:noFill/>
                          </a:ln>
                          <a:solidFill>
                            <a:srgbClr val="FF0000"/>
                          </a:solidFill>
                          <a:effectLst/>
                          <a:latin typeface="Times New Roman" pitchFamily="18" charset="0"/>
                        </a:rPr>
                        <a:t>25</a:t>
                      </a:r>
                    </a:p>
                  </a:txBody>
                  <a:tcPr horzOverflow="overflow">
                    <a:lnL w="38100" cap="flat" cmpd="sng" algn="ctr">
                      <a:solidFill>
                        <a:schemeClr val="accent2"/>
                      </a:solidFill>
                      <a:prstDash val="solid"/>
                      <a:miter lim="800000"/>
                      <a:headEnd type="none" w="med" len="med"/>
                      <a:tailEnd type="none" w="med" len="med"/>
                    </a:lnL>
                    <a:lnR w="38100" cap="flat" cmpd="sng" algn="ctr">
                      <a:solidFill>
                        <a:schemeClr val="accent2"/>
                      </a:solidFill>
                      <a:prstDash val="solid"/>
                      <a:miter lim="800000"/>
                      <a:headEnd type="none" w="med" len="med"/>
                      <a:tailEnd type="none" w="med" len="med"/>
                    </a:lnR>
                    <a:lnT w="38100" cap="flat" cmpd="sng" algn="ctr">
                      <a:solidFill>
                        <a:schemeClr val="accent2"/>
                      </a:solidFill>
                      <a:prstDash val="solid"/>
                      <a:miter lim="800000"/>
                      <a:headEnd type="none" w="med" len="med"/>
                      <a:tailEnd type="none" w="med" len="med"/>
                    </a:lnT>
                    <a:lnB w="38100" cap="flat" cmpd="sng" algn="ctr">
                      <a:solidFill>
                        <a:schemeClr val="accent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5464" name="Rectangle 193"/>
          <p:cNvSpPr>
            <a:spLocks noChangeArrowheads="1"/>
          </p:cNvSpPr>
          <p:nvPr/>
        </p:nvSpPr>
        <p:spPr bwMode="auto">
          <a:xfrm>
            <a:off x="942975" y="52388"/>
            <a:ext cx="7783513"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b="1" dirty="0" err="1">
                <a:solidFill>
                  <a:schemeClr val="folHlink"/>
                </a:solidFill>
              </a:rPr>
              <a:t>Thêm</a:t>
            </a:r>
            <a:r>
              <a:rPr lang="en-AU" b="1" dirty="0">
                <a:solidFill>
                  <a:schemeClr val="folHlink"/>
                </a:solidFill>
              </a:rPr>
              <a:t> </a:t>
            </a:r>
            <a:r>
              <a:rPr lang="en-AU" b="1" dirty="0" err="1">
                <a:solidFill>
                  <a:schemeClr val="folHlink"/>
                </a:solidFill>
              </a:rPr>
              <a:t>vào</a:t>
            </a:r>
            <a:r>
              <a:rPr lang="en-AU" b="1" dirty="0">
                <a:solidFill>
                  <a:schemeClr val="folHlink"/>
                </a:solidFill>
              </a:rPr>
              <a:t> </a:t>
            </a:r>
            <a:r>
              <a:rPr lang="en-AU" b="1" dirty="0" err="1">
                <a:solidFill>
                  <a:schemeClr val="folHlink"/>
                </a:solidFill>
              </a:rPr>
              <a:t>các</a:t>
            </a:r>
            <a:r>
              <a:rPr lang="en-AU" b="1" dirty="0">
                <a:solidFill>
                  <a:schemeClr val="folHlink"/>
                </a:solidFill>
              </a:rPr>
              <a:t> </a:t>
            </a:r>
            <a:r>
              <a:rPr lang="en-AU" b="1" dirty="0" err="1">
                <a:solidFill>
                  <a:schemeClr val="folHlink"/>
                </a:solidFill>
              </a:rPr>
              <a:t>khóa</a:t>
            </a:r>
            <a:r>
              <a:rPr lang="en-AU" b="1" dirty="0">
                <a:solidFill>
                  <a:schemeClr val="folHlink"/>
                </a:solidFill>
              </a:rPr>
              <a:t> 10, 15, 16,</a:t>
            </a:r>
            <a:r>
              <a:rPr lang="en-AU" b="1" dirty="0">
                <a:solidFill>
                  <a:srgbClr val="E27100"/>
                </a:solidFill>
              </a:rPr>
              <a:t> 20</a:t>
            </a:r>
            <a:r>
              <a:rPr lang="en-AU" b="1" dirty="0">
                <a:solidFill>
                  <a:schemeClr val="folHlink"/>
                </a:solidFill>
              </a:rPr>
              <a:t>, </a:t>
            </a:r>
            <a:r>
              <a:rPr lang="en-AU" b="1" dirty="0">
                <a:solidFill>
                  <a:srgbClr val="E27100"/>
                </a:solidFill>
              </a:rPr>
              <a:t>30</a:t>
            </a:r>
            <a:r>
              <a:rPr lang="en-AU" b="1" dirty="0">
                <a:solidFill>
                  <a:schemeClr val="folHlink"/>
                </a:solidFill>
              </a:rPr>
              <a:t>, </a:t>
            </a:r>
            <a:r>
              <a:rPr lang="en-AU" b="1" dirty="0">
                <a:solidFill>
                  <a:srgbClr val="E27100"/>
                </a:solidFill>
              </a:rPr>
              <a:t>25, 26, 36</a:t>
            </a:r>
            <a:r>
              <a:rPr lang="en-AU" b="1" dirty="0">
                <a:solidFill>
                  <a:schemeClr val="folHlink"/>
                </a:solidFill>
              </a:rPr>
              <a:t> :</a:t>
            </a:r>
          </a:p>
          <a:p>
            <a:pPr algn="ctr">
              <a:lnSpc>
                <a:spcPct val="80000"/>
              </a:lnSpc>
              <a:spcBef>
                <a:spcPct val="20000"/>
              </a:spcBef>
              <a:buClr>
                <a:schemeClr val="folHlink"/>
              </a:buClr>
              <a:buSzPct val="60000"/>
              <a:buFont typeface="Wingdings" pitchFamily="2" charset="2"/>
              <a:buNone/>
            </a:pPr>
            <a:r>
              <a:rPr lang="en-AU" sz="2800" b="1" dirty="0">
                <a:solidFill>
                  <a:schemeClr val="folHlink"/>
                </a:solidFill>
              </a:rPr>
              <a:t>	</a:t>
            </a:r>
          </a:p>
          <a:p>
            <a:pPr algn="ctr">
              <a:lnSpc>
                <a:spcPct val="80000"/>
              </a:lnSpc>
              <a:spcBef>
                <a:spcPct val="20000"/>
              </a:spcBef>
              <a:buClr>
                <a:schemeClr val="folHlink"/>
              </a:buClr>
              <a:buSzPct val="60000"/>
              <a:buFont typeface="Wingdings" pitchFamily="2" charset="2"/>
              <a:buNone/>
            </a:pPr>
            <a:r>
              <a:rPr lang="en-AU" sz="2000" b="1" dirty="0">
                <a:solidFill>
                  <a:srgbClr val="E27100"/>
                </a:solidFill>
              </a:rPr>
              <a:t>f1(key)= key %M.</a:t>
            </a:r>
          </a:p>
          <a:p>
            <a:pPr algn="ctr">
              <a:lnSpc>
                <a:spcPct val="80000"/>
              </a:lnSpc>
              <a:spcBef>
                <a:spcPct val="20000"/>
              </a:spcBef>
              <a:buClr>
                <a:schemeClr val="folHlink"/>
              </a:buClr>
              <a:buSzPct val="60000"/>
              <a:buFont typeface="Wingdings" pitchFamily="2" charset="2"/>
              <a:buNone/>
            </a:pPr>
            <a:r>
              <a:rPr lang="en-AU" sz="2000" b="1" dirty="0">
                <a:solidFill>
                  <a:srgbClr val="E27100"/>
                </a:solidFill>
              </a:rPr>
              <a:t>	f2(key) =(M-2)-key %(M-2).</a:t>
            </a:r>
            <a:endParaRPr lang="en-AU" sz="2000" dirty="0">
              <a:solidFill>
                <a:srgbClr val="E27100"/>
              </a:solidFill>
            </a:endParaRPr>
          </a:p>
          <a:p>
            <a:pPr algn="ctr">
              <a:lnSpc>
                <a:spcPct val="80000"/>
              </a:lnSpc>
              <a:spcBef>
                <a:spcPct val="20000"/>
              </a:spcBef>
              <a:buClr>
                <a:schemeClr val="folHlink"/>
              </a:buClr>
              <a:buSzPct val="60000"/>
              <a:buFont typeface="Wingdings" pitchFamily="2" charset="2"/>
              <a:buNone/>
            </a:pPr>
            <a:endParaRPr lang="en-US" b="1" dirty="0">
              <a:solidFill>
                <a:schemeClr val="folHlink"/>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Phương pháp băm kép </a:t>
            </a:r>
            <a:r>
              <a:rPr lang="en-US" i="1"/>
              <a:t>(tt)</a:t>
            </a:r>
          </a:p>
        </p:txBody>
      </p:sp>
      <p:sp>
        <p:nvSpPr>
          <p:cNvPr id="56323" name="Rectangle 3"/>
          <p:cNvSpPr>
            <a:spLocks noGrp="1" noChangeArrowheads="1"/>
          </p:cNvSpPr>
          <p:nvPr>
            <p:ph idx="1"/>
          </p:nvPr>
        </p:nvSpPr>
        <p:spPr>
          <a:xfrm>
            <a:off x="785813" y="1463675"/>
            <a:ext cx="8358187" cy="4841875"/>
          </a:xfrm>
        </p:spPr>
        <p:txBody>
          <a:bodyPr/>
          <a:lstStyle/>
          <a:p>
            <a:r>
              <a:rPr lang="en-AU" dirty="0"/>
              <a:t>- </a:t>
            </a:r>
            <a:r>
              <a:rPr lang="en-AU" i="1" u="sng" dirty="0" err="1"/>
              <a:t>Khi</a:t>
            </a:r>
            <a:r>
              <a:rPr lang="en-AU" i="1" u="sng" dirty="0"/>
              <a:t> </a:t>
            </a:r>
            <a:r>
              <a:rPr lang="en-AU" i="1" u="sng" dirty="0" err="1"/>
              <a:t>tìm</a:t>
            </a:r>
            <a:r>
              <a:rPr lang="en-AU" i="1" u="sng" dirty="0"/>
              <a:t> </a:t>
            </a:r>
            <a:r>
              <a:rPr lang="en-AU" i="1" u="sng" dirty="0" err="1"/>
              <a:t>kiếm</a:t>
            </a:r>
            <a:r>
              <a:rPr lang="en-AU" dirty="0"/>
              <a:t> </a:t>
            </a:r>
            <a:r>
              <a:rPr lang="en-AU" dirty="0" err="1"/>
              <a:t>một</a:t>
            </a:r>
            <a:r>
              <a:rPr lang="en-AU" dirty="0"/>
              <a:t> </a:t>
            </a:r>
            <a:r>
              <a:rPr lang="en-AU" dirty="0" err="1"/>
              <a:t>phần</a:t>
            </a:r>
            <a:r>
              <a:rPr lang="en-AU" dirty="0"/>
              <a:t> </a:t>
            </a:r>
            <a:r>
              <a:rPr lang="en-AU" dirty="0" err="1"/>
              <a:t>tử</a:t>
            </a:r>
            <a:r>
              <a:rPr lang="en-AU" dirty="0"/>
              <a:t> </a:t>
            </a:r>
            <a:r>
              <a:rPr lang="en-AU" dirty="0" err="1"/>
              <a:t>có</a:t>
            </a:r>
            <a:r>
              <a:rPr lang="en-AU" dirty="0"/>
              <a:t> </a:t>
            </a:r>
            <a:r>
              <a:rPr lang="en-AU" dirty="0" err="1"/>
              <a:t>khoá</a:t>
            </a:r>
            <a:r>
              <a:rPr lang="en-AU" dirty="0"/>
              <a:t> key </a:t>
            </a:r>
            <a:r>
              <a:rPr lang="en-AU" dirty="0" err="1"/>
              <a:t>trong</a:t>
            </a:r>
            <a:r>
              <a:rPr lang="en-AU" dirty="0"/>
              <a:t> </a:t>
            </a:r>
            <a:r>
              <a:rPr lang="en-AU" dirty="0" err="1"/>
              <a:t>bảng</a:t>
            </a:r>
            <a:r>
              <a:rPr lang="en-AU" dirty="0"/>
              <a:t> </a:t>
            </a:r>
            <a:r>
              <a:rPr lang="en-AU" dirty="0" err="1"/>
              <a:t>băm</a:t>
            </a:r>
            <a:r>
              <a:rPr lang="en-AU" dirty="0"/>
              <a:t>, </a:t>
            </a:r>
            <a:r>
              <a:rPr lang="en-AU" dirty="0" err="1"/>
              <a:t>hàm</a:t>
            </a:r>
            <a:r>
              <a:rPr lang="en-AU" dirty="0"/>
              <a:t> </a:t>
            </a:r>
            <a:r>
              <a:rPr lang="en-AU" dirty="0" err="1"/>
              <a:t>băm</a:t>
            </a:r>
            <a:r>
              <a:rPr lang="en-AU" dirty="0"/>
              <a:t> </a:t>
            </a:r>
            <a:r>
              <a:rPr lang="en-AU" dirty="0" err="1"/>
              <a:t>i</a:t>
            </a:r>
            <a:r>
              <a:rPr lang="en-AU" dirty="0"/>
              <a:t>=f1(key) </a:t>
            </a:r>
            <a:r>
              <a:rPr lang="en-AU" dirty="0" err="1"/>
              <a:t>và</a:t>
            </a:r>
            <a:r>
              <a:rPr lang="en-AU" dirty="0"/>
              <a:t> j=f2(key) </a:t>
            </a:r>
            <a:r>
              <a:rPr lang="en-AU" dirty="0" err="1"/>
              <a:t>sẽ</a:t>
            </a:r>
            <a:r>
              <a:rPr lang="en-AU" dirty="0"/>
              <a:t> </a:t>
            </a:r>
            <a:r>
              <a:rPr lang="en-AU" dirty="0" err="1"/>
              <a:t>xác</a:t>
            </a:r>
            <a:r>
              <a:rPr lang="en-AU" dirty="0"/>
              <a:t> </a:t>
            </a:r>
            <a:r>
              <a:rPr lang="en-AU" dirty="0" err="1"/>
              <a:t>định</a:t>
            </a:r>
            <a:r>
              <a:rPr lang="en-AU" dirty="0"/>
              <a:t> </a:t>
            </a:r>
            <a:r>
              <a:rPr lang="en-AU" dirty="0" err="1"/>
              <a:t>địa</a:t>
            </a:r>
            <a:r>
              <a:rPr lang="en-AU" dirty="0"/>
              <a:t> </a:t>
            </a:r>
            <a:r>
              <a:rPr lang="en-AU" dirty="0" err="1"/>
              <a:t>chỉ</a:t>
            </a:r>
            <a:r>
              <a:rPr lang="en-AU" dirty="0"/>
              <a:t> </a:t>
            </a:r>
            <a:r>
              <a:rPr lang="en-AU" dirty="0" err="1"/>
              <a:t>i</a:t>
            </a:r>
            <a:r>
              <a:rPr lang="en-AU" dirty="0"/>
              <a:t> </a:t>
            </a:r>
            <a:r>
              <a:rPr lang="en-AU" dirty="0" err="1"/>
              <a:t>và</a:t>
            </a:r>
            <a:r>
              <a:rPr lang="en-AU" dirty="0"/>
              <a:t> j </a:t>
            </a:r>
            <a:r>
              <a:rPr lang="en-AU" dirty="0" err="1"/>
              <a:t>trong</a:t>
            </a:r>
            <a:r>
              <a:rPr lang="en-AU" dirty="0"/>
              <a:t> </a:t>
            </a:r>
            <a:r>
              <a:rPr lang="en-AU" dirty="0" err="1"/>
              <a:t>khoảng</a:t>
            </a:r>
            <a:r>
              <a:rPr lang="en-AU" dirty="0"/>
              <a:t> </a:t>
            </a:r>
            <a:r>
              <a:rPr lang="en-AU" dirty="0" err="1"/>
              <a:t>từ</a:t>
            </a:r>
            <a:r>
              <a:rPr lang="en-AU" dirty="0"/>
              <a:t> 0 </a:t>
            </a:r>
            <a:r>
              <a:rPr lang="en-AU" dirty="0" err="1"/>
              <a:t>đến</a:t>
            </a:r>
            <a:r>
              <a:rPr lang="en-AU" dirty="0"/>
              <a:t> M-1. </a:t>
            </a:r>
            <a:r>
              <a:rPr lang="en-AU" dirty="0" err="1"/>
              <a:t>Xét</a:t>
            </a:r>
            <a:r>
              <a:rPr lang="en-AU" dirty="0"/>
              <a:t> </a:t>
            </a:r>
            <a:r>
              <a:rPr lang="en-AU" dirty="0" err="1"/>
              <a:t>phần</a:t>
            </a:r>
            <a:r>
              <a:rPr lang="en-AU" dirty="0"/>
              <a:t> </a:t>
            </a:r>
            <a:r>
              <a:rPr lang="en-AU" dirty="0" err="1"/>
              <a:t>tử</a:t>
            </a:r>
            <a:r>
              <a:rPr lang="en-AU" dirty="0"/>
              <a:t> </a:t>
            </a:r>
            <a:r>
              <a:rPr lang="en-AU" dirty="0" err="1"/>
              <a:t>tại</a:t>
            </a:r>
            <a:r>
              <a:rPr lang="en-AU" dirty="0"/>
              <a:t> </a:t>
            </a:r>
            <a:r>
              <a:rPr lang="en-AU" dirty="0" err="1"/>
              <a:t>địa</a:t>
            </a:r>
            <a:r>
              <a:rPr lang="en-AU" dirty="0"/>
              <a:t> </a:t>
            </a:r>
            <a:r>
              <a:rPr lang="en-AU" dirty="0" err="1"/>
              <a:t>chỉ</a:t>
            </a:r>
            <a:r>
              <a:rPr lang="en-AU" dirty="0"/>
              <a:t> </a:t>
            </a:r>
            <a:r>
              <a:rPr lang="en-AU" dirty="0" err="1"/>
              <a:t>i</a:t>
            </a:r>
            <a:r>
              <a:rPr lang="en-AU" dirty="0"/>
              <a:t>, </a:t>
            </a:r>
            <a:r>
              <a:rPr lang="en-AU" dirty="0" err="1"/>
              <a:t>nếu</a:t>
            </a:r>
            <a:r>
              <a:rPr lang="en-AU" dirty="0"/>
              <a:t> </a:t>
            </a:r>
            <a:r>
              <a:rPr lang="en-AU" dirty="0" err="1"/>
              <a:t>chưa</a:t>
            </a:r>
            <a:r>
              <a:rPr lang="en-AU" dirty="0"/>
              <a:t> </a:t>
            </a:r>
            <a:r>
              <a:rPr lang="en-AU" dirty="0" err="1"/>
              <a:t>tìm</a:t>
            </a:r>
            <a:r>
              <a:rPr lang="en-AU" dirty="0"/>
              <a:t> </a:t>
            </a:r>
            <a:r>
              <a:rPr lang="en-AU" dirty="0" err="1"/>
              <a:t>thấy</a:t>
            </a:r>
            <a:r>
              <a:rPr lang="en-AU" dirty="0"/>
              <a:t> </a:t>
            </a:r>
            <a:r>
              <a:rPr lang="en-AU" dirty="0" err="1"/>
              <a:t>thì</a:t>
            </a:r>
            <a:r>
              <a:rPr lang="en-AU" dirty="0"/>
              <a:t> </a:t>
            </a:r>
            <a:r>
              <a:rPr lang="en-AU" dirty="0" err="1"/>
              <a:t>xét</a:t>
            </a:r>
            <a:r>
              <a:rPr lang="en-AU" dirty="0"/>
              <a:t> </a:t>
            </a:r>
            <a:r>
              <a:rPr lang="en-AU" dirty="0" err="1"/>
              <a:t>tiếp</a:t>
            </a:r>
            <a:r>
              <a:rPr lang="en-AU" dirty="0"/>
              <a:t> </a:t>
            </a:r>
            <a:r>
              <a:rPr lang="en-AU" dirty="0" err="1"/>
              <a:t>phần</a:t>
            </a:r>
            <a:r>
              <a:rPr lang="en-AU" dirty="0"/>
              <a:t> </a:t>
            </a:r>
            <a:r>
              <a:rPr lang="en-AU" dirty="0" err="1"/>
              <a:t>tử</a:t>
            </a:r>
            <a:r>
              <a:rPr lang="en-AU" dirty="0"/>
              <a:t> </a:t>
            </a:r>
            <a:r>
              <a:rPr lang="en-AU" dirty="0" err="1"/>
              <a:t>i+j</a:t>
            </a:r>
            <a:r>
              <a:rPr lang="en-AU" dirty="0"/>
              <a:t>, i+2j, …, </a:t>
            </a:r>
            <a:r>
              <a:rPr lang="en-AU" dirty="0" err="1"/>
              <a:t>quá</a:t>
            </a:r>
            <a:r>
              <a:rPr lang="en-AU" dirty="0"/>
              <a:t> </a:t>
            </a:r>
            <a:r>
              <a:rPr lang="en-AU" dirty="0" err="1"/>
              <a:t>trình</a:t>
            </a:r>
            <a:r>
              <a:rPr lang="en-AU" dirty="0"/>
              <a:t> </a:t>
            </a:r>
            <a:r>
              <a:rPr lang="en-AU" dirty="0" err="1"/>
              <a:t>cứ</a:t>
            </a:r>
            <a:r>
              <a:rPr lang="en-AU" dirty="0"/>
              <a:t> </a:t>
            </a:r>
            <a:r>
              <a:rPr lang="en-AU" dirty="0" err="1"/>
              <a:t>thế</a:t>
            </a:r>
            <a:r>
              <a:rPr lang="en-AU" dirty="0"/>
              <a:t> </a:t>
            </a:r>
            <a:r>
              <a:rPr lang="en-AU" dirty="0" err="1"/>
              <a:t>cho</a:t>
            </a:r>
            <a:r>
              <a:rPr lang="en-AU" dirty="0"/>
              <a:t> </a:t>
            </a:r>
            <a:r>
              <a:rPr lang="en-AU" dirty="0" err="1"/>
              <a:t>đến</a:t>
            </a:r>
            <a:r>
              <a:rPr lang="en-AU" dirty="0"/>
              <a:t> </a:t>
            </a:r>
            <a:r>
              <a:rPr lang="en-AU" dirty="0" err="1"/>
              <a:t>khi</a:t>
            </a:r>
            <a:r>
              <a:rPr lang="en-AU" dirty="0"/>
              <a:t> </a:t>
            </a:r>
            <a:r>
              <a:rPr lang="en-AU" dirty="0" err="1"/>
              <a:t>nào</a:t>
            </a:r>
            <a:r>
              <a:rPr lang="en-AU" dirty="0"/>
              <a:t> </a:t>
            </a:r>
            <a:r>
              <a:rPr lang="en-AU" dirty="0" err="1"/>
              <a:t>tìm</a:t>
            </a:r>
            <a:r>
              <a:rPr lang="en-AU" dirty="0"/>
              <a:t> </a:t>
            </a:r>
            <a:r>
              <a:rPr lang="en-AU" dirty="0" err="1"/>
              <a:t>được</a:t>
            </a:r>
            <a:r>
              <a:rPr lang="en-AU" dirty="0"/>
              <a:t> </a:t>
            </a:r>
            <a:r>
              <a:rPr lang="en-AU" dirty="0" err="1"/>
              <a:t>khoá</a:t>
            </a:r>
            <a:r>
              <a:rPr lang="en-AU" dirty="0"/>
              <a:t> (</a:t>
            </a:r>
            <a:r>
              <a:rPr lang="en-AU" dirty="0" err="1"/>
              <a:t>trường</a:t>
            </a:r>
            <a:r>
              <a:rPr lang="en-AU" dirty="0"/>
              <a:t> </a:t>
            </a:r>
            <a:r>
              <a:rPr lang="en-AU" dirty="0" err="1"/>
              <a:t>hợp</a:t>
            </a:r>
            <a:r>
              <a:rPr lang="en-AU" dirty="0"/>
              <a:t> </a:t>
            </a:r>
            <a:r>
              <a:rPr lang="en-AU" dirty="0" err="1"/>
              <a:t>tìm</a:t>
            </a:r>
            <a:r>
              <a:rPr lang="en-AU" dirty="0"/>
              <a:t> </a:t>
            </a:r>
            <a:r>
              <a:rPr lang="en-AU" dirty="0" err="1"/>
              <a:t>thấy</a:t>
            </a:r>
            <a:r>
              <a:rPr lang="en-AU" dirty="0"/>
              <a:t>) </a:t>
            </a:r>
            <a:r>
              <a:rPr lang="en-AU" dirty="0" err="1"/>
              <a:t>hoặc</a:t>
            </a:r>
            <a:r>
              <a:rPr lang="en-AU" dirty="0"/>
              <a:t> </a:t>
            </a:r>
            <a:r>
              <a:rPr lang="en-AU" dirty="0" err="1"/>
              <a:t>bị</a:t>
            </a:r>
            <a:r>
              <a:rPr lang="en-AU" dirty="0"/>
              <a:t> </a:t>
            </a:r>
            <a:r>
              <a:rPr lang="en-AU" dirty="0" err="1"/>
              <a:t>rơi</a:t>
            </a:r>
            <a:r>
              <a:rPr lang="en-AU" dirty="0"/>
              <a:t> </a:t>
            </a:r>
            <a:r>
              <a:rPr lang="en-AU" dirty="0" err="1"/>
              <a:t>vào</a:t>
            </a:r>
            <a:r>
              <a:rPr lang="en-AU" dirty="0"/>
              <a:t> </a:t>
            </a:r>
            <a:r>
              <a:rPr lang="en-AU" dirty="0" err="1"/>
              <a:t>địa</a:t>
            </a:r>
            <a:r>
              <a:rPr lang="en-AU" dirty="0"/>
              <a:t> </a:t>
            </a:r>
            <a:r>
              <a:rPr lang="en-AU" dirty="0" err="1"/>
              <a:t>chỉ</a:t>
            </a:r>
            <a:r>
              <a:rPr lang="en-AU" dirty="0"/>
              <a:t> </a:t>
            </a:r>
            <a:r>
              <a:rPr lang="en-AU" dirty="0" err="1"/>
              <a:t>trống</a:t>
            </a:r>
            <a:r>
              <a:rPr lang="en-AU" dirty="0"/>
              <a:t> (</a:t>
            </a:r>
            <a:r>
              <a:rPr lang="en-AU" dirty="0" err="1"/>
              <a:t>trường</a:t>
            </a:r>
            <a:r>
              <a:rPr lang="en-AU" dirty="0"/>
              <a:t> </a:t>
            </a:r>
            <a:r>
              <a:rPr lang="en-AU" dirty="0" err="1"/>
              <a:t>hợp</a:t>
            </a:r>
            <a:r>
              <a:rPr lang="en-AU" dirty="0"/>
              <a:t> </a:t>
            </a:r>
            <a:r>
              <a:rPr lang="en-AU" dirty="0" err="1"/>
              <a:t>không</a:t>
            </a:r>
            <a:r>
              <a:rPr lang="en-AU" dirty="0"/>
              <a:t> </a:t>
            </a:r>
            <a:r>
              <a:rPr lang="en-AU" dirty="0" err="1"/>
              <a:t>tìm</a:t>
            </a:r>
            <a:r>
              <a:rPr lang="en-AU" dirty="0"/>
              <a:t> </a:t>
            </a:r>
            <a:r>
              <a:rPr lang="en-AU" dirty="0" err="1"/>
              <a:t>thấy</a:t>
            </a:r>
            <a:r>
              <a:rPr lang="en-AU" dirty="0"/>
              <a:t>).</a:t>
            </a: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Phương pháp băm kép </a:t>
            </a:r>
            <a:r>
              <a:rPr lang="en-US" i="1"/>
              <a:t>(tt)</a:t>
            </a:r>
          </a:p>
        </p:txBody>
      </p:sp>
      <p:sp>
        <p:nvSpPr>
          <p:cNvPr id="57347" name="Rectangle 3"/>
          <p:cNvSpPr>
            <a:spLocks noGrp="1" noChangeArrowheads="1"/>
          </p:cNvSpPr>
          <p:nvPr>
            <p:ph idx="1"/>
          </p:nvPr>
        </p:nvSpPr>
        <p:spPr/>
        <p:txBody>
          <a:bodyPr/>
          <a:lstStyle/>
          <a:p>
            <a:pPr marL="0" indent="0">
              <a:buFont typeface="Wingdings" pitchFamily="2" charset="2"/>
              <a:buNone/>
            </a:pPr>
            <a:r>
              <a:rPr lang="en-AU"/>
              <a:t>//Khai bao phan tu cua bang bam</a:t>
            </a:r>
          </a:p>
          <a:p>
            <a:pPr marL="0" indent="0">
              <a:buFont typeface="Wingdings" pitchFamily="2" charset="2"/>
              <a:buNone/>
            </a:pPr>
            <a:r>
              <a:rPr lang="en-AU"/>
              <a:t>typedef struct </a:t>
            </a:r>
          </a:p>
          <a:p>
            <a:pPr marL="0" indent="0">
              <a:buFont typeface="Wingdings" pitchFamily="2" charset="2"/>
              <a:buNone/>
            </a:pPr>
            <a:r>
              <a:rPr lang="en-AU"/>
              <a:t>{</a:t>
            </a:r>
          </a:p>
          <a:p>
            <a:pPr marL="0" indent="0">
              <a:buFont typeface="Wingdings" pitchFamily="2" charset="2"/>
              <a:buNone/>
            </a:pPr>
            <a:r>
              <a:rPr lang="en-AU"/>
              <a:t>	int key;	//khoa cua nut tren bang bam</a:t>
            </a:r>
          </a:p>
          <a:p>
            <a:pPr marL="0" indent="0">
              <a:buFont typeface="Wingdings" pitchFamily="2" charset="2"/>
              <a:buNone/>
            </a:pPr>
            <a:r>
              <a:rPr lang="en-AU"/>
              <a:t>}NODE;</a:t>
            </a:r>
          </a:p>
          <a:p>
            <a:pPr marL="0" indent="0">
              <a:buFont typeface="Wingdings" pitchFamily="2" charset="2"/>
              <a:buNone/>
            </a:pPr>
            <a:r>
              <a:rPr lang="en-AU"/>
              <a:t>//khai bao bang bam co M nut</a:t>
            </a:r>
          </a:p>
          <a:p>
            <a:pPr marL="0" indent="0">
              <a:buFont typeface="Wingdings" pitchFamily="2" charset="2"/>
              <a:buNone/>
            </a:pPr>
            <a:r>
              <a:rPr lang="en-AU"/>
              <a:t>struct node HASHTABLE[M];</a:t>
            </a:r>
          </a:p>
          <a:p>
            <a:pPr marL="0" indent="0">
              <a:buFont typeface="Wingdings" pitchFamily="2" charset="2"/>
              <a:buNone/>
            </a:pPr>
            <a:r>
              <a:rPr lang="en-AU"/>
              <a:t>int N;</a:t>
            </a:r>
          </a:p>
          <a:p>
            <a:pPr marL="0" indent="0">
              <a:buFont typeface="Wingdings" pitchFamily="2" charset="2"/>
              <a:buNone/>
            </a:pPr>
            <a:r>
              <a:rPr lang="en-AU"/>
              <a:t>//bien toan cuc chi so nut hien co tren bang bam</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Phương pháp băm kép </a:t>
            </a:r>
            <a:r>
              <a:rPr lang="en-US" i="1"/>
              <a:t>(tt)</a:t>
            </a:r>
          </a:p>
        </p:txBody>
      </p:sp>
      <p:sp>
        <p:nvSpPr>
          <p:cNvPr id="58371" name="Rectangle 3"/>
          <p:cNvSpPr>
            <a:spLocks noGrp="1" noChangeArrowheads="1"/>
          </p:cNvSpPr>
          <p:nvPr>
            <p:ph idx="1"/>
          </p:nvPr>
        </p:nvSpPr>
        <p:spPr/>
        <p:txBody>
          <a:bodyPr/>
          <a:lstStyle/>
          <a:p>
            <a:pPr marL="0" indent="0">
              <a:lnSpc>
                <a:spcPct val="80000"/>
              </a:lnSpc>
              <a:buFont typeface="Wingdings" pitchFamily="2" charset="2"/>
              <a:buNone/>
            </a:pPr>
            <a:r>
              <a:rPr lang="en-AU" sz="2400" b="1"/>
              <a:t>Hàm băm:</a:t>
            </a:r>
            <a:endParaRPr lang="en-AU" sz="2400"/>
          </a:p>
          <a:p>
            <a:pPr marL="0" indent="0">
              <a:lnSpc>
                <a:spcPct val="80000"/>
              </a:lnSpc>
              <a:buFont typeface="Wingdings" pitchFamily="2" charset="2"/>
              <a:buNone/>
            </a:pPr>
            <a:r>
              <a:rPr lang="en-AU" sz="2400"/>
              <a:t>Giả sử chúng ta chọn hai hàm băm dạng %:</a:t>
            </a:r>
          </a:p>
          <a:p>
            <a:pPr marL="0" indent="0">
              <a:lnSpc>
                <a:spcPct val="80000"/>
              </a:lnSpc>
              <a:buFont typeface="Wingdings" pitchFamily="2" charset="2"/>
              <a:buNone/>
            </a:pPr>
            <a:r>
              <a:rPr lang="en-AU" sz="2400"/>
              <a:t>	f1(key0=key %M va f2(key) =M-2-key%(M-2).</a:t>
            </a:r>
          </a:p>
          <a:p>
            <a:pPr marL="0" indent="0">
              <a:lnSpc>
                <a:spcPct val="80000"/>
              </a:lnSpc>
              <a:buFont typeface="Wingdings" pitchFamily="2" charset="2"/>
              <a:buNone/>
            </a:pPr>
            <a:r>
              <a:rPr lang="en-AU" sz="2400"/>
              <a:t>//Ham bam thu nhat</a:t>
            </a:r>
          </a:p>
          <a:p>
            <a:pPr marL="0" indent="0">
              <a:lnSpc>
                <a:spcPct val="80000"/>
              </a:lnSpc>
              <a:buFont typeface="Wingdings" pitchFamily="2" charset="2"/>
              <a:buNone/>
            </a:pPr>
            <a:r>
              <a:rPr lang="en-AU" sz="2400"/>
              <a:t>int HF(int key)</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a:t>	return(key%M);</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a:t>//Ham bam thu hai</a:t>
            </a:r>
          </a:p>
          <a:p>
            <a:pPr marL="0" indent="0">
              <a:lnSpc>
                <a:spcPct val="80000"/>
              </a:lnSpc>
              <a:buFont typeface="Wingdings" pitchFamily="2" charset="2"/>
              <a:buNone/>
            </a:pPr>
            <a:r>
              <a:rPr lang="en-AU" sz="2400"/>
              <a:t>int HF2(int key)</a:t>
            </a:r>
          </a:p>
          <a:p>
            <a:pPr marL="0" indent="0">
              <a:lnSpc>
                <a:spcPct val="80000"/>
              </a:lnSpc>
              <a:buFont typeface="Wingdings" pitchFamily="2" charset="2"/>
              <a:buNone/>
            </a:pPr>
            <a:r>
              <a:rPr lang="en-AU" sz="2400"/>
              <a:t>{</a:t>
            </a:r>
          </a:p>
          <a:p>
            <a:pPr marL="0" indent="0">
              <a:lnSpc>
                <a:spcPct val="80000"/>
              </a:lnSpc>
              <a:buFont typeface="Wingdings" pitchFamily="2" charset="2"/>
              <a:buNone/>
            </a:pPr>
            <a:r>
              <a:rPr lang="en-AU" sz="2400"/>
              <a:t>	return(M-2 – key%(M-2));</a:t>
            </a:r>
          </a:p>
          <a:p>
            <a:pPr marL="0" indent="0">
              <a:lnSpc>
                <a:spcPct val="80000"/>
              </a:lnSpc>
              <a:buFont typeface="Wingdings" pitchFamily="2" charset="2"/>
              <a:buNone/>
            </a:pPr>
            <a:r>
              <a:rPr lang="en-AU" sz="2400"/>
              <a:t>}</a:t>
            </a:r>
            <a:endParaRPr 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Phương pháp băm kép </a:t>
            </a:r>
            <a:r>
              <a:rPr lang="en-US" i="1"/>
              <a:t>(tt)</a:t>
            </a:r>
          </a:p>
        </p:txBody>
      </p:sp>
      <p:sp>
        <p:nvSpPr>
          <p:cNvPr id="59395" name="Rectangle 3"/>
          <p:cNvSpPr>
            <a:spLocks noGrp="1" noChangeArrowheads="1"/>
          </p:cNvSpPr>
          <p:nvPr>
            <p:ph idx="1"/>
          </p:nvPr>
        </p:nvSpPr>
        <p:spPr/>
        <p:txBody>
          <a:bodyPr/>
          <a:lstStyle/>
          <a:p>
            <a:pPr marL="0" indent="0">
              <a:lnSpc>
                <a:spcPct val="90000"/>
              </a:lnSpc>
              <a:buFont typeface="Wingdings" pitchFamily="2" charset="2"/>
              <a:buNone/>
            </a:pPr>
            <a:r>
              <a:rPr lang="en-AU" sz="2400" b="1"/>
              <a:t>Phép toán initialize  :</a:t>
            </a:r>
            <a:endParaRPr lang="en-AU" sz="2400"/>
          </a:p>
          <a:p>
            <a:pPr marL="0" indent="0">
              <a:lnSpc>
                <a:spcPct val="90000"/>
              </a:lnSpc>
              <a:buFont typeface="Wingdings" pitchFamily="2" charset="2"/>
              <a:buNone/>
            </a:pPr>
            <a:r>
              <a:rPr lang="en-AU" sz="2400"/>
              <a:t>Khởi động bảng băm.</a:t>
            </a:r>
          </a:p>
          <a:p>
            <a:pPr marL="0" indent="0">
              <a:lnSpc>
                <a:spcPct val="90000"/>
              </a:lnSpc>
              <a:buFont typeface="Wingdings" pitchFamily="2" charset="2"/>
              <a:buNone/>
            </a:pPr>
            <a:r>
              <a:rPr lang="en-AU" sz="2400"/>
              <a:t>Gán tất cả các phần tử trên bảng có trường key là NULL.</a:t>
            </a:r>
          </a:p>
          <a:p>
            <a:pPr marL="0" indent="0">
              <a:lnSpc>
                <a:spcPct val="90000"/>
              </a:lnSpc>
              <a:buFont typeface="Wingdings" pitchFamily="2" charset="2"/>
              <a:buNone/>
            </a:pPr>
            <a:r>
              <a:rPr lang="en-AU" sz="2400"/>
              <a:t>Gán biến toàn cục N = 0.</a:t>
            </a:r>
          </a:p>
          <a:p>
            <a:pPr marL="0" indent="0">
              <a:lnSpc>
                <a:spcPct val="90000"/>
              </a:lnSpc>
              <a:buFont typeface="Wingdings" pitchFamily="2" charset="2"/>
              <a:buNone/>
            </a:pPr>
            <a:r>
              <a:rPr lang="en-AU" sz="2400"/>
              <a:t>void initialize()</a:t>
            </a:r>
          </a:p>
          <a:p>
            <a:pPr marL="0" indent="0">
              <a:lnSpc>
                <a:spcPct val="90000"/>
              </a:lnSpc>
              <a:buFont typeface="Wingdings" pitchFamily="2" charset="2"/>
              <a:buNone/>
            </a:pPr>
            <a:r>
              <a:rPr lang="en-AU" sz="2400"/>
              <a:t>{</a:t>
            </a:r>
          </a:p>
          <a:p>
            <a:pPr marL="0" indent="0">
              <a:lnSpc>
                <a:spcPct val="90000"/>
              </a:lnSpc>
              <a:buFont typeface="Wingdings" pitchFamily="2" charset="2"/>
              <a:buNone/>
            </a:pPr>
            <a:r>
              <a:rPr lang="en-AU" sz="2400"/>
              <a:t>	int  i;</a:t>
            </a:r>
          </a:p>
          <a:p>
            <a:pPr marL="0" indent="0">
              <a:lnSpc>
                <a:spcPct val="90000"/>
              </a:lnSpc>
              <a:buFont typeface="Wingdings" pitchFamily="2" charset="2"/>
              <a:buNone/>
            </a:pPr>
            <a:r>
              <a:rPr lang="en-AU" sz="2400"/>
              <a:t>	for (i = 0 ; i&lt;M ;  i++ )</a:t>
            </a:r>
          </a:p>
          <a:p>
            <a:pPr marL="0" indent="0">
              <a:lnSpc>
                <a:spcPct val="90000"/>
              </a:lnSpc>
              <a:buFont typeface="Wingdings" pitchFamily="2" charset="2"/>
              <a:buNone/>
            </a:pPr>
            <a:r>
              <a:rPr lang="en-AU" sz="2400"/>
              <a:t>		HASHTABLE [i].key = NULLKEY;</a:t>
            </a:r>
          </a:p>
          <a:p>
            <a:pPr marL="0" indent="0">
              <a:lnSpc>
                <a:spcPct val="90000"/>
              </a:lnSpc>
              <a:buFont typeface="Wingdings" pitchFamily="2" charset="2"/>
              <a:buNone/>
            </a:pPr>
            <a:r>
              <a:rPr lang="en-AU" sz="2400"/>
              <a:t>	N = 0;	// so  nut hien co khoi dong bang 0</a:t>
            </a:r>
          </a:p>
          <a:p>
            <a:pPr marL="0" indent="0">
              <a:lnSpc>
                <a:spcPct val="90000"/>
              </a:lnSpc>
              <a:buFont typeface="Wingdings" pitchFamily="2" charset="2"/>
              <a:buNone/>
            </a:pPr>
            <a:r>
              <a:rPr lang="en-AU" sz="2400"/>
              <a:t>}</a:t>
            </a: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Phương pháp băm kép </a:t>
            </a:r>
            <a:r>
              <a:rPr lang="en-US" i="1"/>
              <a:t>(tt)</a:t>
            </a:r>
          </a:p>
        </p:txBody>
      </p:sp>
      <p:sp>
        <p:nvSpPr>
          <p:cNvPr id="60419" name="Rectangle 3"/>
          <p:cNvSpPr>
            <a:spLocks noGrp="1" noChangeArrowheads="1"/>
          </p:cNvSpPr>
          <p:nvPr>
            <p:ph idx="1"/>
          </p:nvPr>
        </p:nvSpPr>
        <p:spPr/>
        <p:txBody>
          <a:bodyPr/>
          <a:lstStyle/>
          <a:p>
            <a:pPr marL="0" indent="0">
              <a:lnSpc>
                <a:spcPct val="80000"/>
              </a:lnSpc>
              <a:buFont typeface="Wingdings" pitchFamily="2" charset="2"/>
              <a:buNone/>
            </a:pPr>
            <a:r>
              <a:rPr lang="en-AU" sz="2000" b="1"/>
              <a:t>Phép toán empty :</a:t>
            </a:r>
            <a:endParaRPr lang="en-AU" sz="2000"/>
          </a:p>
          <a:p>
            <a:pPr marL="0" indent="0">
              <a:lnSpc>
                <a:spcPct val="80000"/>
              </a:lnSpc>
              <a:buFont typeface="Wingdings" pitchFamily="2" charset="2"/>
              <a:buNone/>
            </a:pPr>
            <a:r>
              <a:rPr lang="en-AU" sz="2000"/>
              <a:t>Kiểm tra bảng băm có rỗng không.</a:t>
            </a:r>
          </a:p>
          <a:p>
            <a:pPr marL="0" indent="0">
              <a:lnSpc>
                <a:spcPct val="80000"/>
              </a:lnSpc>
              <a:buFont typeface="Wingdings" pitchFamily="2" charset="2"/>
              <a:buNone/>
            </a:pPr>
            <a:r>
              <a:rPr lang="en-AU" sz="2000"/>
              <a:t>int empty() .</a:t>
            </a:r>
          </a:p>
          <a:p>
            <a:pPr marL="0" indent="0">
              <a:lnSpc>
                <a:spcPct val="80000"/>
              </a:lnSpc>
              <a:buFont typeface="Wingdings" pitchFamily="2" charset="2"/>
              <a:buNone/>
            </a:pPr>
            <a:r>
              <a:rPr lang="en-AU" sz="2000"/>
              <a:t>{</a:t>
            </a:r>
          </a:p>
          <a:p>
            <a:pPr marL="0" indent="0">
              <a:lnSpc>
                <a:spcPct val="80000"/>
              </a:lnSpc>
              <a:buFont typeface="Wingdings" pitchFamily="2" charset="2"/>
              <a:buNone/>
            </a:pPr>
            <a:r>
              <a:rPr lang="en-AU" sz="2000"/>
              <a:t>	return (N == 0 ? TRUE : FALSE) ;</a:t>
            </a:r>
          </a:p>
          <a:p>
            <a:pPr marL="0" indent="0">
              <a:lnSpc>
                <a:spcPct val="80000"/>
              </a:lnSpc>
              <a:buFont typeface="Wingdings" pitchFamily="2" charset="2"/>
              <a:buNone/>
            </a:pPr>
            <a:r>
              <a:rPr lang="en-AU" sz="2000"/>
              <a:t>}</a:t>
            </a:r>
            <a:endParaRPr lang="en-AU" sz="2000" b="1"/>
          </a:p>
          <a:p>
            <a:pPr marL="0" indent="0">
              <a:lnSpc>
                <a:spcPct val="80000"/>
              </a:lnSpc>
              <a:buFont typeface="Wingdings" pitchFamily="2" charset="2"/>
              <a:buNone/>
            </a:pPr>
            <a:r>
              <a:rPr lang="en-AU" sz="2000" b="1"/>
              <a:t>Phép toán full :</a:t>
            </a:r>
            <a:endParaRPr lang="en-AU" sz="2000"/>
          </a:p>
          <a:p>
            <a:pPr marL="0" indent="0">
              <a:lnSpc>
                <a:spcPct val="80000"/>
              </a:lnSpc>
              <a:buFont typeface="Wingdings" pitchFamily="2" charset="2"/>
              <a:buNone/>
            </a:pPr>
            <a:r>
              <a:rPr lang="en-AU" sz="2000"/>
              <a:t>Kiểm tra bảng băm đã đầy chưa.</a:t>
            </a:r>
          </a:p>
          <a:p>
            <a:pPr marL="0" indent="0">
              <a:lnSpc>
                <a:spcPct val="80000"/>
              </a:lnSpc>
              <a:buFont typeface="Wingdings" pitchFamily="2" charset="2"/>
              <a:buNone/>
            </a:pPr>
            <a:r>
              <a:rPr lang="en-AU" sz="2000"/>
              <a:t>int full() .</a:t>
            </a:r>
          </a:p>
          <a:p>
            <a:pPr marL="0" indent="0">
              <a:lnSpc>
                <a:spcPct val="80000"/>
              </a:lnSpc>
              <a:buFont typeface="Wingdings" pitchFamily="2" charset="2"/>
              <a:buNone/>
            </a:pPr>
            <a:r>
              <a:rPr lang="en-AU" sz="2000"/>
              <a:t>{</a:t>
            </a:r>
          </a:p>
          <a:p>
            <a:pPr marL="0" indent="0">
              <a:lnSpc>
                <a:spcPct val="80000"/>
              </a:lnSpc>
              <a:buFont typeface="Wingdings" pitchFamily="2" charset="2"/>
              <a:buNone/>
            </a:pPr>
            <a:r>
              <a:rPr lang="en-AU" sz="2000"/>
              <a:t>	return (N == M-1  ? TRUE : FALSE) ;</a:t>
            </a:r>
          </a:p>
          <a:p>
            <a:pPr marL="0" indent="0">
              <a:lnSpc>
                <a:spcPct val="80000"/>
              </a:lnSpc>
              <a:buFont typeface="Wingdings" pitchFamily="2" charset="2"/>
              <a:buNone/>
            </a:pPr>
            <a:r>
              <a:rPr lang="en-AU" sz="2000"/>
              <a:t>}</a:t>
            </a:r>
          </a:p>
          <a:p>
            <a:pPr marL="0" indent="0">
              <a:lnSpc>
                <a:spcPct val="80000"/>
              </a:lnSpc>
              <a:buFont typeface="Wingdings" pitchFamily="2" charset="2"/>
              <a:buNone/>
            </a:pPr>
            <a:r>
              <a:rPr lang="en-AU" sz="2000"/>
              <a:t>Lưu ý bảng băm đầy khi N=M-1, chúng ta nên dành ít nhất một phần tử trống trên bảng băm.</a:t>
            </a:r>
            <a:endParaRPr 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Phương pháp băm kép </a:t>
            </a:r>
            <a:r>
              <a:rPr lang="en-US" i="1"/>
              <a:t>(tt)</a:t>
            </a:r>
          </a:p>
        </p:txBody>
      </p:sp>
      <p:sp>
        <p:nvSpPr>
          <p:cNvPr id="61443" name="Rectangle 3"/>
          <p:cNvSpPr>
            <a:spLocks noGrp="1" noChangeArrowheads="1"/>
          </p:cNvSpPr>
          <p:nvPr>
            <p:ph idx="1"/>
          </p:nvPr>
        </p:nvSpPr>
        <p:spPr/>
        <p:txBody>
          <a:bodyPr/>
          <a:lstStyle/>
          <a:p>
            <a:pPr marL="0" indent="0">
              <a:lnSpc>
                <a:spcPct val="80000"/>
              </a:lnSpc>
              <a:buFont typeface="Wingdings" pitchFamily="2" charset="2"/>
              <a:buNone/>
            </a:pPr>
            <a:r>
              <a:rPr lang="en-AU" sz="2000" b="1"/>
              <a:t>Phép toán search :</a:t>
            </a:r>
            <a:endParaRPr lang="en-AU" sz="2000"/>
          </a:p>
          <a:p>
            <a:pPr marL="0" indent="0">
              <a:lnSpc>
                <a:spcPct val="80000"/>
              </a:lnSpc>
              <a:buFont typeface="Wingdings" pitchFamily="2" charset="2"/>
              <a:buNone/>
            </a:pPr>
            <a:r>
              <a:rPr lang="en-AU" sz="2000"/>
              <a:t>int search(int k)</a:t>
            </a:r>
          </a:p>
          <a:p>
            <a:pPr marL="0" indent="0">
              <a:lnSpc>
                <a:spcPct val="80000"/>
              </a:lnSpc>
              <a:buFont typeface="Wingdings" pitchFamily="2" charset="2"/>
              <a:buNone/>
            </a:pPr>
            <a:r>
              <a:rPr lang="en-AU" sz="2000"/>
              <a:t>{</a:t>
            </a:r>
          </a:p>
          <a:p>
            <a:pPr marL="0" indent="0">
              <a:lnSpc>
                <a:spcPct val="80000"/>
              </a:lnSpc>
              <a:buFont typeface="Wingdings" pitchFamily="2" charset="2"/>
              <a:buNone/>
            </a:pPr>
            <a:r>
              <a:rPr lang="en-AU" sz="2000"/>
              <a:t>	int  i, j ;</a:t>
            </a:r>
          </a:p>
          <a:p>
            <a:pPr marL="0" indent="0">
              <a:lnSpc>
                <a:spcPct val="80000"/>
              </a:lnSpc>
              <a:buFont typeface="Wingdings" pitchFamily="2" charset="2"/>
              <a:buNone/>
            </a:pPr>
            <a:r>
              <a:rPr lang="en-AU" sz="2000"/>
              <a:t>	i = HF (k);</a:t>
            </a:r>
          </a:p>
          <a:p>
            <a:pPr marL="0" indent="0">
              <a:lnSpc>
                <a:spcPct val="80000"/>
              </a:lnSpc>
              <a:buFont typeface="Wingdings" pitchFamily="2" charset="2"/>
              <a:buNone/>
            </a:pPr>
            <a:r>
              <a:rPr lang="en-AU" sz="2000"/>
              <a:t>	j = HF2 (k);</a:t>
            </a:r>
          </a:p>
          <a:p>
            <a:pPr marL="0" indent="0">
              <a:lnSpc>
                <a:spcPct val="80000"/>
              </a:lnSpc>
              <a:buFont typeface="Wingdings" pitchFamily="2" charset="2"/>
              <a:buNone/>
            </a:pPr>
            <a:r>
              <a:rPr lang="en-AU" sz="2000"/>
              <a:t>	While (HASHTABLE [i].key!=k  &amp;&amp;HASHTABLE [i] .key ! = NULLKEY)</a:t>
            </a:r>
          </a:p>
          <a:p>
            <a:pPr marL="0" indent="0">
              <a:lnSpc>
                <a:spcPct val="80000"/>
              </a:lnSpc>
              <a:buFont typeface="Wingdings" pitchFamily="2" charset="2"/>
              <a:buNone/>
            </a:pPr>
            <a:r>
              <a:rPr lang="en-AU" sz="2000"/>
              <a:t>	i = (i+j)  % M ; //bam lai (theo phuong phap bam kep)</a:t>
            </a:r>
          </a:p>
          <a:p>
            <a:pPr marL="0" indent="0">
              <a:lnSpc>
                <a:spcPct val="80000"/>
              </a:lnSpc>
              <a:buFont typeface="Wingdings" pitchFamily="2" charset="2"/>
              <a:buNone/>
            </a:pPr>
            <a:r>
              <a:rPr lang="en-AU" sz="2000"/>
              <a:t>	if (HASHTABLE [i]).key == k) // tim thay</a:t>
            </a:r>
          </a:p>
          <a:p>
            <a:pPr marL="0" indent="0">
              <a:lnSpc>
                <a:spcPct val="80000"/>
              </a:lnSpc>
              <a:buFont typeface="Wingdings" pitchFamily="2" charset="2"/>
              <a:buNone/>
            </a:pPr>
            <a:r>
              <a:rPr lang="en-AU" sz="2000"/>
              <a:t>		return (i) ;</a:t>
            </a:r>
          </a:p>
          <a:p>
            <a:pPr marL="0" indent="0">
              <a:lnSpc>
                <a:spcPct val="80000"/>
              </a:lnSpc>
              <a:buFont typeface="Wingdings" pitchFamily="2" charset="2"/>
              <a:buNone/>
            </a:pPr>
            <a:r>
              <a:rPr lang="en-AU" sz="2000"/>
              <a:t>	else			// khong tim thay</a:t>
            </a:r>
          </a:p>
          <a:p>
            <a:pPr marL="0" indent="0">
              <a:lnSpc>
                <a:spcPct val="80000"/>
              </a:lnSpc>
              <a:buFont typeface="Wingdings" pitchFamily="2" charset="2"/>
              <a:buNone/>
            </a:pPr>
            <a:r>
              <a:rPr lang="en-AU" sz="2000"/>
              <a:t>		return (M) ;</a:t>
            </a:r>
          </a:p>
          <a:p>
            <a:pPr marL="0" indent="0">
              <a:lnSpc>
                <a:spcPct val="80000"/>
              </a:lnSpc>
              <a:buFont typeface="Wingdings" pitchFamily="2" charset="2"/>
              <a:buNone/>
            </a:pPr>
            <a:r>
              <a:rPr lang="en-AU" sz="2000"/>
              <a:t>}</a:t>
            </a:r>
            <a:endParaRPr 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Phương pháp băm kép </a:t>
            </a:r>
            <a:r>
              <a:rPr lang="en-US" i="1"/>
              <a:t>(tt)</a:t>
            </a:r>
          </a:p>
        </p:txBody>
      </p:sp>
      <p:sp>
        <p:nvSpPr>
          <p:cNvPr id="62467" name="Rectangle 3"/>
          <p:cNvSpPr>
            <a:spLocks noGrp="1" noChangeArrowheads="1"/>
          </p:cNvSpPr>
          <p:nvPr>
            <p:ph idx="1"/>
          </p:nvPr>
        </p:nvSpPr>
        <p:spPr/>
        <p:txBody>
          <a:bodyPr/>
          <a:lstStyle/>
          <a:p>
            <a:pPr marL="0" indent="0">
              <a:lnSpc>
                <a:spcPct val="90000"/>
              </a:lnSpc>
              <a:buFont typeface="Wingdings" pitchFamily="2" charset="2"/>
              <a:buNone/>
            </a:pPr>
            <a:r>
              <a:rPr lang="en-AU" sz="2400" b="1"/>
              <a:t>Phép toán insert :</a:t>
            </a:r>
            <a:endParaRPr lang="en-AU" sz="2400"/>
          </a:p>
          <a:p>
            <a:pPr marL="0" indent="0">
              <a:lnSpc>
                <a:spcPct val="90000"/>
              </a:lnSpc>
              <a:buFont typeface="Wingdings" pitchFamily="2" charset="2"/>
              <a:buNone/>
            </a:pPr>
            <a:r>
              <a:rPr lang="en-AU" sz="2400"/>
              <a:t>Thêm phần tử có khoá k vào bảng băm.</a:t>
            </a:r>
          </a:p>
          <a:p>
            <a:pPr marL="0" indent="0">
              <a:lnSpc>
                <a:spcPct val="90000"/>
              </a:lnSpc>
              <a:buFont typeface="Wingdings" pitchFamily="2" charset="2"/>
              <a:buNone/>
            </a:pPr>
            <a:r>
              <a:rPr lang="en-AU" sz="2400"/>
              <a:t>int insert(int  k)</a:t>
            </a:r>
          </a:p>
          <a:p>
            <a:pPr marL="0" indent="0">
              <a:lnSpc>
                <a:spcPct val="90000"/>
              </a:lnSpc>
              <a:buFont typeface="Wingdings" pitchFamily="2" charset="2"/>
              <a:buNone/>
            </a:pPr>
            <a:r>
              <a:rPr lang="en-AU" sz="2400"/>
              <a:t>{</a:t>
            </a:r>
          </a:p>
          <a:p>
            <a:pPr marL="0" indent="0">
              <a:lnSpc>
                <a:spcPct val="90000"/>
              </a:lnSpc>
              <a:buFont typeface="Wingdings" pitchFamily="2" charset="2"/>
              <a:buNone/>
            </a:pPr>
            <a:r>
              <a:rPr lang="en-AU" sz="2400"/>
              <a:t>	int  i, j;</a:t>
            </a:r>
          </a:p>
          <a:p>
            <a:pPr marL="0" indent="0">
              <a:lnSpc>
                <a:spcPct val="90000"/>
              </a:lnSpc>
              <a:buFont typeface="Wingdings" pitchFamily="2" charset="2"/>
              <a:buNone/>
            </a:pPr>
            <a:r>
              <a:rPr lang="en-AU" sz="2400"/>
              <a:t>	if(search(k)&lt;M) return M;//trùng khóa</a:t>
            </a:r>
          </a:p>
          <a:p>
            <a:pPr marL="0" indent="0">
              <a:lnSpc>
                <a:spcPct val="90000"/>
              </a:lnSpc>
              <a:buFont typeface="Wingdings" pitchFamily="2" charset="2"/>
              <a:buNone/>
            </a:pPr>
            <a:r>
              <a:rPr lang="en-AU" sz="2400"/>
              <a:t>	if (full () )</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printf (“Bang bam bi day”) ;</a:t>
            </a:r>
          </a:p>
          <a:p>
            <a:pPr marL="0" indent="0">
              <a:lnSpc>
                <a:spcPct val="90000"/>
              </a:lnSpc>
              <a:buFont typeface="Wingdings" pitchFamily="2" charset="2"/>
              <a:buNone/>
            </a:pPr>
            <a:r>
              <a:rPr lang="en-AU" sz="2400"/>
              <a:t>		return (M) ;</a:t>
            </a:r>
          </a:p>
          <a:p>
            <a:pPr marL="0" indent="0">
              <a:lnSpc>
                <a:spcPct val="90000"/>
              </a:lnSpc>
              <a:buFont typeface="Wingdings" pitchFamily="2" charset="2"/>
              <a:buNone/>
            </a:pPr>
            <a:r>
              <a:rPr lang="en-AU" sz="2400"/>
              <a:t>	}</a:t>
            </a:r>
          </a:p>
          <a:p>
            <a:pPr marL="0" indent="0">
              <a:lnSpc>
                <a:spcPct val="90000"/>
              </a:lnSpc>
              <a:buFont typeface="Wingdings" pitchFamily="2" charset="2"/>
              <a:buNone/>
            </a:pPr>
            <a:r>
              <a:rPr lang="en-AU" sz="2400"/>
              <a:t>	</a:t>
            </a:r>
            <a:endParaRPr lang="en-U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Phương pháp băm kép </a:t>
            </a:r>
            <a:r>
              <a:rPr lang="en-US" i="1"/>
              <a:t>(tt)</a:t>
            </a:r>
          </a:p>
        </p:txBody>
      </p:sp>
      <p:sp>
        <p:nvSpPr>
          <p:cNvPr id="63491" name="Rectangle 3"/>
          <p:cNvSpPr>
            <a:spLocks noGrp="1" noChangeArrowheads="1"/>
          </p:cNvSpPr>
          <p:nvPr>
            <p:ph idx="1"/>
          </p:nvPr>
        </p:nvSpPr>
        <p:spPr/>
        <p:txBody>
          <a:bodyPr/>
          <a:lstStyle/>
          <a:p>
            <a:pPr marL="0" indent="0">
              <a:lnSpc>
                <a:spcPct val="80000"/>
              </a:lnSpc>
              <a:buFont typeface="Wingdings" pitchFamily="2" charset="2"/>
              <a:buNone/>
            </a:pPr>
            <a:r>
              <a:rPr lang="en-AU" sz="2000"/>
              <a:t>if (search (k) &lt; M)</a:t>
            </a:r>
          </a:p>
          <a:p>
            <a:pPr marL="0" indent="0">
              <a:lnSpc>
                <a:spcPct val="80000"/>
              </a:lnSpc>
              <a:buFont typeface="Wingdings" pitchFamily="2" charset="2"/>
              <a:buNone/>
            </a:pPr>
            <a:r>
              <a:rPr lang="en-AU" sz="2000"/>
              <a:t>	{</a:t>
            </a:r>
          </a:p>
          <a:p>
            <a:pPr marL="0" indent="0">
              <a:lnSpc>
                <a:spcPct val="80000"/>
              </a:lnSpc>
              <a:buFont typeface="Wingdings" pitchFamily="2" charset="2"/>
              <a:buNone/>
            </a:pPr>
            <a:r>
              <a:rPr lang="en-AU" sz="2000"/>
              <a:t>		printf (“Da co khoa nay trong bang bam”) ;</a:t>
            </a:r>
          </a:p>
          <a:p>
            <a:pPr marL="0" indent="0">
              <a:lnSpc>
                <a:spcPct val="80000"/>
              </a:lnSpc>
              <a:buFont typeface="Wingdings" pitchFamily="2" charset="2"/>
              <a:buNone/>
            </a:pPr>
            <a:r>
              <a:rPr lang="en-AU" sz="2000"/>
              <a:t>		return (M) ;</a:t>
            </a:r>
          </a:p>
          <a:p>
            <a:pPr marL="0" indent="0">
              <a:lnSpc>
                <a:spcPct val="80000"/>
              </a:lnSpc>
              <a:buFont typeface="Wingdings" pitchFamily="2" charset="2"/>
              <a:buNone/>
            </a:pPr>
            <a:r>
              <a:rPr lang="en-AU" sz="2000"/>
              <a:t>	}</a:t>
            </a:r>
          </a:p>
          <a:p>
            <a:pPr marL="0" indent="0">
              <a:lnSpc>
                <a:spcPct val="80000"/>
              </a:lnSpc>
              <a:buFont typeface="Wingdings" pitchFamily="2" charset="2"/>
              <a:buNone/>
            </a:pPr>
            <a:r>
              <a:rPr lang="en-AU" sz="2000"/>
              <a:t>	i = HF (k) ;</a:t>
            </a:r>
          </a:p>
          <a:p>
            <a:pPr marL="0" indent="0">
              <a:lnSpc>
                <a:spcPct val="80000"/>
              </a:lnSpc>
              <a:buFont typeface="Wingdings" pitchFamily="2" charset="2"/>
              <a:buNone/>
            </a:pPr>
            <a:r>
              <a:rPr lang="en-AU" sz="2000"/>
              <a:t>	j =  HF 2 (k) ;</a:t>
            </a:r>
          </a:p>
          <a:p>
            <a:pPr marL="0" indent="0">
              <a:lnSpc>
                <a:spcPct val="80000"/>
              </a:lnSpc>
              <a:buFont typeface="Wingdings" pitchFamily="2" charset="2"/>
              <a:buNone/>
            </a:pPr>
            <a:r>
              <a:rPr lang="en-AU" sz="2000"/>
              <a:t>	while (HASHTABLE [i].key  ! = NULLEY)		</a:t>
            </a:r>
          </a:p>
          <a:p>
            <a:pPr marL="0" indent="0">
              <a:lnSpc>
                <a:spcPct val="80000"/>
              </a:lnSpc>
              <a:buFont typeface="Wingdings" pitchFamily="2" charset="2"/>
              <a:buNone/>
            </a:pPr>
            <a:r>
              <a:rPr lang="en-AU" sz="2000"/>
              <a:t>		// Bam lai (theo phuong phap bam kep)</a:t>
            </a:r>
          </a:p>
          <a:p>
            <a:pPr marL="0" indent="0">
              <a:lnSpc>
                <a:spcPct val="80000"/>
              </a:lnSpc>
              <a:buFont typeface="Wingdings" pitchFamily="2" charset="2"/>
              <a:buNone/>
            </a:pPr>
            <a:r>
              <a:rPr lang="en-AU" sz="2000"/>
              <a:t>		i = (i + j)  % M;</a:t>
            </a:r>
          </a:p>
          <a:p>
            <a:pPr marL="0" indent="0">
              <a:lnSpc>
                <a:spcPct val="80000"/>
              </a:lnSpc>
              <a:buFont typeface="Wingdings" pitchFamily="2" charset="2"/>
              <a:buNone/>
            </a:pPr>
            <a:r>
              <a:rPr lang="en-AU" sz="2000"/>
              <a:t>		HASHTABLE [i].key = k ;</a:t>
            </a:r>
          </a:p>
          <a:p>
            <a:pPr marL="0" indent="0">
              <a:lnSpc>
                <a:spcPct val="80000"/>
              </a:lnSpc>
              <a:buFont typeface="Wingdings" pitchFamily="2" charset="2"/>
              <a:buNone/>
            </a:pPr>
            <a:r>
              <a:rPr lang="en-AU" sz="2000"/>
              <a:t>		N = N+1;</a:t>
            </a:r>
          </a:p>
          <a:p>
            <a:pPr marL="0" indent="0">
              <a:lnSpc>
                <a:spcPct val="80000"/>
              </a:lnSpc>
              <a:buFont typeface="Wingdings" pitchFamily="2" charset="2"/>
              <a:buNone/>
            </a:pPr>
            <a:r>
              <a:rPr lang="en-AU" sz="2000"/>
              <a:t>	return (i) ;</a:t>
            </a:r>
          </a:p>
          <a:p>
            <a:pPr marL="0" indent="0">
              <a:lnSpc>
                <a:spcPct val="80000"/>
              </a:lnSpc>
              <a:buFont typeface="Wingdings" pitchFamily="2" charset="2"/>
              <a:buNone/>
            </a:pPr>
            <a:r>
              <a:rPr lang="en-AU" sz="2000"/>
              <a:t>}</a:t>
            </a:r>
            <a:endParaRPr lang="en-US" sz="2000"/>
          </a:p>
          <a:p>
            <a:pPr marL="0" indent="0">
              <a:lnSpc>
                <a:spcPct val="80000"/>
              </a:lnSpc>
              <a:buFont typeface="Wingdings" pitchFamily="2" charset="2"/>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HF: Phương pháp nhân</a:t>
            </a:r>
          </a:p>
        </p:txBody>
      </p:sp>
      <p:sp>
        <p:nvSpPr>
          <p:cNvPr id="9219" name="Rectangle 3"/>
          <p:cNvSpPr>
            <a:spLocks noGrp="1" noChangeArrowheads="1"/>
          </p:cNvSpPr>
          <p:nvPr>
            <p:ph idx="1"/>
          </p:nvPr>
        </p:nvSpPr>
        <p:spPr>
          <a:xfrm>
            <a:off x="777875" y="1301750"/>
            <a:ext cx="8366125" cy="4953000"/>
          </a:xfrm>
        </p:spPr>
        <p:txBody>
          <a:bodyPr/>
          <a:lstStyle/>
          <a:p>
            <a:pPr>
              <a:lnSpc>
                <a:spcPct val="90000"/>
              </a:lnSpc>
            </a:pPr>
            <a:r>
              <a:rPr lang="en-US"/>
              <a:t>Sử dụng </a:t>
            </a:r>
          </a:p>
          <a:p>
            <a:pPr lvl="1">
              <a:lnSpc>
                <a:spcPct val="90000"/>
              </a:lnSpc>
            </a:pPr>
            <a:r>
              <a:rPr lang="en-US" i="1"/>
              <a:t>h</a:t>
            </a:r>
            <a:r>
              <a:rPr lang="en-US"/>
              <a:t>(</a:t>
            </a:r>
            <a:r>
              <a:rPr lang="en-US" i="1"/>
              <a:t>k</a:t>
            </a:r>
            <a:r>
              <a:rPr lang="en-US"/>
              <a:t>) = </a:t>
            </a:r>
            <a:r>
              <a:rPr lang="en-US">
                <a:latin typeface="Symbol" pitchFamily="18" charset="2"/>
              </a:rPr>
              <a:t>ë</a:t>
            </a:r>
            <a:r>
              <a:rPr lang="en-US" i="1"/>
              <a:t>m</a:t>
            </a:r>
            <a:r>
              <a:rPr lang="en-US"/>
              <a:t> (</a:t>
            </a:r>
            <a:r>
              <a:rPr lang="en-US" i="1"/>
              <a:t>k</a:t>
            </a:r>
            <a:r>
              <a:rPr lang="en-US"/>
              <a:t> </a:t>
            </a:r>
            <a:r>
              <a:rPr lang="en-US" i="1"/>
              <a:t>A</a:t>
            </a:r>
            <a:r>
              <a:rPr lang="en-US"/>
              <a:t> mod 1) </a:t>
            </a:r>
            <a:r>
              <a:rPr lang="en-US">
                <a:latin typeface="Symbol" pitchFamily="18" charset="2"/>
              </a:rPr>
              <a:t>û</a:t>
            </a:r>
            <a:endParaRPr lang="en-US"/>
          </a:p>
          <a:p>
            <a:pPr lvl="1">
              <a:lnSpc>
                <a:spcPct val="90000"/>
              </a:lnSpc>
            </a:pPr>
            <a:r>
              <a:rPr lang="en-US"/>
              <a:t>k là khóa, m là kích thước bảng,  </a:t>
            </a:r>
            <a:r>
              <a:rPr lang="en-US" i="1"/>
              <a:t>A</a:t>
            </a:r>
            <a:r>
              <a:rPr lang="en-US"/>
              <a:t> là hằng số: 0 &lt; </a:t>
            </a:r>
            <a:r>
              <a:rPr lang="en-US" i="1"/>
              <a:t>A &lt; </a:t>
            </a:r>
            <a:r>
              <a:rPr lang="en-US"/>
              <a:t>1</a:t>
            </a:r>
          </a:p>
          <a:p>
            <a:pPr>
              <a:lnSpc>
                <a:spcPct val="90000"/>
              </a:lnSpc>
            </a:pPr>
            <a:r>
              <a:rPr lang="en-US" i="1"/>
              <a:t>Chọn m và A</a:t>
            </a:r>
            <a:endParaRPr lang="en-US"/>
          </a:p>
          <a:p>
            <a:pPr lvl="1">
              <a:lnSpc>
                <a:spcPct val="90000"/>
              </a:lnSpc>
            </a:pPr>
            <a:r>
              <a:rPr lang="en-US"/>
              <a:t>M thường chọn </a:t>
            </a:r>
            <a:r>
              <a:rPr lang="en-US" i="1"/>
              <a:t>m =</a:t>
            </a:r>
            <a:r>
              <a:rPr lang="en-US"/>
              <a:t> 2</a:t>
            </a:r>
            <a:r>
              <a:rPr lang="en-US" baseline="30000"/>
              <a:t>p</a:t>
            </a:r>
          </a:p>
          <a:p>
            <a:pPr lvl="1">
              <a:lnSpc>
                <a:spcPct val="90000"/>
              </a:lnSpc>
            </a:pPr>
            <a:r>
              <a:rPr lang="en-US"/>
              <a:t>Sự tối ưu trong việc chọn A phụ thuộc vào đặc trưng của dữ liệu. </a:t>
            </a:r>
          </a:p>
          <a:p>
            <a:pPr lvl="1">
              <a:lnSpc>
                <a:spcPct val="90000"/>
              </a:lnSpc>
            </a:pPr>
            <a:r>
              <a:rPr lang="en-US"/>
              <a:t>Theo Knuth</a:t>
            </a:r>
            <a:r>
              <a:rPr lang="en-US" sz="3200">
                <a:latin typeface="Times New Roman" pitchFamily="18" charset="0"/>
              </a:rPr>
              <a:t> </a:t>
            </a:r>
            <a:r>
              <a:rPr lang="en-US"/>
              <a:t>chọn </a:t>
            </a:r>
            <a:r>
              <a:rPr lang="en-US" sz="3200">
                <a:latin typeface="Times New Roman" pitchFamily="18" charset="0"/>
              </a:rPr>
              <a:t>A = ½(</a:t>
            </a:r>
            <a:r>
              <a:rPr lang="en-US" sz="3200">
                <a:latin typeface="Symbol" pitchFamily="18" charset="2"/>
              </a:rPr>
              <a:t>Ö</a:t>
            </a:r>
            <a:r>
              <a:rPr lang="en-US">
                <a:latin typeface="Times New Roman" pitchFamily="18" charset="0"/>
              </a:rPr>
              <a:t>5</a:t>
            </a:r>
            <a:r>
              <a:rPr lang="en-US" sz="3200">
                <a:latin typeface="Times New Roman" pitchFamily="18" charset="0"/>
              </a:rPr>
              <a:t> -</a:t>
            </a:r>
            <a:r>
              <a:rPr lang="en-US">
                <a:latin typeface="Times New Roman" pitchFamily="18" charset="0"/>
              </a:rPr>
              <a:t>1</a:t>
            </a:r>
            <a:r>
              <a:rPr lang="en-US" sz="3200">
                <a:latin typeface="Times New Roman" pitchFamily="18" charset="0"/>
              </a:rPr>
              <a:t>) </a:t>
            </a:r>
            <a:r>
              <a:rPr lang="en-US" sz="3200">
                <a:latin typeface="Times New Roman" pitchFamily="18" charset="0"/>
                <a:cs typeface="Times New Roman" pitchFamily="18" charset="0"/>
              </a:rPr>
              <a:t>≈ </a:t>
            </a:r>
            <a:r>
              <a:rPr lang="en-US"/>
              <a:t>0.618033987 </a:t>
            </a:r>
            <a:r>
              <a:rPr lang="en-US" sz="3200"/>
              <a:t> </a:t>
            </a:r>
            <a:r>
              <a:rPr lang="en-US"/>
              <a:t>được xem là tốt.</a:t>
            </a:r>
          </a:p>
          <a:p>
            <a:pPr>
              <a:lnSpc>
                <a:spcPct val="90000"/>
              </a:lnSpc>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Câu hỏi và Bài tập</a:t>
            </a:r>
            <a:endParaRPr lang="en-US" i="1"/>
          </a:p>
        </p:txBody>
      </p:sp>
      <p:sp>
        <p:nvSpPr>
          <p:cNvPr id="64515" name="Rectangle 3"/>
          <p:cNvSpPr>
            <a:spLocks noGrp="1" noChangeArrowheads="1"/>
          </p:cNvSpPr>
          <p:nvPr>
            <p:ph idx="1"/>
          </p:nvPr>
        </p:nvSpPr>
        <p:spPr/>
        <p:txBody>
          <a:bodyPr/>
          <a:lstStyle/>
          <a:p>
            <a:pPr marL="0" indent="0" algn="just">
              <a:lnSpc>
                <a:spcPct val="80000"/>
              </a:lnSpc>
              <a:buFont typeface="Wingdings" pitchFamily="2" charset="2"/>
              <a:buNone/>
            </a:pPr>
            <a:r>
              <a:rPr lang="en-US"/>
              <a:t>1. </a:t>
            </a:r>
            <a:r>
              <a:rPr lang="vi-VN"/>
              <a:t>Hãy cài đặt hàm băm sửdụng phương pháp </a:t>
            </a:r>
            <a:r>
              <a:rPr lang="en-US"/>
              <a:t>nối kết trực tiếp.</a:t>
            </a:r>
          </a:p>
          <a:p>
            <a:pPr marL="0" indent="0" algn="just">
              <a:lnSpc>
                <a:spcPct val="80000"/>
              </a:lnSpc>
              <a:buFont typeface="Wingdings" pitchFamily="2" charset="2"/>
              <a:buNone/>
            </a:pPr>
            <a:r>
              <a:rPr lang="en-US"/>
              <a:t>2. </a:t>
            </a:r>
            <a:r>
              <a:rPr lang="vi-VN"/>
              <a:t>Hãy cài đặt hàm băm sửdụng phương pháp </a:t>
            </a:r>
            <a:r>
              <a:rPr lang="en-US"/>
              <a:t>băm kép.</a:t>
            </a:r>
          </a:p>
          <a:p>
            <a:pPr marL="0" indent="0" algn="just">
              <a:lnSpc>
                <a:spcPct val="80000"/>
              </a:lnSpc>
              <a:buFont typeface="Wingdings" pitchFamily="2" charset="2"/>
              <a:buNone/>
            </a:pPr>
            <a:r>
              <a:rPr lang="vi-VN"/>
              <a:t>3.  Giả</a:t>
            </a:r>
            <a:r>
              <a:rPr lang="en-US"/>
              <a:t> </a:t>
            </a:r>
            <a:r>
              <a:rPr lang="vi-VN"/>
              <a:t>sử</a:t>
            </a:r>
            <a:r>
              <a:rPr lang="en-US"/>
              <a:t> kích thước </a:t>
            </a:r>
            <a:r>
              <a:rPr lang="vi-VN"/>
              <a:t>của bảng băm là SIZE = s và d1, d2, …, ds-1</a:t>
            </a:r>
            <a:r>
              <a:rPr lang="en-US"/>
              <a:t> </a:t>
            </a:r>
            <a:r>
              <a:rPr lang="vi-VN"/>
              <a:t>là hoán vị</a:t>
            </a:r>
            <a:r>
              <a:rPr lang="en-US"/>
              <a:t> </a:t>
            </a:r>
            <a:r>
              <a:rPr lang="vi-VN"/>
              <a:t>ngẫu nhiên của các số</a:t>
            </a:r>
            <a:r>
              <a:rPr lang="en-US"/>
              <a:t> </a:t>
            </a:r>
            <a:r>
              <a:rPr lang="vi-VN"/>
              <a:t>1, 2, …, s-1. Dãy thăm dò ứng với khoá k được xác định nhưsau: </a:t>
            </a:r>
          </a:p>
          <a:p>
            <a:pPr marL="0" indent="0" algn="just">
              <a:lnSpc>
                <a:spcPct val="80000"/>
              </a:lnSpc>
              <a:buFont typeface="Wingdings" pitchFamily="2" charset="2"/>
              <a:buNone/>
            </a:pPr>
            <a:r>
              <a:rPr lang="en-US"/>
              <a:t>			</a:t>
            </a:r>
            <a:r>
              <a:rPr lang="vi-VN"/>
              <a:t>i</a:t>
            </a:r>
            <a:r>
              <a:rPr lang="en-US" baseline="-25000"/>
              <a:t>0</a:t>
            </a:r>
            <a:r>
              <a:rPr lang="vi-VN"/>
              <a:t>= i = h(k) </a:t>
            </a:r>
          </a:p>
          <a:p>
            <a:pPr marL="0" indent="0" algn="just">
              <a:lnSpc>
                <a:spcPct val="80000"/>
              </a:lnSpc>
              <a:buFont typeface="Wingdings" pitchFamily="2" charset="2"/>
              <a:buNone/>
            </a:pPr>
            <a:r>
              <a:rPr lang="en-US"/>
              <a:t>			</a:t>
            </a:r>
            <a:r>
              <a:rPr lang="vi-VN"/>
              <a:t>i</a:t>
            </a:r>
            <a:r>
              <a:rPr lang="en-US" baseline="-25000"/>
              <a:t>m</a:t>
            </a:r>
            <a:r>
              <a:rPr lang="vi-VN"/>
              <a:t>= (i + d</a:t>
            </a:r>
            <a:r>
              <a:rPr lang="en-US" baseline="-25000"/>
              <a:t>i</a:t>
            </a:r>
            <a:r>
              <a:rPr lang="vi-VN"/>
              <a:t>) % SIZE , 1 ≤m≤s –1 </a:t>
            </a:r>
          </a:p>
          <a:p>
            <a:pPr marL="0" indent="0" algn="just">
              <a:lnSpc>
                <a:spcPct val="80000"/>
              </a:lnSpc>
              <a:buFont typeface="Wingdings" pitchFamily="2" charset="2"/>
              <a:buNone/>
            </a:pPr>
            <a:r>
              <a:rPr lang="vi-VN"/>
              <a:t>Hãy cài đặt hàm thăm dò theo phương pháp trên.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Câu hỏi và Bài tập</a:t>
            </a:r>
            <a:endParaRPr lang="en-US" i="1"/>
          </a:p>
        </p:txBody>
      </p:sp>
      <p:sp>
        <p:nvSpPr>
          <p:cNvPr id="64515" name="Rectangle 3"/>
          <p:cNvSpPr>
            <a:spLocks noGrp="1" noChangeArrowheads="1"/>
          </p:cNvSpPr>
          <p:nvPr>
            <p:ph idx="1"/>
          </p:nvPr>
        </p:nvSpPr>
        <p:spPr/>
        <p:txBody>
          <a:bodyPr/>
          <a:lstStyle/>
          <a:p>
            <a:pPr marL="0" indent="0" algn="just">
              <a:lnSpc>
                <a:spcPct val="80000"/>
              </a:lnSpc>
              <a:buNone/>
            </a:pPr>
            <a:r>
              <a:rPr lang="vi-VN"/>
              <a:t>4.  Cho cỡ</a:t>
            </a:r>
            <a:r>
              <a:rPr lang="en-US"/>
              <a:t> </a:t>
            </a:r>
            <a:r>
              <a:rPr lang="vi-VN"/>
              <a:t>bảng băm SIZE = 11. Từ</a:t>
            </a:r>
            <a:r>
              <a:rPr lang="en-US"/>
              <a:t> </a:t>
            </a:r>
            <a:r>
              <a:rPr lang="vi-VN"/>
              <a:t>bảng băm rỗng, sử</a:t>
            </a:r>
            <a:r>
              <a:rPr lang="en-US"/>
              <a:t> </a:t>
            </a:r>
            <a:r>
              <a:rPr lang="vi-VN"/>
              <a:t>dụng hàm băm chia lấy dư, hãy</a:t>
            </a:r>
            <a:r>
              <a:rPr lang="en-US"/>
              <a:t> </a:t>
            </a:r>
            <a:r>
              <a:rPr lang="vi-VN"/>
              <a:t>đưa lần lượt các dữ</a:t>
            </a:r>
            <a:r>
              <a:rPr lang="en-US"/>
              <a:t> </a:t>
            </a:r>
            <a:r>
              <a:rPr lang="vi-VN"/>
              <a:t>liệu với khoá: </a:t>
            </a:r>
          </a:p>
          <a:p>
            <a:pPr marL="0" indent="0" algn="just">
              <a:lnSpc>
                <a:spcPct val="80000"/>
              </a:lnSpc>
              <a:buNone/>
            </a:pPr>
            <a:r>
              <a:rPr lang="vi-VN"/>
              <a:t>32 , 15 , 25 , 44 , 36 , 21 </a:t>
            </a:r>
          </a:p>
          <a:p>
            <a:pPr marL="0" indent="0" algn="just">
              <a:lnSpc>
                <a:spcPct val="80000"/>
              </a:lnSpc>
              <a:buNone/>
            </a:pPr>
            <a:r>
              <a:rPr lang="vi-VN"/>
              <a:t>vào bảng băm và đưa ra bảng băm kết quả</a:t>
            </a:r>
            <a:r>
              <a:rPr lang="en-US"/>
              <a:t> </a:t>
            </a:r>
            <a:r>
              <a:rPr lang="vi-VN"/>
              <a:t>trong các trường hợp sau: </a:t>
            </a:r>
          </a:p>
          <a:p>
            <a:pPr marL="0" indent="0" algn="just">
              <a:lnSpc>
                <a:spcPct val="80000"/>
              </a:lnSpc>
              <a:buNone/>
            </a:pPr>
            <a:r>
              <a:rPr lang="vi-VN"/>
              <a:t>b.  Bảng băm được chỉ</a:t>
            </a:r>
            <a:r>
              <a:rPr lang="en-US"/>
              <a:t> </a:t>
            </a:r>
            <a:r>
              <a:rPr lang="vi-VN"/>
              <a:t>mở</a:t>
            </a:r>
            <a:r>
              <a:rPr lang="en-US"/>
              <a:t> </a:t>
            </a:r>
            <a:r>
              <a:rPr lang="vi-VN"/>
              <a:t>với thăm dò tuyến tính. </a:t>
            </a:r>
          </a:p>
          <a:p>
            <a:pPr marL="0" indent="0" algn="just">
              <a:lnSpc>
                <a:spcPct val="80000"/>
              </a:lnSpc>
              <a:buNone/>
            </a:pPr>
            <a:r>
              <a:rPr lang="vi-VN"/>
              <a:t>c.  Bảng băm được chỉ</a:t>
            </a:r>
            <a:r>
              <a:rPr lang="en-US"/>
              <a:t> </a:t>
            </a:r>
            <a:r>
              <a:rPr lang="vi-VN"/>
              <a:t>mở</a:t>
            </a:r>
            <a:r>
              <a:rPr lang="en-US"/>
              <a:t> </a:t>
            </a:r>
            <a:r>
              <a:rPr lang="vi-VN"/>
              <a:t>với thăm dò bình phương. </a:t>
            </a:r>
          </a:p>
          <a:p>
            <a:pPr marL="0" indent="0" algn="just">
              <a:lnSpc>
                <a:spcPct val="80000"/>
              </a:lnSpc>
              <a:buNone/>
            </a:pPr>
            <a:r>
              <a:rPr lang="vi-VN"/>
              <a:t>d.  Bảng băm dây chuyền. </a:t>
            </a:r>
          </a:p>
          <a:p>
            <a:pPr marL="0" indent="0" algn="just">
              <a:lnSpc>
                <a:spcPct val="80000"/>
              </a:lnSpc>
              <a:buNone/>
            </a:pPr>
            <a:r>
              <a:rPr lang="vi-VN"/>
              <a:t>5.  Từ</a:t>
            </a:r>
            <a:r>
              <a:rPr lang="en-US"/>
              <a:t> </a:t>
            </a:r>
            <a:r>
              <a:rPr lang="vi-VN"/>
              <a:t>các bảng băm kết quả</a:t>
            </a:r>
            <a:r>
              <a:rPr lang="en-US"/>
              <a:t> </a:t>
            </a:r>
            <a:r>
              <a:rPr lang="vi-VN"/>
              <a:t>trong bài tập 4, hãy loại bỏ</a:t>
            </a:r>
            <a:r>
              <a:rPr lang="en-US"/>
              <a:t> </a:t>
            </a:r>
            <a:r>
              <a:rPr lang="vi-VN"/>
              <a:t>dữ</a:t>
            </a:r>
            <a:r>
              <a:rPr lang="en-US"/>
              <a:t> </a:t>
            </a:r>
            <a:r>
              <a:rPr lang="vi-VN"/>
              <a:t>liệu với khoá là 44 rồi sau đó xen vào dữliệu với khoá là 65. </a:t>
            </a:r>
            <a:endParaRPr lang="en-US"/>
          </a:p>
          <a:p>
            <a:pPr marL="0" indent="0" algn="just">
              <a:lnSpc>
                <a:spcPct val="80000"/>
              </a:lnSpc>
              <a:buFont typeface="Wingdings" pitchFamily="2" charset="2"/>
              <a:buNone/>
            </a:pPr>
            <a:endParaRPr lang="vi-VN"/>
          </a:p>
        </p:txBody>
      </p:sp>
    </p:spTree>
    <p:extLst>
      <p:ext uri="{BB962C8B-B14F-4D97-AF65-F5344CB8AC3E}">
        <p14:creationId xmlns:p14="http://schemas.microsoft.com/office/powerpoint/2010/main" val="31893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Phép băm phổ quát</a:t>
            </a:r>
          </a:p>
        </p:txBody>
      </p:sp>
      <p:sp>
        <p:nvSpPr>
          <p:cNvPr id="10243" name="Rectangle 3"/>
          <p:cNvSpPr>
            <a:spLocks noGrp="1" noChangeArrowheads="1"/>
          </p:cNvSpPr>
          <p:nvPr>
            <p:ph idx="1"/>
          </p:nvPr>
        </p:nvSpPr>
        <p:spPr/>
        <p:txBody>
          <a:bodyPr/>
          <a:lstStyle/>
          <a:p>
            <a:pPr algn="just"/>
            <a:r>
              <a:rPr lang="en-US" sz="2400"/>
              <a:t>Việc chọn hàm băm không tốt có thể dẫn đến xác suất đụng độ lớn.</a:t>
            </a:r>
          </a:p>
          <a:p>
            <a:pPr algn="just"/>
            <a:r>
              <a:rPr lang="en-US" sz="2400"/>
              <a:t>Giải pháp:</a:t>
            </a:r>
          </a:p>
          <a:p>
            <a:pPr lvl="1" algn="just"/>
            <a:r>
              <a:rPr lang="en-US" sz="2400"/>
              <a:t>Lựa chọn hàm băm h ngẫu nhiên.</a:t>
            </a:r>
          </a:p>
          <a:p>
            <a:pPr lvl="1" algn="just"/>
            <a:r>
              <a:rPr lang="en-US" sz="2400"/>
              <a:t>Chọn hàm băm độc lập với khóa.</a:t>
            </a:r>
          </a:p>
          <a:p>
            <a:pPr lvl="1" algn="just"/>
            <a:r>
              <a:rPr lang="en-US" sz="2400"/>
              <a:t>Khởi tạo một tập các hàm băm H  phổ quát và từ đó h được chọn ngẫu nhiên.</a:t>
            </a:r>
          </a:p>
          <a:p>
            <a:pPr algn="just"/>
            <a:r>
              <a:rPr lang="en-US" sz="2400"/>
              <a:t>Một tập các hàm băm H là phổ quát (</a:t>
            </a:r>
            <a:r>
              <a:rPr lang="en-US" sz="2400" i="1"/>
              <a:t>universal</a:t>
            </a:r>
            <a:r>
              <a:rPr lang="en-US" sz="2400"/>
              <a:t> ) nếu với mọi </a:t>
            </a:r>
            <a:r>
              <a:rPr lang="en-US" sz="2400">
                <a:sym typeface="Symbol" pitchFamily="18" charset="2"/>
              </a:rPr>
              <a:t></a:t>
            </a:r>
            <a:r>
              <a:rPr lang="en-US" sz="2400"/>
              <a:t> f, k </a:t>
            </a:r>
            <a:r>
              <a:rPr lang="en-US" sz="2400">
                <a:sym typeface="Symbol" pitchFamily="18" charset="2"/>
              </a:rPr>
              <a:t>H</a:t>
            </a:r>
            <a:r>
              <a:rPr lang="en-US" sz="2400"/>
              <a:t> và 2 khoá k, l ta có xác suất: Pr{</a:t>
            </a:r>
            <a:r>
              <a:rPr lang="en-US" sz="2400" i="1"/>
              <a:t>f(k)</a:t>
            </a:r>
            <a:r>
              <a:rPr lang="en-US" sz="2400"/>
              <a:t> = </a:t>
            </a:r>
            <a:r>
              <a:rPr lang="en-US" sz="2400" i="1"/>
              <a:t>f(l)</a:t>
            </a:r>
            <a:r>
              <a:rPr lang="en-US" sz="2400"/>
              <a:t>} </a:t>
            </a:r>
            <a:r>
              <a:rPr lang="en-US" sz="2400">
                <a:latin typeface="Symbol" pitchFamily="18" charset="2"/>
              </a:rPr>
              <a:t>£ </a:t>
            </a:r>
            <a:r>
              <a:rPr lang="en-US" sz="2400"/>
              <a:t>1/</a:t>
            </a:r>
            <a:r>
              <a:rPr lang="en-US" sz="2400" i="1"/>
              <a:t>m</a:t>
            </a:r>
            <a:endParaRPr lang="en-US" sz="2400"/>
          </a:p>
          <a:p>
            <a:pPr lvl="1" algn="just"/>
            <a:endParaRPr lang="en-US" sz="2400"/>
          </a:p>
          <a:p>
            <a:pPr lvl="1" algn="just"/>
            <a:endParaRPr lang="en-US"/>
          </a:p>
          <a:p>
            <a:pPr lvl="1" algn="just"/>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algn="just">
              <a:lnSpc>
                <a:spcPct val="120000"/>
              </a:lnSpc>
            </a:pPr>
            <a:r>
              <a:rPr lang="en-AU"/>
              <a:t>Sự đụng độ là hiện tượng các khóa khác nhau nhưng băm cùng địa chỉ như nhau.</a:t>
            </a:r>
          </a:p>
          <a:p>
            <a:pPr algn="just">
              <a:lnSpc>
                <a:spcPct val="120000"/>
              </a:lnSpc>
            </a:pPr>
            <a:r>
              <a:rPr lang="en-AU"/>
              <a:t>Khi </a:t>
            </a:r>
            <a:r>
              <a:rPr lang="en-AU">
                <a:solidFill>
                  <a:srgbClr val="E27100"/>
                </a:solidFill>
              </a:rPr>
              <a:t>key1&lt;&gt;key2 mà f(key1)=f(key2)</a:t>
            </a:r>
            <a:r>
              <a:rPr lang="en-AU"/>
              <a:t> chúng ta nói nút có khóa key1 đụng độ với nút có khóa key2.</a:t>
            </a:r>
          </a:p>
          <a:p>
            <a:pPr algn="just">
              <a:lnSpc>
                <a:spcPct val="120000"/>
              </a:lnSpc>
            </a:pPr>
            <a:r>
              <a:rPr lang="en-AU"/>
              <a:t>Thực tế người ta giải quyết sự đụng độ theo hai phương pháp: phương pháp nối kết và phương pháp băm lại.</a:t>
            </a:r>
            <a:endParaRPr lang="en-US"/>
          </a:p>
        </p:txBody>
      </p:sp>
      <p:sp>
        <p:nvSpPr>
          <p:cNvPr id="11267" name="Text Box 4"/>
          <p:cNvSpPr txBox="1">
            <a:spLocks noChangeArrowheads="1"/>
          </p:cNvSpPr>
          <p:nvPr/>
        </p:nvSpPr>
        <p:spPr bwMode="auto">
          <a:xfrm>
            <a:off x="850900" y="-17463"/>
            <a:ext cx="7254875" cy="76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Arial" charset="0"/>
              </a:defRPr>
            </a:lvl1pPr>
            <a:lvl2pPr marL="742950" indent="-285750" eaLnBrk="0" hangingPunct="0">
              <a:defRPr sz="2400">
                <a:solidFill>
                  <a:schemeClr val="tx1"/>
                </a:solidFill>
                <a:latin typeface="Tahoma" pitchFamily="34" charset="0"/>
                <a:cs typeface="Arial" charset="0"/>
              </a:defRPr>
            </a:lvl2pPr>
            <a:lvl3pPr marL="1143000" indent="-228600" eaLnBrk="0" hangingPunct="0">
              <a:defRPr sz="2400">
                <a:solidFill>
                  <a:schemeClr val="tx1"/>
                </a:solidFill>
                <a:latin typeface="Tahoma" pitchFamily="34" charset="0"/>
                <a:cs typeface="Arial" charset="0"/>
              </a:defRPr>
            </a:lvl3pPr>
            <a:lvl4pPr marL="1600200" indent="-228600" eaLnBrk="0" hangingPunct="0">
              <a:defRPr sz="2400">
                <a:solidFill>
                  <a:schemeClr val="tx1"/>
                </a:solidFill>
                <a:latin typeface="Tahoma" pitchFamily="34" charset="0"/>
                <a:cs typeface="Arial" charset="0"/>
              </a:defRPr>
            </a:lvl4pPr>
            <a:lvl5pPr marL="2057400" indent="-228600" eaLnBrk="0" hangingPunct="0">
              <a:defRPr sz="2400">
                <a:solidFill>
                  <a:schemeClr val="tx1"/>
                </a:solidFill>
                <a:latin typeface="Tahoma" pitchFamily="34" charset="0"/>
                <a:cs typeface="Arial" charset="0"/>
              </a:defRPr>
            </a:lvl5pPr>
            <a:lvl6pPr marL="2514600" indent="-228600" eaLnBrk="0" fontAlgn="base" hangingPunct="0">
              <a:spcBef>
                <a:spcPct val="0"/>
              </a:spcBef>
              <a:spcAft>
                <a:spcPct val="0"/>
              </a:spcAft>
              <a:defRPr sz="2400">
                <a:solidFill>
                  <a:schemeClr val="tx1"/>
                </a:solidFill>
                <a:latin typeface="Tahoma" pitchFamily="34" charset="0"/>
                <a:cs typeface="Arial" charset="0"/>
              </a:defRPr>
            </a:lvl6pPr>
            <a:lvl7pPr marL="2971800" indent="-228600" eaLnBrk="0" fontAlgn="base" hangingPunct="0">
              <a:spcBef>
                <a:spcPct val="0"/>
              </a:spcBef>
              <a:spcAft>
                <a:spcPct val="0"/>
              </a:spcAft>
              <a:defRPr sz="2400">
                <a:solidFill>
                  <a:schemeClr val="tx1"/>
                </a:solidFill>
                <a:latin typeface="Tahoma" pitchFamily="34" charset="0"/>
                <a:cs typeface="Arial" charset="0"/>
              </a:defRPr>
            </a:lvl7pPr>
            <a:lvl8pPr marL="3429000" indent="-228600" eaLnBrk="0" fontAlgn="base" hangingPunct="0">
              <a:spcBef>
                <a:spcPct val="0"/>
              </a:spcBef>
              <a:spcAft>
                <a:spcPct val="0"/>
              </a:spcAft>
              <a:defRPr sz="2400">
                <a:solidFill>
                  <a:schemeClr val="tx1"/>
                </a:solidFill>
                <a:latin typeface="Tahoma" pitchFamily="34" charset="0"/>
                <a:cs typeface="Arial" charset="0"/>
              </a:defRPr>
            </a:lvl8pPr>
            <a:lvl9pPr marL="3886200" indent="-228600" eaLnBrk="0" fontAlgn="base" hangingPunct="0">
              <a:spcBef>
                <a:spcPct val="0"/>
              </a:spcBef>
              <a:spcAft>
                <a:spcPct val="0"/>
              </a:spcAft>
              <a:defRPr sz="2400">
                <a:solidFill>
                  <a:schemeClr val="tx1"/>
                </a:solidFill>
                <a:latin typeface="Tahoma" pitchFamily="34" charset="0"/>
                <a:cs typeface="Arial" charset="0"/>
              </a:defRPr>
            </a:lvl9pPr>
          </a:lstStyle>
          <a:p>
            <a:pPr eaLnBrk="1" hangingPunct="1">
              <a:spcBef>
                <a:spcPct val="50000"/>
              </a:spcBef>
            </a:pPr>
            <a:r>
              <a:rPr lang="en-US" sz="4400" b="1">
                <a:solidFill>
                  <a:schemeClr val="bg1"/>
                </a:solidFill>
                <a:latin typeface="Times New Roman" pitchFamily="18" charset="0"/>
              </a:rPr>
              <a:t>Sự đụng độ (collision)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50963" y="261938"/>
            <a:ext cx="7793037" cy="708025"/>
          </a:xfrm>
        </p:spPr>
        <p:txBody>
          <a:bodyPr/>
          <a:lstStyle/>
          <a:p>
            <a:r>
              <a:rPr lang="en-US" sz="2800"/>
              <a:t>Phương pháp nối kết trực tiếp</a:t>
            </a:r>
          </a:p>
        </p:txBody>
      </p:sp>
      <p:sp>
        <p:nvSpPr>
          <p:cNvPr id="12291" name="Rectangle 3"/>
          <p:cNvSpPr>
            <a:spLocks noGrp="1" noChangeArrowheads="1"/>
          </p:cNvSpPr>
          <p:nvPr>
            <p:ph idx="1"/>
          </p:nvPr>
        </p:nvSpPr>
        <p:spPr>
          <a:xfrm>
            <a:off x="785813" y="1414463"/>
            <a:ext cx="8358187" cy="4957762"/>
          </a:xfrm>
        </p:spPr>
        <p:txBody>
          <a:bodyPr/>
          <a:lstStyle/>
          <a:p>
            <a:pPr marL="609600" indent="-609600" algn="just">
              <a:lnSpc>
                <a:spcPct val="90000"/>
              </a:lnSpc>
            </a:pPr>
            <a:r>
              <a:rPr lang="en-US" b="1">
                <a:solidFill>
                  <a:schemeClr val="tx2"/>
                </a:solidFill>
              </a:rPr>
              <a:t>I</a:t>
            </a:r>
            <a:r>
              <a:rPr lang="en-US"/>
              <a:t>. Phương pháp nối kết trực tiếp:</a:t>
            </a:r>
          </a:p>
          <a:p>
            <a:pPr marL="609600" indent="-609600" algn="just">
              <a:lnSpc>
                <a:spcPct val="90000"/>
              </a:lnSpc>
            </a:pPr>
            <a:r>
              <a:rPr lang="en-US" sz="2600"/>
              <a:t>Các nút bị băm cùng địa chỉ (các nút bị xung đột) được gom thành một danh sách liên kết.</a:t>
            </a:r>
            <a:endParaRPr lang="en-US" sz="2600" b="1"/>
          </a:p>
          <a:p>
            <a:pPr marL="609600" indent="-609600" algn="just">
              <a:lnSpc>
                <a:spcPct val="90000"/>
              </a:lnSpc>
            </a:pPr>
            <a:r>
              <a:rPr lang="en-AU" sz="2600"/>
              <a:t>các nút trên bảng băm được </a:t>
            </a:r>
            <a:r>
              <a:rPr lang="en-AU" sz="2600" i="1"/>
              <a:t>băm</a:t>
            </a:r>
            <a:r>
              <a:rPr lang="en-AU" sz="2600"/>
              <a:t> thành các danh sách liên kết. Các nút bị xung đột tại địa chỉ i được nối kết trực tiếp với nhau qua danh sach liên kết i.</a:t>
            </a:r>
            <a:endParaRPr lang="en-US" sz="2600"/>
          </a:p>
          <a:p>
            <a:pPr marL="990600" lvl="1" indent="-533400" algn="just">
              <a:lnSpc>
                <a:spcPct val="90000"/>
              </a:lnSpc>
            </a:pPr>
            <a:endParaRPr lang="en-US" sz="2400"/>
          </a:p>
          <a:p>
            <a:pPr marL="990600" lvl="1" indent="-533400" algn="just">
              <a:lnSpc>
                <a:spcPct val="90000"/>
              </a:lnSpc>
            </a:pPr>
            <a:endParaRPr lang="en-US" sz="2400"/>
          </a:p>
          <a:p>
            <a:pPr marL="990600" lvl="1" indent="-533400" algn="just">
              <a:lnSpc>
                <a:spcPct val="90000"/>
              </a:lnSpc>
            </a:pPr>
            <a:endParaRPr lang="en-US" sz="2400"/>
          </a:p>
          <a:p>
            <a:pPr marL="990600" lvl="1" indent="-533400" algn="just">
              <a:lnSpc>
                <a:spcPct val="90000"/>
              </a:lnSpc>
            </a:pPr>
            <a:endParaRPr lang="en-US" sz="2400"/>
          </a:p>
        </p:txBody>
      </p:sp>
      <p:graphicFrame>
        <p:nvGraphicFramePr>
          <p:cNvPr id="12292" name="Object 4"/>
          <p:cNvGraphicFramePr>
            <a:graphicFrameLocks noChangeAspect="1"/>
          </p:cNvGraphicFramePr>
          <p:nvPr/>
        </p:nvGraphicFramePr>
        <p:xfrm>
          <a:off x="2570163" y="3941763"/>
          <a:ext cx="5746750" cy="2432050"/>
        </p:xfrm>
        <a:graphic>
          <a:graphicData uri="http://schemas.openxmlformats.org/presentationml/2006/ole">
            <mc:AlternateContent xmlns:mc="http://schemas.openxmlformats.org/markup-compatibility/2006">
              <mc:Choice xmlns:v="urn:schemas-microsoft-com:vml" Requires="v">
                <p:oleObj spid="_x0000_s12314" name="Photo Editor Photo" r:id="rId4" imgW="8573697" imgH="3629532" progId="MSPhotoEd.3">
                  <p:embed/>
                </p:oleObj>
              </mc:Choice>
              <mc:Fallback>
                <p:oleObj name="Photo Editor Photo" r:id="rId4" imgW="8573697" imgH="3629532"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163" y="3941763"/>
                        <a:ext cx="574675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Theme1">
  <a:themeElements>
    <a:clrScheme name="t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531983</TotalTime>
  <Words>4151</Words>
  <Application>Microsoft Office PowerPoint</Application>
  <PresentationFormat>Trình chiếu Trên màn hình (4:3)</PresentationFormat>
  <Paragraphs>1000</Paragraphs>
  <Slides>61</Slides>
  <Notes>60</Notes>
  <HiddenSlides>0</HiddenSlides>
  <MMClips>0</MMClips>
  <ScaleCrop>false</ScaleCrop>
  <HeadingPairs>
    <vt:vector size="8" baseType="variant">
      <vt:variant>
        <vt:lpstr>Phông được Dùng</vt:lpstr>
      </vt:variant>
      <vt:variant>
        <vt:i4>6</vt:i4>
      </vt:variant>
      <vt:variant>
        <vt:lpstr>Chủ đề</vt:lpstr>
      </vt:variant>
      <vt:variant>
        <vt:i4>1</vt:i4>
      </vt:variant>
      <vt:variant>
        <vt:lpstr>Máy chủ nhúng OLE</vt:lpstr>
      </vt:variant>
      <vt:variant>
        <vt:i4>1</vt:i4>
      </vt:variant>
      <vt:variant>
        <vt:lpstr>Tiêu đề Bản chiếu</vt:lpstr>
      </vt:variant>
      <vt:variant>
        <vt:i4>61</vt:i4>
      </vt:variant>
    </vt:vector>
  </HeadingPairs>
  <TitlesOfParts>
    <vt:vector size="69" baseType="lpstr">
      <vt:lpstr>Arial</vt:lpstr>
      <vt:lpstr>Courier New</vt:lpstr>
      <vt:lpstr>Symbol</vt:lpstr>
      <vt:lpstr>Tahoma</vt:lpstr>
      <vt:lpstr>Times New Roman</vt:lpstr>
      <vt:lpstr>Wingdings</vt:lpstr>
      <vt:lpstr>Theme1</vt:lpstr>
      <vt:lpstr>Photo Editor Photo</vt:lpstr>
      <vt:lpstr>TRƯỜNG ĐH CÔNG NGHỆ THÔNG TIN</vt:lpstr>
      <vt:lpstr>Giới thiệu</vt:lpstr>
      <vt:lpstr>Bản trình bày PowerPoint</vt:lpstr>
      <vt:lpstr>Hàm băm(Hash Functions)</vt:lpstr>
      <vt:lpstr>HF: Phương pháp chia</vt:lpstr>
      <vt:lpstr>HF: Phương pháp nhân</vt:lpstr>
      <vt:lpstr>Phép băm phổ quát</vt:lpstr>
      <vt:lpstr>Bản trình bày PowerPoint</vt:lpstr>
      <vt:lpstr>Phương pháp nối kết trực tiếp</vt:lpstr>
      <vt:lpstr>Phương pháp nối kết trực tiếp (tt)</vt:lpstr>
      <vt:lpstr>Phương pháp nối kết trực tiếp</vt:lpstr>
      <vt:lpstr>Phương pháp nối kết trực tiếp(tt)</vt:lpstr>
      <vt:lpstr>Phương pháp nối kết trực tiếp(tt)</vt:lpstr>
      <vt:lpstr>Phương pháp nối kết trực tiếp(tt)</vt:lpstr>
      <vt:lpstr>Phương pháp nối kết trực tiếp(tt)</vt:lpstr>
      <vt:lpstr>Phương pháp nối kết trực tiếp(tt)</vt:lpstr>
      <vt:lpstr>Phương pháp nối kết trực tiếp(tt)</vt:lpstr>
      <vt:lpstr>Phương pháp nối kết trực tiếp(tt)</vt:lpstr>
      <vt:lpstr>Phương pháp nối kết hợp nhất (1)</vt:lpstr>
      <vt:lpstr>phương pháp nối kết hợp nhất (2)</vt:lpstr>
      <vt:lpstr>Phương pháp nối kết hợp nhất (3)</vt:lpstr>
      <vt:lpstr>Phương pháp nối kết hợp nhất ()</vt:lpstr>
      <vt:lpstr>Phương pháp nối kết hợp nhất (5)</vt:lpstr>
      <vt:lpstr>Phương pháp nối kết hợp nhất (6)</vt:lpstr>
      <vt:lpstr>Phương pháp nối kết hợp nhất (7)</vt:lpstr>
      <vt:lpstr>Phương pháp nối kết hợp nhất (9)</vt:lpstr>
      <vt:lpstr>Phương pháp nối kết hợp nhất (8)</vt:lpstr>
      <vt:lpstr>Phương pháp dò tuyến tính (1)</vt:lpstr>
      <vt:lpstr> Thêm các nut 32, 53, 22, 92, 17, 34, 24, 37, 56 vào bảng băm </vt:lpstr>
      <vt:lpstr>Phương pháp dò tuyến tính (2)</vt:lpstr>
      <vt:lpstr>Phương pháp dò tuyến tính (3)</vt:lpstr>
      <vt:lpstr>Phương pháp dò tuyến tính (4)</vt:lpstr>
      <vt:lpstr>Phương pháp dò tuyến tính (5)</vt:lpstr>
      <vt:lpstr>Phương pháp dò tuyến tính (6)</vt:lpstr>
      <vt:lpstr>Phương pháp dò tuyến tính (7)</vt:lpstr>
      <vt:lpstr>Phương pháp dò tuyến tính (8)</vt:lpstr>
      <vt:lpstr>Phương pháp dò tuyến tính (9)</vt:lpstr>
      <vt:lpstr>Phương pháp dò tuyến tính (10)</vt:lpstr>
      <vt:lpstr>Phương pháp dò bậc hai (1)</vt:lpstr>
      <vt:lpstr>Phương pháp dò bậc hai (2)</vt:lpstr>
      <vt:lpstr>Phương pháp dò bậc hai (3)</vt:lpstr>
      <vt:lpstr>Bản trình bày PowerPoint</vt:lpstr>
      <vt:lpstr>Phương pháp dò bậc hai (tt)</vt:lpstr>
      <vt:lpstr>Phương pháp dò bậc hai (tt)</vt:lpstr>
      <vt:lpstr>Phương pháp dò bậc hai (tt)</vt:lpstr>
      <vt:lpstr>Phương pháp dò bậc hai (tt)</vt:lpstr>
      <vt:lpstr>Phương pháp dò bậc hai (tt)</vt:lpstr>
      <vt:lpstr>Phương pháp dò bậc hai (tt)</vt:lpstr>
      <vt:lpstr>Phương pháp băm kép</vt:lpstr>
      <vt:lpstr>Phương pháp băm kép (tt)</vt:lpstr>
      <vt:lpstr>Bản trình bày PowerPoint</vt:lpstr>
      <vt:lpstr>Phương pháp băm kép (tt)</vt:lpstr>
      <vt:lpstr>Phương pháp băm kép (tt)</vt:lpstr>
      <vt:lpstr>Phương pháp băm kép (tt)</vt:lpstr>
      <vt:lpstr>Phương pháp băm kép (tt)</vt:lpstr>
      <vt:lpstr>Phương pháp băm kép (tt)</vt:lpstr>
      <vt:lpstr>Phương pháp băm kép (tt)</vt:lpstr>
      <vt:lpstr>Phương pháp băm kép (tt)</vt:lpstr>
      <vt:lpstr>Phương pháp băm kép (tt)</vt:lpstr>
      <vt:lpstr>Câu hỏi và Bài tập</vt:lpstr>
      <vt:lpstr>Câu hỏi và Bài tập</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Data Structures</dc:title>
  <dc:creator>Simonas Saltenis</dc:creator>
  <dc:description>Produced using Dieter Pfoser's slides as basis</dc:description>
  <cp:lastModifiedBy>Nhut Nguyen</cp:lastModifiedBy>
  <cp:revision>270</cp:revision>
  <dcterms:created xsi:type="dcterms:W3CDTF">2000-09-04T11:17:52Z</dcterms:created>
  <dcterms:modified xsi:type="dcterms:W3CDTF">2018-05-18T08:05:45Z</dcterms:modified>
</cp:coreProperties>
</file>