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21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87967" y="2665533"/>
            <a:ext cx="5846400" cy="22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87967" y="4959533"/>
            <a:ext cx="5846400" cy="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49734" y="-721000"/>
            <a:ext cx="1481791" cy="1481791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0944931" y="2812425"/>
            <a:ext cx="1546749" cy="329704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8370484" y="7134340"/>
            <a:ext cx="5982425" cy="833496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11184453" y="1697861"/>
            <a:ext cx="657761" cy="476416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77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4236475" y="159937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4236475" y="387016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4236475" y="235630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4236475" y="462709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4236475" y="3113232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4236475" y="5384021"/>
            <a:ext cx="979600" cy="658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6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4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5347925" y="1601772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5347925" y="2358704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5347925" y="3115636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5347921" y="3872569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5347921" y="4629501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5347921" y="5386433"/>
            <a:ext cx="36236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503237" y="272567"/>
            <a:ext cx="11888156" cy="6055395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742331" y="-76000"/>
            <a:ext cx="13906208" cy="450460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213800" y="1356982"/>
            <a:ext cx="12046157" cy="1792724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17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960000" y="1534600"/>
            <a:ext cx="10272000" cy="39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11191536" y="-2170355"/>
            <a:ext cx="819865" cy="3842461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8647407" y="5506384"/>
            <a:ext cx="359595" cy="1612587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900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453367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4668967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7884575" y="3251031"/>
            <a:ext cx="30136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453367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4668971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7884576" y="2706567"/>
            <a:ext cx="3013600" cy="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251037" y="593373"/>
            <a:ext cx="11559132" cy="6128356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637667" y="1840775"/>
            <a:ext cx="11065313" cy="2574245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346931" y="-712012"/>
            <a:ext cx="11657236" cy="792887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16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670965" y="23601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6773035" y="23601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670965" y="4375600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6773035" y="4375600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670967" y="1754733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670967" y="3770300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6773000" y="1754733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6773000" y="3770300"/>
            <a:ext cx="37480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649434" y="4991234"/>
            <a:ext cx="11644045" cy="1465327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263534" y="1337506"/>
            <a:ext cx="11586012" cy="3880649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41267" y="-222389"/>
            <a:ext cx="12669256" cy="6975556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156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577267" y="2306567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4774475" y="2306579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577267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4772000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7966733" y="2306579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7966733" y="4558733"/>
            <a:ext cx="2648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587667" y="1861935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4779675" y="1861944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7971933" y="1861944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577267" y="4110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4779677" y="4110067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7971931" y="4110067"/>
            <a:ext cx="2637600" cy="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231452" y="2739869"/>
            <a:ext cx="11970608" cy="1166851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1009048" y="934448"/>
            <a:ext cx="10910979" cy="6118931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558296" y="-732533"/>
            <a:ext cx="13209167" cy="7748796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924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362967" y="395399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362967" y="4986867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4047003" y="176023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4047003" y="2793491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6731040" y="3953993"/>
            <a:ext cx="4510000" cy="1025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5467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8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6731040" y="4986867"/>
            <a:ext cx="4510000" cy="5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12160681" y="929431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986400" y="554481"/>
            <a:ext cx="13523469" cy="2867012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787972" y="-4244403"/>
            <a:ext cx="13631919" cy="16252220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2231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1331067" y="2491116"/>
            <a:ext cx="10467757" cy="3897057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2117385" y="3244786"/>
            <a:ext cx="9918423" cy="3370740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586032" y="-148433"/>
            <a:ext cx="13877999" cy="7149533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46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55452" y="3519369"/>
            <a:ext cx="11994875" cy="2457851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3638899" y="4478015"/>
            <a:ext cx="8200528" cy="1980781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841745" y="-2500233"/>
            <a:ext cx="14641527" cy="9517929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2939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464633" y="1112800"/>
            <a:ext cx="59308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464567" y="24068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464567" y="46127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10998815" y="233831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751899" y="1"/>
            <a:ext cx="10458436" cy="1481791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745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329371" y="2799003"/>
            <a:ext cx="11556488" cy="2276992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1062355" y="-1453544"/>
            <a:ext cx="15260532" cy="8732927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331421" y="2211149"/>
            <a:ext cx="11554441" cy="1261740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84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15733" y="3100967"/>
            <a:ext cx="4871200" cy="1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387133" y="3039733"/>
            <a:ext cx="1790800" cy="1319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5147216" y="-2541398"/>
            <a:ext cx="5145605" cy="820532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553695" y="718401"/>
            <a:ext cx="10182521" cy="6859923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566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331670" y="655373"/>
            <a:ext cx="11559132" cy="6128356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420834" y="1706375"/>
            <a:ext cx="11469980" cy="2083245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474231" y="-756412"/>
            <a:ext cx="11668669" cy="792887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9485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012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957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97082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9790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91299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20967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87532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84937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95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960000" y="1409035"/>
            <a:ext cx="10272000" cy="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8" name="Google Shape;48;p4"/>
          <p:cNvGrpSpPr/>
          <p:nvPr/>
        </p:nvGrpSpPr>
        <p:grpSpPr>
          <a:xfrm>
            <a:off x="251036" y="2201569"/>
            <a:ext cx="11559088" cy="2797592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575816" y="-442133"/>
            <a:ext cx="14693693" cy="7564517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90150" y="-224885"/>
            <a:ext cx="10558707" cy="3851957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87828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67742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683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5151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80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79352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9778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5893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9392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69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4897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6482432" y="3250767"/>
            <a:ext cx="3481200" cy="1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2228359" y="3250767"/>
            <a:ext cx="3481200" cy="1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2228359" y="2722200"/>
            <a:ext cx="3481200" cy="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6482441" y="2722200"/>
            <a:ext cx="3481200" cy="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133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32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51037" y="3250772"/>
            <a:ext cx="11559132" cy="1748389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3780999" y="7"/>
            <a:ext cx="16393155" cy="1017936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457167" y="3366215"/>
            <a:ext cx="11618163" cy="2596184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65934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867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00582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487565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0427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969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17021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231996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433607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706957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50004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0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950982" y="-1590343"/>
            <a:ext cx="10956359" cy="12833288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403418" y="1683462"/>
            <a:ext cx="12147003" cy="4751489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796250" y="1303564"/>
            <a:ext cx="11631457" cy="5286357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676447" y="843663"/>
            <a:ext cx="304100" cy="26300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23465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588284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0623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0621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264512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15733" y="3100967"/>
            <a:ext cx="4871200" cy="1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387133" y="3039733"/>
            <a:ext cx="1790800" cy="13192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100804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773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8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376867" y="948933"/>
            <a:ext cx="38576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2376867" y="2155063"/>
            <a:ext cx="3857600" cy="3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6336051" y="1098817"/>
            <a:ext cx="3716000" cy="474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346919" y="261103"/>
            <a:ext cx="9399940" cy="6306556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1157265" y="-420600"/>
            <a:ext cx="13465265" cy="6988283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812617" y="-152085"/>
            <a:ext cx="11084441" cy="6087173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419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847400" y="2476467"/>
            <a:ext cx="6497200" cy="1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847400" y="4142633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12448949" y="951348"/>
            <a:ext cx="53408" cy="58784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3676567" y="-3701440"/>
            <a:ext cx="16178933" cy="12590547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210033" y="2246097"/>
            <a:ext cx="11585407" cy="58784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467768" y="865995"/>
            <a:ext cx="12373840" cy="6894564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5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3206833" y="2721033"/>
            <a:ext cx="7076000" cy="1330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7333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3206833" y="4051833"/>
            <a:ext cx="70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427826" y="1189984"/>
            <a:ext cx="6997257" cy="5340707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497538" y="-179358"/>
            <a:ext cx="7560141" cy="7799817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767049" y="-2406671"/>
            <a:ext cx="11011395" cy="12948971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7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9886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3176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644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141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0E3990-7321-57B8-82DB-6E68C9D78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21522797 – LÊ HUỲNH QUANG VŨ</a:t>
            </a:r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CD81C-F044-94C5-B208-DAFC0575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KERBEROS AUTHENTICATION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166958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6" r="567" b="35363"/>
          <a:stretch/>
        </p:blipFill>
        <p:spPr bwMode="auto">
          <a:xfrm>
            <a:off x="2692543" y="2156446"/>
            <a:ext cx="7264255" cy="22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6B4D603-C9AB-5BD0-463B-A13EFF0CE783}"/>
              </a:ext>
            </a:extLst>
          </p:cNvPr>
          <p:cNvSpPr txBox="1">
            <a:spLocks/>
          </p:cNvSpPr>
          <p:nvPr/>
        </p:nvSpPr>
        <p:spPr>
          <a:xfrm>
            <a:off x="2692544" y="4583064"/>
            <a:ext cx="7264255" cy="22749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Lato-Regular"/>
              </a:rPr>
              <a:t>The user decodes the first message but can’t decode the second one, because the user doesn’t have the TSG secret key. The client sends message to the TGS: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ato-Regular"/>
              </a:rPr>
              <a:t>The TGT received from AS + Server ID + TGS/Client secret key (encrypted with the TGS secret key);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ato-Regular"/>
              </a:rPr>
              <a:t>The authenticator including the client ID and timestamp (encrypted with the Client/TSG session key).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CF15D3-D121-A292-0207-1FBACB403994}"/>
              </a:ext>
            </a:extLst>
          </p:cNvPr>
          <p:cNvSpPr/>
          <p:nvPr/>
        </p:nvSpPr>
        <p:spPr>
          <a:xfrm>
            <a:off x="5389272" y="2266924"/>
            <a:ext cx="1561944" cy="864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CC1D1-D5EC-B7B8-A102-9BD04EF999B0}"/>
              </a:ext>
            </a:extLst>
          </p:cNvPr>
          <p:cNvSpPr/>
          <p:nvPr/>
        </p:nvSpPr>
        <p:spPr>
          <a:xfrm>
            <a:off x="2823625" y="3184951"/>
            <a:ext cx="2263280" cy="119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38C71-B4A0-99F4-1683-A16F76227F56}"/>
              </a:ext>
            </a:extLst>
          </p:cNvPr>
          <p:cNvSpPr/>
          <p:nvPr/>
        </p:nvSpPr>
        <p:spPr>
          <a:xfrm>
            <a:off x="5086905" y="3726874"/>
            <a:ext cx="1864311" cy="648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9626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24C1-A574-34F5-C680-E6115CC5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170157"/>
            <a:ext cx="4267200" cy="1072800"/>
          </a:xfrm>
        </p:spPr>
        <p:txBody>
          <a:bodyPr/>
          <a:lstStyle/>
          <a:p>
            <a:r>
              <a:rPr lang="en-US" dirty="0"/>
              <a:t>Overview		</a:t>
            </a: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A78768-71E1-5315-ADBE-51715F384BC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882501" y="1526959"/>
            <a:ext cx="3956800" cy="2050742"/>
          </a:xfrm>
        </p:spPr>
        <p:txBody>
          <a:bodyPr/>
          <a:lstStyle/>
          <a:p>
            <a:r>
              <a:rPr lang="en-US" dirty="0"/>
              <a:t>01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0870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347788"/>
            <a:ext cx="73056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8613D-9CB3-2609-5FC7-E62599F7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How</a:t>
            </a:r>
            <a:r>
              <a:rPr lang="vi-VN" dirty="0"/>
              <a:t> </a:t>
            </a:r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Authentication</a:t>
            </a:r>
            <a:r>
              <a:rPr lang="vi-VN" dirty="0"/>
              <a:t>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0460-20E5-121C-1DEF-91A01F10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182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194E-DFF5-0DCE-AE94-464AA6A6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</p:spPr>
        <p:txBody>
          <a:bodyPr/>
          <a:lstStyle/>
          <a:p>
            <a:r>
              <a:rPr lang="en-US" dirty="0"/>
              <a:t>Explanation</a:t>
            </a: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B692CA-0C3C-B7AE-8DF8-55AD2DE4BC2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62400" y="1526959"/>
            <a:ext cx="3956800" cy="1902041"/>
          </a:xfrm>
        </p:spPr>
        <p:txBody>
          <a:bodyPr/>
          <a:lstStyle/>
          <a:p>
            <a:r>
              <a:rPr lang="en-US" dirty="0"/>
              <a:t>02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558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347788"/>
            <a:ext cx="73056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" b="61372"/>
          <a:stretch/>
        </p:blipFill>
        <p:spPr bwMode="auto">
          <a:xfrm>
            <a:off x="2692544" y="2520807"/>
            <a:ext cx="7264255" cy="1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7A661F-0AF4-C40E-DC95-EFA0F7E822F4}"/>
              </a:ext>
            </a:extLst>
          </p:cNvPr>
          <p:cNvSpPr/>
          <p:nvPr/>
        </p:nvSpPr>
        <p:spPr>
          <a:xfrm>
            <a:off x="2733963" y="3131129"/>
            <a:ext cx="2613890" cy="82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6B4D603-C9AB-5BD0-463B-A13EFF0CE783}"/>
              </a:ext>
            </a:extLst>
          </p:cNvPr>
          <p:cNvSpPr txBox="1">
            <a:spLocks/>
          </p:cNvSpPr>
          <p:nvPr/>
        </p:nvSpPr>
        <p:spPr>
          <a:xfrm>
            <a:off x="3740491" y="4583066"/>
            <a:ext cx="4711018" cy="662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i="0" dirty="0">
                <a:solidFill>
                  <a:schemeClr val="tx1"/>
                </a:solidFill>
                <a:effectLst/>
                <a:latin typeface="Lato-Regular"/>
              </a:rPr>
              <a:t>The user enters the login and password.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2E6EE-7F3D-4A67-A3C6-ED757875CE17}"/>
              </a:ext>
            </a:extLst>
          </p:cNvPr>
          <p:cNvSpPr/>
          <p:nvPr/>
        </p:nvSpPr>
        <p:spPr>
          <a:xfrm>
            <a:off x="5389272" y="3542146"/>
            <a:ext cx="1570821" cy="380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830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" b="61372"/>
          <a:stretch/>
        </p:blipFill>
        <p:spPr bwMode="auto">
          <a:xfrm>
            <a:off x="2692544" y="2520807"/>
            <a:ext cx="7264255" cy="1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16892E-DADD-312C-57FB-98D530645F2F}"/>
              </a:ext>
            </a:extLst>
          </p:cNvPr>
          <p:cNvCxnSpPr>
            <a:cxnSpLocks/>
          </p:cNvCxnSpPr>
          <p:nvPr/>
        </p:nvCxnSpPr>
        <p:spPr>
          <a:xfrm>
            <a:off x="5347854" y="3306618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0F6848-B14C-4823-669D-40E4FF0D3373}"/>
              </a:ext>
            </a:extLst>
          </p:cNvPr>
          <p:cNvSpPr/>
          <p:nvPr/>
        </p:nvSpPr>
        <p:spPr>
          <a:xfrm>
            <a:off x="7176655" y="3131128"/>
            <a:ext cx="2655309" cy="89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A661F-0AF4-C40E-DC95-EFA0F7E822F4}"/>
              </a:ext>
            </a:extLst>
          </p:cNvPr>
          <p:cNvSpPr/>
          <p:nvPr/>
        </p:nvSpPr>
        <p:spPr>
          <a:xfrm>
            <a:off x="2733963" y="3131129"/>
            <a:ext cx="2613890" cy="82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6B4D603-C9AB-5BD0-463B-A13EFF0CE783}"/>
              </a:ext>
            </a:extLst>
          </p:cNvPr>
          <p:cNvSpPr txBox="1">
            <a:spLocks/>
          </p:cNvSpPr>
          <p:nvPr/>
        </p:nvSpPr>
        <p:spPr>
          <a:xfrm>
            <a:off x="2692544" y="4583065"/>
            <a:ext cx="7264255" cy="8571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Lato-Regular"/>
              </a:rPr>
              <a:t> The cleartext user ID goes to the Authentication Server (AS) with a request for services on behalf of the user.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5A122-D5BD-10B5-A54C-0ADA0511DDBF}"/>
              </a:ext>
            </a:extLst>
          </p:cNvPr>
          <p:cNvSpPr/>
          <p:nvPr/>
        </p:nvSpPr>
        <p:spPr>
          <a:xfrm>
            <a:off x="5389272" y="3551382"/>
            <a:ext cx="1570821" cy="380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87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9" r="566" b="61372"/>
          <a:stretch/>
        </p:blipFill>
        <p:spPr bwMode="auto">
          <a:xfrm>
            <a:off x="2692544" y="2391498"/>
            <a:ext cx="2780144" cy="1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F6848-B14C-4823-669D-40E4FF0D3373}"/>
              </a:ext>
            </a:extLst>
          </p:cNvPr>
          <p:cNvSpPr/>
          <p:nvPr/>
        </p:nvSpPr>
        <p:spPr>
          <a:xfrm>
            <a:off x="2692544" y="3001819"/>
            <a:ext cx="2655309" cy="89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6B4D603-C9AB-5BD0-463B-A13EFF0CE783}"/>
              </a:ext>
            </a:extLst>
          </p:cNvPr>
          <p:cNvSpPr txBox="1">
            <a:spLocks/>
          </p:cNvSpPr>
          <p:nvPr/>
        </p:nvSpPr>
        <p:spPr>
          <a:xfrm>
            <a:off x="2692544" y="4583066"/>
            <a:ext cx="6511895" cy="3856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checks if the user login is in the database</a:t>
            </a:r>
            <a:endParaRPr lang="en-US" sz="2000" dirty="0">
              <a:solidFill>
                <a:schemeClr val="tx1"/>
              </a:solidFill>
              <a:latin typeface="Lat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50CCF-25B3-6AA4-54A2-16D4E3A5F6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903" y="2391498"/>
            <a:ext cx="1108536" cy="16078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6A1E7D-81B0-C75B-D8FF-912418C4957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347853" y="3429000"/>
            <a:ext cx="2748050" cy="20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75EE60E1-BF1C-E250-CEDF-7AA1E33B4757}"/>
              </a:ext>
            </a:extLst>
          </p:cNvPr>
          <p:cNvSpPr txBox="1">
            <a:spLocks/>
          </p:cNvSpPr>
          <p:nvPr/>
        </p:nvSpPr>
        <p:spPr>
          <a:xfrm>
            <a:off x="2692543" y="5031021"/>
            <a:ext cx="6511895" cy="9969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there is information about that user, then AS can generate a client secret key according to the user’s ID and password</a:t>
            </a:r>
            <a:endParaRPr lang="en-US" sz="2000" dirty="0">
              <a:solidFill>
                <a:schemeClr val="tx1"/>
              </a:solidFill>
              <a:latin typeface="La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091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guring Kerberos Authentication Protocol">
            <a:extLst>
              <a:ext uri="{FF2B5EF4-FFF2-40B4-BE49-F238E27FC236}">
                <a16:creationId xmlns:a16="http://schemas.microsoft.com/office/drawing/2014/main" id="{6A3520B6-C9F4-5324-6866-BB9E2559E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" b="61372"/>
          <a:stretch/>
        </p:blipFill>
        <p:spPr bwMode="auto">
          <a:xfrm>
            <a:off x="2692544" y="2520807"/>
            <a:ext cx="7264255" cy="1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16892E-DADD-312C-57FB-98D530645F2F}"/>
              </a:ext>
            </a:extLst>
          </p:cNvPr>
          <p:cNvCxnSpPr>
            <a:cxnSpLocks/>
          </p:cNvCxnSpPr>
          <p:nvPr/>
        </p:nvCxnSpPr>
        <p:spPr>
          <a:xfrm flipH="1">
            <a:off x="5347855" y="3839278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0F6848-B14C-4823-669D-40E4FF0D3373}"/>
              </a:ext>
            </a:extLst>
          </p:cNvPr>
          <p:cNvSpPr/>
          <p:nvPr/>
        </p:nvSpPr>
        <p:spPr>
          <a:xfrm>
            <a:off x="7176655" y="3131128"/>
            <a:ext cx="2655309" cy="89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A661F-0AF4-C40E-DC95-EFA0F7E822F4}"/>
              </a:ext>
            </a:extLst>
          </p:cNvPr>
          <p:cNvSpPr/>
          <p:nvPr/>
        </p:nvSpPr>
        <p:spPr>
          <a:xfrm>
            <a:off x="2733963" y="3131129"/>
            <a:ext cx="2613890" cy="82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6B4D603-C9AB-5BD0-463B-A13EFF0CE783}"/>
              </a:ext>
            </a:extLst>
          </p:cNvPr>
          <p:cNvSpPr txBox="1">
            <a:spLocks/>
          </p:cNvSpPr>
          <p:nvPr/>
        </p:nvSpPr>
        <p:spPr>
          <a:xfrm>
            <a:off x="2692544" y="4583065"/>
            <a:ext cx="7264255" cy="19952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Lato-Regular"/>
              </a:rPr>
              <a:t>AS sends to user: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ato-Regular"/>
              </a:rPr>
              <a:t>The client/TSG session key (encrypted with the client secret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ato-Regular"/>
              </a:rPr>
              <a:t>TGT including the user ID, network address and ticket validity period + Client/TGS session key (encrypted with the TGS secret key).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CF15D3-D121-A292-0207-1FBACB403994}"/>
              </a:ext>
            </a:extLst>
          </p:cNvPr>
          <p:cNvSpPr/>
          <p:nvPr/>
        </p:nvSpPr>
        <p:spPr>
          <a:xfrm>
            <a:off x="2733963" y="3995331"/>
            <a:ext cx="2613890" cy="380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CC1D1-D5EC-B7B8-A102-9BD04EF999B0}"/>
              </a:ext>
            </a:extLst>
          </p:cNvPr>
          <p:cNvSpPr/>
          <p:nvPr/>
        </p:nvSpPr>
        <p:spPr>
          <a:xfrm>
            <a:off x="5389272" y="3131128"/>
            <a:ext cx="1570821" cy="380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306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Market Research Pitch Deck by Slidesgo</Template>
  <TotalTime>176</TotalTime>
  <Words>199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Barlow Semi Condensed</vt:lpstr>
      <vt:lpstr>Barlow Semi Condensed Medium</vt:lpstr>
      <vt:lpstr>Fjalla One</vt:lpstr>
      <vt:lpstr>Hanken Grotesk</vt:lpstr>
      <vt:lpstr>Lato-Regular</vt:lpstr>
      <vt:lpstr>Nunito Light</vt:lpstr>
      <vt:lpstr>Proxima Nova</vt:lpstr>
      <vt:lpstr>Proxima Nova Semibold</vt:lpstr>
      <vt:lpstr>Raleway</vt:lpstr>
      <vt:lpstr>Raleway Black</vt:lpstr>
      <vt:lpstr>Raleway ExtraBold</vt:lpstr>
      <vt:lpstr>Roboto Condensed Light</vt:lpstr>
      <vt:lpstr>Technology Market Research Pitch Deck by Slidesgo</vt:lpstr>
      <vt:lpstr>Slidesgo Final Pages</vt:lpstr>
      <vt:lpstr>Technology Consulting by Slidesgo</vt:lpstr>
      <vt:lpstr>1_Slidesgo Final Pages</vt:lpstr>
      <vt:lpstr>KERBEROS AUTHENTICATION</vt:lpstr>
      <vt:lpstr>Overview  </vt:lpstr>
      <vt:lpstr>How Kerberos Authentication Works</vt:lpstr>
      <vt:lpstr>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KEBEROS AUTHENTICATION</dc:title>
  <dc:creator>Lê Huỳnh Quang Vũ</dc:creator>
  <cp:lastModifiedBy>Lê Huỳnh Quang Vũ</cp:lastModifiedBy>
  <cp:revision>4</cp:revision>
  <dcterms:created xsi:type="dcterms:W3CDTF">2023-11-06T07:12:02Z</dcterms:created>
  <dcterms:modified xsi:type="dcterms:W3CDTF">2023-11-07T09:26:26Z</dcterms:modified>
</cp:coreProperties>
</file>