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7" r:id="rId2"/>
    <p:sldId id="258" r:id="rId3"/>
    <p:sldId id="261" r:id="rId4"/>
    <p:sldId id="259" r:id="rId5"/>
    <p:sldId id="260" r:id="rId6"/>
    <p:sldId id="301" r:id="rId7"/>
    <p:sldId id="302" r:id="rId8"/>
    <p:sldId id="266" r:id="rId9"/>
    <p:sldId id="303" r:id="rId10"/>
    <p:sldId id="306" r:id="rId11"/>
    <p:sldId id="309" r:id="rId12"/>
    <p:sldId id="304" r:id="rId13"/>
    <p:sldId id="265" r:id="rId14"/>
    <p:sldId id="307" r:id="rId15"/>
    <p:sldId id="268" r:id="rId16"/>
    <p:sldId id="30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721FBB-DD91-40EB-AEBD-C835728F63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19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CB1F7-2BC1-484E-879A-6CACFF56712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CEE86-A3E6-4DE2-ADF5-508588A75C6F}" type="slidenum">
              <a:rPr lang="en-US"/>
              <a:pPr/>
              <a:t>13</a:t>
            </a:fld>
            <a:endParaRPr lang="en-US"/>
          </a:p>
        </p:txBody>
      </p:sp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17ED4-2098-44FB-89A4-66617C3A5A08}" type="slidenum">
              <a:rPr lang="en-US"/>
              <a:pPr/>
              <a:t>14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1ECBA-911F-43CD-8ADD-13ADAC698101}" type="slidenum">
              <a:rPr lang="en-US"/>
              <a:pPr/>
              <a:t>15</a:t>
            </a:fld>
            <a:endParaRPr lang="en-U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EFD61-88F7-46F0-9A31-8B34AB70E76C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BCCDF-079D-4D96-B8A5-A6FA1665A900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9351A-7D96-47A1-89B9-5149D3AF3B3E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E8455-B442-487D-A457-A20E7457CA29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3948D-E833-4090-885F-375C9E3F5065}" type="slidenum">
              <a:rPr lang="en-US"/>
              <a:pPr/>
              <a:t>8</a:t>
            </a:fld>
            <a:endParaRPr lang="en-US"/>
          </a:p>
        </p:txBody>
      </p:sp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76AFF-81B6-4F08-B718-9FD435ECA906}" type="slidenum">
              <a:rPr lang="en-US"/>
              <a:pPr/>
              <a:t>9</a:t>
            </a:fld>
            <a:endParaRPr lang="en-US"/>
          </a:p>
        </p:txBody>
      </p:sp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0804A-D70F-4F91-85A4-FC96906AFDD8}" type="slidenum">
              <a:rPr lang="en-US"/>
              <a:pPr/>
              <a:t>11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11200"/>
            <a:ext cx="4605338" cy="34544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67213"/>
            <a:ext cx="5026025" cy="4065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DE885-1CB9-4B15-9808-1BACF56B95C8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F1045D3-4CAD-4FCB-A712-BB5D6F0B6C6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626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B11CB-E3D6-48F2-B601-5C8B6A939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14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ECFA8-FFF5-4905-BFE0-67B7E3069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3B773-1CA7-42E3-ADB6-6F1EF0C139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6BF1B-C853-4F5E-B096-ED55AB1B1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0EC82-8574-4093-A8E2-B5710AC7A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7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371D1-0520-48A1-B0AB-BCE2BA93D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8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3C79F-DAC7-455A-9671-25EDDAF8A5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82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82838-D030-412F-9693-69DC4F7892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5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B0E7C-7E37-4A00-B5FF-7C0ECF63B3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7D9A0-3D3F-4907-B3FB-E0BA72D6B0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2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C477B578-9301-467F-AF2B-EE702E7FE57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523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229600" cy="2743200"/>
          </a:xfrm>
        </p:spPr>
        <p:txBody>
          <a:bodyPr/>
          <a:lstStyle/>
          <a:p>
            <a:pPr algn="ctr"/>
            <a:r>
              <a:rPr lang="en-US">
                <a:solidFill>
                  <a:srgbClr val="0000CC"/>
                </a:solidFill>
              </a:rPr>
              <a:t>CHƯƠNG 1</a:t>
            </a:r>
            <a:r>
              <a:rPr lang="en-US">
                <a:solidFill>
                  <a:srgbClr val="FF0000"/>
                </a:solidFill>
              </a:rPr>
              <a:t/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TỔNG QUAN VỀ TRUYỀN DỮ LIỆU VÀ MẠNG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dụ: </a:t>
            </a:r>
          </a:p>
        </p:txBody>
      </p:sp>
      <p:pic>
        <p:nvPicPr>
          <p:cNvPr id="105476" name="Picture 4" descr="EEKOL_2006DEC_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38250"/>
            <a:ext cx="7315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relay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Được dùng trong chuyển mạch gói có xác suất lỗi thấp</a:t>
            </a:r>
          </a:p>
          <a:p>
            <a:pPr>
              <a:lnSpc>
                <a:spcPct val="90000"/>
              </a:lnSpc>
            </a:pPr>
            <a:r>
              <a:rPr lang="en-US" sz="2500"/>
              <a:t>Frame relay "uyển chuyển" hơn đường thuê bao. Khách hàng thuê đường Frame relay có thể mua một dịch vụ có mức độ xác định - một "tốc độ thông tin uỷ thác" ("Committed Information Rate" - CIR). </a:t>
            </a:r>
          </a:p>
          <a:p>
            <a:pPr>
              <a:lnSpc>
                <a:spcPct val="90000"/>
              </a:lnSpc>
            </a:pPr>
            <a:r>
              <a:rPr lang="en-US" sz="2500"/>
              <a:t>Nhà cung cấp dịch vụ có thể đưa ra một phương pháp tương tự như là phương pháp thay thế đó là Switched Multimegabit Data Service.</a:t>
            </a:r>
            <a:br>
              <a:rPr lang="en-US" sz="2500"/>
            </a:br>
            <a:endParaRPr lang="en-US" sz="25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6588"/>
          </a:xfrm>
        </p:spPr>
        <p:txBody>
          <a:bodyPr/>
          <a:lstStyle/>
          <a:p>
            <a:r>
              <a:rPr lang="en-US" sz="3900"/>
              <a:t>ATM</a:t>
            </a:r>
            <a:br>
              <a:rPr lang="en-US" sz="3900"/>
            </a:br>
            <a:endParaRPr lang="en-US" sz="390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2113"/>
            <a:ext cx="8229600" cy="44688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700"/>
              <a:t>Chế độ truyền bất đồng bộ (Asynchronous Transfer Mode)</a:t>
            </a:r>
          </a:p>
          <a:p>
            <a:pPr>
              <a:lnSpc>
                <a:spcPct val="80000"/>
              </a:lnSpc>
            </a:pPr>
            <a:r>
              <a:rPr lang="en-US" sz="2700"/>
              <a:t>Dùng các gói có kích thước cố định (gọi là cell)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cục bộ (LAN)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Quy mô nhỏ</a:t>
            </a:r>
          </a:p>
          <a:p>
            <a:pPr>
              <a:lnSpc>
                <a:spcPct val="90000"/>
              </a:lnSpc>
            </a:pPr>
            <a:r>
              <a:rPr lang="en-US"/>
              <a:t>Kết nối các thiết bị cùng tổ chức</a:t>
            </a:r>
          </a:p>
          <a:p>
            <a:pPr>
              <a:lnSpc>
                <a:spcPct val="90000"/>
              </a:lnSpc>
            </a:pPr>
            <a:r>
              <a:rPr lang="en-US"/>
              <a:t>Tốc độ cao</a:t>
            </a:r>
          </a:p>
          <a:p>
            <a:pPr>
              <a:lnSpc>
                <a:spcPct val="90000"/>
              </a:lnSpc>
            </a:pPr>
            <a:r>
              <a:rPr lang="en-US"/>
              <a:t>Thông thường là các hệ thống broadcast</a:t>
            </a:r>
          </a:p>
          <a:p>
            <a:pPr>
              <a:lnSpc>
                <a:spcPct val="90000"/>
              </a:lnSpc>
            </a:pPr>
            <a:r>
              <a:rPr lang="en-US"/>
              <a:t>Hiện tại các hệ thống chuyển mạch và ATM đang được ứng dụng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hình mạng cục bộ (LAN)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Chuyển mạch (Switched)</a:t>
            </a:r>
          </a:p>
          <a:p>
            <a:pPr lvl="1">
              <a:lnSpc>
                <a:spcPct val="90000"/>
              </a:lnSpc>
            </a:pPr>
            <a:r>
              <a:rPr lang="en-US"/>
              <a:t>Ethernet chuyển mạch (một hoặc nhiều bộ chuyển mạch)</a:t>
            </a:r>
          </a:p>
          <a:p>
            <a:pPr lvl="1">
              <a:lnSpc>
                <a:spcPct val="90000"/>
              </a:lnSpc>
            </a:pPr>
            <a:r>
              <a:rPr lang="en-US"/>
              <a:t>ATM LAN</a:t>
            </a:r>
          </a:p>
          <a:p>
            <a:pPr lvl="1">
              <a:lnSpc>
                <a:spcPct val="90000"/>
              </a:lnSpc>
            </a:pPr>
            <a:r>
              <a:rPr lang="en-US"/>
              <a:t>Fibre channel</a:t>
            </a:r>
          </a:p>
          <a:p>
            <a:pPr>
              <a:lnSpc>
                <a:spcPct val="90000"/>
              </a:lnSpc>
            </a:pPr>
            <a:r>
              <a:rPr lang="en-US"/>
              <a:t>Không dây (Wireless)</a:t>
            </a:r>
          </a:p>
          <a:p>
            <a:pPr lvl="1">
              <a:lnSpc>
                <a:spcPct val="90000"/>
              </a:lnSpc>
            </a:pPr>
            <a:r>
              <a:rPr lang="en-US"/>
              <a:t>Cơ động</a:t>
            </a:r>
          </a:p>
          <a:p>
            <a:pPr lvl="1">
              <a:lnSpc>
                <a:spcPct val="90000"/>
              </a:lnSpc>
            </a:pPr>
            <a:r>
              <a:rPr lang="en-US"/>
              <a:t>Dễ dàng cài đặt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hình mạng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71500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19400"/>
            <a:ext cx="8229600" cy="1139825"/>
          </a:xfrm>
        </p:spPr>
        <p:txBody>
          <a:bodyPr/>
          <a:lstStyle/>
          <a:p>
            <a:pPr algn="ctr"/>
            <a:r>
              <a:rPr lang="en-US"/>
              <a:t>HẾT CHƯƠNG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truyền thông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/>
              <a:t>Máy nguồn (Source)</a:t>
            </a:r>
          </a:p>
          <a:p>
            <a:r>
              <a:rPr lang="en-US" sz="3400"/>
              <a:t>Thiết bị truyền (Transmitter)</a:t>
            </a:r>
          </a:p>
          <a:p>
            <a:r>
              <a:rPr lang="en-US" sz="3400"/>
              <a:t>Hệ thống truyền (Transmission System)</a:t>
            </a:r>
          </a:p>
          <a:p>
            <a:r>
              <a:rPr lang="en-US" sz="3400"/>
              <a:t>Thiết bị nhận (Receiver)</a:t>
            </a:r>
          </a:p>
          <a:p>
            <a:r>
              <a:rPr lang="en-US" sz="3400"/>
              <a:t>Máy đích (Destination)</a:t>
            </a:r>
          </a:p>
          <a:p>
            <a:endParaRPr lang="en-US" sz="3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Tác vụ của truyền dữ liệu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sz="2200"/>
              <a:t>Sử dụng hệ thống đường truyền </a:t>
            </a:r>
          </a:p>
          <a:p>
            <a:r>
              <a:rPr lang="en-US" sz="2200"/>
              <a:t>Các chuẩn giao tiếp</a:t>
            </a:r>
          </a:p>
          <a:p>
            <a:r>
              <a:rPr lang="en-US" sz="2200"/>
              <a:t>Tạo tín hiệu</a:t>
            </a:r>
          </a:p>
          <a:p>
            <a:r>
              <a:rPr lang="en-US" sz="2200"/>
              <a:t>Đồng bộ tín hiệu</a:t>
            </a:r>
          </a:p>
          <a:p>
            <a:r>
              <a:rPr lang="en-US" sz="2200"/>
              <a:t>Quản lý việc trao đổi dữ liệu</a:t>
            </a:r>
          </a:p>
          <a:p>
            <a:r>
              <a:rPr lang="en-US" sz="2200"/>
              <a:t>Điều khiển luồng</a:t>
            </a:r>
          </a:p>
          <a:p>
            <a:r>
              <a:rPr lang="en-US" sz="2200"/>
              <a:t>Phát hiện và sửa lỗi</a:t>
            </a:r>
          </a:p>
          <a:p>
            <a:r>
              <a:rPr lang="en-US" sz="2200"/>
              <a:t>Địa chỉ </a:t>
            </a:r>
          </a:p>
          <a:p>
            <a:r>
              <a:rPr lang="en-US" sz="2200"/>
              <a:t>Tìm đường</a:t>
            </a:r>
          </a:p>
          <a:p>
            <a:r>
              <a:rPr lang="en-US" sz="2200"/>
              <a:t>Khôi phục</a:t>
            </a:r>
          </a:p>
          <a:p>
            <a:r>
              <a:rPr lang="en-US" sz="2200"/>
              <a:t>Định dạng gói tin</a:t>
            </a:r>
          </a:p>
          <a:p>
            <a:r>
              <a:rPr lang="en-US" sz="2200"/>
              <a:t>Bảo mật</a:t>
            </a:r>
          </a:p>
          <a:p>
            <a:r>
              <a:rPr lang="en-US" sz="2200"/>
              <a:t>Quản trị mạng</a:t>
            </a:r>
          </a:p>
          <a:p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truyền thông đơn giản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533400" y="914400"/>
            <a:ext cx="8281988" cy="2143125"/>
            <a:chOff x="398" y="1952"/>
            <a:chExt cx="5217" cy="1350"/>
          </a:xfrm>
        </p:grpSpPr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787" y="3090"/>
              <a:ext cx="28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VNI-Helve" pitchFamily="2" charset="0"/>
                </a:rPr>
                <a:t>                                            Sô ñoà toång quaùt</a:t>
              </a:r>
            </a:p>
          </p:txBody>
        </p:sp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398" y="2387"/>
              <a:ext cx="681" cy="680"/>
              <a:chOff x="398" y="2387"/>
              <a:chExt cx="681" cy="680"/>
            </a:xfrm>
          </p:grpSpPr>
          <p:sp>
            <p:nvSpPr>
              <p:cNvPr id="8198" name="Rectangle 6"/>
              <p:cNvSpPr>
                <a:spLocks noChangeArrowheads="1"/>
              </p:cNvSpPr>
              <p:nvPr/>
            </p:nvSpPr>
            <p:spPr bwMode="auto">
              <a:xfrm>
                <a:off x="398" y="2455"/>
                <a:ext cx="612" cy="6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Book Antiqua" pitchFamily="18" charset="0"/>
                  </a:rPr>
                  <a:t>Source</a:t>
                </a:r>
              </a:p>
            </p:txBody>
          </p:sp>
          <p:sp>
            <p:nvSpPr>
              <p:cNvPr id="8199" name="Freeform 7"/>
              <p:cNvSpPr>
                <a:spLocks/>
              </p:cNvSpPr>
              <p:nvPr/>
            </p:nvSpPr>
            <p:spPr bwMode="auto">
              <a:xfrm>
                <a:off x="398" y="2387"/>
                <a:ext cx="681" cy="68"/>
              </a:xfrm>
              <a:custGeom>
                <a:avLst/>
                <a:gdLst>
                  <a:gd name="T0" fmla="*/ 613 w 681"/>
                  <a:gd name="T1" fmla="*/ 68 h 68"/>
                  <a:gd name="T2" fmla="*/ 0 w 681"/>
                  <a:gd name="T3" fmla="*/ 68 h 68"/>
                  <a:gd name="T4" fmla="*/ 68 w 681"/>
                  <a:gd name="T5" fmla="*/ 0 h 68"/>
                  <a:gd name="T6" fmla="*/ 681 w 681"/>
                  <a:gd name="T7" fmla="*/ 0 h 68"/>
                  <a:gd name="T8" fmla="*/ 613 w 68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1" h="68">
                    <a:moveTo>
                      <a:pt x="613" y="68"/>
                    </a:moveTo>
                    <a:lnTo>
                      <a:pt x="0" y="68"/>
                    </a:lnTo>
                    <a:lnTo>
                      <a:pt x="68" y="0"/>
                    </a:lnTo>
                    <a:lnTo>
                      <a:pt x="681" y="0"/>
                    </a:lnTo>
                    <a:lnTo>
                      <a:pt x="613" y="68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0" name="Freeform 8"/>
              <p:cNvSpPr>
                <a:spLocks/>
              </p:cNvSpPr>
              <p:nvPr/>
            </p:nvSpPr>
            <p:spPr bwMode="auto">
              <a:xfrm>
                <a:off x="1011" y="2387"/>
                <a:ext cx="68" cy="680"/>
              </a:xfrm>
              <a:custGeom>
                <a:avLst/>
                <a:gdLst>
                  <a:gd name="T0" fmla="*/ 68 w 68"/>
                  <a:gd name="T1" fmla="*/ 0 h 680"/>
                  <a:gd name="T2" fmla="*/ 68 w 68"/>
                  <a:gd name="T3" fmla="*/ 612 h 680"/>
                  <a:gd name="T4" fmla="*/ 0 w 68"/>
                  <a:gd name="T5" fmla="*/ 680 h 680"/>
                  <a:gd name="T6" fmla="*/ 0 w 68"/>
                  <a:gd name="T7" fmla="*/ 68 h 680"/>
                  <a:gd name="T8" fmla="*/ 68 w 68"/>
                  <a:gd name="T9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80">
                    <a:moveTo>
                      <a:pt x="68" y="0"/>
                    </a:moveTo>
                    <a:lnTo>
                      <a:pt x="68" y="612"/>
                    </a:lnTo>
                    <a:lnTo>
                      <a:pt x="0" y="680"/>
                    </a:lnTo>
                    <a:lnTo>
                      <a:pt x="0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01" name="Group 9"/>
            <p:cNvGrpSpPr>
              <a:grpSpLocks/>
            </p:cNvGrpSpPr>
            <p:nvPr/>
          </p:nvGrpSpPr>
          <p:grpSpPr bwMode="auto">
            <a:xfrm>
              <a:off x="1532" y="2387"/>
              <a:ext cx="681" cy="680"/>
              <a:chOff x="398" y="2387"/>
              <a:chExt cx="681" cy="680"/>
            </a:xfrm>
          </p:grpSpPr>
          <p:sp>
            <p:nvSpPr>
              <p:cNvPr id="8202" name="Rectangle 10"/>
              <p:cNvSpPr>
                <a:spLocks noChangeArrowheads="1"/>
              </p:cNvSpPr>
              <p:nvPr/>
            </p:nvSpPr>
            <p:spPr bwMode="auto">
              <a:xfrm>
                <a:off x="398" y="2455"/>
                <a:ext cx="612" cy="6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Book Antiqua" pitchFamily="18" charset="0"/>
                  </a:rPr>
                  <a:t>Trans-</a:t>
                </a:r>
                <a:br>
                  <a:rPr lang="en-US" sz="1400">
                    <a:latin typeface="Book Antiqua" pitchFamily="18" charset="0"/>
                  </a:rPr>
                </a:br>
                <a:r>
                  <a:rPr lang="en-US" sz="1400">
                    <a:latin typeface="Book Antiqua" pitchFamily="18" charset="0"/>
                  </a:rPr>
                  <a:t>mitter</a:t>
                </a:r>
              </a:p>
            </p:txBody>
          </p:sp>
          <p:sp>
            <p:nvSpPr>
              <p:cNvPr id="8203" name="Freeform 11"/>
              <p:cNvSpPr>
                <a:spLocks/>
              </p:cNvSpPr>
              <p:nvPr/>
            </p:nvSpPr>
            <p:spPr bwMode="auto">
              <a:xfrm>
                <a:off x="398" y="2387"/>
                <a:ext cx="681" cy="68"/>
              </a:xfrm>
              <a:custGeom>
                <a:avLst/>
                <a:gdLst>
                  <a:gd name="T0" fmla="*/ 613 w 681"/>
                  <a:gd name="T1" fmla="*/ 68 h 68"/>
                  <a:gd name="T2" fmla="*/ 0 w 681"/>
                  <a:gd name="T3" fmla="*/ 68 h 68"/>
                  <a:gd name="T4" fmla="*/ 68 w 681"/>
                  <a:gd name="T5" fmla="*/ 0 h 68"/>
                  <a:gd name="T6" fmla="*/ 681 w 681"/>
                  <a:gd name="T7" fmla="*/ 0 h 68"/>
                  <a:gd name="T8" fmla="*/ 613 w 68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1" h="68">
                    <a:moveTo>
                      <a:pt x="613" y="68"/>
                    </a:moveTo>
                    <a:lnTo>
                      <a:pt x="0" y="68"/>
                    </a:lnTo>
                    <a:lnTo>
                      <a:pt x="68" y="0"/>
                    </a:lnTo>
                    <a:lnTo>
                      <a:pt x="681" y="0"/>
                    </a:lnTo>
                    <a:lnTo>
                      <a:pt x="613" y="68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4" name="Freeform 12"/>
              <p:cNvSpPr>
                <a:spLocks/>
              </p:cNvSpPr>
              <p:nvPr/>
            </p:nvSpPr>
            <p:spPr bwMode="auto">
              <a:xfrm>
                <a:off x="1011" y="2387"/>
                <a:ext cx="68" cy="680"/>
              </a:xfrm>
              <a:custGeom>
                <a:avLst/>
                <a:gdLst>
                  <a:gd name="T0" fmla="*/ 68 w 68"/>
                  <a:gd name="T1" fmla="*/ 0 h 680"/>
                  <a:gd name="T2" fmla="*/ 68 w 68"/>
                  <a:gd name="T3" fmla="*/ 612 h 680"/>
                  <a:gd name="T4" fmla="*/ 0 w 68"/>
                  <a:gd name="T5" fmla="*/ 680 h 680"/>
                  <a:gd name="T6" fmla="*/ 0 w 68"/>
                  <a:gd name="T7" fmla="*/ 68 h 680"/>
                  <a:gd name="T8" fmla="*/ 68 w 68"/>
                  <a:gd name="T9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80">
                    <a:moveTo>
                      <a:pt x="68" y="0"/>
                    </a:moveTo>
                    <a:lnTo>
                      <a:pt x="68" y="612"/>
                    </a:lnTo>
                    <a:lnTo>
                      <a:pt x="0" y="680"/>
                    </a:lnTo>
                    <a:lnTo>
                      <a:pt x="0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1033" y="2750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6" name="Group 14"/>
            <p:cNvGrpSpPr>
              <a:grpSpLocks/>
            </p:cNvGrpSpPr>
            <p:nvPr/>
          </p:nvGrpSpPr>
          <p:grpSpPr bwMode="auto">
            <a:xfrm>
              <a:off x="2666" y="2387"/>
              <a:ext cx="681" cy="680"/>
              <a:chOff x="398" y="2387"/>
              <a:chExt cx="681" cy="680"/>
            </a:xfrm>
          </p:grpSpPr>
          <p:sp>
            <p:nvSpPr>
              <p:cNvPr id="8207" name="Rectangle 15"/>
              <p:cNvSpPr>
                <a:spLocks noChangeArrowheads="1"/>
              </p:cNvSpPr>
              <p:nvPr/>
            </p:nvSpPr>
            <p:spPr bwMode="auto">
              <a:xfrm>
                <a:off x="398" y="2455"/>
                <a:ext cx="612" cy="6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Book Antiqua" pitchFamily="18" charset="0"/>
                  </a:rPr>
                  <a:t>Trans-</a:t>
                </a:r>
                <a:br>
                  <a:rPr lang="en-US" sz="1400">
                    <a:latin typeface="Book Antiqua" pitchFamily="18" charset="0"/>
                  </a:rPr>
                </a:br>
                <a:r>
                  <a:rPr lang="en-US" sz="1400">
                    <a:latin typeface="Book Antiqua" pitchFamily="18" charset="0"/>
                  </a:rPr>
                  <a:t>mission</a:t>
                </a:r>
                <a:br>
                  <a:rPr lang="en-US" sz="1400">
                    <a:latin typeface="Book Antiqua" pitchFamily="18" charset="0"/>
                  </a:rPr>
                </a:br>
                <a:r>
                  <a:rPr lang="en-US" sz="1400">
                    <a:latin typeface="Book Antiqua" pitchFamily="18" charset="0"/>
                  </a:rPr>
                  <a:t>System</a:t>
                </a:r>
              </a:p>
            </p:txBody>
          </p:sp>
          <p:sp>
            <p:nvSpPr>
              <p:cNvPr id="8208" name="Freeform 16"/>
              <p:cNvSpPr>
                <a:spLocks/>
              </p:cNvSpPr>
              <p:nvPr/>
            </p:nvSpPr>
            <p:spPr bwMode="auto">
              <a:xfrm>
                <a:off x="398" y="2387"/>
                <a:ext cx="681" cy="68"/>
              </a:xfrm>
              <a:custGeom>
                <a:avLst/>
                <a:gdLst>
                  <a:gd name="T0" fmla="*/ 613 w 681"/>
                  <a:gd name="T1" fmla="*/ 68 h 68"/>
                  <a:gd name="T2" fmla="*/ 0 w 681"/>
                  <a:gd name="T3" fmla="*/ 68 h 68"/>
                  <a:gd name="T4" fmla="*/ 68 w 681"/>
                  <a:gd name="T5" fmla="*/ 0 h 68"/>
                  <a:gd name="T6" fmla="*/ 681 w 681"/>
                  <a:gd name="T7" fmla="*/ 0 h 68"/>
                  <a:gd name="T8" fmla="*/ 613 w 68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1" h="68">
                    <a:moveTo>
                      <a:pt x="613" y="68"/>
                    </a:moveTo>
                    <a:lnTo>
                      <a:pt x="0" y="68"/>
                    </a:lnTo>
                    <a:lnTo>
                      <a:pt x="68" y="0"/>
                    </a:lnTo>
                    <a:lnTo>
                      <a:pt x="681" y="0"/>
                    </a:lnTo>
                    <a:lnTo>
                      <a:pt x="613" y="68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9" name="Freeform 17"/>
              <p:cNvSpPr>
                <a:spLocks/>
              </p:cNvSpPr>
              <p:nvPr/>
            </p:nvSpPr>
            <p:spPr bwMode="auto">
              <a:xfrm>
                <a:off x="1011" y="2387"/>
                <a:ext cx="68" cy="680"/>
              </a:xfrm>
              <a:custGeom>
                <a:avLst/>
                <a:gdLst>
                  <a:gd name="T0" fmla="*/ 68 w 68"/>
                  <a:gd name="T1" fmla="*/ 0 h 680"/>
                  <a:gd name="T2" fmla="*/ 68 w 68"/>
                  <a:gd name="T3" fmla="*/ 612 h 680"/>
                  <a:gd name="T4" fmla="*/ 0 w 68"/>
                  <a:gd name="T5" fmla="*/ 680 h 680"/>
                  <a:gd name="T6" fmla="*/ 0 w 68"/>
                  <a:gd name="T7" fmla="*/ 68 h 680"/>
                  <a:gd name="T8" fmla="*/ 68 w 68"/>
                  <a:gd name="T9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80">
                    <a:moveTo>
                      <a:pt x="68" y="0"/>
                    </a:moveTo>
                    <a:lnTo>
                      <a:pt x="68" y="612"/>
                    </a:lnTo>
                    <a:lnTo>
                      <a:pt x="0" y="680"/>
                    </a:lnTo>
                    <a:lnTo>
                      <a:pt x="0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2167" y="2750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11" name="Group 19"/>
            <p:cNvGrpSpPr>
              <a:grpSpLocks/>
            </p:cNvGrpSpPr>
            <p:nvPr/>
          </p:nvGrpSpPr>
          <p:grpSpPr bwMode="auto">
            <a:xfrm>
              <a:off x="3800" y="2387"/>
              <a:ext cx="681" cy="680"/>
              <a:chOff x="398" y="2387"/>
              <a:chExt cx="681" cy="680"/>
            </a:xfrm>
          </p:grpSpPr>
          <p:sp>
            <p:nvSpPr>
              <p:cNvPr id="8212" name="Rectangle 20"/>
              <p:cNvSpPr>
                <a:spLocks noChangeArrowheads="1"/>
              </p:cNvSpPr>
              <p:nvPr/>
            </p:nvSpPr>
            <p:spPr bwMode="auto">
              <a:xfrm>
                <a:off x="398" y="2455"/>
                <a:ext cx="612" cy="6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Book Antiqua" pitchFamily="18" charset="0"/>
                  </a:rPr>
                  <a:t>Receiver</a:t>
                </a:r>
              </a:p>
            </p:txBody>
          </p:sp>
          <p:sp>
            <p:nvSpPr>
              <p:cNvPr id="8213" name="Freeform 21"/>
              <p:cNvSpPr>
                <a:spLocks/>
              </p:cNvSpPr>
              <p:nvPr/>
            </p:nvSpPr>
            <p:spPr bwMode="auto">
              <a:xfrm>
                <a:off x="398" y="2387"/>
                <a:ext cx="681" cy="68"/>
              </a:xfrm>
              <a:custGeom>
                <a:avLst/>
                <a:gdLst>
                  <a:gd name="T0" fmla="*/ 613 w 681"/>
                  <a:gd name="T1" fmla="*/ 68 h 68"/>
                  <a:gd name="T2" fmla="*/ 0 w 681"/>
                  <a:gd name="T3" fmla="*/ 68 h 68"/>
                  <a:gd name="T4" fmla="*/ 68 w 681"/>
                  <a:gd name="T5" fmla="*/ 0 h 68"/>
                  <a:gd name="T6" fmla="*/ 681 w 681"/>
                  <a:gd name="T7" fmla="*/ 0 h 68"/>
                  <a:gd name="T8" fmla="*/ 613 w 68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1" h="68">
                    <a:moveTo>
                      <a:pt x="613" y="68"/>
                    </a:moveTo>
                    <a:lnTo>
                      <a:pt x="0" y="68"/>
                    </a:lnTo>
                    <a:lnTo>
                      <a:pt x="68" y="0"/>
                    </a:lnTo>
                    <a:lnTo>
                      <a:pt x="681" y="0"/>
                    </a:lnTo>
                    <a:lnTo>
                      <a:pt x="613" y="68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4" name="Freeform 22"/>
              <p:cNvSpPr>
                <a:spLocks/>
              </p:cNvSpPr>
              <p:nvPr/>
            </p:nvSpPr>
            <p:spPr bwMode="auto">
              <a:xfrm>
                <a:off x="1011" y="2387"/>
                <a:ext cx="68" cy="680"/>
              </a:xfrm>
              <a:custGeom>
                <a:avLst/>
                <a:gdLst>
                  <a:gd name="T0" fmla="*/ 68 w 68"/>
                  <a:gd name="T1" fmla="*/ 0 h 680"/>
                  <a:gd name="T2" fmla="*/ 68 w 68"/>
                  <a:gd name="T3" fmla="*/ 612 h 680"/>
                  <a:gd name="T4" fmla="*/ 0 w 68"/>
                  <a:gd name="T5" fmla="*/ 680 h 680"/>
                  <a:gd name="T6" fmla="*/ 0 w 68"/>
                  <a:gd name="T7" fmla="*/ 68 h 680"/>
                  <a:gd name="T8" fmla="*/ 68 w 68"/>
                  <a:gd name="T9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80">
                    <a:moveTo>
                      <a:pt x="68" y="0"/>
                    </a:moveTo>
                    <a:lnTo>
                      <a:pt x="68" y="612"/>
                    </a:lnTo>
                    <a:lnTo>
                      <a:pt x="0" y="680"/>
                    </a:lnTo>
                    <a:lnTo>
                      <a:pt x="0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3301" y="2750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16" name="Group 24"/>
            <p:cNvGrpSpPr>
              <a:grpSpLocks/>
            </p:cNvGrpSpPr>
            <p:nvPr/>
          </p:nvGrpSpPr>
          <p:grpSpPr bwMode="auto">
            <a:xfrm>
              <a:off x="4934" y="2387"/>
              <a:ext cx="681" cy="680"/>
              <a:chOff x="398" y="2387"/>
              <a:chExt cx="681" cy="680"/>
            </a:xfrm>
          </p:grpSpPr>
          <p:sp>
            <p:nvSpPr>
              <p:cNvPr id="8217" name="Rectangle 25"/>
              <p:cNvSpPr>
                <a:spLocks noChangeArrowheads="1"/>
              </p:cNvSpPr>
              <p:nvPr/>
            </p:nvSpPr>
            <p:spPr bwMode="auto">
              <a:xfrm>
                <a:off x="398" y="2455"/>
                <a:ext cx="612" cy="6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Book Antiqua" pitchFamily="18" charset="0"/>
                  </a:rPr>
                  <a:t>Des-</a:t>
                </a:r>
                <a:br>
                  <a:rPr lang="en-US" sz="1400">
                    <a:latin typeface="Book Antiqua" pitchFamily="18" charset="0"/>
                  </a:rPr>
                </a:br>
                <a:r>
                  <a:rPr lang="en-US" sz="1400">
                    <a:latin typeface="Book Antiqua" pitchFamily="18" charset="0"/>
                  </a:rPr>
                  <a:t>tination</a:t>
                </a:r>
              </a:p>
            </p:txBody>
          </p:sp>
          <p:sp>
            <p:nvSpPr>
              <p:cNvPr id="8218" name="Freeform 26"/>
              <p:cNvSpPr>
                <a:spLocks/>
              </p:cNvSpPr>
              <p:nvPr/>
            </p:nvSpPr>
            <p:spPr bwMode="auto">
              <a:xfrm>
                <a:off x="398" y="2387"/>
                <a:ext cx="681" cy="68"/>
              </a:xfrm>
              <a:custGeom>
                <a:avLst/>
                <a:gdLst>
                  <a:gd name="T0" fmla="*/ 613 w 681"/>
                  <a:gd name="T1" fmla="*/ 68 h 68"/>
                  <a:gd name="T2" fmla="*/ 0 w 681"/>
                  <a:gd name="T3" fmla="*/ 68 h 68"/>
                  <a:gd name="T4" fmla="*/ 68 w 681"/>
                  <a:gd name="T5" fmla="*/ 0 h 68"/>
                  <a:gd name="T6" fmla="*/ 681 w 681"/>
                  <a:gd name="T7" fmla="*/ 0 h 68"/>
                  <a:gd name="T8" fmla="*/ 613 w 681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1" h="68">
                    <a:moveTo>
                      <a:pt x="613" y="68"/>
                    </a:moveTo>
                    <a:lnTo>
                      <a:pt x="0" y="68"/>
                    </a:lnTo>
                    <a:lnTo>
                      <a:pt x="68" y="0"/>
                    </a:lnTo>
                    <a:lnTo>
                      <a:pt x="681" y="0"/>
                    </a:lnTo>
                    <a:lnTo>
                      <a:pt x="613" y="68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9" name="Freeform 27"/>
              <p:cNvSpPr>
                <a:spLocks/>
              </p:cNvSpPr>
              <p:nvPr/>
            </p:nvSpPr>
            <p:spPr bwMode="auto">
              <a:xfrm>
                <a:off x="1011" y="2387"/>
                <a:ext cx="68" cy="680"/>
              </a:xfrm>
              <a:custGeom>
                <a:avLst/>
                <a:gdLst>
                  <a:gd name="T0" fmla="*/ 68 w 68"/>
                  <a:gd name="T1" fmla="*/ 0 h 680"/>
                  <a:gd name="T2" fmla="*/ 68 w 68"/>
                  <a:gd name="T3" fmla="*/ 612 h 680"/>
                  <a:gd name="T4" fmla="*/ 0 w 68"/>
                  <a:gd name="T5" fmla="*/ 680 h 680"/>
                  <a:gd name="T6" fmla="*/ 0 w 68"/>
                  <a:gd name="T7" fmla="*/ 68 h 680"/>
                  <a:gd name="T8" fmla="*/ 68 w 68"/>
                  <a:gd name="T9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80">
                    <a:moveTo>
                      <a:pt x="68" y="0"/>
                    </a:moveTo>
                    <a:lnTo>
                      <a:pt x="68" y="612"/>
                    </a:lnTo>
                    <a:lnTo>
                      <a:pt x="0" y="680"/>
                    </a:lnTo>
                    <a:lnTo>
                      <a:pt x="0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4435" y="2750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AutoShape 29"/>
            <p:cNvSpPr>
              <a:spLocks/>
            </p:cNvSpPr>
            <p:nvPr/>
          </p:nvSpPr>
          <p:spPr bwMode="auto">
            <a:xfrm rot="-5400000">
              <a:off x="1237" y="1321"/>
              <a:ext cx="137" cy="1815"/>
            </a:xfrm>
            <a:prstGeom prst="rightBrace">
              <a:avLst>
                <a:gd name="adj1" fmla="val 11040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Text Box 30"/>
            <p:cNvSpPr txBox="1">
              <a:spLocks noChangeArrowheads="1"/>
            </p:cNvSpPr>
            <p:nvPr/>
          </p:nvSpPr>
          <p:spPr bwMode="auto">
            <a:xfrm>
              <a:off x="817" y="1953"/>
              <a:ext cx="8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Book Antiqua" pitchFamily="18" charset="0"/>
                </a:rPr>
                <a:t>Source System</a:t>
              </a:r>
            </a:p>
          </p:txBody>
        </p:sp>
        <p:sp>
          <p:nvSpPr>
            <p:cNvPr id="8223" name="AutoShape 31"/>
            <p:cNvSpPr>
              <a:spLocks/>
            </p:cNvSpPr>
            <p:nvPr/>
          </p:nvSpPr>
          <p:spPr bwMode="auto">
            <a:xfrm rot="-5400000">
              <a:off x="4639" y="1320"/>
              <a:ext cx="137" cy="1815"/>
            </a:xfrm>
            <a:prstGeom prst="rightBrace">
              <a:avLst>
                <a:gd name="adj1" fmla="val 11040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4165" y="1952"/>
              <a:ext cx="10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Book Antiqua" pitchFamily="18" charset="0"/>
                </a:rPr>
                <a:t>Destination System</a:t>
              </a:r>
            </a:p>
          </p:txBody>
        </p:sp>
      </p:grpSp>
      <p:grpSp>
        <p:nvGrpSpPr>
          <p:cNvPr id="8225" name="Group 33"/>
          <p:cNvGrpSpPr>
            <a:grpSpLocks/>
          </p:cNvGrpSpPr>
          <p:nvPr/>
        </p:nvGrpSpPr>
        <p:grpSpPr bwMode="auto">
          <a:xfrm>
            <a:off x="228600" y="3657600"/>
            <a:ext cx="8583613" cy="2501900"/>
            <a:chOff x="398" y="2764"/>
            <a:chExt cx="5407" cy="1576"/>
          </a:xfrm>
        </p:grpSpPr>
        <p:sp>
          <p:nvSpPr>
            <p:cNvPr id="8226" name="Text Box 34"/>
            <p:cNvSpPr txBox="1">
              <a:spLocks noChangeArrowheads="1"/>
            </p:cNvSpPr>
            <p:nvPr/>
          </p:nvSpPr>
          <p:spPr bwMode="auto">
            <a:xfrm>
              <a:off x="2848" y="3974"/>
              <a:ext cx="58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1">
                  <a:latin typeface="VNI-Helve" pitchFamily="2" charset="0"/>
                </a:rPr>
                <a:t>Ví du thực tếï</a:t>
              </a:r>
            </a:p>
          </p:txBody>
        </p:sp>
        <p:pic>
          <p:nvPicPr>
            <p:cNvPr id="8227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" y="2764"/>
              <a:ext cx="5407" cy="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truyền dữ liệu đơn giản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50"/>
          <a:stretch>
            <a:fillRect/>
          </a:stretch>
        </p:blipFill>
        <p:spPr bwMode="auto">
          <a:xfrm>
            <a:off x="47625" y="1371600"/>
            <a:ext cx="90963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máy tính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Mô hình kết nối điểm nối điểm không hoàn toàn thực tế</a:t>
            </a:r>
          </a:p>
          <a:p>
            <a:pPr lvl="1"/>
            <a:r>
              <a:rPr lang="en-US"/>
              <a:t>Các thiết bị có thể rất xa nhau</a:t>
            </a:r>
          </a:p>
          <a:p>
            <a:pPr lvl="1"/>
            <a:r>
              <a:rPr lang="en-US"/>
              <a:t>Nếu có quá nhiều thiết bị thì cần số lượng kết nối lớn</a:t>
            </a:r>
          </a:p>
          <a:p>
            <a:r>
              <a:rPr lang="en-US"/>
              <a:t>Giải pháp đề xuất</a:t>
            </a:r>
          </a:p>
          <a:p>
            <a:pPr lvl="1"/>
            <a:r>
              <a:rPr lang="en-US"/>
              <a:t>Mạng diện rộng (WAN)</a:t>
            </a:r>
          </a:p>
          <a:p>
            <a:pPr lvl="1"/>
            <a:r>
              <a:rPr lang="en-US"/>
              <a:t>Mạng cục bộ (LAN)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các mạng WAN và LAN</a:t>
            </a:r>
          </a:p>
        </p:txBody>
      </p:sp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1905000" y="1676400"/>
            <a:ext cx="5345113" cy="4330700"/>
            <a:chOff x="2534" y="958"/>
            <a:chExt cx="3706" cy="3016"/>
          </a:xfrm>
        </p:grpSpPr>
        <p:pic>
          <p:nvPicPr>
            <p:cNvPr id="9830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" y="1248"/>
              <a:ext cx="3682" cy="2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310" name="Text Box 6"/>
            <p:cNvSpPr txBox="1">
              <a:spLocks noChangeArrowheads="1"/>
            </p:cNvSpPr>
            <p:nvPr/>
          </p:nvSpPr>
          <p:spPr bwMode="auto">
            <a:xfrm>
              <a:off x="4536" y="1033"/>
              <a:ext cx="64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Verdana" pitchFamily="34" charset="0"/>
                </a:rPr>
                <a:t>Switching</a:t>
              </a:r>
              <a:br>
                <a:rPr lang="en-US" sz="1200">
                  <a:latin typeface="Verdana" pitchFamily="34" charset="0"/>
                </a:rPr>
              </a:br>
              <a:r>
                <a:rPr lang="en-US" sz="1200">
                  <a:latin typeface="Verdana" pitchFamily="34" charset="0"/>
                </a:rPr>
                <a:t>node</a:t>
              </a:r>
            </a:p>
          </p:txBody>
        </p:sp>
        <p:sp>
          <p:nvSpPr>
            <p:cNvPr id="98311" name="Text Box 7"/>
            <p:cNvSpPr txBox="1">
              <a:spLocks noChangeArrowheads="1"/>
            </p:cNvSpPr>
            <p:nvPr/>
          </p:nvSpPr>
          <p:spPr bwMode="auto">
            <a:xfrm>
              <a:off x="3400" y="958"/>
              <a:ext cx="857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>
                  <a:latin typeface="Verdana" pitchFamily="34" charset="0"/>
                </a:rPr>
                <a:t>Wide-Area</a:t>
              </a:r>
              <a:br>
                <a:rPr lang="en-US" sz="1400" b="1">
                  <a:latin typeface="Verdana" pitchFamily="34" charset="0"/>
                </a:rPr>
              </a:br>
              <a:r>
                <a:rPr lang="en-US" sz="1400" b="1">
                  <a:latin typeface="Verdana" pitchFamily="34" charset="0"/>
                </a:rPr>
                <a:t>Network</a:t>
              </a:r>
            </a:p>
          </p:txBody>
        </p:sp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4998" y="2081"/>
              <a:ext cx="1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Verdana" pitchFamily="34" charset="0"/>
                </a:rPr>
                <a:t>Destination system</a:t>
              </a:r>
            </a:p>
          </p:txBody>
        </p:sp>
        <p:sp>
          <p:nvSpPr>
            <p:cNvPr id="98313" name="Text Box 9"/>
            <p:cNvSpPr txBox="1">
              <a:spLocks noChangeArrowheads="1"/>
            </p:cNvSpPr>
            <p:nvPr/>
          </p:nvSpPr>
          <p:spPr bwMode="auto">
            <a:xfrm>
              <a:off x="2735" y="2081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Verdana" pitchFamily="34" charset="0"/>
                </a:rPr>
                <a:t>Source system</a:t>
              </a:r>
            </a:p>
          </p:txBody>
        </p:sp>
        <p:sp>
          <p:nvSpPr>
            <p:cNvPr id="98314" name="Text Box 10"/>
            <p:cNvSpPr txBox="1">
              <a:spLocks noChangeArrowheads="1"/>
            </p:cNvSpPr>
            <p:nvPr/>
          </p:nvSpPr>
          <p:spPr bwMode="auto">
            <a:xfrm>
              <a:off x="2534" y="2603"/>
              <a:ext cx="49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Verdana" pitchFamily="34" charset="0"/>
                </a:rPr>
                <a:t>Source</a:t>
              </a:r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3352" y="2546"/>
              <a:ext cx="45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Verdana" pitchFamily="34" charset="0"/>
                </a:rPr>
                <a:t>Trans</a:t>
              </a:r>
              <a:br>
                <a:rPr lang="en-US" sz="1200">
                  <a:latin typeface="Verdana" pitchFamily="34" charset="0"/>
                </a:rPr>
              </a:br>
              <a:r>
                <a:rPr lang="en-US" sz="1200">
                  <a:latin typeface="Verdana" pitchFamily="34" charset="0"/>
                </a:rPr>
                <a:t>mitter</a:t>
              </a:r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4113" y="2500"/>
              <a:ext cx="52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Verdana" pitchFamily="34" charset="0"/>
                </a:rPr>
                <a:t>Trans</a:t>
              </a:r>
              <a:br>
                <a:rPr lang="en-US" sz="1200">
                  <a:latin typeface="Verdana" pitchFamily="34" charset="0"/>
                </a:rPr>
              </a:br>
              <a:r>
                <a:rPr lang="en-US" sz="1200">
                  <a:latin typeface="Verdana" pitchFamily="34" charset="0"/>
                </a:rPr>
                <a:t>mission</a:t>
              </a:r>
              <a:br>
                <a:rPr lang="en-US" sz="1200">
                  <a:latin typeface="Verdana" pitchFamily="34" charset="0"/>
                </a:rPr>
              </a:br>
              <a:r>
                <a:rPr lang="en-US" sz="1200">
                  <a:latin typeface="Verdana" pitchFamily="34" charset="0"/>
                </a:rPr>
                <a:t>System</a:t>
              </a:r>
            </a:p>
          </p:txBody>
        </p:sp>
        <p:sp>
          <p:nvSpPr>
            <p:cNvPr id="98317" name="Text Box 13"/>
            <p:cNvSpPr txBox="1">
              <a:spLocks noChangeArrowheads="1"/>
            </p:cNvSpPr>
            <p:nvPr/>
          </p:nvSpPr>
          <p:spPr bwMode="auto">
            <a:xfrm>
              <a:off x="4878" y="2614"/>
              <a:ext cx="58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Verdana" pitchFamily="34" charset="0"/>
                </a:rPr>
                <a:t>Receiver</a:t>
              </a:r>
            </a:p>
          </p:txBody>
        </p:sp>
        <p:sp>
          <p:nvSpPr>
            <p:cNvPr id="98318" name="Text Box 14"/>
            <p:cNvSpPr txBox="1">
              <a:spLocks noChangeArrowheads="1"/>
            </p:cNvSpPr>
            <p:nvPr/>
          </p:nvSpPr>
          <p:spPr bwMode="auto">
            <a:xfrm>
              <a:off x="5736" y="2535"/>
              <a:ext cx="48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Verdana" pitchFamily="34" charset="0"/>
                </a:rPr>
                <a:t>Dest</a:t>
              </a:r>
              <a:br>
                <a:rPr lang="en-US" sz="1200">
                  <a:latin typeface="Verdana" pitchFamily="34" charset="0"/>
                </a:rPr>
              </a:br>
              <a:r>
                <a:rPr lang="en-US" sz="1200">
                  <a:latin typeface="Verdana" pitchFamily="34" charset="0"/>
                </a:rPr>
                <a:t>ination</a:t>
              </a:r>
            </a:p>
          </p:txBody>
        </p:sp>
        <p:sp>
          <p:nvSpPr>
            <p:cNvPr id="98319" name="Text Box 15"/>
            <p:cNvSpPr txBox="1">
              <a:spLocks noChangeArrowheads="1"/>
            </p:cNvSpPr>
            <p:nvPr/>
          </p:nvSpPr>
          <p:spPr bwMode="auto">
            <a:xfrm>
              <a:off x="3897" y="3135"/>
              <a:ext cx="868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>
                  <a:latin typeface="Verdana" pitchFamily="34" charset="0"/>
                </a:rPr>
                <a:t>Local-Area</a:t>
              </a:r>
              <a:br>
                <a:rPr lang="en-US" sz="1400" b="1">
                  <a:latin typeface="Verdana" pitchFamily="34" charset="0"/>
                </a:rPr>
              </a:br>
              <a:r>
                <a:rPr lang="en-US" sz="1400" b="1">
                  <a:latin typeface="Verdana" pitchFamily="34" charset="0"/>
                </a:rPr>
                <a:t>Network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sz="3800"/>
              <a:t>Mạng diện rộng WAN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2113"/>
            <a:ext cx="8229600" cy="44688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/>
              <a:t>Triển khai theo diện rộng</a:t>
            </a:r>
          </a:p>
          <a:p>
            <a:pPr>
              <a:lnSpc>
                <a:spcPct val="80000"/>
              </a:lnSpc>
            </a:pPr>
            <a:r>
              <a:rPr lang="en-US" sz="3200"/>
              <a:t>Dựa vào các mạch truyền dẫn công cộng</a:t>
            </a:r>
          </a:p>
          <a:p>
            <a:pPr>
              <a:lnSpc>
                <a:spcPct val="80000"/>
              </a:lnSpc>
            </a:pPr>
            <a:r>
              <a:rPr lang="en-US"/>
              <a:t>Công nghệ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Mạng chuyển mạch (circuit-switching)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Mạng chuyển gói (packet-switching)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Frame Relay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ATM</a:t>
            </a:r>
          </a:p>
          <a:p>
            <a:pPr>
              <a:lnSpc>
                <a:spcPct val="8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sz="4000"/>
              <a:t>Mạng chuyển mạch và </a:t>
            </a:r>
            <a:r>
              <a:rPr lang="en-US" sz="3900"/>
              <a:t>Mạng chuyển gói </a:t>
            </a:r>
            <a:br>
              <a:rPr lang="en-US" sz="3900"/>
            </a:br>
            <a:endParaRPr lang="en-US" sz="390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2296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900"/>
              <a:t>Mạng chuyển mạch (circuit-switching)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Có đường truyền dành riêng được xác lập trong quá trình trao đổi dữ liệu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Ví dụ như mạng điện thoại công cộng </a:t>
            </a:r>
          </a:p>
          <a:p>
            <a:pPr>
              <a:lnSpc>
                <a:spcPct val="80000"/>
              </a:lnSpc>
            </a:pPr>
            <a:r>
              <a:rPr lang="en-US" sz="2800"/>
              <a:t>Mạng chuyển gói (packet-switching)</a:t>
            </a:r>
          </a:p>
          <a:p>
            <a:pPr lvl="1">
              <a:lnSpc>
                <a:spcPct val="80000"/>
              </a:lnSpc>
            </a:pPr>
            <a:r>
              <a:rPr lang="en-US" sz="2300"/>
              <a:t>Không được dành riêng đường truyền dẫn</a:t>
            </a:r>
          </a:p>
          <a:p>
            <a:pPr lvl="1">
              <a:lnSpc>
                <a:spcPct val="80000"/>
              </a:lnSpc>
            </a:pPr>
            <a:r>
              <a:rPr lang="en-US" sz="2300"/>
              <a:t>Mỗi gói đi theo đường khác nhau</a:t>
            </a:r>
          </a:p>
          <a:p>
            <a:pPr lvl="1">
              <a:lnSpc>
                <a:spcPct val="80000"/>
              </a:lnSpc>
            </a:pPr>
            <a:r>
              <a:rPr lang="en-US" sz="2300"/>
              <a:t>Chi phí đường truyền cao để khắc phục các lỗi truyền dẫn</a:t>
            </a:r>
          </a:p>
          <a:p>
            <a:pPr>
              <a:lnSpc>
                <a:spcPct val="80000"/>
              </a:lnSpc>
            </a:pP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169</TotalTime>
  <Words>503</Words>
  <Application>Microsoft Office PowerPoint</Application>
  <PresentationFormat>On-screen Show (4:3)</PresentationFormat>
  <Paragraphs>102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Times New Roman</vt:lpstr>
      <vt:lpstr>Wingdings</vt:lpstr>
      <vt:lpstr>VNI-Helve</vt:lpstr>
      <vt:lpstr>Book Antiqua</vt:lpstr>
      <vt:lpstr>Verdana</vt:lpstr>
      <vt:lpstr>Edge</vt:lpstr>
      <vt:lpstr>CHƯƠNG 1 TỔNG QUAN VỀ TRUYỀN DỮ LIỆU VÀ MẠNG</vt:lpstr>
      <vt:lpstr>Mô hình truyền thông</vt:lpstr>
      <vt:lpstr>Tác vụ của truyền dữ liệu</vt:lpstr>
      <vt:lpstr>Mô hình truyền thông đơn giản</vt:lpstr>
      <vt:lpstr>Mô hình truyền dữ liệu đơn giản</vt:lpstr>
      <vt:lpstr>Mạng máy tính</vt:lpstr>
      <vt:lpstr>Ví dụ các mạng WAN và LAN</vt:lpstr>
      <vt:lpstr>Mạng diện rộng WAN</vt:lpstr>
      <vt:lpstr>Mạng chuyển mạch và Mạng chuyển gói  </vt:lpstr>
      <vt:lpstr>Ví dụ: </vt:lpstr>
      <vt:lpstr>Frame relay</vt:lpstr>
      <vt:lpstr>ATM </vt:lpstr>
      <vt:lpstr>Mạng cục bộ (LAN)</vt:lpstr>
      <vt:lpstr>Cấu hình mạng cục bộ (LAN)</vt:lpstr>
      <vt:lpstr>Cấu hình mạng</vt:lpstr>
      <vt:lpstr>HẾT CHƯƠNG 1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 TỔNG QUAN VỀ TRUYỀN DỮ LIỆU VÀ MẠNG</dc:title>
  <dc:creator>Hai Quang Dam</dc:creator>
  <cp:lastModifiedBy>HT</cp:lastModifiedBy>
  <cp:revision>3</cp:revision>
  <dcterms:created xsi:type="dcterms:W3CDTF">2009-09-15T10:12:24Z</dcterms:created>
  <dcterms:modified xsi:type="dcterms:W3CDTF">2012-01-06T10:32:34Z</dcterms:modified>
</cp:coreProperties>
</file>