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289" r:id="rId2"/>
    <p:sldId id="290" r:id="rId3"/>
    <p:sldId id="291" r:id="rId4"/>
    <p:sldId id="292" r:id="rId5"/>
    <p:sldId id="257" r:id="rId6"/>
    <p:sldId id="293" r:id="rId7"/>
    <p:sldId id="294" r:id="rId8"/>
    <p:sldId id="295" r:id="rId9"/>
    <p:sldId id="261" r:id="rId10"/>
    <p:sldId id="262" r:id="rId11"/>
    <p:sldId id="296" r:id="rId12"/>
    <p:sldId id="263" r:id="rId13"/>
    <p:sldId id="264" r:id="rId14"/>
    <p:sldId id="297" r:id="rId15"/>
    <p:sldId id="265" r:id="rId16"/>
    <p:sldId id="298" r:id="rId17"/>
    <p:sldId id="266" r:id="rId18"/>
    <p:sldId id="299" r:id="rId19"/>
    <p:sldId id="311" r:id="rId20"/>
    <p:sldId id="309" r:id="rId21"/>
    <p:sldId id="312" r:id="rId22"/>
    <p:sldId id="314" r:id="rId23"/>
    <p:sldId id="315" r:id="rId24"/>
    <p:sldId id="310" r:id="rId25"/>
    <p:sldId id="316" r:id="rId26"/>
    <p:sldId id="268" r:id="rId27"/>
    <p:sldId id="269" r:id="rId28"/>
    <p:sldId id="270" r:id="rId29"/>
    <p:sldId id="317" r:id="rId30"/>
    <p:sldId id="271" r:id="rId31"/>
    <p:sldId id="273" r:id="rId32"/>
    <p:sldId id="286" r:id="rId33"/>
    <p:sldId id="287" r:id="rId34"/>
    <p:sldId id="31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67DE4BB-DEB9-402B-8F61-02E2719B3C90}" type="slidenum">
              <a:rPr lang="en-US"/>
              <a:pPr/>
              <a:t>‹#›</a:t>
            </a:fld>
            <a:endParaRPr lang="en-US"/>
          </a:p>
        </p:txBody>
      </p:sp>
    </p:spTree>
    <p:extLst>
      <p:ext uri="{BB962C8B-B14F-4D97-AF65-F5344CB8AC3E}">
        <p14:creationId xmlns:p14="http://schemas.microsoft.com/office/powerpoint/2010/main" val="3897285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D7D40-D925-4832-949A-C91E99294AA0}" type="slidenum">
              <a:rPr lang="en-US"/>
              <a:pPr/>
              <a:t>1</a:t>
            </a:fld>
            <a:endParaRPr lang="en-US"/>
          </a:p>
        </p:txBody>
      </p:sp>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064F9-38E4-4FDA-94E6-516428C57F30}" type="slidenum">
              <a:rPr lang="en-US"/>
              <a:pPr/>
              <a:t>15</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D4757-B539-41C6-9A3F-5266CDC18DB0}" type="slidenum">
              <a:rPr lang="en-US"/>
              <a:pPr/>
              <a:t>16</a:t>
            </a:fld>
            <a:endParaRPr 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489D9-FABB-43F4-8EB8-699049A9F601}" type="slidenum">
              <a:rPr lang="en-US"/>
              <a:pPr/>
              <a:t>17</a:t>
            </a:fld>
            <a:endParaRPr 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DB74A-86CB-40E7-ADCC-F218FEAF367C}" type="slidenum">
              <a:rPr lang="en-US"/>
              <a:pPr/>
              <a:t>18</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E1394-8836-4424-BE0D-656E55F35BCD}" type="slidenum">
              <a:rPr lang="en-US"/>
              <a:pPr/>
              <a:t>19</a:t>
            </a:fld>
            <a:endParaRPr lang="en-US"/>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E9BB7-1AF6-4ED4-991F-441C14951826}" type="slidenum">
              <a:rPr lang="en-US"/>
              <a:pPr/>
              <a:t>20</a:t>
            </a:fld>
            <a:endParaRPr 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C7799-EEF3-4892-8272-6E2ABA6EA790}" type="slidenum">
              <a:rPr lang="en-US"/>
              <a:pPr/>
              <a:t>24</a:t>
            </a:fld>
            <a:endParaRPr 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36D05-41F7-4DED-B9A6-0EE0C3864AF4}" type="slidenum">
              <a:rPr lang="en-US"/>
              <a:pPr/>
              <a:t>26</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BFB236-E6FE-480D-A2F5-348E11375E7C}" type="slidenum">
              <a:rPr lang="en-US"/>
              <a:pPr/>
              <a:t>27</a:t>
            </a:fld>
            <a:endParaRPr 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2F576-FA49-4CFA-9A67-3B8727BD3DA5}" type="slidenum">
              <a:rPr lang="en-US"/>
              <a:pPr/>
              <a:t>28</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1D22E7-32D9-45F9-9D21-91EDF4E6187D}" type="slidenum">
              <a:rPr lang="en-US"/>
              <a:pPr/>
              <a:t>4</a:t>
            </a:fld>
            <a:endParaRPr lang="en-US"/>
          </a:p>
        </p:txBody>
      </p:sp>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CB456-3DB3-495C-9ACF-5AAFEB06774D}" type="slidenum">
              <a:rPr lang="en-US"/>
              <a:pPr/>
              <a:t>30</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F2937-7EDB-4ACA-9671-D53699072585}" type="slidenum">
              <a:rPr lang="en-US"/>
              <a:pPr/>
              <a:t>31</a:t>
            </a:fld>
            <a:endParaRPr lang="en-US"/>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8AE00-13BD-4471-8C75-767956BB9FA8}" type="slidenum">
              <a:rPr lang="en-US"/>
              <a:pPr/>
              <a:t>32</a:t>
            </a:fld>
            <a:endParaRPr lang="en-US"/>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2B73D-B3E7-416C-9D5D-502AC68A9B80}" type="slidenum">
              <a:rPr lang="en-US"/>
              <a:pPr/>
              <a:t>33</a:t>
            </a:fld>
            <a:endParaRPr lang="en-US"/>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C7C04-B24D-49F5-843A-1321225051B7}" type="slidenum">
              <a:rPr lang="en-US"/>
              <a:pPr/>
              <a:t>5</a:t>
            </a:fld>
            <a:endParaRPr 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29BFD-756B-4751-ADC4-0136FFF8D66F}" type="slidenum">
              <a:rPr lang="en-US"/>
              <a:pPr/>
              <a:t>8</a:t>
            </a:fld>
            <a:endParaRPr 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B1BAB-7829-4BCB-B59A-88F43B1282B1}" type="slidenum">
              <a:rPr lang="en-US"/>
              <a:pPr/>
              <a:t>9</a:t>
            </a:fld>
            <a:endParaRPr 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895FD9-7DC7-41C4-8C11-670DFC0CF0CC}" type="slidenum">
              <a:rPr lang="en-US"/>
              <a:pPr/>
              <a:t>10</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5115A-5F79-4322-9C56-E830167A0EC0}" type="slidenum">
              <a:rPr lang="en-US"/>
              <a:pPr/>
              <a:t>12</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878AE-C78D-45A3-954A-9793123EF4D3}" type="slidenum">
              <a:rPr lang="en-US"/>
              <a:pPr/>
              <a:t>13</a:t>
            </a:fld>
            <a:endParaRPr 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AFF30-507F-453C-BA35-3A11FF464269}" type="slidenum">
              <a:rPr lang="en-US"/>
              <a:pPr/>
              <a:t>14</a:t>
            </a:fld>
            <a:endParaRPr 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7475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74756" name="Rectangle 4"/>
          <p:cNvSpPr>
            <a:spLocks noGrp="1" noChangeArrowheads="1"/>
          </p:cNvSpPr>
          <p:nvPr>
            <p:ph type="dt" sz="half" idx="2"/>
          </p:nvPr>
        </p:nvSpPr>
        <p:spPr/>
        <p:txBody>
          <a:bodyPr/>
          <a:lstStyle>
            <a:lvl1pPr>
              <a:defRPr/>
            </a:lvl1pPr>
          </a:lstStyle>
          <a:p>
            <a:endParaRPr lang="en-US" altLang="en-US"/>
          </a:p>
        </p:txBody>
      </p:sp>
      <p:sp>
        <p:nvSpPr>
          <p:cNvPr id="74757"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74758" name="Rectangle 6"/>
          <p:cNvSpPr>
            <a:spLocks noGrp="1" noChangeArrowheads="1"/>
          </p:cNvSpPr>
          <p:nvPr>
            <p:ph type="sldNum" sz="quarter" idx="4"/>
          </p:nvPr>
        </p:nvSpPr>
        <p:spPr/>
        <p:txBody>
          <a:bodyPr/>
          <a:lstStyle>
            <a:lvl1pPr>
              <a:defRPr/>
            </a:lvl1pPr>
          </a:lstStyle>
          <a:p>
            <a:fld id="{B3E1D8EC-1270-43DB-86E6-D2940A4FCAB7}" type="slidenum">
              <a:rPr lang="en-US" altLang="en-US"/>
              <a:pPr/>
              <a:t>‹#›</a:t>
            </a:fld>
            <a:endParaRPr lang="en-US" altLang="en-US"/>
          </a:p>
        </p:txBody>
      </p:sp>
      <p:sp>
        <p:nvSpPr>
          <p:cNvPr id="74759"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88E66FD-937E-47FF-8C1F-459A37A36369}" type="slidenum">
              <a:rPr lang="en-US" altLang="en-US"/>
              <a:pPr/>
              <a:t>‹#›</a:t>
            </a:fld>
            <a:endParaRPr lang="en-US" altLang="en-US"/>
          </a:p>
        </p:txBody>
      </p:sp>
    </p:spTree>
    <p:extLst>
      <p:ext uri="{BB962C8B-B14F-4D97-AF65-F5344CB8AC3E}">
        <p14:creationId xmlns:p14="http://schemas.microsoft.com/office/powerpoint/2010/main" val="208979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3D95385-DDEE-41CD-975A-59BEE3164AA3}" type="slidenum">
              <a:rPr lang="en-US" altLang="en-US"/>
              <a:pPr/>
              <a:t>‹#›</a:t>
            </a:fld>
            <a:endParaRPr lang="en-US" altLang="en-US"/>
          </a:p>
        </p:txBody>
      </p:sp>
    </p:spTree>
    <p:extLst>
      <p:ext uri="{BB962C8B-B14F-4D97-AF65-F5344CB8AC3E}">
        <p14:creationId xmlns:p14="http://schemas.microsoft.com/office/powerpoint/2010/main" val="321267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189FDB4-290E-4EA2-8C39-87630D3A25FB}" type="slidenum">
              <a:rPr lang="en-US" altLang="en-US"/>
              <a:pPr/>
              <a:t>‹#›</a:t>
            </a:fld>
            <a:endParaRPr lang="en-US" altLang="en-US"/>
          </a:p>
        </p:txBody>
      </p:sp>
    </p:spTree>
    <p:extLst>
      <p:ext uri="{BB962C8B-B14F-4D97-AF65-F5344CB8AC3E}">
        <p14:creationId xmlns:p14="http://schemas.microsoft.com/office/powerpoint/2010/main" val="2304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8588227-94AB-48BF-B74D-7B16DD6095FB}" type="slidenum">
              <a:rPr lang="en-US" altLang="en-US"/>
              <a:pPr/>
              <a:t>‹#›</a:t>
            </a:fld>
            <a:endParaRPr lang="en-US" altLang="en-US"/>
          </a:p>
        </p:txBody>
      </p:sp>
    </p:spTree>
    <p:extLst>
      <p:ext uri="{BB962C8B-B14F-4D97-AF65-F5344CB8AC3E}">
        <p14:creationId xmlns:p14="http://schemas.microsoft.com/office/powerpoint/2010/main" val="268378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0EAFB02-CAF5-422A-920B-03F4E6564136}" type="slidenum">
              <a:rPr lang="en-US" altLang="en-US"/>
              <a:pPr/>
              <a:t>‹#›</a:t>
            </a:fld>
            <a:endParaRPr lang="en-US" altLang="en-US"/>
          </a:p>
        </p:txBody>
      </p:sp>
    </p:spTree>
    <p:extLst>
      <p:ext uri="{BB962C8B-B14F-4D97-AF65-F5344CB8AC3E}">
        <p14:creationId xmlns:p14="http://schemas.microsoft.com/office/powerpoint/2010/main" val="10932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26357CC2-4255-4707-AD5D-3575DA68297B}" type="slidenum">
              <a:rPr lang="en-US" altLang="en-US"/>
              <a:pPr/>
              <a:t>‹#›</a:t>
            </a:fld>
            <a:endParaRPr lang="en-US" altLang="en-US"/>
          </a:p>
        </p:txBody>
      </p:sp>
    </p:spTree>
    <p:extLst>
      <p:ext uri="{BB962C8B-B14F-4D97-AF65-F5344CB8AC3E}">
        <p14:creationId xmlns:p14="http://schemas.microsoft.com/office/powerpoint/2010/main" val="210039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ECF4026-63D5-4688-A511-980EECE5AA31}" type="slidenum">
              <a:rPr lang="en-US" altLang="en-US"/>
              <a:pPr/>
              <a:t>‹#›</a:t>
            </a:fld>
            <a:endParaRPr lang="en-US" altLang="en-US"/>
          </a:p>
        </p:txBody>
      </p:sp>
    </p:spTree>
    <p:extLst>
      <p:ext uri="{BB962C8B-B14F-4D97-AF65-F5344CB8AC3E}">
        <p14:creationId xmlns:p14="http://schemas.microsoft.com/office/powerpoint/2010/main" val="186898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B7598F6D-71FA-44B7-BBD8-A93C41522B8B}" type="slidenum">
              <a:rPr lang="en-US" altLang="en-US"/>
              <a:pPr/>
              <a:t>‹#›</a:t>
            </a:fld>
            <a:endParaRPr lang="en-US" altLang="en-US"/>
          </a:p>
        </p:txBody>
      </p:sp>
    </p:spTree>
    <p:extLst>
      <p:ext uri="{BB962C8B-B14F-4D97-AF65-F5344CB8AC3E}">
        <p14:creationId xmlns:p14="http://schemas.microsoft.com/office/powerpoint/2010/main" val="185458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2576160-4A8B-4A32-B6DD-F1AD1C7A997B}" type="slidenum">
              <a:rPr lang="en-US" altLang="en-US"/>
              <a:pPr/>
              <a:t>‹#›</a:t>
            </a:fld>
            <a:endParaRPr lang="en-US" altLang="en-US"/>
          </a:p>
        </p:txBody>
      </p:sp>
    </p:spTree>
    <p:extLst>
      <p:ext uri="{BB962C8B-B14F-4D97-AF65-F5344CB8AC3E}">
        <p14:creationId xmlns:p14="http://schemas.microsoft.com/office/powerpoint/2010/main" val="142514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2F654CE-9172-4B2C-BB17-48DF67868AF1}" type="slidenum">
              <a:rPr lang="en-US" altLang="en-US"/>
              <a:pPr/>
              <a:t>‹#›</a:t>
            </a:fld>
            <a:endParaRPr lang="en-US" altLang="en-US"/>
          </a:p>
        </p:txBody>
      </p:sp>
    </p:spTree>
    <p:extLst>
      <p:ext uri="{BB962C8B-B14F-4D97-AF65-F5344CB8AC3E}">
        <p14:creationId xmlns:p14="http://schemas.microsoft.com/office/powerpoint/2010/main" val="261098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7373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3732"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7373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73734"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7494B7BC-6F3F-4FFC-823C-F6A6D28AC5B6}" type="slidenum">
              <a:rPr lang="en-US" altLang="en-US"/>
              <a:pPr/>
              <a:t>‹#›</a:t>
            </a:fld>
            <a:endParaRPr lang="en-US" altLang="en-US"/>
          </a:p>
        </p:txBody>
      </p:sp>
      <p:sp>
        <p:nvSpPr>
          <p:cNvPr id="73735"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3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09600" y="1600200"/>
            <a:ext cx="8229600" cy="2743200"/>
          </a:xfrm>
        </p:spPr>
        <p:txBody>
          <a:bodyPr/>
          <a:lstStyle/>
          <a:p>
            <a:pPr algn="ctr"/>
            <a:r>
              <a:rPr lang="en-US">
                <a:solidFill>
                  <a:srgbClr val="0000CC"/>
                </a:solidFill>
              </a:rPr>
              <a:t>CHƯƠNG 2</a:t>
            </a:r>
            <a:r>
              <a:rPr lang="en-US">
                <a:solidFill>
                  <a:srgbClr val="FF0000"/>
                </a:solidFill>
              </a:rPr>
              <a:t/>
            </a:r>
            <a:br>
              <a:rPr lang="en-US">
                <a:solidFill>
                  <a:srgbClr val="FF0000"/>
                </a:solidFill>
              </a:rPr>
            </a:br>
            <a:r>
              <a:rPr lang="en-US">
                <a:solidFill>
                  <a:srgbClr val="FF0000"/>
                </a:solidFill>
              </a:rPr>
              <a:t>GIAO THỨC VÀ CẤU TRÚC MẠNG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Cấu trúc giao thức và mạng</a:t>
            </a:r>
          </a:p>
        </p:txBody>
      </p:sp>
      <p:grpSp>
        <p:nvGrpSpPr>
          <p:cNvPr id="14340" name="Group 4"/>
          <p:cNvGrpSpPr>
            <a:grpSpLocks/>
          </p:cNvGrpSpPr>
          <p:nvPr/>
        </p:nvGrpSpPr>
        <p:grpSpPr bwMode="auto">
          <a:xfrm>
            <a:off x="971550" y="1371600"/>
            <a:ext cx="7334250" cy="4475163"/>
            <a:chOff x="2362" y="1253"/>
            <a:chExt cx="3878" cy="2819"/>
          </a:xfrm>
        </p:grpSpPr>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 y="1344"/>
              <a:ext cx="3773" cy="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Text Box 6"/>
            <p:cNvSpPr txBox="1">
              <a:spLocks noChangeArrowheads="1"/>
            </p:cNvSpPr>
            <p:nvPr/>
          </p:nvSpPr>
          <p:spPr bwMode="auto">
            <a:xfrm>
              <a:off x="2473" y="3880"/>
              <a:ext cx="6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Computer B</a:t>
              </a:r>
            </a:p>
          </p:txBody>
        </p:sp>
        <p:sp>
          <p:nvSpPr>
            <p:cNvPr id="14343" name="Text Box 7"/>
            <p:cNvSpPr txBox="1">
              <a:spLocks noChangeArrowheads="1"/>
            </p:cNvSpPr>
            <p:nvPr/>
          </p:nvSpPr>
          <p:spPr bwMode="auto">
            <a:xfrm>
              <a:off x="2362" y="2217"/>
              <a:ext cx="9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400">
                  <a:latin typeface="Verdana" pitchFamily="34" charset="0"/>
                </a:rPr>
                <a:t>Computer A</a:t>
              </a:r>
            </a:p>
          </p:txBody>
        </p:sp>
        <p:sp>
          <p:nvSpPr>
            <p:cNvPr id="14344" name="Text Box 8"/>
            <p:cNvSpPr txBox="1">
              <a:spLocks noChangeArrowheads="1"/>
            </p:cNvSpPr>
            <p:nvPr/>
          </p:nvSpPr>
          <p:spPr bwMode="auto">
            <a:xfrm>
              <a:off x="5490" y="3041"/>
              <a:ext cx="66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Computer C</a:t>
              </a:r>
            </a:p>
          </p:txBody>
        </p:sp>
        <p:sp>
          <p:nvSpPr>
            <p:cNvPr id="14345" name="Text Box 9"/>
            <p:cNvSpPr txBox="1">
              <a:spLocks noChangeArrowheads="1"/>
            </p:cNvSpPr>
            <p:nvPr/>
          </p:nvSpPr>
          <p:spPr bwMode="auto">
            <a:xfrm>
              <a:off x="3614" y="1797"/>
              <a:ext cx="8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Network Address</a:t>
              </a:r>
            </a:p>
          </p:txBody>
        </p:sp>
        <p:sp>
          <p:nvSpPr>
            <p:cNvPr id="14346" name="Text Box 10"/>
            <p:cNvSpPr txBox="1">
              <a:spLocks noChangeArrowheads="1"/>
            </p:cNvSpPr>
            <p:nvPr/>
          </p:nvSpPr>
          <p:spPr bwMode="auto">
            <a:xfrm>
              <a:off x="3381" y="1253"/>
              <a:ext cx="10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Service Access Point</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Yêu cầu về địa chỉ</a:t>
            </a:r>
          </a:p>
        </p:txBody>
      </p:sp>
      <p:sp>
        <p:nvSpPr>
          <p:cNvPr id="82947" name="Rectangle 3"/>
          <p:cNvSpPr>
            <a:spLocks noGrp="1" noChangeArrowheads="1"/>
          </p:cNvSpPr>
          <p:nvPr>
            <p:ph type="body" idx="1"/>
          </p:nvPr>
        </p:nvSpPr>
        <p:spPr>
          <a:xfrm>
            <a:off x="457200" y="1600200"/>
            <a:ext cx="8229600" cy="3733800"/>
          </a:xfrm>
        </p:spPr>
        <p:txBody>
          <a:bodyPr/>
          <a:lstStyle/>
          <a:p>
            <a:r>
              <a:rPr lang="en-US"/>
              <a:t>Có 2 mức địa chỉ là địa chỉ mạng và địa chỉ ứng dụng</a:t>
            </a:r>
          </a:p>
          <a:p>
            <a:r>
              <a:rPr lang="en-US"/>
              <a:t>Mỗi máy tính cần 1 địa chỉ mạng duy nhất</a:t>
            </a:r>
          </a:p>
          <a:p>
            <a:r>
              <a:rPr lang="en-US"/>
              <a:t>Mỗi ứng dụng trong một máy tính cần 1 địa chỉ duy nhất (trong máy)</a:t>
            </a:r>
          </a:p>
          <a:p>
            <a:pPr lvl="1"/>
            <a:r>
              <a:rPr lang="en-US"/>
              <a:t>Service Access Point (SAP)</a:t>
            </a:r>
          </a:p>
          <a:p>
            <a:pPr lvl="1"/>
            <a:r>
              <a:rPr lang="en-US"/>
              <a:t>Port đối với mô hình TCP/IP</a:t>
            </a:r>
          </a:p>
          <a:p>
            <a:pPr>
              <a:buFont typeface="Wingdings" pitchFamily="2" charset="2"/>
              <a:buNone/>
            </a:pPr>
            <a:endParaRPr lang="en-US"/>
          </a:p>
          <a:p>
            <a:pPr>
              <a:buFont typeface="Wingdings" pitchFamily="2" charset="2"/>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Các giao thức trong mô hình 3 tầng</a:t>
            </a:r>
          </a:p>
        </p:txBody>
      </p:sp>
      <p:grpSp>
        <p:nvGrpSpPr>
          <p:cNvPr id="16388" name="Group 4"/>
          <p:cNvGrpSpPr>
            <a:grpSpLocks/>
          </p:cNvGrpSpPr>
          <p:nvPr/>
        </p:nvGrpSpPr>
        <p:grpSpPr bwMode="auto">
          <a:xfrm>
            <a:off x="601663" y="1524000"/>
            <a:ext cx="7896225" cy="4038600"/>
            <a:chOff x="262" y="1204"/>
            <a:chExt cx="5683" cy="2451"/>
          </a:xfrm>
        </p:grpSpPr>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 y="1410"/>
              <a:ext cx="5683" cy="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 Box 6"/>
            <p:cNvSpPr txBox="1">
              <a:spLocks noChangeArrowheads="1"/>
            </p:cNvSpPr>
            <p:nvPr/>
          </p:nvSpPr>
          <p:spPr bwMode="auto">
            <a:xfrm>
              <a:off x="4879" y="1204"/>
              <a:ext cx="8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Computer Y</a:t>
              </a:r>
            </a:p>
          </p:txBody>
        </p:sp>
        <p:sp>
          <p:nvSpPr>
            <p:cNvPr id="16391" name="Text Box 7"/>
            <p:cNvSpPr txBox="1">
              <a:spLocks noChangeArrowheads="1"/>
            </p:cNvSpPr>
            <p:nvPr/>
          </p:nvSpPr>
          <p:spPr bwMode="auto">
            <a:xfrm>
              <a:off x="496" y="1204"/>
              <a:ext cx="899"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Computer X</a:t>
              </a:r>
            </a:p>
          </p:txBody>
        </p:sp>
        <p:sp>
          <p:nvSpPr>
            <p:cNvPr id="16392" name="Text Box 8"/>
            <p:cNvSpPr txBox="1">
              <a:spLocks noChangeArrowheads="1"/>
            </p:cNvSpPr>
            <p:nvPr/>
          </p:nvSpPr>
          <p:spPr bwMode="auto">
            <a:xfrm>
              <a:off x="2402" y="1703"/>
              <a:ext cx="1401"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Application Protocol</a:t>
              </a:r>
            </a:p>
          </p:txBody>
        </p:sp>
        <p:sp>
          <p:nvSpPr>
            <p:cNvPr id="16393" name="Text Box 9"/>
            <p:cNvSpPr txBox="1">
              <a:spLocks noChangeArrowheads="1"/>
            </p:cNvSpPr>
            <p:nvPr/>
          </p:nvSpPr>
          <p:spPr bwMode="auto">
            <a:xfrm>
              <a:off x="2466" y="2382"/>
              <a:ext cx="131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Transport Protocol</a:t>
              </a:r>
            </a:p>
          </p:txBody>
        </p:sp>
        <p:sp>
          <p:nvSpPr>
            <p:cNvPr id="16394" name="Text Box 10"/>
            <p:cNvSpPr txBox="1">
              <a:spLocks noChangeArrowheads="1"/>
            </p:cNvSpPr>
            <p:nvPr/>
          </p:nvSpPr>
          <p:spPr bwMode="auto">
            <a:xfrm>
              <a:off x="3572" y="3199"/>
              <a:ext cx="113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Network access</a:t>
              </a:r>
              <a:br>
                <a:rPr lang="en-US" sz="1400">
                  <a:latin typeface="Verdana" pitchFamily="34" charset="0"/>
                </a:rPr>
              </a:br>
              <a:r>
                <a:rPr lang="en-US" sz="1400">
                  <a:latin typeface="Verdana" pitchFamily="34" charset="0"/>
                </a:rPr>
                <a:t>protocol</a:t>
              </a:r>
            </a:p>
          </p:txBody>
        </p:sp>
        <p:sp>
          <p:nvSpPr>
            <p:cNvPr id="16395" name="Text Box 11"/>
            <p:cNvSpPr txBox="1">
              <a:spLocks noChangeArrowheads="1"/>
            </p:cNvSpPr>
            <p:nvPr/>
          </p:nvSpPr>
          <p:spPr bwMode="auto">
            <a:xfrm>
              <a:off x="1393" y="3199"/>
              <a:ext cx="113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Network access</a:t>
              </a:r>
              <a:br>
                <a:rPr lang="en-US" sz="1400">
                  <a:latin typeface="Verdana" pitchFamily="34" charset="0"/>
                </a:rPr>
              </a:br>
              <a:r>
                <a:rPr lang="en-US" sz="1400">
                  <a:latin typeface="Verdana" pitchFamily="34" charset="0"/>
                </a:rPr>
                <a:t>protocol</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800"/>
              <a:t>Đơn vị dữ liệu của giao thức </a:t>
            </a:r>
            <a:br>
              <a:rPr lang="en-US" sz="3800"/>
            </a:br>
            <a:r>
              <a:rPr lang="en-US" sz="3800"/>
              <a:t>Protocol Data Units (PDU)</a:t>
            </a:r>
          </a:p>
        </p:txBody>
      </p:sp>
      <p:sp>
        <p:nvSpPr>
          <p:cNvPr id="18435" name="Rectangle 3"/>
          <p:cNvSpPr>
            <a:spLocks noGrp="1" noChangeArrowheads="1"/>
          </p:cNvSpPr>
          <p:nvPr>
            <p:ph type="body" idx="1"/>
          </p:nvPr>
        </p:nvSpPr>
        <p:spPr>
          <a:xfrm>
            <a:off x="457200" y="1600200"/>
            <a:ext cx="8229600" cy="2570163"/>
          </a:xfrm>
        </p:spPr>
        <p:txBody>
          <a:bodyPr/>
          <a:lstStyle/>
          <a:p>
            <a:pPr>
              <a:lnSpc>
                <a:spcPct val="90000"/>
              </a:lnSpc>
            </a:pPr>
            <a:r>
              <a:rPr lang="en-US" sz="2600"/>
              <a:t>Tại mỗi tầng, giao thức được sử dụng để giao kết</a:t>
            </a:r>
          </a:p>
          <a:p>
            <a:pPr>
              <a:lnSpc>
                <a:spcPct val="90000"/>
              </a:lnSpc>
            </a:pPr>
            <a:r>
              <a:rPr lang="en-US" sz="2600"/>
              <a:t>Các thông tin điều khiển được thêm vào dữ liệu tại mỗi tầng</a:t>
            </a:r>
          </a:p>
          <a:p>
            <a:pPr>
              <a:lnSpc>
                <a:spcPct val="90000"/>
              </a:lnSpc>
            </a:pPr>
            <a:r>
              <a:rPr lang="en-US" sz="2600"/>
              <a:t>Tầng chuyển vận có thể phân đoạn dữ liệu người dùng</a:t>
            </a:r>
          </a:p>
          <a:p>
            <a:pPr>
              <a:lnSpc>
                <a:spcPct val="90000"/>
              </a:lnSpc>
            </a:pPr>
            <a:r>
              <a:rPr lang="en-US" sz="2600"/>
              <a:t>Mỗi phân đoạn có một header chứa</a:t>
            </a:r>
          </a:p>
          <a:p>
            <a:pPr lvl="1">
              <a:lnSpc>
                <a:spcPct val="90000"/>
              </a:lnSpc>
            </a:pPr>
            <a:r>
              <a:rPr lang="en-US" sz="2200"/>
              <a:t>SAP đích</a:t>
            </a:r>
          </a:p>
          <a:p>
            <a:pPr lvl="1">
              <a:lnSpc>
                <a:spcPct val="90000"/>
              </a:lnSpc>
            </a:pPr>
            <a:r>
              <a:rPr lang="en-US" sz="2200"/>
              <a:t>Số tuần tự</a:t>
            </a:r>
          </a:p>
          <a:p>
            <a:pPr lvl="1">
              <a:lnSpc>
                <a:spcPct val="90000"/>
              </a:lnSpc>
            </a:pPr>
            <a:r>
              <a:rPr lang="en-US" sz="2200"/>
              <a:t>Mã phát hiện sai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Đơn vị dữ liệu của giao thức </a:t>
            </a:r>
          </a:p>
        </p:txBody>
      </p:sp>
      <p:grpSp>
        <p:nvGrpSpPr>
          <p:cNvPr id="83972" name="Group 4"/>
          <p:cNvGrpSpPr>
            <a:grpSpLocks/>
          </p:cNvGrpSpPr>
          <p:nvPr/>
        </p:nvGrpSpPr>
        <p:grpSpPr bwMode="auto">
          <a:xfrm>
            <a:off x="685800" y="1779588"/>
            <a:ext cx="7527925" cy="3935412"/>
            <a:chOff x="1498" y="1991"/>
            <a:chExt cx="4742" cy="2065"/>
          </a:xfrm>
        </p:grpSpPr>
        <p:pic>
          <p:nvPicPr>
            <p:cNvPr id="839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 y="2001"/>
              <a:ext cx="3596" cy="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4" name="Text Box 6"/>
            <p:cNvSpPr txBox="1">
              <a:spLocks noChangeArrowheads="1"/>
            </p:cNvSpPr>
            <p:nvPr/>
          </p:nvSpPr>
          <p:spPr bwMode="auto">
            <a:xfrm>
              <a:off x="3935" y="1991"/>
              <a:ext cx="100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Application Data</a:t>
              </a:r>
            </a:p>
          </p:txBody>
        </p:sp>
        <p:sp>
          <p:nvSpPr>
            <p:cNvPr id="83975" name="Text Box 7"/>
            <p:cNvSpPr txBox="1">
              <a:spLocks noChangeArrowheads="1"/>
            </p:cNvSpPr>
            <p:nvPr/>
          </p:nvSpPr>
          <p:spPr bwMode="auto">
            <a:xfrm>
              <a:off x="2414" y="2490"/>
              <a:ext cx="64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Transport</a:t>
              </a:r>
              <a:br>
                <a:rPr lang="en-US" sz="1200" b="1">
                  <a:latin typeface="Verdana" pitchFamily="34" charset="0"/>
                </a:rPr>
              </a:br>
              <a:r>
                <a:rPr lang="en-US" sz="1200" b="1">
                  <a:latin typeface="Verdana" pitchFamily="34" charset="0"/>
                </a:rPr>
                <a:t>header</a:t>
              </a:r>
            </a:p>
          </p:txBody>
        </p:sp>
        <p:sp>
          <p:nvSpPr>
            <p:cNvPr id="83976" name="Text Box 8"/>
            <p:cNvSpPr txBox="1">
              <a:spLocks noChangeArrowheads="1"/>
            </p:cNvSpPr>
            <p:nvPr/>
          </p:nvSpPr>
          <p:spPr bwMode="auto">
            <a:xfrm>
              <a:off x="2949" y="3816"/>
              <a:ext cx="57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Network</a:t>
              </a:r>
              <a:br>
                <a:rPr lang="en-US" sz="1200" b="1">
                  <a:latin typeface="Verdana" pitchFamily="34" charset="0"/>
                </a:rPr>
              </a:br>
              <a:r>
                <a:rPr lang="en-US" sz="1200" b="1">
                  <a:latin typeface="Verdana" pitchFamily="34" charset="0"/>
                </a:rPr>
                <a:t>header</a:t>
              </a:r>
            </a:p>
          </p:txBody>
        </p:sp>
        <p:sp>
          <p:nvSpPr>
            <p:cNvPr id="83977" name="Text Box 9"/>
            <p:cNvSpPr txBox="1">
              <a:spLocks noChangeArrowheads="1"/>
            </p:cNvSpPr>
            <p:nvPr/>
          </p:nvSpPr>
          <p:spPr bwMode="auto">
            <a:xfrm>
              <a:off x="4753" y="3045"/>
              <a:ext cx="64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Transport</a:t>
              </a:r>
              <a:br>
                <a:rPr lang="en-US" sz="1200" b="1">
                  <a:latin typeface="Verdana" pitchFamily="34" charset="0"/>
                </a:rPr>
              </a:br>
              <a:r>
                <a:rPr lang="en-US" sz="1200" b="1">
                  <a:latin typeface="Verdana" pitchFamily="34" charset="0"/>
                </a:rPr>
                <a:t>header</a:t>
              </a:r>
            </a:p>
          </p:txBody>
        </p:sp>
        <p:sp>
          <p:nvSpPr>
            <p:cNvPr id="83978" name="Text Box 10"/>
            <p:cNvSpPr txBox="1">
              <a:spLocks noChangeArrowheads="1"/>
            </p:cNvSpPr>
            <p:nvPr/>
          </p:nvSpPr>
          <p:spPr bwMode="auto">
            <a:xfrm>
              <a:off x="4675" y="3816"/>
              <a:ext cx="57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Network</a:t>
              </a:r>
              <a:br>
                <a:rPr lang="en-US" sz="1200" b="1">
                  <a:latin typeface="Verdana" pitchFamily="34" charset="0"/>
                </a:rPr>
              </a:br>
              <a:r>
                <a:rPr lang="en-US" sz="1200" b="1">
                  <a:latin typeface="Verdana" pitchFamily="34" charset="0"/>
                </a:rPr>
                <a:t>header</a:t>
              </a:r>
            </a:p>
          </p:txBody>
        </p:sp>
        <p:sp>
          <p:nvSpPr>
            <p:cNvPr id="83979" name="Text Box 11"/>
            <p:cNvSpPr txBox="1">
              <a:spLocks noChangeArrowheads="1"/>
            </p:cNvSpPr>
            <p:nvPr/>
          </p:nvSpPr>
          <p:spPr bwMode="auto">
            <a:xfrm>
              <a:off x="1498" y="2772"/>
              <a:ext cx="116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Transport</a:t>
              </a:r>
              <a:br>
                <a:rPr lang="en-US" sz="1200" b="1">
                  <a:latin typeface="Verdana" pitchFamily="34" charset="0"/>
                </a:rPr>
              </a:br>
              <a:r>
                <a:rPr lang="en-US" sz="1200" b="1">
                  <a:latin typeface="Verdana" pitchFamily="34" charset="0"/>
                </a:rPr>
                <a:t>Protocol Data Units</a:t>
              </a:r>
            </a:p>
          </p:txBody>
        </p:sp>
        <p:sp>
          <p:nvSpPr>
            <p:cNvPr id="83980" name="Text Box 12"/>
            <p:cNvSpPr txBox="1">
              <a:spLocks noChangeArrowheads="1"/>
            </p:cNvSpPr>
            <p:nvPr/>
          </p:nvSpPr>
          <p:spPr bwMode="auto">
            <a:xfrm>
              <a:off x="1498" y="3543"/>
              <a:ext cx="1163"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Verdana" pitchFamily="34" charset="0"/>
                </a:rPr>
                <a:t>Network</a:t>
              </a:r>
              <a:br>
                <a:rPr lang="en-US" sz="1200" b="1">
                  <a:latin typeface="Verdana" pitchFamily="34" charset="0"/>
                </a:rPr>
              </a:br>
              <a:r>
                <a:rPr lang="en-US" sz="1200" b="1">
                  <a:latin typeface="Verdana" pitchFamily="34" charset="0"/>
                </a:rPr>
                <a:t>Protocol Data Units</a:t>
              </a:r>
              <a:br>
                <a:rPr lang="en-US" sz="1200" b="1">
                  <a:latin typeface="Verdana" pitchFamily="34" charset="0"/>
                </a:rPr>
              </a:br>
              <a:r>
                <a:rPr lang="en-US" sz="1200" b="1">
                  <a:latin typeface="Verdana" pitchFamily="34" charset="0"/>
                </a:rPr>
                <a:t>(packages)</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800"/>
              <a:t>Đơn vị dữ liệu cảu tầng mạng </a:t>
            </a:r>
            <a:br>
              <a:rPr lang="en-US" sz="3800"/>
            </a:br>
            <a:r>
              <a:rPr lang="en-US" sz="3800"/>
              <a:t>(Network PDU)</a:t>
            </a:r>
          </a:p>
        </p:txBody>
      </p:sp>
      <p:sp>
        <p:nvSpPr>
          <p:cNvPr id="20483" name="Rectangle 3"/>
          <p:cNvSpPr>
            <a:spLocks noGrp="1" noChangeArrowheads="1"/>
          </p:cNvSpPr>
          <p:nvPr>
            <p:ph type="body" idx="1"/>
          </p:nvPr>
        </p:nvSpPr>
        <p:spPr>
          <a:xfrm>
            <a:off x="304800" y="2057400"/>
            <a:ext cx="8229600" cy="1014413"/>
          </a:xfrm>
        </p:spPr>
        <p:txBody>
          <a:bodyPr/>
          <a:lstStyle/>
          <a:p>
            <a:pPr>
              <a:lnSpc>
                <a:spcPct val="80000"/>
              </a:lnSpc>
            </a:pPr>
            <a:r>
              <a:rPr lang="en-US"/>
              <a:t>Bổ xung thêm và phần header</a:t>
            </a:r>
          </a:p>
          <a:p>
            <a:pPr lvl="1">
              <a:lnSpc>
                <a:spcPct val="80000"/>
              </a:lnSpc>
            </a:pPr>
            <a:r>
              <a:rPr lang="en-US"/>
              <a:t>Địa chỉ mạng của máy đích</a:t>
            </a:r>
          </a:p>
          <a:p>
            <a:pPr lvl="1">
              <a:lnSpc>
                <a:spcPct val="80000"/>
              </a:lnSpc>
            </a:pPr>
            <a:r>
              <a:rPr lang="en-US"/>
              <a:t>Các yêu cầu dịch vụ</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Hoạt động của giao thức </a:t>
            </a:r>
          </a:p>
        </p:txBody>
      </p:sp>
      <p:grpSp>
        <p:nvGrpSpPr>
          <p:cNvPr id="86020" name="Group 4"/>
          <p:cNvGrpSpPr>
            <a:grpSpLocks/>
          </p:cNvGrpSpPr>
          <p:nvPr/>
        </p:nvGrpSpPr>
        <p:grpSpPr bwMode="auto">
          <a:xfrm>
            <a:off x="838200" y="2438400"/>
            <a:ext cx="7554913" cy="4040188"/>
            <a:chOff x="335" y="1424"/>
            <a:chExt cx="5575" cy="2641"/>
          </a:xfrm>
        </p:grpSpPr>
        <p:pic>
          <p:nvPicPr>
            <p:cNvPr id="86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 y="1537"/>
              <a:ext cx="5575" cy="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Text Box 6"/>
            <p:cNvSpPr txBox="1">
              <a:spLocks noChangeArrowheads="1"/>
            </p:cNvSpPr>
            <p:nvPr/>
          </p:nvSpPr>
          <p:spPr bwMode="auto">
            <a:xfrm>
              <a:off x="497" y="1424"/>
              <a:ext cx="727"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chemeClr val="tx2"/>
                  </a:solidFill>
                  <a:latin typeface="Verdana" pitchFamily="34" charset="0"/>
                </a:rPr>
                <a:t>Source X</a:t>
              </a:r>
            </a:p>
          </p:txBody>
        </p:sp>
        <p:sp>
          <p:nvSpPr>
            <p:cNvPr id="86023" name="Text Box 7"/>
            <p:cNvSpPr txBox="1">
              <a:spLocks noChangeArrowheads="1"/>
            </p:cNvSpPr>
            <p:nvPr/>
          </p:nvSpPr>
          <p:spPr bwMode="auto">
            <a:xfrm>
              <a:off x="4897" y="1424"/>
              <a:ext cx="1009"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chemeClr val="tx2"/>
                  </a:solidFill>
                  <a:latin typeface="Verdana" pitchFamily="34" charset="0"/>
                </a:rPr>
                <a:t>Destination Y</a:t>
              </a:r>
            </a:p>
          </p:txBody>
        </p:sp>
        <p:sp>
          <p:nvSpPr>
            <p:cNvPr id="86024" name="Text Box 8"/>
            <p:cNvSpPr txBox="1">
              <a:spLocks noChangeArrowheads="1"/>
            </p:cNvSpPr>
            <p:nvPr/>
          </p:nvSpPr>
          <p:spPr bwMode="auto">
            <a:xfrm>
              <a:off x="402" y="1938"/>
              <a:ext cx="725"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Application</a:t>
              </a:r>
            </a:p>
          </p:txBody>
        </p:sp>
        <p:sp>
          <p:nvSpPr>
            <p:cNvPr id="86025" name="Text Box 9"/>
            <p:cNvSpPr txBox="1">
              <a:spLocks noChangeArrowheads="1"/>
            </p:cNvSpPr>
            <p:nvPr/>
          </p:nvSpPr>
          <p:spPr bwMode="auto">
            <a:xfrm>
              <a:off x="439" y="2777"/>
              <a:ext cx="65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Transport</a:t>
              </a:r>
            </a:p>
          </p:txBody>
        </p:sp>
        <p:sp>
          <p:nvSpPr>
            <p:cNvPr id="86026" name="Text Box 10"/>
            <p:cNvSpPr txBox="1">
              <a:spLocks noChangeArrowheads="1"/>
            </p:cNvSpPr>
            <p:nvPr/>
          </p:nvSpPr>
          <p:spPr bwMode="auto">
            <a:xfrm>
              <a:off x="471" y="3549"/>
              <a:ext cx="58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Network</a:t>
              </a:r>
              <a:br>
                <a:rPr lang="en-US" sz="1000" b="1">
                  <a:latin typeface="Verdana" pitchFamily="34" charset="0"/>
                </a:rPr>
              </a:br>
              <a:r>
                <a:rPr lang="en-US" sz="1000" b="1">
                  <a:latin typeface="Verdana" pitchFamily="34" charset="0"/>
                </a:rPr>
                <a:t>access</a:t>
              </a:r>
            </a:p>
          </p:txBody>
        </p:sp>
        <p:sp>
          <p:nvSpPr>
            <p:cNvPr id="86027" name="Text Box 11"/>
            <p:cNvSpPr txBox="1">
              <a:spLocks noChangeArrowheads="1"/>
            </p:cNvSpPr>
            <p:nvPr/>
          </p:nvSpPr>
          <p:spPr bwMode="auto">
            <a:xfrm>
              <a:off x="4988" y="1932"/>
              <a:ext cx="725"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Application</a:t>
              </a:r>
            </a:p>
          </p:txBody>
        </p:sp>
        <p:sp>
          <p:nvSpPr>
            <p:cNvPr id="86028" name="Text Box 12"/>
            <p:cNvSpPr txBox="1">
              <a:spLocks noChangeArrowheads="1"/>
            </p:cNvSpPr>
            <p:nvPr/>
          </p:nvSpPr>
          <p:spPr bwMode="auto">
            <a:xfrm>
              <a:off x="5026" y="2772"/>
              <a:ext cx="65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Transport</a:t>
              </a:r>
            </a:p>
          </p:txBody>
        </p:sp>
        <p:sp>
          <p:nvSpPr>
            <p:cNvPr id="86029" name="Text Box 13"/>
            <p:cNvSpPr txBox="1">
              <a:spLocks noChangeArrowheads="1"/>
            </p:cNvSpPr>
            <p:nvPr/>
          </p:nvSpPr>
          <p:spPr bwMode="auto">
            <a:xfrm>
              <a:off x="5057" y="3544"/>
              <a:ext cx="586"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Network</a:t>
              </a:r>
              <a:br>
                <a:rPr lang="en-US" sz="1000" b="1">
                  <a:latin typeface="Verdana" pitchFamily="34" charset="0"/>
                </a:rPr>
              </a:br>
              <a:r>
                <a:rPr lang="en-US" sz="1000" b="1">
                  <a:latin typeface="Verdana" pitchFamily="34" charset="0"/>
                </a:rPr>
                <a:t>access</a:t>
              </a:r>
            </a:p>
          </p:txBody>
        </p:sp>
        <p:sp>
          <p:nvSpPr>
            <p:cNvPr id="86030" name="Text Box 14"/>
            <p:cNvSpPr txBox="1">
              <a:spLocks noChangeArrowheads="1"/>
            </p:cNvSpPr>
            <p:nvPr/>
          </p:nvSpPr>
          <p:spPr bwMode="auto">
            <a:xfrm>
              <a:off x="1331" y="3634"/>
              <a:ext cx="453"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DHost</a:t>
              </a:r>
            </a:p>
          </p:txBody>
        </p:sp>
        <p:sp>
          <p:nvSpPr>
            <p:cNvPr id="86031" name="Text Box 15"/>
            <p:cNvSpPr txBox="1">
              <a:spLocks noChangeArrowheads="1"/>
            </p:cNvSpPr>
            <p:nvPr/>
          </p:nvSpPr>
          <p:spPr bwMode="auto">
            <a:xfrm>
              <a:off x="3624" y="3634"/>
              <a:ext cx="45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DHost</a:t>
              </a:r>
            </a:p>
          </p:txBody>
        </p:sp>
        <p:sp>
          <p:nvSpPr>
            <p:cNvPr id="86032" name="Text Box 16"/>
            <p:cNvSpPr txBox="1">
              <a:spLocks noChangeArrowheads="1"/>
            </p:cNvSpPr>
            <p:nvPr/>
          </p:nvSpPr>
          <p:spPr bwMode="auto">
            <a:xfrm>
              <a:off x="1619" y="2800"/>
              <a:ext cx="422"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DSAP</a:t>
              </a:r>
            </a:p>
          </p:txBody>
        </p:sp>
        <p:sp>
          <p:nvSpPr>
            <p:cNvPr id="86033" name="Text Box 17"/>
            <p:cNvSpPr txBox="1">
              <a:spLocks noChangeArrowheads="1"/>
            </p:cNvSpPr>
            <p:nvPr/>
          </p:nvSpPr>
          <p:spPr bwMode="auto">
            <a:xfrm>
              <a:off x="3906" y="2800"/>
              <a:ext cx="421"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DSAP</a:t>
              </a:r>
            </a:p>
          </p:txBody>
        </p:sp>
        <p:sp>
          <p:nvSpPr>
            <p:cNvPr id="86034" name="Text Box 18"/>
            <p:cNvSpPr txBox="1">
              <a:spLocks noChangeArrowheads="1"/>
            </p:cNvSpPr>
            <p:nvPr/>
          </p:nvSpPr>
          <p:spPr bwMode="auto">
            <a:xfrm>
              <a:off x="1974" y="1979"/>
              <a:ext cx="50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Record</a:t>
              </a:r>
            </a:p>
          </p:txBody>
        </p:sp>
        <p:sp>
          <p:nvSpPr>
            <p:cNvPr id="86035" name="Text Box 19"/>
            <p:cNvSpPr txBox="1">
              <a:spLocks noChangeArrowheads="1"/>
            </p:cNvSpPr>
            <p:nvPr/>
          </p:nvSpPr>
          <p:spPr bwMode="auto">
            <a:xfrm>
              <a:off x="4263" y="1979"/>
              <a:ext cx="50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Record</a:t>
              </a:r>
            </a:p>
          </p:txBody>
        </p:sp>
        <p:sp>
          <p:nvSpPr>
            <p:cNvPr id="86036" name="Text Box 20"/>
            <p:cNvSpPr txBox="1">
              <a:spLocks noChangeArrowheads="1"/>
            </p:cNvSpPr>
            <p:nvPr/>
          </p:nvSpPr>
          <p:spPr bwMode="auto">
            <a:xfrm>
              <a:off x="1675" y="3866"/>
              <a:ext cx="49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Packet</a:t>
              </a:r>
            </a:p>
          </p:txBody>
        </p:sp>
        <p:sp>
          <p:nvSpPr>
            <p:cNvPr id="86037" name="Text Box 21"/>
            <p:cNvSpPr txBox="1">
              <a:spLocks noChangeArrowheads="1"/>
            </p:cNvSpPr>
            <p:nvPr/>
          </p:nvSpPr>
          <p:spPr bwMode="auto">
            <a:xfrm>
              <a:off x="1647" y="3049"/>
              <a:ext cx="90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000" b="1">
                  <a:latin typeface="Verdana" pitchFamily="34" charset="0"/>
                </a:rPr>
                <a:t>Transport PDU</a:t>
              </a:r>
            </a:p>
          </p:txBody>
        </p:sp>
      </p:grpSp>
      <p:sp>
        <p:nvSpPr>
          <p:cNvPr id="86038" name="Text Box 22"/>
          <p:cNvSpPr txBox="1">
            <a:spLocks noChangeArrowheads="1"/>
          </p:cNvSpPr>
          <p:nvPr/>
        </p:nvSpPr>
        <p:spPr bwMode="auto">
          <a:xfrm>
            <a:off x="3594100" y="2184400"/>
            <a:ext cx="3843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DSAP = Destination Service Access Point</a:t>
            </a:r>
          </a:p>
        </p:txBody>
      </p:sp>
      <p:sp>
        <p:nvSpPr>
          <p:cNvPr id="86039" name="Text Box 23"/>
          <p:cNvSpPr txBox="1">
            <a:spLocks noChangeArrowheads="1"/>
          </p:cNvSpPr>
          <p:nvPr/>
        </p:nvSpPr>
        <p:spPr bwMode="auto">
          <a:xfrm>
            <a:off x="3581400" y="2438400"/>
            <a:ext cx="2471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DHost = Destination Host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Việc chuẩn hóa cấu trúc giao thức</a:t>
            </a:r>
          </a:p>
        </p:txBody>
      </p:sp>
      <p:sp>
        <p:nvSpPr>
          <p:cNvPr id="22531" name="Rectangle 3"/>
          <p:cNvSpPr>
            <a:spLocks noGrp="1" noChangeArrowheads="1"/>
          </p:cNvSpPr>
          <p:nvPr>
            <p:ph type="body" idx="1"/>
          </p:nvPr>
        </p:nvSpPr>
        <p:spPr>
          <a:xfrm>
            <a:off x="533400" y="1371600"/>
            <a:ext cx="8229600" cy="4468813"/>
          </a:xfrm>
        </p:spPr>
        <p:txBody>
          <a:bodyPr/>
          <a:lstStyle/>
          <a:p>
            <a:pPr>
              <a:lnSpc>
                <a:spcPct val="90000"/>
              </a:lnSpc>
            </a:pPr>
            <a:r>
              <a:rPr lang="en-US"/>
              <a:t>Yêu cầu cho các thiết bị liên kết với nhau</a:t>
            </a:r>
          </a:p>
          <a:p>
            <a:pPr>
              <a:lnSpc>
                <a:spcPct val="90000"/>
              </a:lnSpc>
            </a:pPr>
            <a:r>
              <a:rPr lang="en-US"/>
              <a:t>Các nhà cung cấp có thể mở rông thị trường</a:t>
            </a:r>
          </a:p>
          <a:p>
            <a:pPr>
              <a:lnSpc>
                <a:spcPct val="90000"/>
              </a:lnSpc>
            </a:pPr>
            <a:r>
              <a:rPr lang="en-US"/>
              <a:t>Khách hàng dễ dàng tìm các thiết bị hợp chuẩn</a:t>
            </a:r>
          </a:p>
          <a:p>
            <a:pPr>
              <a:lnSpc>
                <a:spcPct val="90000"/>
              </a:lnSpc>
            </a:pPr>
            <a:r>
              <a:rPr lang="en-US"/>
              <a:t>2 chuẩn thông dụng</a:t>
            </a:r>
          </a:p>
          <a:p>
            <a:pPr lvl="1">
              <a:lnSpc>
                <a:spcPct val="90000"/>
              </a:lnSpc>
            </a:pPr>
            <a:r>
              <a:rPr lang="en-US"/>
              <a:t>Mô hình OSI (Open System Interconnection)</a:t>
            </a:r>
          </a:p>
          <a:p>
            <a:pPr lvl="1">
              <a:lnSpc>
                <a:spcPct val="90000"/>
              </a:lnSpc>
            </a:pPr>
            <a:r>
              <a:rPr lang="en-US"/>
              <a:t>Mô hình TCP/IP</a:t>
            </a:r>
          </a:p>
          <a:p>
            <a:pPr>
              <a:lnSpc>
                <a:spcPct val="90000"/>
              </a:lnSpc>
            </a:pPr>
            <a:r>
              <a:rPr lang="en-US"/>
              <a:t>Ngoài ra còn có Systems Network Architecture (SNA) của IBM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a:xfrm>
            <a:off x="457200" y="304800"/>
            <a:ext cx="8229600" cy="1139825"/>
          </a:xfrm>
        </p:spPr>
        <p:txBody>
          <a:bodyPr/>
          <a:lstStyle/>
          <a:p>
            <a:r>
              <a:rPr lang="en-US"/>
              <a:t>Mô hình mạng OSI</a:t>
            </a:r>
          </a:p>
        </p:txBody>
      </p:sp>
      <p:sp>
        <p:nvSpPr>
          <p:cNvPr id="88069" name="Rectangle 5"/>
          <p:cNvSpPr>
            <a:spLocks noGrp="1" noChangeArrowheads="1"/>
          </p:cNvSpPr>
          <p:nvPr>
            <p:ph type="body" idx="1"/>
          </p:nvPr>
        </p:nvSpPr>
        <p:spPr>
          <a:xfrm>
            <a:off x="457200" y="1662113"/>
            <a:ext cx="8229600" cy="4468812"/>
          </a:xfrm>
        </p:spPr>
        <p:txBody>
          <a:bodyPr/>
          <a:lstStyle/>
          <a:p>
            <a:pPr>
              <a:lnSpc>
                <a:spcPct val="90000"/>
              </a:lnSpc>
            </a:pPr>
            <a:r>
              <a:rPr lang="en-US" sz="2600"/>
              <a:t>Phát triển bởi ISO (The International Standards Organization) - Là tổ chức tiêu chuẩn quốc tế hoạt động dưới sự bảo trợ của Liên hợp Quốc với thành viên là các cơ quan chuẩn quốc gia với số lượng khoảng hơn 100 thành viên với mục đích hỗ trợ sự phát triển các chuẩn trên phạm vi toàn thế giới. </a:t>
            </a:r>
          </a:p>
          <a:p>
            <a:pPr>
              <a:lnSpc>
                <a:spcPct val="90000"/>
              </a:lnSpc>
            </a:pPr>
            <a:r>
              <a:rPr lang="en-US" sz="2600"/>
              <a:t>Có 7 tầng</a:t>
            </a:r>
          </a:p>
          <a:p>
            <a:pPr>
              <a:lnSpc>
                <a:spcPct val="90000"/>
              </a:lnSpc>
            </a:pPr>
            <a:r>
              <a:rPr lang="en-US" sz="2600"/>
              <a:t>Là hệ thống lý thuyết ra đời quá trễ</a:t>
            </a:r>
          </a:p>
          <a:p>
            <a:pPr>
              <a:lnSpc>
                <a:spcPct val="90000"/>
              </a:lnSpc>
            </a:pPr>
            <a:r>
              <a:rPr lang="en-US" sz="2600"/>
              <a:t>Hiện nay TCP/IP đang là tiêu chuẩn thông dụng</a:t>
            </a:r>
          </a:p>
          <a:p>
            <a:pPr>
              <a:lnSpc>
                <a:spcPct val="90000"/>
              </a:lnSpc>
            </a:pPr>
            <a:endParaRPr lang="en-US" sz="2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4"/>
          <p:cNvSpPr>
            <a:spLocks noGrp="1" noChangeArrowheads="1"/>
          </p:cNvSpPr>
          <p:nvPr>
            <p:ph type="title"/>
          </p:nvPr>
        </p:nvSpPr>
        <p:spPr/>
        <p:txBody>
          <a:bodyPr/>
          <a:lstStyle/>
          <a:p>
            <a:r>
              <a:rPr lang="en-US"/>
              <a:t>Các tầng của mô hình OSI</a:t>
            </a:r>
          </a:p>
        </p:txBody>
      </p:sp>
      <p:sp>
        <p:nvSpPr>
          <p:cNvPr id="112642" name="Rectangle 2"/>
          <p:cNvSpPr>
            <a:spLocks noChangeArrowheads="1"/>
          </p:cNvSpPr>
          <p:nvPr/>
        </p:nvSpPr>
        <p:spPr bwMode="auto">
          <a:xfrm>
            <a:off x="1820863" y="4049713"/>
            <a:ext cx="5646737" cy="17526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3" name="Rectangle 3"/>
          <p:cNvSpPr>
            <a:spLocks noChangeArrowheads="1"/>
          </p:cNvSpPr>
          <p:nvPr/>
        </p:nvSpPr>
        <p:spPr bwMode="auto">
          <a:xfrm>
            <a:off x="1820863" y="1695450"/>
            <a:ext cx="5646737" cy="2362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Rectangle 7"/>
          <p:cNvSpPr>
            <a:spLocks noChangeArrowheads="1"/>
          </p:cNvSpPr>
          <p:nvPr/>
        </p:nvSpPr>
        <p:spPr bwMode="auto">
          <a:xfrm>
            <a:off x="3267075" y="1879600"/>
            <a:ext cx="3001963" cy="412750"/>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Application Layer</a:t>
            </a:r>
          </a:p>
        </p:txBody>
      </p:sp>
      <p:sp>
        <p:nvSpPr>
          <p:cNvPr id="112648" name="Rectangle 8"/>
          <p:cNvSpPr>
            <a:spLocks noChangeArrowheads="1"/>
          </p:cNvSpPr>
          <p:nvPr/>
        </p:nvSpPr>
        <p:spPr bwMode="auto">
          <a:xfrm>
            <a:off x="2622550" y="3629025"/>
            <a:ext cx="4065588" cy="414338"/>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Transport Layer</a:t>
            </a:r>
          </a:p>
        </p:txBody>
      </p:sp>
      <p:sp>
        <p:nvSpPr>
          <p:cNvPr id="112649" name="Rectangle 9"/>
          <p:cNvSpPr>
            <a:spLocks noChangeArrowheads="1"/>
          </p:cNvSpPr>
          <p:nvPr/>
        </p:nvSpPr>
        <p:spPr bwMode="auto">
          <a:xfrm>
            <a:off x="3043238" y="2465388"/>
            <a:ext cx="3359150" cy="414337"/>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Presentation Layer</a:t>
            </a:r>
          </a:p>
        </p:txBody>
      </p:sp>
      <p:sp>
        <p:nvSpPr>
          <p:cNvPr id="112650" name="Rectangle 10"/>
          <p:cNvSpPr>
            <a:spLocks noChangeArrowheads="1"/>
          </p:cNvSpPr>
          <p:nvPr/>
        </p:nvSpPr>
        <p:spPr bwMode="auto">
          <a:xfrm>
            <a:off x="2846388" y="3046413"/>
            <a:ext cx="3713162" cy="414337"/>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Session Layer</a:t>
            </a:r>
          </a:p>
        </p:txBody>
      </p:sp>
      <p:sp>
        <p:nvSpPr>
          <p:cNvPr id="112651" name="Rectangle 11"/>
          <p:cNvSpPr>
            <a:spLocks noChangeArrowheads="1"/>
          </p:cNvSpPr>
          <p:nvPr/>
        </p:nvSpPr>
        <p:spPr bwMode="auto">
          <a:xfrm>
            <a:off x="2406650" y="4216400"/>
            <a:ext cx="4418013" cy="412750"/>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Network Layer</a:t>
            </a:r>
          </a:p>
        </p:txBody>
      </p:sp>
      <p:sp>
        <p:nvSpPr>
          <p:cNvPr id="112652" name="Rectangle 12"/>
          <p:cNvSpPr>
            <a:spLocks noChangeArrowheads="1"/>
          </p:cNvSpPr>
          <p:nvPr/>
        </p:nvSpPr>
        <p:spPr bwMode="auto">
          <a:xfrm>
            <a:off x="2184400" y="4795838"/>
            <a:ext cx="4816475" cy="414337"/>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Datalink Layer</a:t>
            </a:r>
          </a:p>
        </p:txBody>
      </p:sp>
      <p:sp>
        <p:nvSpPr>
          <p:cNvPr id="112653" name="Rectangle 13"/>
          <p:cNvSpPr>
            <a:spLocks noChangeArrowheads="1"/>
          </p:cNvSpPr>
          <p:nvPr/>
        </p:nvSpPr>
        <p:spPr bwMode="auto">
          <a:xfrm>
            <a:off x="1968500" y="5378450"/>
            <a:ext cx="5241925" cy="412750"/>
          </a:xfrm>
          <a:prstGeom prst="rect">
            <a:avLst/>
          </a:prstGeom>
          <a:solidFill>
            <a:srgbClr val="FFFFFF"/>
          </a:solidFill>
          <a:ln w="381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flatTx/>
          </a:bodyPr>
          <a:lstStyle/>
          <a:p>
            <a:pPr eaLnBrk="0" hangingPunct="0"/>
            <a:r>
              <a:rPr lang="en-US">
                <a:latin typeface="Book Antiqua" pitchFamily="18" charset="0"/>
              </a:rPr>
              <a:t>Physical Layer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800"/>
              <a:t>Sự cần thiết phải của cấu trúc giao thức</a:t>
            </a:r>
          </a:p>
        </p:txBody>
      </p:sp>
      <p:sp>
        <p:nvSpPr>
          <p:cNvPr id="71683" name="Rectangle 3"/>
          <p:cNvSpPr>
            <a:spLocks noGrp="1" noChangeArrowheads="1"/>
          </p:cNvSpPr>
          <p:nvPr>
            <p:ph type="body" idx="1"/>
          </p:nvPr>
        </p:nvSpPr>
        <p:spPr>
          <a:xfrm>
            <a:off x="457200" y="1447800"/>
            <a:ext cx="8229600" cy="5029200"/>
          </a:xfrm>
        </p:spPr>
        <p:txBody>
          <a:bodyPr/>
          <a:lstStyle/>
          <a:p>
            <a:pPr>
              <a:lnSpc>
                <a:spcPct val="90000"/>
              </a:lnSpc>
            </a:pPr>
            <a:r>
              <a:rPr lang="en-US" sz="2500"/>
              <a:t>Ví dụ trong ứng dụng truyền file</a:t>
            </a:r>
          </a:p>
          <a:p>
            <a:pPr lvl="1">
              <a:lnSpc>
                <a:spcPct val="90000"/>
              </a:lnSpc>
            </a:pPr>
            <a:r>
              <a:rPr lang="en-US" sz="2500"/>
              <a:t>Máy nguồn thiết lập đường kết nối hay báo cho mạng biết máy đích </a:t>
            </a:r>
          </a:p>
          <a:p>
            <a:pPr lvl="1">
              <a:lnSpc>
                <a:spcPct val="90000"/>
              </a:lnSpc>
            </a:pPr>
            <a:r>
              <a:rPr lang="en-US" sz="2500"/>
              <a:t>Máy nguồn đảm bảo đích sẵn sàng nhận dữ liệu</a:t>
            </a:r>
          </a:p>
          <a:p>
            <a:pPr lvl="1">
              <a:lnSpc>
                <a:spcPct val="90000"/>
              </a:lnSpc>
            </a:pPr>
            <a:r>
              <a:rPr lang="en-US" sz="2500"/>
              <a:t>Ứng dụng truyền file trên máy nguồn phải đảm bảo chương trình quản lý file trên máy đích sẵn sàng nhận và lưu trữ file</a:t>
            </a:r>
          </a:p>
          <a:p>
            <a:pPr lvl="1">
              <a:lnSpc>
                <a:spcPct val="90000"/>
              </a:lnSpc>
            </a:pPr>
            <a:r>
              <a:rPr lang="en-US" sz="2500"/>
              <a:t>Có chuyển đổi định dạng file nếu cần thiết</a:t>
            </a:r>
          </a:p>
          <a:p>
            <a:pPr>
              <a:lnSpc>
                <a:spcPct val="90000"/>
              </a:lnSpc>
            </a:pPr>
            <a:r>
              <a:rPr lang="en-US" sz="2500"/>
              <a:t>Cả công việc được phân nhỏ thành các tác vụ </a:t>
            </a:r>
          </a:p>
          <a:p>
            <a:pPr>
              <a:lnSpc>
                <a:spcPct val="90000"/>
              </a:lnSpc>
            </a:pPr>
            <a:r>
              <a:rPr lang="en-US" sz="2500"/>
              <a:t>Các tác vụ được hiện thực trên các tầng khác nhau (trên cả 2 hệ thống)</a:t>
            </a:r>
          </a:p>
          <a:p>
            <a:pPr>
              <a:lnSpc>
                <a:spcPct val="90000"/>
              </a:lnSpc>
            </a:pPr>
            <a:r>
              <a:rPr lang="en-US" sz="2500"/>
              <a:t>Giao tiếp ngang hàng theo tầng</a:t>
            </a:r>
          </a:p>
          <a:p>
            <a:pPr>
              <a:lnSpc>
                <a:spcPct val="90000"/>
              </a:lnSpc>
            </a:pPr>
            <a:endParaRPr lang="en-US"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Dữ liệu trong mô hình OSI</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3" y="1036638"/>
            <a:ext cx="7380287" cy="528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3800"/>
              <a:t>OSI như là một khung dành cho định chuẩn</a:t>
            </a:r>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b="7480"/>
          <a:stretch>
            <a:fillRect/>
          </a:stretch>
        </p:blipFill>
        <p:spPr bwMode="auto">
          <a:xfrm>
            <a:off x="381000" y="1752600"/>
            <a:ext cx="82296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Chuẩn của mỗi tầng</a:t>
            </a: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b="15460"/>
          <a:stretch>
            <a:fillRect/>
          </a:stretch>
        </p:blipFill>
        <p:spPr bwMode="auto">
          <a:xfrm>
            <a:off x="838200" y="1600200"/>
            <a:ext cx="7772400"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Chuỗi thời gian cho các phục vụ </a:t>
            </a:r>
          </a:p>
        </p:txBody>
      </p:sp>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b="22260"/>
          <a:stretch>
            <a:fillRect/>
          </a:stretch>
        </p:blipFill>
        <p:spPr bwMode="auto">
          <a:xfrm>
            <a:off x="381000" y="1905000"/>
            <a:ext cx="8534400" cy="436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Hệ thống chuyển tiếp</a:t>
            </a:r>
          </a:p>
        </p:txBody>
      </p:sp>
      <p:pic>
        <p:nvPicPr>
          <p:cNvPr id="110597" name="Picture 5"/>
          <p:cNvPicPr>
            <a:picLocks noChangeAspect="1" noChangeArrowheads="1"/>
          </p:cNvPicPr>
          <p:nvPr/>
        </p:nvPicPr>
        <p:blipFill>
          <a:blip r:embed="rId3">
            <a:extLst>
              <a:ext uri="{28A0092B-C50C-407E-A947-70E740481C1C}">
                <a14:useLocalDpi xmlns:a14="http://schemas.microsoft.com/office/drawing/2010/main" val="0"/>
              </a:ext>
            </a:extLst>
          </a:blip>
          <a:srcRect b="9962"/>
          <a:stretch>
            <a:fillRect/>
          </a:stretch>
        </p:blipFill>
        <p:spPr bwMode="auto">
          <a:xfrm>
            <a:off x="1143000" y="1447800"/>
            <a:ext cx="68008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Mô hình TCP/IP</a:t>
            </a:r>
          </a:p>
        </p:txBody>
      </p:sp>
      <p:sp>
        <p:nvSpPr>
          <p:cNvPr id="118787" name="Rectangle 3"/>
          <p:cNvSpPr>
            <a:spLocks noGrp="1" noChangeArrowheads="1"/>
          </p:cNvSpPr>
          <p:nvPr>
            <p:ph type="body" idx="1"/>
          </p:nvPr>
        </p:nvSpPr>
        <p:spPr>
          <a:xfrm>
            <a:off x="457200" y="1600200"/>
            <a:ext cx="8229600" cy="4495800"/>
          </a:xfrm>
        </p:spPr>
        <p:txBody>
          <a:bodyPr/>
          <a:lstStyle/>
          <a:p>
            <a:r>
              <a:rPr lang="en-US" sz="2600"/>
              <a:t>Phát triển bởi quân đội Mỹ cho mạng chuyển mạch gói của quân đội (ARPANET)</a:t>
            </a:r>
          </a:p>
          <a:p>
            <a:r>
              <a:rPr lang="en-US" sz="2600"/>
              <a:t>Hiện được sử dụng trên mạng Internet toàn cầu</a:t>
            </a:r>
          </a:p>
          <a:p>
            <a:r>
              <a:rPr lang="en-US" sz="2600"/>
              <a:t>Không có mô hình chính thức nhưng có các tầng: </a:t>
            </a:r>
          </a:p>
          <a:p>
            <a:pPr lvl="1"/>
            <a:r>
              <a:rPr lang="en-US" altLang="zh-CN" sz="2200">
                <a:ea typeface="宋体" charset="-122"/>
              </a:rPr>
              <a:t>Ứng dụng (tích hợp 3 lớp trên cùng của mô hình OSI), </a:t>
            </a:r>
          </a:p>
          <a:p>
            <a:pPr lvl="1"/>
            <a:r>
              <a:rPr lang="en-US" altLang="zh-CN" sz="2200">
                <a:ea typeface="宋体" charset="-122"/>
              </a:rPr>
              <a:t>Vận chuyển (tương đương với lớp Vận chuyển của OSI)</a:t>
            </a:r>
          </a:p>
          <a:p>
            <a:pPr lvl="1"/>
            <a:r>
              <a:rPr lang="en-US" altLang="zh-CN" sz="2200">
                <a:ea typeface="宋体" charset="-122"/>
              </a:rPr>
              <a:t>Internet (tương đương với lớp Mạng nhưng chỉ sử dụng giao thức IP để định địa chỉ logic cho các máy tính) </a:t>
            </a:r>
          </a:p>
          <a:p>
            <a:pPr lvl="1"/>
            <a:r>
              <a:rPr lang="en-US" altLang="zh-CN" sz="2200">
                <a:ea typeface="宋体" charset="-122"/>
              </a:rPr>
              <a:t>Truy cập mạng</a:t>
            </a:r>
          </a:p>
          <a:p>
            <a:pPr lvl="1"/>
            <a:r>
              <a:rPr lang="en-US" sz="2200"/>
              <a:t>Vật lý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Mô hình TCP/IP</a:t>
            </a:r>
          </a:p>
        </p:txBody>
      </p:sp>
      <p:grpSp>
        <p:nvGrpSpPr>
          <p:cNvPr id="26627" name="Group 3"/>
          <p:cNvGrpSpPr>
            <a:grpSpLocks/>
          </p:cNvGrpSpPr>
          <p:nvPr/>
        </p:nvGrpSpPr>
        <p:grpSpPr bwMode="auto">
          <a:xfrm>
            <a:off x="457200" y="1112838"/>
            <a:ext cx="8281988" cy="1782762"/>
            <a:chOff x="511" y="779"/>
            <a:chExt cx="5217" cy="1123"/>
          </a:xfrm>
        </p:grpSpPr>
        <p:grpSp>
          <p:nvGrpSpPr>
            <p:cNvPr id="26628" name="Group 4"/>
            <p:cNvGrpSpPr>
              <a:grpSpLocks/>
            </p:cNvGrpSpPr>
            <p:nvPr/>
          </p:nvGrpSpPr>
          <p:grpSpPr bwMode="auto">
            <a:xfrm>
              <a:off x="511" y="1222"/>
              <a:ext cx="681" cy="680"/>
              <a:chOff x="398" y="2387"/>
              <a:chExt cx="681" cy="680"/>
            </a:xfrm>
          </p:grpSpPr>
          <p:sp>
            <p:nvSpPr>
              <p:cNvPr id="26629" name="Rectangle 5"/>
              <p:cNvSpPr>
                <a:spLocks noChangeArrowheads="1"/>
              </p:cNvSpPr>
              <p:nvPr/>
            </p:nvSpPr>
            <p:spPr bwMode="auto">
              <a:xfrm>
                <a:off x="398" y="2455"/>
                <a:ext cx="612" cy="6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Source</a:t>
                </a:r>
              </a:p>
            </p:txBody>
          </p:sp>
          <p:sp>
            <p:nvSpPr>
              <p:cNvPr id="26630" name="Freeform 6"/>
              <p:cNvSpPr>
                <a:spLocks/>
              </p:cNvSpPr>
              <p:nvPr/>
            </p:nvSpPr>
            <p:spPr bwMode="auto">
              <a:xfrm>
                <a:off x="398" y="2387"/>
                <a:ext cx="681" cy="68"/>
              </a:xfrm>
              <a:custGeom>
                <a:avLst/>
                <a:gdLst>
                  <a:gd name="T0" fmla="*/ 613 w 681"/>
                  <a:gd name="T1" fmla="*/ 68 h 68"/>
                  <a:gd name="T2" fmla="*/ 0 w 681"/>
                  <a:gd name="T3" fmla="*/ 68 h 68"/>
                  <a:gd name="T4" fmla="*/ 68 w 681"/>
                  <a:gd name="T5" fmla="*/ 0 h 68"/>
                  <a:gd name="T6" fmla="*/ 681 w 681"/>
                  <a:gd name="T7" fmla="*/ 0 h 68"/>
                  <a:gd name="T8" fmla="*/ 613 w 681"/>
                  <a:gd name="T9" fmla="*/ 68 h 68"/>
                </a:gdLst>
                <a:ahLst/>
                <a:cxnLst>
                  <a:cxn ang="0">
                    <a:pos x="T0" y="T1"/>
                  </a:cxn>
                  <a:cxn ang="0">
                    <a:pos x="T2" y="T3"/>
                  </a:cxn>
                  <a:cxn ang="0">
                    <a:pos x="T4" y="T5"/>
                  </a:cxn>
                  <a:cxn ang="0">
                    <a:pos x="T6" y="T7"/>
                  </a:cxn>
                  <a:cxn ang="0">
                    <a:pos x="T8" y="T9"/>
                  </a:cxn>
                </a:cxnLst>
                <a:rect l="0" t="0" r="r" b="b"/>
                <a:pathLst>
                  <a:path w="681" h="68">
                    <a:moveTo>
                      <a:pt x="613" y="68"/>
                    </a:moveTo>
                    <a:lnTo>
                      <a:pt x="0" y="68"/>
                    </a:lnTo>
                    <a:lnTo>
                      <a:pt x="68" y="0"/>
                    </a:lnTo>
                    <a:lnTo>
                      <a:pt x="681" y="0"/>
                    </a:lnTo>
                    <a:lnTo>
                      <a:pt x="613" y="68"/>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p:cNvSpPr>
                <a:spLocks/>
              </p:cNvSpPr>
              <p:nvPr/>
            </p:nvSpPr>
            <p:spPr bwMode="auto">
              <a:xfrm>
                <a:off x="1011" y="2387"/>
                <a:ext cx="68" cy="680"/>
              </a:xfrm>
              <a:custGeom>
                <a:avLst/>
                <a:gdLst>
                  <a:gd name="T0" fmla="*/ 68 w 68"/>
                  <a:gd name="T1" fmla="*/ 0 h 680"/>
                  <a:gd name="T2" fmla="*/ 68 w 68"/>
                  <a:gd name="T3" fmla="*/ 612 h 680"/>
                  <a:gd name="T4" fmla="*/ 0 w 68"/>
                  <a:gd name="T5" fmla="*/ 680 h 680"/>
                  <a:gd name="T6" fmla="*/ 0 w 68"/>
                  <a:gd name="T7" fmla="*/ 68 h 680"/>
                  <a:gd name="T8" fmla="*/ 68 w 68"/>
                  <a:gd name="T9" fmla="*/ 0 h 680"/>
                </a:gdLst>
                <a:ahLst/>
                <a:cxnLst>
                  <a:cxn ang="0">
                    <a:pos x="T0" y="T1"/>
                  </a:cxn>
                  <a:cxn ang="0">
                    <a:pos x="T2" y="T3"/>
                  </a:cxn>
                  <a:cxn ang="0">
                    <a:pos x="T4" y="T5"/>
                  </a:cxn>
                  <a:cxn ang="0">
                    <a:pos x="T6" y="T7"/>
                  </a:cxn>
                  <a:cxn ang="0">
                    <a:pos x="T8" y="T9"/>
                  </a:cxn>
                </a:cxnLst>
                <a:rect l="0" t="0" r="r" b="b"/>
                <a:pathLst>
                  <a:path w="68" h="680">
                    <a:moveTo>
                      <a:pt x="68" y="0"/>
                    </a:moveTo>
                    <a:lnTo>
                      <a:pt x="68" y="612"/>
                    </a:lnTo>
                    <a:lnTo>
                      <a:pt x="0" y="680"/>
                    </a:lnTo>
                    <a:lnTo>
                      <a:pt x="0" y="68"/>
                    </a:lnTo>
                    <a:lnTo>
                      <a:pt x="68" y="0"/>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32" name="Group 8"/>
            <p:cNvGrpSpPr>
              <a:grpSpLocks/>
            </p:cNvGrpSpPr>
            <p:nvPr/>
          </p:nvGrpSpPr>
          <p:grpSpPr bwMode="auto">
            <a:xfrm>
              <a:off x="1645" y="1222"/>
              <a:ext cx="681" cy="680"/>
              <a:chOff x="398" y="2387"/>
              <a:chExt cx="681" cy="680"/>
            </a:xfrm>
          </p:grpSpPr>
          <p:sp>
            <p:nvSpPr>
              <p:cNvPr id="26633" name="Rectangle 9"/>
              <p:cNvSpPr>
                <a:spLocks noChangeArrowheads="1"/>
              </p:cNvSpPr>
              <p:nvPr/>
            </p:nvSpPr>
            <p:spPr bwMode="auto">
              <a:xfrm>
                <a:off x="398" y="2455"/>
                <a:ext cx="612" cy="6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Trans-</a:t>
                </a:r>
                <a:br>
                  <a:rPr lang="en-US" sz="1400">
                    <a:latin typeface="Verdana" pitchFamily="34" charset="0"/>
                  </a:rPr>
                </a:br>
                <a:r>
                  <a:rPr lang="en-US" sz="1400">
                    <a:latin typeface="Verdana" pitchFamily="34" charset="0"/>
                  </a:rPr>
                  <a:t>mitter</a:t>
                </a:r>
              </a:p>
            </p:txBody>
          </p:sp>
          <p:sp>
            <p:nvSpPr>
              <p:cNvPr id="26634" name="Freeform 10"/>
              <p:cNvSpPr>
                <a:spLocks/>
              </p:cNvSpPr>
              <p:nvPr/>
            </p:nvSpPr>
            <p:spPr bwMode="auto">
              <a:xfrm>
                <a:off x="398" y="2387"/>
                <a:ext cx="681" cy="68"/>
              </a:xfrm>
              <a:custGeom>
                <a:avLst/>
                <a:gdLst>
                  <a:gd name="T0" fmla="*/ 613 w 681"/>
                  <a:gd name="T1" fmla="*/ 68 h 68"/>
                  <a:gd name="T2" fmla="*/ 0 w 681"/>
                  <a:gd name="T3" fmla="*/ 68 h 68"/>
                  <a:gd name="T4" fmla="*/ 68 w 681"/>
                  <a:gd name="T5" fmla="*/ 0 h 68"/>
                  <a:gd name="T6" fmla="*/ 681 w 681"/>
                  <a:gd name="T7" fmla="*/ 0 h 68"/>
                  <a:gd name="T8" fmla="*/ 613 w 681"/>
                  <a:gd name="T9" fmla="*/ 68 h 68"/>
                </a:gdLst>
                <a:ahLst/>
                <a:cxnLst>
                  <a:cxn ang="0">
                    <a:pos x="T0" y="T1"/>
                  </a:cxn>
                  <a:cxn ang="0">
                    <a:pos x="T2" y="T3"/>
                  </a:cxn>
                  <a:cxn ang="0">
                    <a:pos x="T4" y="T5"/>
                  </a:cxn>
                  <a:cxn ang="0">
                    <a:pos x="T6" y="T7"/>
                  </a:cxn>
                  <a:cxn ang="0">
                    <a:pos x="T8" y="T9"/>
                  </a:cxn>
                </a:cxnLst>
                <a:rect l="0" t="0" r="r" b="b"/>
                <a:pathLst>
                  <a:path w="681" h="68">
                    <a:moveTo>
                      <a:pt x="613" y="68"/>
                    </a:moveTo>
                    <a:lnTo>
                      <a:pt x="0" y="68"/>
                    </a:lnTo>
                    <a:lnTo>
                      <a:pt x="68" y="0"/>
                    </a:lnTo>
                    <a:lnTo>
                      <a:pt x="681" y="0"/>
                    </a:lnTo>
                    <a:lnTo>
                      <a:pt x="613" y="68"/>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1"/>
              <p:cNvSpPr>
                <a:spLocks/>
              </p:cNvSpPr>
              <p:nvPr/>
            </p:nvSpPr>
            <p:spPr bwMode="auto">
              <a:xfrm>
                <a:off x="1011" y="2387"/>
                <a:ext cx="68" cy="680"/>
              </a:xfrm>
              <a:custGeom>
                <a:avLst/>
                <a:gdLst>
                  <a:gd name="T0" fmla="*/ 68 w 68"/>
                  <a:gd name="T1" fmla="*/ 0 h 680"/>
                  <a:gd name="T2" fmla="*/ 68 w 68"/>
                  <a:gd name="T3" fmla="*/ 612 h 680"/>
                  <a:gd name="T4" fmla="*/ 0 w 68"/>
                  <a:gd name="T5" fmla="*/ 680 h 680"/>
                  <a:gd name="T6" fmla="*/ 0 w 68"/>
                  <a:gd name="T7" fmla="*/ 68 h 680"/>
                  <a:gd name="T8" fmla="*/ 68 w 68"/>
                  <a:gd name="T9" fmla="*/ 0 h 680"/>
                </a:gdLst>
                <a:ahLst/>
                <a:cxnLst>
                  <a:cxn ang="0">
                    <a:pos x="T0" y="T1"/>
                  </a:cxn>
                  <a:cxn ang="0">
                    <a:pos x="T2" y="T3"/>
                  </a:cxn>
                  <a:cxn ang="0">
                    <a:pos x="T4" y="T5"/>
                  </a:cxn>
                  <a:cxn ang="0">
                    <a:pos x="T6" y="T7"/>
                  </a:cxn>
                  <a:cxn ang="0">
                    <a:pos x="T8" y="T9"/>
                  </a:cxn>
                </a:cxnLst>
                <a:rect l="0" t="0" r="r" b="b"/>
                <a:pathLst>
                  <a:path w="68" h="680">
                    <a:moveTo>
                      <a:pt x="68" y="0"/>
                    </a:moveTo>
                    <a:lnTo>
                      <a:pt x="68" y="612"/>
                    </a:lnTo>
                    <a:lnTo>
                      <a:pt x="0" y="680"/>
                    </a:lnTo>
                    <a:lnTo>
                      <a:pt x="0" y="68"/>
                    </a:lnTo>
                    <a:lnTo>
                      <a:pt x="68" y="0"/>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6" name="Line 12"/>
            <p:cNvSpPr>
              <a:spLocks noChangeShapeType="1"/>
            </p:cNvSpPr>
            <p:nvPr/>
          </p:nvSpPr>
          <p:spPr bwMode="auto">
            <a:xfrm>
              <a:off x="1146" y="1585"/>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37" name="Group 13"/>
            <p:cNvGrpSpPr>
              <a:grpSpLocks/>
            </p:cNvGrpSpPr>
            <p:nvPr/>
          </p:nvGrpSpPr>
          <p:grpSpPr bwMode="auto">
            <a:xfrm>
              <a:off x="2779" y="1222"/>
              <a:ext cx="681" cy="680"/>
              <a:chOff x="398" y="2387"/>
              <a:chExt cx="681" cy="680"/>
            </a:xfrm>
          </p:grpSpPr>
          <p:sp>
            <p:nvSpPr>
              <p:cNvPr id="26638" name="Rectangle 14"/>
              <p:cNvSpPr>
                <a:spLocks noChangeArrowheads="1"/>
              </p:cNvSpPr>
              <p:nvPr/>
            </p:nvSpPr>
            <p:spPr bwMode="auto">
              <a:xfrm>
                <a:off x="398" y="2455"/>
                <a:ext cx="612" cy="6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Trans-</a:t>
                </a:r>
                <a:br>
                  <a:rPr lang="en-US" sz="1400">
                    <a:latin typeface="Verdana" pitchFamily="34" charset="0"/>
                  </a:rPr>
                </a:br>
                <a:r>
                  <a:rPr lang="en-US" sz="1400">
                    <a:latin typeface="Verdana" pitchFamily="34" charset="0"/>
                  </a:rPr>
                  <a:t>mission</a:t>
                </a:r>
                <a:br>
                  <a:rPr lang="en-US" sz="1400">
                    <a:latin typeface="Verdana" pitchFamily="34" charset="0"/>
                  </a:rPr>
                </a:br>
                <a:r>
                  <a:rPr lang="en-US" sz="1400">
                    <a:latin typeface="Verdana" pitchFamily="34" charset="0"/>
                  </a:rPr>
                  <a:t>System</a:t>
                </a:r>
              </a:p>
            </p:txBody>
          </p:sp>
          <p:sp>
            <p:nvSpPr>
              <p:cNvPr id="26639" name="Freeform 15"/>
              <p:cNvSpPr>
                <a:spLocks/>
              </p:cNvSpPr>
              <p:nvPr/>
            </p:nvSpPr>
            <p:spPr bwMode="auto">
              <a:xfrm>
                <a:off x="398" y="2387"/>
                <a:ext cx="681" cy="68"/>
              </a:xfrm>
              <a:custGeom>
                <a:avLst/>
                <a:gdLst>
                  <a:gd name="T0" fmla="*/ 613 w 681"/>
                  <a:gd name="T1" fmla="*/ 68 h 68"/>
                  <a:gd name="T2" fmla="*/ 0 w 681"/>
                  <a:gd name="T3" fmla="*/ 68 h 68"/>
                  <a:gd name="T4" fmla="*/ 68 w 681"/>
                  <a:gd name="T5" fmla="*/ 0 h 68"/>
                  <a:gd name="T6" fmla="*/ 681 w 681"/>
                  <a:gd name="T7" fmla="*/ 0 h 68"/>
                  <a:gd name="T8" fmla="*/ 613 w 681"/>
                  <a:gd name="T9" fmla="*/ 68 h 68"/>
                </a:gdLst>
                <a:ahLst/>
                <a:cxnLst>
                  <a:cxn ang="0">
                    <a:pos x="T0" y="T1"/>
                  </a:cxn>
                  <a:cxn ang="0">
                    <a:pos x="T2" y="T3"/>
                  </a:cxn>
                  <a:cxn ang="0">
                    <a:pos x="T4" y="T5"/>
                  </a:cxn>
                  <a:cxn ang="0">
                    <a:pos x="T6" y="T7"/>
                  </a:cxn>
                  <a:cxn ang="0">
                    <a:pos x="T8" y="T9"/>
                  </a:cxn>
                </a:cxnLst>
                <a:rect l="0" t="0" r="r" b="b"/>
                <a:pathLst>
                  <a:path w="681" h="68">
                    <a:moveTo>
                      <a:pt x="613" y="68"/>
                    </a:moveTo>
                    <a:lnTo>
                      <a:pt x="0" y="68"/>
                    </a:lnTo>
                    <a:lnTo>
                      <a:pt x="68" y="0"/>
                    </a:lnTo>
                    <a:lnTo>
                      <a:pt x="681" y="0"/>
                    </a:lnTo>
                    <a:lnTo>
                      <a:pt x="613" y="68"/>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Freeform 16"/>
              <p:cNvSpPr>
                <a:spLocks/>
              </p:cNvSpPr>
              <p:nvPr/>
            </p:nvSpPr>
            <p:spPr bwMode="auto">
              <a:xfrm>
                <a:off x="1011" y="2387"/>
                <a:ext cx="68" cy="680"/>
              </a:xfrm>
              <a:custGeom>
                <a:avLst/>
                <a:gdLst>
                  <a:gd name="T0" fmla="*/ 68 w 68"/>
                  <a:gd name="T1" fmla="*/ 0 h 680"/>
                  <a:gd name="T2" fmla="*/ 68 w 68"/>
                  <a:gd name="T3" fmla="*/ 612 h 680"/>
                  <a:gd name="T4" fmla="*/ 0 w 68"/>
                  <a:gd name="T5" fmla="*/ 680 h 680"/>
                  <a:gd name="T6" fmla="*/ 0 w 68"/>
                  <a:gd name="T7" fmla="*/ 68 h 680"/>
                  <a:gd name="T8" fmla="*/ 68 w 68"/>
                  <a:gd name="T9" fmla="*/ 0 h 680"/>
                </a:gdLst>
                <a:ahLst/>
                <a:cxnLst>
                  <a:cxn ang="0">
                    <a:pos x="T0" y="T1"/>
                  </a:cxn>
                  <a:cxn ang="0">
                    <a:pos x="T2" y="T3"/>
                  </a:cxn>
                  <a:cxn ang="0">
                    <a:pos x="T4" y="T5"/>
                  </a:cxn>
                  <a:cxn ang="0">
                    <a:pos x="T6" y="T7"/>
                  </a:cxn>
                  <a:cxn ang="0">
                    <a:pos x="T8" y="T9"/>
                  </a:cxn>
                </a:cxnLst>
                <a:rect l="0" t="0" r="r" b="b"/>
                <a:pathLst>
                  <a:path w="68" h="680">
                    <a:moveTo>
                      <a:pt x="68" y="0"/>
                    </a:moveTo>
                    <a:lnTo>
                      <a:pt x="68" y="612"/>
                    </a:lnTo>
                    <a:lnTo>
                      <a:pt x="0" y="680"/>
                    </a:lnTo>
                    <a:lnTo>
                      <a:pt x="0" y="68"/>
                    </a:lnTo>
                    <a:lnTo>
                      <a:pt x="68" y="0"/>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41" name="Line 17"/>
            <p:cNvSpPr>
              <a:spLocks noChangeShapeType="1"/>
            </p:cNvSpPr>
            <p:nvPr/>
          </p:nvSpPr>
          <p:spPr bwMode="auto">
            <a:xfrm>
              <a:off x="2280" y="1585"/>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42" name="Group 18"/>
            <p:cNvGrpSpPr>
              <a:grpSpLocks/>
            </p:cNvGrpSpPr>
            <p:nvPr/>
          </p:nvGrpSpPr>
          <p:grpSpPr bwMode="auto">
            <a:xfrm>
              <a:off x="3913" y="1222"/>
              <a:ext cx="681" cy="680"/>
              <a:chOff x="398" y="2387"/>
              <a:chExt cx="681" cy="680"/>
            </a:xfrm>
          </p:grpSpPr>
          <p:sp>
            <p:nvSpPr>
              <p:cNvPr id="26643" name="Rectangle 19"/>
              <p:cNvSpPr>
                <a:spLocks noChangeArrowheads="1"/>
              </p:cNvSpPr>
              <p:nvPr/>
            </p:nvSpPr>
            <p:spPr bwMode="auto">
              <a:xfrm>
                <a:off x="398" y="2455"/>
                <a:ext cx="612" cy="6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Receiver</a:t>
                </a:r>
              </a:p>
            </p:txBody>
          </p:sp>
          <p:sp>
            <p:nvSpPr>
              <p:cNvPr id="26644" name="Freeform 20"/>
              <p:cNvSpPr>
                <a:spLocks/>
              </p:cNvSpPr>
              <p:nvPr/>
            </p:nvSpPr>
            <p:spPr bwMode="auto">
              <a:xfrm>
                <a:off x="398" y="2387"/>
                <a:ext cx="681" cy="68"/>
              </a:xfrm>
              <a:custGeom>
                <a:avLst/>
                <a:gdLst>
                  <a:gd name="T0" fmla="*/ 613 w 681"/>
                  <a:gd name="T1" fmla="*/ 68 h 68"/>
                  <a:gd name="T2" fmla="*/ 0 w 681"/>
                  <a:gd name="T3" fmla="*/ 68 h 68"/>
                  <a:gd name="T4" fmla="*/ 68 w 681"/>
                  <a:gd name="T5" fmla="*/ 0 h 68"/>
                  <a:gd name="T6" fmla="*/ 681 w 681"/>
                  <a:gd name="T7" fmla="*/ 0 h 68"/>
                  <a:gd name="T8" fmla="*/ 613 w 681"/>
                  <a:gd name="T9" fmla="*/ 68 h 68"/>
                </a:gdLst>
                <a:ahLst/>
                <a:cxnLst>
                  <a:cxn ang="0">
                    <a:pos x="T0" y="T1"/>
                  </a:cxn>
                  <a:cxn ang="0">
                    <a:pos x="T2" y="T3"/>
                  </a:cxn>
                  <a:cxn ang="0">
                    <a:pos x="T4" y="T5"/>
                  </a:cxn>
                  <a:cxn ang="0">
                    <a:pos x="T6" y="T7"/>
                  </a:cxn>
                  <a:cxn ang="0">
                    <a:pos x="T8" y="T9"/>
                  </a:cxn>
                </a:cxnLst>
                <a:rect l="0" t="0" r="r" b="b"/>
                <a:pathLst>
                  <a:path w="681" h="68">
                    <a:moveTo>
                      <a:pt x="613" y="68"/>
                    </a:moveTo>
                    <a:lnTo>
                      <a:pt x="0" y="68"/>
                    </a:lnTo>
                    <a:lnTo>
                      <a:pt x="68" y="0"/>
                    </a:lnTo>
                    <a:lnTo>
                      <a:pt x="681" y="0"/>
                    </a:lnTo>
                    <a:lnTo>
                      <a:pt x="613" y="68"/>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5" name="Freeform 21"/>
              <p:cNvSpPr>
                <a:spLocks/>
              </p:cNvSpPr>
              <p:nvPr/>
            </p:nvSpPr>
            <p:spPr bwMode="auto">
              <a:xfrm>
                <a:off x="1011" y="2387"/>
                <a:ext cx="68" cy="680"/>
              </a:xfrm>
              <a:custGeom>
                <a:avLst/>
                <a:gdLst>
                  <a:gd name="T0" fmla="*/ 68 w 68"/>
                  <a:gd name="T1" fmla="*/ 0 h 680"/>
                  <a:gd name="T2" fmla="*/ 68 w 68"/>
                  <a:gd name="T3" fmla="*/ 612 h 680"/>
                  <a:gd name="T4" fmla="*/ 0 w 68"/>
                  <a:gd name="T5" fmla="*/ 680 h 680"/>
                  <a:gd name="T6" fmla="*/ 0 w 68"/>
                  <a:gd name="T7" fmla="*/ 68 h 680"/>
                  <a:gd name="T8" fmla="*/ 68 w 68"/>
                  <a:gd name="T9" fmla="*/ 0 h 680"/>
                </a:gdLst>
                <a:ahLst/>
                <a:cxnLst>
                  <a:cxn ang="0">
                    <a:pos x="T0" y="T1"/>
                  </a:cxn>
                  <a:cxn ang="0">
                    <a:pos x="T2" y="T3"/>
                  </a:cxn>
                  <a:cxn ang="0">
                    <a:pos x="T4" y="T5"/>
                  </a:cxn>
                  <a:cxn ang="0">
                    <a:pos x="T6" y="T7"/>
                  </a:cxn>
                  <a:cxn ang="0">
                    <a:pos x="T8" y="T9"/>
                  </a:cxn>
                </a:cxnLst>
                <a:rect l="0" t="0" r="r" b="b"/>
                <a:pathLst>
                  <a:path w="68" h="680">
                    <a:moveTo>
                      <a:pt x="68" y="0"/>
                    </a:moveTo>
                    <a:lnTo>
                      <a:pt x="68" y="612"/>
                    </a:lnTo>
                    <a:lnTo>
                      <a:pt x="0" y="680"/>
                    </a:lnTo>
                    <a:lnTo>
                      <a:pt x="0" y="68"/>
                    </a:lnTo>
                    <a:lnTo>
                      <a:pt x="68" y="0"/>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46" name="Line 22"/>
            <p:cNvSpPr>
              <a:spLocks noChangeShapeType="1"/>
            </p:cNvSpPr>
            <p:nvPr/>
          </p:nvSpPr>
          <p:spPr bwMode="auto">
            <a:xfrm>
              <a:off x="3414" y="1585"/>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47" name="Group 23"/>
            <p:cNvGrpSpPr>
              <a:grpSpLocks/>
            </p:cNvGrpSpPr>
            <p:nvPr/>
          </p:nvGrpSpPr>
          <p:grpSpPr bwMode="auto">
            <a:xfrm>
              <a:off x="5047" y="1222"/>
              <a:ext cx="681" cy="680"/>
              <a:chOff x="398" y="2387"/>
              <a:chExt cx="681" cy="680"/>
            </a:xfrm>
          </p:grpSpPr>
          <p:sp>
            <p:nvSpPr>
              <p:cNvPr id="26648" name="Rectangle 24"/>
              <p:cNvSpPr>
                <a:spLocks noChangeArrowheads="1"/>
              </p:cNvSpPr>
              <p:nvPr/>
            </p:nvSpPr>
            <p:spPr bwMode="auto">
              <a:xfrm>
                <a:off x="398" y="2455"/>
                <a:ext cx="612" cy="6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Des-</a:t>
                </a:r>
                <a:br>
                  <a:rPr lang="en-US" sz="1400">
                    <a:latin typeface="Verdana" pitchFamily="34" charset="0"/>
                  </a:rPr>
                </a:br>
                <a:r>
                  <a:rPr lang="en-US" sz="1400">
                    <a:latin typeface="Verdana" pitchFamily="34" charset="0"/>
                  </a:rPr>
                  <a:t>tination</a:t>
                </a:r>
              </a:p>
            </p:txBody>
          </p:sp>
          <p:sp>
            <p:nvSpPr>
              <p:cNvPr id="26649" name="Freeform 25"/>
              <p:cNvSpPr>
                <a:spLocks/>
              </p:cNvSpPr>
              <p:nvPr/>
            </p:nvSpPr>
            <p:spPr bwMode="auto">
              <a:xfrm>
                <a:off x="398" y="2387"/>
                <a:ext cx="681" cy="68"/>
              </a:xfrm>
              <a:custGeom>
                <a:avLst/>
                <a:gdLst>
                  <a:gd name="T0" fmla="*/ 613 w 681"/>
                  <a:gd name="T1" fmla="*/ 68 h 68"/>
                  <a:gd name="T2" fmla="*/ 0 w 681"/>
                  <a:gd name="T3" fmla="*/ 68 h 68"/>
                  <a:gd name="T4" fmla="*/ 68 w 681"/>
                  <a:gd name="T5" fmla="*/ 0 h 68"/>
                  <a:gd name="T6" fmla="*/ 681 w 681"/>
                  <a:gd name="T7" fmla="*/ 0 h 68"/>
                  <a:gd name="T8" fmla="*/ 613 w 681"/>
                  <a:gd name="T9" fmla="*/ 68 h 68"/>
                </a:gdLst>
                <a:ahLst/>
                <a:cxnLst>
                  <a:cxn ang="0">
                    <a:pos x="T0" y="T1"/>
                  </a:cxn>
                  <a:cxn ang="0">
                    <a:pos x="T2" y="T3"/>
                  </a:cxn>
                  <a:cxn ang="0">
                    <a:pos x="T4" y="T5"/>
                  </a:cxn>
                  <a:cxn ang="0">
                    <a:pos x="T6" y="T7"/>
                  </a:cxn>
                  <a:cxn ang="0">
                    <a:pos x="T8" y="T9"/>
                  </a:cxn>
                </a:cxnLst>
                <a:rect l="0" t="0" r="r" b="b"/>
                <a:pathLst>
                  <a:path w="681" h="68">
                    <a:moveTo>
                      <a:pt x="613" y="68"/>
                    </a:moveTo>
                    <a:lnTo>
                      <a:pt x="0" y="68"/>
                    </a:lnTo>
                    <a:lnTo>
                      <a:pt x="68" y="0"/>
                    </a:lnTo>
                    <a:lnTo>
                      <a:pt x="681" y="0"/>
                    </a:lnTo>
                    <a:lnTo>
                      <a:pt x="613" y="68"/>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Freeform 26"/>
              <p:cNvSpPr>
                <a:spLocks/>
              </p:cNvSpPr>
              <p:nvPr/>
            </p:nvSpPr>
            <p:spPr bwMode="auto">
              <a:xfrm>
                <a:off x="1011" y="2387"/>
                <a:ext cx="68" cy="680"/>
              </a:xfrm>
              <a:custGeom>
                <a:avLst/>
                <a:gdLst>
                  <a:gd name="T0" fmla="*/ 68 w 68"/>
                  <a:gd name="T1" fmla="*/ 0 h 680"/>
                  <a:gd name="T2" fmla="*/ 68 w 68"/>
                  <a:gd name="T3" fmla="*/ 612 h 680"/>
                  <a:gd name="T4" fmla="*/ 0 w 68"/>
                  <a:gd name="T5" fmla="*/ 680 h 680"/>
                  <a:gd name="T6" fmla="*/ 0 w 68"/>
                  <a:gd name="T7" fmla="*/ 68 h 680"/>
                  <a:gd name="T8" fmla="*/ 68 w 68"/>
                  <a:gd name="T9" fmla="*/ 0 h 680"/>
                </a:gdLst>
                <a:ahLst/>
                <a:cxnLst>
                  <a:cxn ang="0">
                    <a:pos x="T0" y="T1"/>
                  </a:cxn>
                  <a:cxn ang="0">
                    <a:pos x="T2" y="T3"/>
                  </a:cxn>
                  <a:cxn ang="0">
                    <a:pos x="T4" y="T5"/>
                  </a:cxn>
                  <a:cxn ang="0">
                    <a:pos x="T6" y="T7"/>
                  </a:cxn>
                  <a:cxn ang="0">
                    <a:pos x="T8" y="T9"/>
                  </a:cxn>
                </a:cxnLst>
                <a:rect l="0" t="0" r="r" b="b"/>
                <a:pathLst>
                  <a:path w="68" h="680">
                    <a:moveTo>
                      <a:pt x="68" y="0"/>
                    </a:moveTo>
                    <a:lnTo>
                      <a:pt x="68" y="612"/>
                    </a:lnTo>
                    <a:lnTo>
                      <a:pt x="0" y="680"/>
                    </a:lnTo>
                    <a:lnTo>
                      <a:pt x="0" y="68"/>
                    </a:lnTo>
                    <a:lnTo>
                      <a:pt x="68" y="0"/>
                    </a:lnTo>
                    <a:close/>
                  </a:path>
                </a:pathLst>
              </a:custGeom>
              <a:solidFill>
                <a:schemeClr va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51" name="Line 27"/>
            <p:cNvSpPr>
              <a:spLocks noChangeShapeType="1"/>
            </p:cNvSpPr>
            <p:nvPr/>
          </p:nvSpPr>
          <p:spPr bwMode="auto">
            <a:xfrm>
              <a:off x="4548" y="1585"/>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AutoShape 28"/>
            <p:cNvSpPr>
              <a:spLocks/>
            </p:cNvSpPr>
            <p:nvPr/>
          </p:nvSpPr>
          <p:spPr bwMode="auto">
            <a:xfrm rot="-5400000">
              <a:off x="1350" y="156"/>
              <a:ext cx="137" cy="1815"/>
            </a:xfrm>
            <a:prstGeom prst="rightBrace">
              <a:avLst>
                <a:gd name="adj1" fmla="val 11040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3" name="Text Box 29"/>
            <p:cNvSpPr txBox="1">
              <a:spLocks noChangeArrowheads="1"/>
            </p:cNvSpPr>
            <p:nvPr/>
          </p:nvSpPr>
          <p:spPr bwMode="auto">
            <a:xfrm>
              <a:off x="930" y="780"/>
              <a:ext cx="9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Verdana" pitchFamily="34" charset="0"/>
                </a:rPr>
                <a:t>Source System</a:t>
              </a:r>
            </a:p>
          </p:txBody>
        </p:sp>
        <p:sp>
          <p:nvSpPr>
            <p:cNvPr id="26654" name="AutoShape 30"/>
            <p:cNvSpPr>
              <a:spLocks/>
            </p:cNvSpPr>
            <p:nvPr/>
          </p:nvSpPr>
          <p:spPr bwMode="auto">
            <a:xfrm rot="-5400000">
              <a:off x="4752" y="155"/>
              <a:ext cx="137" cy="1815"/>
            </a:xfrm>
            <a:prstGeom prst="rightBrace">
              <a:avLst>
                <a:gd name="adj1" fmla="val 11040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Text Box 31"/>
            <p:cNvSpPr txBox="1">
              <a:spLocks noChangeArrowheads="1"/>
            </p:cNvSpPr>
            <p:nvPr/>
          </p:nvSpPr>
          <p:spPr bwMode="auto">
            <a:xfrm>
              <a:off x="4210" y="779"/>
              <a:ext cx="121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Destination System</a:t>
              </a:r>
            </a:p>
          </p:txBody>
        </p:sp>
      </p:grpSp>
      <p:pic>
        <p:nvPicPr>
          <p:cNvPr id="26656"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3144838"/>
            <a:ext cx="7470775"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Các khái niệm của mô hình TCP/IP</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038" y="1219200"/>
            <a:ext cx="67611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Địa chỉ tầng</a:t>
            </a:r>
          </a:p>
        </p:txBody>
      </p:sp>
      <p:sp>
        <p:nvSpPr>
          <p:cNvPr id="30723" name="Rectangle 3"/>
          <p:cNvSpPr>
            <a:spLocks noGrp="1" noChangeArrowheads="1"/>
          </p:cNvSpPr>
          <p:nvPr>
            <p:ph type="body" idx="1"/>
          </p:nvPr>
        </p:nvSpPr>
        <p:spPr>
          <a:xfrm>
            <a:off x="457200" y="1662113"/>
            <a:ext cx="8229600" cy="4468812"/>
          </a:xfrm>
        </p:spPr>
        <p:txBody>
          <a:bodyPr/>
          <a:lstStyle/>
          <a:p>
            <a:r>
              <a:rPr lang="en-US"/>
              <a:t>Mỗi máy đầu cuối và router có địa chỉ phân biệt</a:t>
            </a:r>
          </a:p>
          <a:p>
            <a:r>
              <a:rPr lang="en-US"/>
              <a:t>Địa chỉ tầng mạng </a:t>
            </a:r>
          </a:p>
          <a:p>
            <a:pPr lvl="1"/>
            <a:r>
              <a:rPr lang="en-US"/>
              <a:t>Địa chỉ IP hoặc địa chỉ internet (TCP/IP)</a:t>
            </a:r>
          </a:p>
          <a:p>
            <a:pPr lvl="1"/>
            <a:r>
              <a:rPr lang="en-US"/>
              <a:t>Network service access point (NSAP – OSI)</a:t>
            </a:r>
          </a:p>
          <a:p>
            <a:r>
              <a:rPr lang="en-US"/>
              <a:t>Địa chỉ bên trong hệ thống</a:t>
            </a:r>
          </a:p>
          <a:p>
            <a:pPr lvl="1"/>
            <a:r>
              <a:rPr lang="en-US"/>
              <a:t>Port number (TCP/IP)</a:t>
            </a:r>
          </a:p>
          <a:p>
            <a:pPr lvl="1"/>
            <a:r>
              <a:rPr lang="en-US"/>
              <a:t>Service access point (SAP – OSI)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Xem xét một hoạt động đơn giản</a:t>
            </a:r>
          </a:p>
        </p:txBody>
      </p:sp>
      <p:sp>
        <p:nvSpPr>
          <p:cNvPr id="119811" name="Rectangle 3"/>
          <p:cNvSpPr>
            <a:spLocks noGrp="1" noChangeArrowheads="1"/>
          </p:cNvSpPr>
          <p:nvPr>
            <p:ph type="body" idx="1"/>
          </p:nvPr>
        </p:nvSpPr>
        <p:spPr/>
        <p:txBody>
          <a:bodyPr/>
          <a:lstStyle/>
          <a:p>
            <a:pPr>
              <a:lnSpc>
                <a:spcPct val="90000"/>
              </a:lnSpc>
            </a:pPr>
            <a:r>
              <a:rPr lang="en-US"/>
              <a:t>Tiến trình gắn với port 1 trong máy A gởi các message tới port 2 trong máy B</a:t>
            </a:r>
          </a:p>
          <a:p>
            <a:pPr>
              <a:lnSpc>
                <a:spcPct val="90000"/>
              </a:lnSpc>
            </a:pPr>
            <a:r>
              <a:rPr lang="en-US"/>
              <a:t>Tiến trình trong máy A chuyển message tới TCP để gởi tới port 2 trong máy B</a:t>
            </a:r>
          </a:p>
          <a:p>
            <a:pPr>
              <a:lnSpc>
                <a:spcPct val="90000"/>
              </a:lnSpc>
            </a:pPr>
            <a:r>
              <a:rPr lang="en-US"/>
              <a:t>TCP chuyển xuống IP để gởi cho máy B</a:t>
            </a:r>
          </a:p>
          <a:p>
            <a:pPr>
              <a:lnSpc>
                <a:spcPct val="90000"/>
              </a:lnSpc>
            </a:pPr>
            <a:r>
              <a:rPr lang="en-US"/>
              <a:t>IP chuyển xuống tầng mạng (e.g. Ethernet) để gởi tới router J</a:t>
            </a:r>
          </a:p>
          <a:p>
            <a:pPr>
              <a:lnSpc>
                <a:spcPct val="90000"/>
              </a:lnSpc>
            </a:pPr>
            <a:r>
              <a:rPr lang="en-US"/>
              <a:t>Phát sinh ra tập các gói tin (PDU) đã được đóng gói</a:t>
            </a:r>
          </a:p>
          <a:p>
            <a:pPr>
              <a:lnSpc>
                <a:spcPct val="90000"/>
              </a:lnSpc>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800"/>
              <a:t>Các thành phần chính của một giao thức</a:t>
            </a:r>
          </a:p>
        </p:txBody>
      </p:sp>
      <p:sp>
        <p:nvSpPr>
          <p:cNvPr id="75779" name="Rectangle 3"/>
          <p:cNvSpPr>
            <a:spLocks noGrp="1" noChangeArrowheads="1"/>
          </p:cNvSpPr>
          <p:nvPr>
            <p:ph type="body" idx="1"/>
          </p:nvPr>
        </p:nvSpPr>
        <p:spPr/>
        <p:txBody>
          <a:bodyPr/>
          <a:lstStyle/>
          <a:p>
            <a:r>
              <a:rPr lang="en-US"/>
              <a:t>Cú pháp</a:t>
            </a:r>
          </a:p>
          <a:p>
            <a:pPr lvl="1"/>
            <a:r>
              <a:rPr lang="en-US"/>
              <a:t>Định dạng dữ liệu </a:t>
            </a:r>
          </a:p>
          <a:p>
            <a:pPr lvl="1"/>
            <a:r>
              <a:rPr lang="en-US"/>
              <a:t>Mức tín hiệu</a:t>
            </a:r>
          </a:p>
          <a:p>
            <a:r>
              <a:rPr lang="en-US"/>
              <a:t>Ngữ nghĩa</a:t>
            </a:r>
          </a:p>
          <a:p>
            <a:pPr lvl="1"/>
            <a:r>
              <a:rPr lang="en-US"/>
              <a:t>Thông tin kiểm soát</a:t>
            </a:r>
          </a:p>
          <a:p>
            <a:pPr lvl="1"/>
            <a:r>
              <a:rPr lang="en-US"/>
              <a:t>Kiểm lỗi</a:t>
            </a:r>
          </a:p>
          <a:p>
            <a:r>
              <a:rPr lang="en-US"/>
              <a:t>Thời gian</a:t>
            </a:r>
          </a:p>
          <a:p>
            <a:pPr lvl="1"/>
            <a:r>
              <a:rPr lang="en-US"/>
              <a:t>Tốc độ</a:t>
            </a:r>
          </a:p>
          <a:p>
            <a:pPr lvl="1"/>
            <a:r>
              <a:rPr lang="en-US"/>
              <a:t>Quản lý luồng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Các gói tin trong TCP/IP</a:t>
            </a:r>
          </a:p>
        </p:txBody>
      </p:sp>
      <p:sp>
        <p:nvSpPr>
          <p:cNvPr id="32772" name="Rectangle 4"/>
          <p:cNvSpPr>
            <a:spLocks noChangeArrowheads="1"/>
          </p:cNvSpPr>
          <p:nvPr/>
        </p:nvSpPr>
        <p:spPr bwMode="auto">
          <a:xfrm>
            <a:off x="4549775" y="1335088"/>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User Data</a:t>
            </a:r>
          </a:p>
        </p:txBody>
      </p:sp>
      <p:sp>
        <p:nvSpPr>
          <p:cNvPr id="32773" name="Rectangle 5"/>
          <p:cNvSpPr>
            <a:spLocks noChangeArrowheads="1"/>
          </p:cNvSpPr>
          <p:nvPr/>
        </p:nvSpPr>
        <p:spPr bwMode="auto">
          <a:xfrm>
            <a:off x="4549775" y="2235200"/>
            <a:ext cx="1079500" cy="4683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User Data</a:t>
            </a:r>
          </a:p>
        </p:txBody>
      </p:sp>
      <p:sp>
        <p:nvSpPr>
          <p:cNvPr id="32774" name="Rectangle 6"/>
          <p:cNvSpPr>
            <a:spLocks noChangeArrowheads="1"/>
          </p:cNvSpPr>
          <p:nvPr/>
        </p:nvSpPr>
        <p:spPr bwMode="auto">
          <a:xfrm>
            <a:off x="3468688" y="2235200"/>
            <a:ext cx="1079500" cy="4683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a:t>
            </a:r>
            <a:br>
              <a:rPr lang="en-US" sz="1400">
                <a:latin typeface="Verdana" pitchFamily="34" charset="0"/>
              </a:rPr>
            </a:br>
            <a:r>
              <a:rPr lang="en-US" sz="1400">
                <a:latin typeface="Verdana" pitchFamily="34" charset="0"/>
              </a:rPr>
              <a:t>Header</a:t>
            </a:r>
          </a:p>
        </p:txBody>
      </p:sp>
      <p:sp>
        <p:nvSpPr>
          <p:cNvPr id="32775" name="Rectangle 7"/>
          <p:cNvSpPr>
            <a:spLocks noChangeArrowheads="1"/>
          </p:cNvSpPr>
          <p:nvPr/>
        </p:nvSpPr>
        <p:spPr bwMode="auto">
          <a:xfrm>
            <a:off x="3468688" y="3135313"/>
            <a:ext cx="2160587"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 Data</a:t>
            </a:r>
          </a:p>
        </p:txBody>
      </p:sp>
      <p:sp>
        <p:nvSpPr>
          <p:cNvPr id="32776" name="Rectangle 8"/>
          <p:cNvSpPr>
            <a:spLocks noChangeArrowheads="1"/>
          </p:cNvSpPr>
          <p:nvPr/>
        </p:nvSpPr>
        <p:spPr bwMode="auto">
          <a:xfrm>
            <a:off x="2389188" y="3135313"/>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TCP Header</a:t>
            </a:r>
          </a:p>
        </p:txBody>
      </p:sp>
      <p:sp>
        <p:nvSpPr>
          <p:cNvPr id="32777" name="Rectangle 9"/>
          <p:cNvSpPr>
            <a:spLocks noChangeArrowheads="1"/>
          </p:cNvSpPr>
          <p:nvPr/>
        </p:nvSpPr>
        <p:spPr bwMode="auto">
          <a:xfrm>
            <a:off x="3468688" y="4037013"/>
            <a:ext cx="2160587"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 Data</a:t>
            </a:r>
          </a:p>
        </p:txBody>
      </p:sp>
      <p:sp>
        <p:nvSpPr>
          <p:cNvPr id="32778" name="Rectangle 10"/>
          <p:cNvSpPr>
            <a:spLocks noChangeArrowheads="1"/>
          </p:cNvSpPr>
          <p:nvPr/>
        </p:nvSpPr>
        <p:spPr bwMode="auto">
          <a:xfrm>
            <a:off x="2389188" y="4037013"/>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TCP Header</a:t>
            </a:r>
          </a:p>
        </p:txBody>
      </p:sp>
      <p:sp>
        <p:nvSpPr>
          <p:cNvPr id="32779" name="Rectangle 11"/>
          <p:cNvSpPr>
            <a:spLocks noChangeArrowheads="1"/>
          </p:cNvSpPr>
          <p:nvPr/>
        </p:nvSpPr>
        <p:spPr bwMode="auto">
          <a:xfrm>
            <a:off x="1308100" y="4037013"/>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IP Header</a:t>
            </a:r>
          </a:p>
        </p:txBody>
      </p:sp>
      <p:sp>
        <p:nvSpPr>
          <p:cNvPr id="32780" name="Rectangle 12"/>
          <p:cNvSpPr>
            <a:spLocks noChangeArrowheads="1"/>
          </p:cNvSpPr>
          <p:nvPr/>
        </p:nvSpPr>
        <p:spPr bwMode="auto">
          <a:xfrm>
            <a:off x="3468688" y="4935538"/>
            <a:ext cx="2160587"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 Data</a:t>
            </a:r>
          </a:p>
        </p:txBody>
      </p:sp>
      <p:sp>
        <p:nvSpPr>
          <p:cNvPr id="32781" name="Rectangle 13"/>
          <p:cNvSpPr>
            <a:spLocks noChangeArrowheads="1"/>
          </p:cNvSpPr>
          <p:nvPr/>
        </p:nvSpPr>
        <p:spPr bwMode="auto">
          <a:xfrm>
            <a:off x="2389188" y="4935538"/>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TCP Header</a:t>
            </a:r>
          </a:p>
        </p:txBody>
      </p:sp>
      <p:sp>
        <p:nvSpPr>
          <p:cNvPr id="32782" name="Rectangle 14"/>
          <p:cNvSpPr>
            <a:spLocks noChangeArrowheads="1"/>
          </p:cNvSpPr>
          <p:nvPr/>
        </p:nvSpPr>
        <p:spPr bwMode="auto">
          <a:xfrm>
            <a:off x="1308100" y="4935538"/>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IP Header</a:t>
            </a:r>
          </a:p>
        </p:txBody>
      </p:sp>
      <p:sp>
        <p:nvSpPr>
          <p:cNvPr id="32783" name="Rectangle 15"/>
          <p:cNvSpPr>
            <a:spLocks noChangeArrowheads="1"/>
          </p:cNvSpPr>
          <p:nvPr/>
        </p:nvSpPr>
        <p:spPr bwMode="auto">
          <a:xfrm>
            <a:off x="228600" y="4935538"/>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Ethernet</a:t>
            </a:r>
            <a:br>
              <a:rPr lang="en-US" sz="1400">
                <a:latin typeface="Verdana" pitchFamily="34" charset="0"/>
              </a:rPr>
            </a:br>
            <a:r>
              <a:rPr lang="en-US" sz="1400">
                <a:latin typeface="Verdana" pitchFamily="34" charset="0"/>
              </a:rPr>
              <a:t>Header</a:t>
            </a:r>
          </a:p>
        </p:txBody>
      </p:sp>
      <p:sp>
        <p:nvSpPr>
          <p:cNvPr id="32784" name="Rectangle 16"/>
          <p:cNvSpPr>
            <a:spLocks noChangeArrowheads="1"/>
          </p:cNvSpPr>
          <p:nvPr/>
        </p:nvSpPr>
        <p:spPr bwMode="auto">
          <a:xfrm>
            <a:off x="5629275" y="4935538"/>
            <a:ext cx="1079500" cy="4683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Ethernet</a:t>
            </a:r>
            <a:br>
              <a:rPr lang="en-US" sz="1400">
                <a:latin typeface="Verdana" pitchFamily="34" charset="0"/>
              </a:rPr>
            </a:br>
            <a:r>
              <a:rPr lang="en-US" sz="1400">
                <a:latin typeface="Verdana" pitchFamily="34" charset="0"/>
              </a:rPr>
              <a:t>Trailer</a:t>
            </a:r>
          </a:p>
        </p:txBody>
      </p:sp>
      <p:grpSp>
        <p:nvGrpSpPr>
          <p:cNvPr id="32785" name="Group 17"/>
          <p:cNvGrpSpPr>
            <a:grpSpLocks/>
          </p:cNvGrpSpPr>
          <p:nvPr/>
        </p:nvGrpSpPr>
        <p:grpSpPr bwMode="auto">
          <a:xfrm>
            <a:off x="228600" y="5691188"/>
            <a:ext cx="6480175" cy="304800"/>
            <a:chOff x="172" y="3608"/>
            <a:chExt cx="4082" cy="192"/>
          </a:xfrm>
        </p:grpSpPr>
        <p:sp>
          <p:nvSpPr>
            <p:cNvPr id="32786" name="Line 18"/>
            <p:cNvSpPr>
              <a:spLocks noChangeShapeType="1"/>
            </p:cNvSpPr>
            <p:nvPr/>
          </p:nvSpPr>
          <p:spPr bwMode="auto">
            <a:xfrm>
              <a:off x="172" y="3702"/>
              <a:ext cx="408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Text Box 19"/>
            <p:cNvSpPr txBox="1">
              <a:spLocks noChangeArrowheads="1"/>
            </p:cNvSpPr>
            <p:nvPr/>
          </p:nvSpPr>
          <p:spPr bwMode="auto">
            <a:xfrm>
              <a:off x="1721" y="3608"/>
              <a:ext cx="993"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Ethernet Frame</a:t>
              </a:r>
            </a:p>
          </p:txBody>
        </p:sp>
      </p:grpSp>
      <p:grpSp>
        <p:nvGrpSpPr>
          <p:cNvPr id="32788" name="Group 20"/>
          <p:cNvGrpSpPr>
            <a:grpSpLocks/>
          </p:cNvGrpSpPr>
          <p:nvPr/>
        </p:nvGrpSpPr>
        <p:grpSpPr bwMode="auto">
          <a:xfrm>
            <a:off x="1308100" y="5943600"/>
            <a:ext cx="4321175" cy="304800"/>
            <a:chOff x="852" y="3766"/>
            <a:chExt cx="2722" cy="192"/>
          </a:xfrm>
        </p:grpSpPr>
        <p:sp>
          <p:nvSpPr>
            <p:cNvPr id="32789" name="Line 21"/>
            <p:cNvSpPr>
              <a:spLocks noChangeShapeType="1"/>
            </p:cNvSpPr>
            <p:nvPr/>
          </p:nvSpPr>
          <p:spPr bwMode="auto">
            <a:xfrm>
              <a:off x="852" y="3884"/>
              <a:ext cx="272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Text Box 22"/>
            <p:cNvSpPr txBox="1">
              <a:spLocks noChangeArrowheads="1"/>
            </p:cNvSpPr>
            <p:nvPr/>
          </p:nvSpPr>
          <p:spPr bwMode="auto">
            <a:xfrm>
              <a:off x="1701" y="3766"/>
              <a:ext cx="1035"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46 – 1500 bytes</a:t>
              </a:r>
            </a:p>
          </p:txBody>
        </p:sp>
      </p:grpSp>
      <p:sp>
        <p:nvSpPr>
          <p:cNvPr id="32791" name="Text Box 23"/>
          <p:cNvSpPr txBox="1">
            <a:spLocks noChangeArrowheads="1"/>
          </p:cNvSpPr>
          <p:nvPr/>
        </p:nvSpPr>
        <p:spPr bwMode="auto">
          <a:xfrm>
            <a:off x="601663" y="5360988"/>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14</a:t>
            </a:r>
          </a:p>
        </p:txBody>
      </p:sp>
      <p:sp>
        <p:nvSpPr>
          <p:cNvPr id="32792" name="Text Box 24"/>
          <p:cNvSpPr txBox="1">
            <a:spLocks noChangeArrowheads="1"/>
          </p:cNvSpPr>
          <p:nvPr/>
        </p:nvSpPr>
        <p:spPr bwMode="auto">
          <a:xfrm>
            <a:off x="1609725" y="5360988"/>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20</a:t>
            </a:r>
          </a:p>
        </p:txBody>
      </p:sp>
      <p:sp>
        <p:nvSpPr>
          <p:cNvPr id="32793" name="Text Box 25"/>
          <p:cNvSpPr txBox="1">
            <a:spLocks noChangeArrowheads="1"/>
          </p:cNvSpPr>
          <p:nvPr/>
        </p:nvSpPr>
        <p:spPr bwMode="auto">
          <a:xfrm>
            <a:off x="2725738" y="5360988"/>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20</a:t>
            </a:r>
          </a:p>
        </p:txBody>
      </p:sp>
      <p:sp>
        <p:nvSpPr>
          <p:cNvPr id="32794" name="Text Box 26"/>
          <p:cNvSpPr txBox="1">
            <a:spLocks noChangeArrowheads="1"/>
          </p:cNvSpPr>
          <p:nvPr/>
        </p:nvSpPr>
        <p:spPr bwMode="auto">
          <a:xfrm>
            <a:off x="6056313" y="5360988"/>
            <a:ext cx="296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4</a:t>
            </a:r>
          </a:p>
        </p:txBody>
      </p:sp>
      <p:grpSp>
        <p:nvGrpSpPr>
          <p:cNvPr id="32795" name="Group 27"/>
          <p:cNvGrpSpPr>
            <a:grpSpLocks/>
          </p:cNvGrpSpPr>
          <p:nvPr/>
        </p:nvGrpSpPr>
        <p:grpSpPr bwMode="auto">
          <a:xfrm>
            <a:off x="1308100" y="4575175"/>
            <a:ext cx="4321175" cy="304800"/>
            <a:chOff x="852" y="3766"/>
            <a:chExt cx="2722" cy="192"/>
          </a:xfrm>
        </p:grpSpPr>
        <p:sp>
          <p:nvSpPr>
            <p:cNvPr id="32796" name="Line 28"/>
            <p:cNvSpPr>
              <a:spLocks noChangeShapeType="1"/>
            </p:cNvSpPr>
            <p:nvPr/>
          </p:nvSpPr>
          <p:spPr bwMode="auto">
            <a:xfrm>
              <a:off x="852" y="3884"/>
              <a:ext cx="272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7" name="Text Box 29"/>
            <p:cNvSpPr txBox="1">
              <a:spLocks noChangeArrowheads="1"/>
            </p:cNvSpPr>
            <p:nvPr/>
          </p:nvSpPr>
          <p:spPr bwMode="auto">
            <a:xfrm>
              <a:off x="1815" y="3766"/>
              <a:ext cx="81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IP datagram</a:t>
              </a:r>
            </a:p>
          </p:txBody>
        </p:sp>
      </p:grpSp>
      <p:grpSp>
        <p:nvGrpSpPr>
          <p:cNvPr id="32798" name="Group 30"/>
          <p:cNvGrpSpPr>
            <a:grpSpLocks/>
          </p:cNvGrpSpPr>
          <p:nvPr/>
        </p:nvGrpSpPr>
        <p:grpSpPr bwMode="auto">
          <a:xfrm>
            <a:off x="2387600" y="3675063"/>
            <a:ext cx="3241675" cy="304800"/>
            <a:chOff x="1532" y="2512"/>
            <a:chExt cx="2042" cy="192"/>
          </a:xfrm>
        </p:grpSpPr>
        <p:sp>
          <p:nvSpPr>
            <p:cNvPr id="32799" name="Line 31"/>
            <p:cNvSpPr>
              <a:spLocks noChangeShapeType="1"/>
            </p:cNvSpPr>
            <p:nvPr/>
          </p:nvSpPr>
          <p:spPr bwMode="auto">
            <a:xfrm>
              <a:off x="1532" y="2614"/>
              <a:ext cx="204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Text Box 32"/>
            <p:cNvSpPr txBox="1">
              <a:spLocks noChangeArrowheads="1"/>
            </p:cNvSpPr>
            <p:nvPr/>
          </p:nvSpPr>
          <p:spPr bwMode="auto">
            <a:xfrm>
              <a:off x="2132" y="2512"/>
              <a:ext cx="856"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TCP segment</a:t>
              </a:r>
            </a:p>
          </p:txBody>
        </p:sp>
      </p:grpSp>
      <p:sp>
        <p:nvSpPr>
          <p:cNvPr id="32801" name="Text Box 33"/>
          <p:cNvSpPr txBox="1">
            <a:spLocks noChangeArrowheads="1"/>
          </p:cNvSpPr>
          <p:nvPr/>
        </p:nvSpPr>
        <p:spPr bwMode="auto">
          <a:xfrm>
            <a:off x="7635875" y="4408488"/>
            <a:ext cx="960438" cy="527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Ethernet</a:t>
            </a:r>
            <a:br>
              <a:rPr lang="en-US" sz="1400">
                <a:latin typeface="Verdana" pitchFamily="34" charset="0"/>
              </a:rPr>
            </a:br>
            <a:r>
              <a:rPr lang="en-US" sz="1400">
                <a:latin typeface="Verdana" pitchFamily="34" charset="0"/>
              </a:rPr>
              <a:t>Driver</a:t>
            </a:r>
          </a:p>
        </p:txBody>
      </p:sp>
      <p:sp>
        <p:nvSpPr>
          <p:cNvPr id="32802" name="Text Box 34"/>
          <p:cNvSpPr txBox="1">
            <a:spLocks noChangeArrowheads="1"/>
          </p:cNvSpPr>
          <p:nvPr/>
        </p:nvSpPr>
        <p:spPr bwMode="auto">
          <a:xfrm>
            <a:off x="7924800" y="3668713"/>
            <a:ext cx="376238" cy="31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IP</a:t>
            </a:r>
          </a:p>
        </p:txBody>
      </p:sp>
      <p:sp>
        <p:nvSpPr>
          <p:cNvPr id="32803" name="Text Box 35"/>
          <p:cNvSpPr txBox="1">
            <a:spLocks noChangeArrowheads="1"/>
          </p:cNvSpPr>
          <p:nvPr/>
        </p:nvSpPr>
        <p:spPr bwMode="auto">
          <a:xfrm>
            <a:off x="7845425" y="2768600"/>
            <a:ext cx="534988" cy="31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TCP</a:t>
            </a:r>
          </a:p>
        </p:txBody>
      </p:sp>
      <p:sp>
        <p:nvSpPr>
          <p:cNvPr id="32804" name="Text Box 36"/>
          <p:cNvSpPr txBox="1">
            <a:spLocks noChangeArrowheads="1"/>
          </p:cNvSpPr>
          <p:nvPr/>
        </p:nvSpPr>
        <p:spPr bwMode="auto">
          <a:xfrm>
            <a:off x="7640638" y="5326063"/>
            <a:ext cx="950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Ethernet</a:t>
            </a:r>
          </a:p>
        </p:txBody>
      </p:sp>
      <p:sp>
        <p:nvSpPr>
          <p:cNvPr id="32805" name="Line 37"/>
          <p:cNvSpPr>
            <a:spLocks noChangeShapeType="1"/>
          </p:cNvSpPr>
          <p:nvPr/>
        </p:nvSpPr>
        <p:spPr bwMode="auto">
          <a:xfrm>
            <a:off x="7391400" y="5259388"/>
            <a:ext cx="14414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6" name="Line 38"/>
          <p:cNvSpPr>
            <a:spLocks noChangeShapeType="1"/>
          </p:cNvSpPr>
          <p:nvPr/>
        </p:nvSpPr>
        <p:spPr bwMode="auto">
          <a:xfrm>
            <a:off x="8112125" y="49355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7" name="Line 39"/>
          <p:cNvSpPr>
            <a:spLocks noChangeShapeType="1"/>
          </p:cNvSpPr>
          <p:nvPr/>
        </p:nvSpPr>
        <p:spPr bwMode="auto">
          <a:xfrm>
            <a:off x="8112125" y="3998913"/>
            <a:ext cx="0" cy="396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8" name="Line 40"/>
          <p:cNvSpPr>
            <a:spLocks noChangeShapeType="1"/>
          </p:cNvSpPr>
          <p:nvPr/>
        </p:nvSpPr>
        <p:spPr bwMode="auto">
          <a:xfrm>
            <a:off x="8112125" y="3098800"/>
            <a:ext cx="0" cy="539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9" name="Line 41"/>
          <p:cNvSpPr>
            <a:spLocks noChangeShapeType="1"/>
          </p:cNvSpPr>
          <p:nvPr/>
        </p:nvSpPr>
        <p:spPr bwMode="auto">
          <a:xfrm>
            <a:off x="8112125" y="2090738"/>
            <a:ext cx="0"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0" name="Text Box 42"/>
          <p:cNvSpPr txBox="1">
            <a:spLocks noChangeArrowheads="1"/>
          </p:cNvSpPr>
          <p:nvPr/>
        </p:nvSpPr>
        <p:spPr bwMode="auto">
          <a:xfrm>
            <a:off x="7529513" y="1797050"/>
            <a:ext cx="1174750" cy="3143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Application</a:t>
            </a:r>
          </a:p>
        </p:txBody>
      </p:sp>
      <p:sp>
        <p:nvSpPr>
          <p:cNvPr id="32811" name="Line 43"/>
          <p:cNvSpPr>
            <a:spLocks noChangeShapeType="1"/>
          </p:cNvSpPr>
          <p:nvPr/>
        </p:nvSpPr>
        <p:spPr bwMode="auto">
          <a:xfrm>
            <a:off x="4548188" y="1803400"/>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2" name="Line 44"/>
          <p:cNvSpPr>
            <a:spLocks noChangeShapeType="1"/>
          </p:cNvSpPr>
          <p:nvPr/>
        </p:nvSpPr>
        <p:spPr bwMode="auto">
          <a:xfrm>
            <a:off x="5629275" y="1803400"/>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3" name="Line 45"/>
          <p:cNvSpPr>
            <a:spLocks noChangeShapeType="1"/>
          </p:cNvSpPr>
          <p:nvPr/>
        </p:nvSpPr>
        <p:spPr bwMode="auto">
          <a:xfrm>
            <a:off x="5629275" y="2703513"/>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4" name="Line 46"/>
          <p:cNvSpPr>
            <a:spLocks noChangeShapeType="1"/>
          </p:cNvSpPr>
          <p:nvPr/>
        </p:nvSpPr>
        <p:spPr bwMode="auto">
          <a:xfrm>
            <a:off x="3468688" y="2703513"/>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5" name="Line 47"/>
          <p:cNvSpPr>
            <a:spLocks noChangeShapeType="1"/>
          </p:cNvSpPr>
          <p:nvPr/>
        </p:nvSpPr>
        <p:spPr bwMode="auto">
          <a:xfrm>
            <a:off x="5629275" y="3603625"/>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6" name="Line 48"/>
          <p:cNvSpPr>
            <a:spLocks noChangeShapeType="1"/>
          </p:cNvSpPr>
          <p:nvPr/>
        </p:nvSpPr>
        <p:spPr bwMode="auto">
          <a:xfrm>
            <a:off x="2387600" y="3603625"/>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7" name="Line 49"/>
          <p:cNvSpPr>
            <a:spLocks noChangeShapeType="1"/>
          </p:cNvSpPr>
          <p:nvPr/>
        </p:nvSpPr>
        <p:spPr bwMode="auto">
          <a:xfrm>
            <a:off x="5629275" y="4503738"/>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8" name="Line 50"/>
          <p:cNvSpPr>
            <a:spLocks noChangeShapeType="1"/>
          </p:cNvSpPr>
          <p:nvPr/>
        </p:nvSpPr>
        <p:spPr bwMode="auto">
          <a:xfrm>
            <a:off x="1308100" y="4503738"/>
            <a:ext cx="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Bộ giao thức trong mô hình TCP/IP</a:t>
            </a:r>
          </a:p>
        </p:txBody>
      </p:sp>
      <p:pic>
        <p:nvPicPr>
          <p:cNvPr id="36867"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322388" y="1722438"/>
            <a:ext cx="6713537" cy="2711450"/>
          </a:xfr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6868" name="Text Box 4"/>
          <p:cNvSpPr txBox="1">
            <a:spLocks noChangeArrowheads="1"/>
          </p:cNvSpPr>
          <p:nvPr/>
        </p:nvSpPr>
        <p:spPr bwMode="auto">
          <a:xfrm>
            <a:off x="304800" y="4724400"/>
            <a:ext cx="877411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b="1">
                <a:solidFill>
                  <a:srgbClr val="0000FF"/>
                </a:solidFill>
                <a:latin typeface="Verdana" pitchFamily="34" charset="0"/>
              </a:rPr>
              <a:t>BGP = Border Gateway Protocol			OSPF = Open Shortest Path First</a:t>
            </a:r>
          </a:p>
          <a:p>
            <a:pPr eaLnBrk="0" hangingPunct="0"/>
            <a:r>
              <a:rPr lang="en-US" sz="1200" b="1">
                <a:solidFill>
                  <a:srgbClr val="0000FF"/>
                </a:solidFill>
                <a:latin typeface="Verdana" pitchFamily="34" charset="0"/>
              </a:rPr>
              <a:t>FTP = File Transfer Protocol			RSVP = Resource ReSerVation Protocol</a:t>
            </a:r>
          </a:p>
          <a:p>
            <a:pPr eaLnBrk="0" hangingPunct="0"/>
            <a:r>
              <a:rPr lang="en-US" sz="1200" b="1">
                <a:solidFill>
                  <a:srgbClr val="0000FF"/>
                </a:solidFill>
                <a:latin typeface="Verdana" pitchFamily="34" charset="0"/>
              </a:rPr>
              <a:t>HTTP = Hypertext Transfer Protocol		SNMP = Simple Network Management Protocol</a:t>
            </a:r>
          </a:p>
          <a:p>
            <a:pPr eaLnBrk="0" hangingPunct="0"/>
            <a:r>
              <a:rPr lang="en-US" sz="1200" b="1">
                <a:solidFill>
                  <a:srgbClr val="0000FF"/>
                </a:solidFill>
                <a:latin typeface="Verdana" pitchFamily="34" charset="0"/>
              </a:rPr>
              <a:t>ICMP = Internet Control Message Protocol		SMTP = Simple Mail Transfer Protocol</a:t>
            </a:r>
          </a:p>
          <a:p>
            <a:pPr eaLnBrk="0" hangingPunct="0"/>
            <a:r>
              <a:rPr lang="en-US" sz="1200" b="1">
                <a:solidFill>
                  <a:srgbClr val="0000FF"/>
                </a:solidFill>
                <a:latin typeface="Verdana" pitchFamily="34" charset="0"/>
              </a:rPr>
              <a:t>IGMP = Internet Group Management Protocol	TCP = Transmission Control Protocol</a:t>
            </a:r>
          </a:p>
          <a:p>
            <a:pPr eaLnBrk="0" hangingPunct="0"/>
            <a:r>
              <a:rPr lang="en-US" sz="1200" b="1">
                <a:solidFill>
                  <a:srgbClr val="0000FF"/>
                </a:solidFill>
                <a:latin typeface="Verdana" pitchFamily="34" charset="0"/>
              </a:rPr>
              <a:t>IP = Internet Protocol			UDP = User Datagram Protocol</a:t>
            </a:r>
          </a:p>
          <a:p>
            <a:pPr eaLnBrk="0" hangingPunct="0"/>
            <a:r>
              <a:rPr lang="en-US" sz="1200" b="1">
                <a:solidFill>
                  <a:srgbClr val="0000FF"/>
                </a:solidFill>
                <a:latin typeface="Verdana" pitchFamily="34" charset="0"/>
              </a:rPr>
              <a:t>MIME = Multi-purpose Internet Mail Extension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So sánh hai mô hình OSI và TCP/IP</a:t>
            </a:r>
          </a:p>
        </p:txBody>
      </p:sp>
      <p:sp>
        <p:nvSpPr>
          <p:cNvPr id="63491" name="Rectangle 3"/>
          <p:cNvSpPr>
            <a:spLocks noChangeArrowheads="1"/>
          </p:cNvSpPr>
          <p:nvPr/>
        </p:nvSpPr>
        <p:spPr bwMode="auto">
          <a:xfrm>
            <a:off x="636588" y="5073650"/>
            <a:ext cx="7669212" cy="720725"/>
          </a:xfrm>
          <a:prstGeom prst="rect">
            <a:avLst/>
          </a:prstGeom>
          <a:solidFill>
            <a:srgbClr val="96969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 name="Rectangle 4"/>
          <p:cNvSpPr>
            <a:spLocks noChangeArrowheads="1"/>
          </p:cNvSpPr>
          <p:nvPr/>
        </p:nvSpPr>
        <p:spPr bwMode="auto">
          <a:xfrm>
            <a:off x="636588" y="3633788"/>
            <a:ext cx="7669212" cy="720725"/>
          </a:xfrm>
          <a:prstGeom prst="rect">
            <a:avLst/>
          </a:prstGeom>
          <a:solidFill>
            <a:srgbClr val="96969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636588" y="2193925"/>
            <a:ext cx="7669212" cy="720725"/>
          </a:xfrm>
          <a:prstGeom prst="rect">
            <a:avLst/>
          </a:prstGeom>
          <a:solidFill>
            <a:srgbClr val="969696">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ChangeArrowheads="1"/>
          </p:cNvSpPr>
          <p:nvPr/>
        </p:nvSpPr>
        <p:spPr bwMode="auto">
          <a:xfrm>
            <a:off x="852488" y="1473200"/>
            <a:ext cx="1439862" cy="719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a:t>
            </a:r>
          </a:p>
        </p:txBody>
      </p:sp>
      <p:sp>
        <p:nvSpPr>
          <p:cNvPr id="63495" name="Rectangle 7"/>
          <p:cNvSpPr>
            <a:spLocks noChangeArrowheads="1"/>
          </p:cNvSpPr>
          <p:nvPr/>
        </p:nvSpPr>
        <p:spPr bwMode="auto">
          <a:xfrm>
            <a:off x="852488" y="2192338"/>
            <a:ext cx="1439862"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Presentation</a:t>
            </a:r>
          </a:p>
        </p:txBody>
      </p:sp>
      <p:sp>
        <p:nvSpPr>
          <p:cNvPr id="63496" name="Rectangle 8"/>
          <p:cNvSpPr>
            <a:spLocks noChangeArrowheads="1"/>
          </p:cNvSpPr>
          <p:nvPr/>
        </p:nvSpPr>
        <p:spPr bwMode="auto">
          <a:xfrm>
            <a:off x="852488" y="3633788"/>
            <a:ext cx="1439862"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Transport</a:t>
            </a:r>
          </a:p>
        </p:txBody>
      </p:sp>
      <p:sp>
        <p:nvSpPr>
          <p:cNvPr id="63497" name="Rectangle 9"/>
          <p:cNvSpPr>
            <a:spLocks noChangeArrowheads="1"/>
          </p:cNvSpPr>
          <p:nvPr/>
        </p:nvSpPr>
        <p:spPr bwMode="auto">
          <a:xfrm>
            <a:off x="852488" y="2913063"/>
            <a:ext cx="1439862"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Session</a:t>
            </a:r>
          </a:p>
        </p:txBody>
      </p:sp>
      <p:sp>
        <p:nvSpPr>
          <p:cNvPr id="63498" name="Rectangle 10"/>
          <p:cNvSpPr>
            <a:spLocks noChangeArrowheads="1"/>
          </p:cNvSpPr>
          <p:nvPr/>
        </p:nvSpPr>
        <p:spPr bwMode="auto">
          <a:xfrm>
            <a:off x="852488" y="4352925"/>
            <a:ext cx="1439862" cy="719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Network</a:t>
            </a:r>
          </a:p>
        </p:txBody>
      </p:sp>
      <p:sp>
        <p:nvSpPr>
          <p:cNvPr id="63499" name="Rectangle 11"/>
          <p:cNvSpPr>
            <a:spLocks noChangeArrowheads="1"/>
          </p:cNvSpPr>
          <p:nvPr/>
        </p:nvSpPr>
        <p:spPr bwMode="auto">
          <a:xfrm>
            <a:off x="852488" y="5072063"/>
            <a:ext cx="1439862"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Data link</a:t>
            </a:r>
          </a:p>
        </p:txBody>
      </p:sp>
      <p:sp>
        <p:nvSpPr>
          <p:cNvPr id="63500" name="Rectangle 12"/>
          <p:cNvSpPr>
            <a:spLocks noChangeArrowheads="1"/>
          </p:cNvSpPr>
          <p:nvPr/>
        </p:nvSpPr>
        <p:spPr bwMode="auto">
          <a:xfrm>
            <a:off x="2292350" y="5792788"/>
            <a:ext cx="1439863"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Physical</a:t>
            </a:r>
          </a:p>
        </p:txBody>
      </p:sp>
      <p:sp>
        <p:nvSpPr>
          <p:cNvPr id="63501" name="Rectangle 13"/>
          <p:cNvSpPr>
            <a:spLocks noChangeArrowheads="1"/>
          </p:cNvSpPr>
          <p:nvPr/>
        </p:nvSpPr>
        <p:spPr bwMode="auto">
          <a:xfrm>
            <a:off x="2292350" y="1473200"/>
            <a:ext cx="1439863" cy="180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a:t>
            </a:r>
          </a:p>
        </p:txBody>
      </p:sp>
      <p:sp>
        <p:nvSpPr>
          <p:cNvPr id="63502" name="Rectangle 14"/>
          <p:cNvSpPr>
            <a:spLocks noChangeArrowheads="1"/>
          </p:cNvSpPr>
          <p:nvPr/>
        </p:nvSpPr>
        <p:spPr bwMode="auto">
          <a:xfrm>
            <a:off x="2292350" y="3273425"/>
            <a:ext cx="1439863" cy="10810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Transport</a:t>
            </a:r>
            <a:br>
              <a:rPr lang="en-US" sz="1400">
                <a:latin typeface="Verdana" pitchFamily="34" charset="0"/>
              </a:rPr>
            </a:br>
            <a:r>
              <a:rPr lang="en-US" sz="1400">
                <a:latin typeface="Verdana" pitchFamily="34" charset="0"/>
              </a:rPr>
              <a:t>(host-to-host)</a:t>
            </a:r>
          </a:p>
        </p:txBody>
      </p:sp>
      <p:sp>
        <p:nvSpPr>
          <p:cNvPr id="63503" name="Rectangle 15"/>
          <p:cNvSpPr>
            <a:spLocks noChangeArrowheads="1"/>
          </p:cNvSpPr>
          <p:nvPr/>
        </p:nvSpPr>
        <p:spPr bwMode="auto">
          <a:xfrm>
            <a:off x="2292350" y="4354513"/>
            <a:ext cx="1439863" cy="395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Internet</a:t>
            </a:r>
          </a:p>
        </p:txBody>
      </p:sp>
      <p:sp>
        <p:nvSpPr>
          <p:cNvPr id="63504" name="Rectangle 16"/>
          <p:cNvSpPr>
            <a:spLocks noChangeArrowheads="1"/>
          </p:cNvSpPr>
          <p:nvPr/>
        </p:nvSpPr>
        <p:spPr bwMode="auto">
          <a:xfrm>
            <a:off x="2292350" y="4749800"/>
            <a:ext cx="1439863" cy="104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Network </a:t>
            </a:r>
            <a:br>
              <a:rPr lang="en-US" sz="1400">
                <a:latin typeface="Verdana" pitchFamily="34" charset="0"/>
              </a:rPr>
            </a:br>
            <a:r>
              <a:rPr lang="en-US" sz="1400">
                <a:latin typeface="Verdana" pitchFamily="34" charset="0"/>
              </a:rPr>
              <a:t>Access</a:t>
            </a:r>
          </a:p>
        </p:txBody>
      </p:sp>
      <p:sp>
        <p:nvSpPr>
          <p:cNvPr id="63505" name="Rectangle 17"/>
          <p:cNvSpPr>
            <a:spLocks noChangeArrowheads="1"/>
          </p:cNvSpPr>
          <p:nvPr/>
        </p:nvSpPr>
        <p:spPr bwMode="auto">
          <a:xfrm>
            <a:off x="852488" y="5792788"/>
            <a:ext cx="1439862" cy="719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Physical</a:t>
            </a:r>
          </a:p>
        </p:txBody>
      </p:sp>
      <p:grpSp>
        <p:nvGrpSpPr>
          <p:cNvPr id="63506" name="Group 18"/>
          <p:cNvGrpSpPr>
            <a:grpSpLocks/>
          </p:cNvGrpSpPr>
          <p:nvPr/>
        </p:nvGrpSpPr>
        <p:grpSpPr bwMode="auto">
          <a:xfrm>
            <a:off x="3913188" y="4318000"/>
            <a:ext cx="1046162" cy="2195513"/>
            <a:chOff x="2780" y="2591"/>
            <a:chExt cx="659" cy="1383"/>
          </a:xfrm>
        </p:grpSpPr>
        <p:sp>
          <p:nvSpPr>
            <p:cNvPr id="63507" name="Line 19"/>
            <p:cNvSpPr>
              <a:spLocks noChangeShapeType="1"/>
            </p:cNvSpPr>
            <p:nvPr/>
          </p:nvSpPr>
          <p:spPr bwMode="auto">
            <a:xfrm flipV="1">
              <a:off x="3120" y="2591"/>
              <a:ext cx="0" cy="138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8" name="Text Box 20"/>
            <p:cNvSpPr txBox="1">
              <a:spLocks noChangeArrowheads="1"/>
            </p:cNvSpPr>
            <p:nvPr/>
          </p:nvSpPr>
          <p:spPr bwMode="auto">
            <a:xfrm>
              <a:off x="2780" y="3203"/>
              <a:ext cx="659"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Hardware</a:t>
              </a:r>
            </a:p>
          </p:txBody>
        </p:sp>
      </p:grpSp>
      <p:grpSp>
        <p:nvGrpSpPr>
          <p:cNvPr id="63509" name="Group 21"/>
          <p:cNvGrpSpPr>
            <a:grpSpLocks/>
          </p:cNvGrpSpPr>
          <p:nvPr/>
        </p:nvGrpSpPr>
        <p:grpSpPr bwMode="auto">
          <a:xfrm>
            <a:off x="4873625" y="3238500"/>
            <a:ext cx="1019175" cy="2555875"/>
            <a:chOff x="3249" y="1911"/>
            <a:chExt cx="642" cy="1610"/>
          </a:xfrm>
        </p:grpSpPr>
        <p:sp>
          <p:nvSpPr>
            <p:cNvPr id="63510" name="Line 22"/>
            <p:cNvSpPr>
              <a:spLocks noChangeShapeType="1"/>
            </p:cNvSpPr>
            <p:nvPr/>
          </p:nvSpPr>
          <p:spPr bwMode="auto">
            <a:xfrm flipV="1">
              <a:off x="3574" y="1911"/>
              <a:ext cx="0" cy="161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1" name="Text Box 23"/>
            <p:cNvSpPr txBox="1">
              <a:spLocks noChangeArrowheads="1"/>
            </p:cNvSpPr>
            <p:nvPr/>
          </p:nvSpPr>
          <p:spPr bwMode="auto">
            <a:xfrm>
              <a:off x="3249" y="2558"/>
              <a:ext cx="642"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Firmware</a:t>
              </a:r>
            </a:p>
          </p:txBody>
        </p:sp>
      </p:grpSp>
      <p:grpSp>
        <p:nvGrpSpPr>
          <p:cNvPr id="63512" name="Group 24"/>
          <p:cNvGrpSpPr>
            <a:grpSpLocks/>
          </p:cNvGrpSpPr>
          <p:nvPr/>
        </p:nvGrpSpPr>
        <p:grpSpPr bwMode="auto">
          <a:xfrm>
            <a:off x="5919788" y="1473200"/>
            <a:ext cx="981075" cy="4321175"/>
            <a:chOff x="3720" y="799"/>
            <a:chExt cx="618" cy="2722"/>
          </a:xfrm>
        </p:grpSpPr>
        <p:sp>
          <p:nvSpPr>
            <p:cNvPr id="63513" name="Line 25"/>
            <p:cNvSpPr>
              <a:spLocks noChangeShapeType="1"/>
            </p:cNvSpPr>
            <p:nvPr/>
          </p:nvSpPr>
          <p:spPr bwMode="auto">
            <a:xfrm flipV="1">
              <a:off x="4027" y="799"/>
              <a:ext cx="0" cy="272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Text Box 26"/>
            <p:cNvSpPr txBox="1">
              <a:spLocks noChangeArrowheads="1"/>
            </p:cNvSpPr>
            <p:nvPr/>
          </p:nvSpPr>
          <p:spPr bwMode="auto">
            <a:xfrm>
              <a:off x="3720" y="1923"/>
              <a:ext cx="618" cy="19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Software</a:t>
              </a:r>
            </a:p>
          </p:txBody>
        </p:sp>
      </p:grpSp>
      <p:grpSp>
        <p:nvGrpSpPr>
          <p:cNvPr id="63515" name="Group 27"/>
          <p:cNvGrpSpPr>
            <a:grpSpLocks/>
          </p:cNvGrpSpPr>
          <p:nvPr/>
        </p:nvGrpSpPr>
        <p:grpSpPr bwMode="auto">
          <a:xfrm>
            <a:off x="6973888" y="1473200"/>
            <a:ext cx="1066800" cy="5040313"/>
            <a:chOff x="4147" y="799"/>
            <a:chExt cx="672" cy="3175"/>
          </a:xfrm>
        </p:grpSpPr>
        <p:sp>
          <p:nvSpPr>
            <p:cNvPr id="63516" name="Line 28"/>
            <p:cNvSpPr>
              <a:spLocks noChangeShapeType="1"/>
            </p:cNvSpPr>
            <p:nvPr/>
          </p:nvSpPr>
          <p:spPr bwMode="auto">
            <a:xfrm flipV="1">
              <a:off x="4481" y="2387"/>
              <a:ext cx="0" cy="158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Line 29"/>
            <p:cNvSpPr>
              <a:spLocks noChangeShapeType="1"/>
            </p:cNvSpPr>
            <p:nvPr/>
          </p:nvSpPr>
          <p:spPr bwMode="auto">
            <a:xfrm flipV="1">
              <a:off x="4481" y="799"/>
              <a:ext cx="0" cy="158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8" name="Text Box 30"/>
            <p:cNvSpPr txBox="1">
              <a:spLocks noChangeArrowheads="1"/>
            </p:cNvSpPr>
            <p:nvPr/>
          </p:nvSpPr>
          <p:spPr bwMode="auto">
            <a:xfrm>
              <a:off x="4254" y="1389"/>
              <a:ext cx="436" cy="32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User</a:t>
              </a:r>
              <a:br>
                <a:rPr lang="en-US" sz="1400">
                  <a:latin typeface="Verdana" pitchFamily="34" charset="0"/>
                </a:rPr>
              </a:br>
              <a:r>
                <a:rPr lang="en-US" sz="1400">
                  <a:latin typeface="Verdana" pitchFamily="34" charset="0"/>
                </a:rPr>
                <a:t>space</a:t>
              </a:r>
            </a:p>
          </p:txBody>
        </p:sp>
        <p:sp>
          <p:nvSpPr>
            <p:cNvPr id="63519" name="Text Box 31"/>
            <p:cNvSpPr txBox="1">
              <a:spLocks noChangeArrowheads="1"/>
            </p:cNvSpPr>
            <p:nvPr/>
          </p:nvSpPr>
          <p:spPr bwMode="auto">
            <a:xfrm>
              <a:off x="4147" y="2995"/>
              <a:ext cx="672" cy="32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Operating</a:t>
              </a:r>
              <a:br>
                <a:rPr lang="en-US" sz="1400">
                  <a:latin typeface="Verdana" pitchFamily="34" charset="0"/>
                </a:rPr>
              </a:br>
              <a:r>
                <a:rPr lang="en-US" sz="1400">
                  <a:latin typeface="Verdana" pitchFamily="34" charset="0"/>
                </a:rPr>
                <a:t>system</a:t>
              </a:r>
            </a:p>
          </p:txBody>
        </p:sp>
      </p:grpSp>
      <p:sp>
        <p:nvSpPr>
          <p:cNvPr id="63520" name="Text Box 32"/>
          <p:cNvSpPr txBox="1">
            <a:spLocks noChangeArrowheads="1"/>
          </p:cNvSpPr>
          <p:nvPr/>
        </p:nvSpPr>
        <p:spPr bwMode="auto">
          <a:xfrm>
            <a:off x="1258888" y="1143000"/>
            <a:ext cx="55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tx2"/>
                </a:solidFill>
                <a:latin typeface="Verdana" pitchFamily="34" charset="0"/>
              </a:rPr>
              <a:t>OSI</a:t>
            </a:r>
          </a:p>
        </p:txBody>
      </p:sp>
      <p:sp>
        <p:nvSpPr>
          <p:cNvPr id="63521" name="Text Box 33"/>
          <p:cNvSpPr txBox="1">
            <a:spLocks noChangeArrowheads="1"/>
          </p:cNvSpPr>
          <p:nvPr/>
        </p:nvSpPr>
        <p:spPr bwMode="auto">
          <a:xfrm>
            <a:off x="2557463" y="1143000"/>
            <a:ext cx="912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b="1">
                <a:solidFill>
                  <a:schemeClr val="tx2"/>
                </a:solidFill>
                <a:latin typeface="Verdana" pitchFamily="34" charset="0"/>
              </a:rPr>
              <a:t>TCP/IP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520"/>
                                        </p:tgtEl>
                                        <p:attrNameLst>
                                          <p:attrName>style.visibility</p:attrName>
                                        </p:attrNameLst>
                                      </p:cBhvr>
                                      <p:to>
                                        <p:strVal val="visible"/>
                                      </p:to>
                                    </p:set>
                                    <p:anim calcmode="lin" valueType="num">
                                      <p:cBhvr additive="base">
                                        <p:cTn id="7" dur="500" fill="hold"/>
                                        <p:tgtEl>
                                          <p:spTgt spid="63520"/>
                                        </p:tgtEl>
                                        <p:attrNameLst>
                                          <p:attrName>ppt_x</p:attrName>
                                        </p:attrNameLst>
                                      </p:cBhvr>
                                      <p:tavLst>
                                        <p:tav tm="0">
                                          <p:val>
                                            <p:strVal val="#ppt_x"/>
                                          </p:val>
                                        </p:tav>
                                        <p:tav tm="100000">
                                          <p:val>
                                            <p:strVal val="#ppt_x"/>
                                          </p:val>
                                        </p:tav>
                                      </p:tavLst>
                                    </p:anim>
                                    <p:anim calcmode="lin" valueType="num">
                                      <p:cBhvr additive="base">
                                        <p:cTn id="8" dur="500" fill="hold"/>
                                        <p:tgtEl>
                                          <p:spTgt spid="6352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3494"/>
                                        </p:tgtEl>
                                        <p:attrNameLst>
                                          <p:attrName>style.visibility</p:attrName>
                                        </p:attrNameLst>
                                      </p:cBhvr>
                                      <p:to>
                                        <p:strVal val="visible"/>
                                      </p:to>
                                    </p:set>
                                    <p:anim calcmode="lin" valueType="num">
                                      <p:cBhvr additive="base">
                                        <p:cTn id="11" dur="500" fill="hold"/>
                                        <p:tgtEl>
                                          <p:spTgt spid="63494"/>
                                        </p:tgtEl>
                                        <p:attrNameLst>
                                          <p:attrName>ppt_x</p:attrName>
                                        </p:attrNameLst>
                                      </p:cBhvr>
                                      <p:tavLst>
                                        <p:tav tm="0">
                                          <p:val>
                                            <p:strVal val="#ppt_x"/>
                                          </p:val>
                                        </p:tav>
                                        <p:tav tm="100000">
                                          <p:val>
                                            <p:strVal val="#ppt_x"/>
                                          </p:val>
                                        </p:tav>
                                      </p:tavLst>
                                    </p:anim>
                                    <p:anim calcmode="lin" valueType="num">
                                      <p:cBhvr additive="base">
                                        <p:cTn id="12" dur="500" fill="hold"/>
                                        <p:tgtEl>
                                          <p:spTgt spid="6349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3495"/>
                                        </p:tgtEl>
                                        <p:attrNameLst>
                                          <p:attrName>style.visibility</p:attrName>
                                        </p:attrNameLst>
                                      </p:cBhvr>
                                      <p:to>
                                        <p:strVal val="visible"/>
                                      </p:to>
                                    </p:set>
                                    <p:anim calcmode="lin" valueType="num">
                                      <p:cBhvr additive="base">
                                        <p:cTn id="15" dur="500" fill="hold"/>
                                        <p:tgtEl>
                                          <p:spTgt spid="63495"/>
                                        </p:tgtEl>
                                        <p:attrNameLst>
                                          <p:attrName>ppt_x</p:attrName>
                                        </p:attrNameLst>
                                      </p:cBhvr>
                                      <p:tavLst>
                                        <p:tav tm="0">
                                          <p:val>
                                            <p:strVal val="#ppt_x"/>
                                          </p:val>
                                        </p:tav>
                                        <p:tav tm="100000">
                                          <p:val>
                                            <p:strVal val="#ppt_x"/>
                                          </p:val>
                                        </p:tav>
                                      </p:tavLst>
                                    </p:anim>
                                    <p:anim calcmode="lin" valueType="num">
                                      <p:cBhvr additive="base">
                                        <p:cTn id="16" dur="500" fill="hold"/>
                                        <p:tgtEl>
                                          <p:spTgt spid="6349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3497"/>
                                        </p:tgtEl>
                                        <p:attrNameLst>
                                          <p:attrName>style.visibility</p:attrName>
                                        </p:attrNameLst>
                                      </p:cBhvr>
                                      <p:to>
                                        <p:strVal val="visible"/>
                                      </p:to>
                                    </p:set>
                                    <p:anim calcmode="lin" valueType="num">
                                      <p:cBhvr additive="base">
                                        <p:cTn id="19" dur="500" fill="hold"/>
                                        <p:tgtEl>
                                          <p:spTgt spid="63497"/>
                                        </p:tgtEl>
                                        <p:attrNameLst>
                                          <p:attrName>ppt_x</p:attrName>
                                        </p:attrNameLst>
                                      </p:cBhvr>
                                      <p:tavLst>
                                        <p:tav tm="0">
                                          <p:val>
                                            <p:strVal val="#ppt_x"/>
                                          </p:val>
                                        </p:tav>
                                        <p:tav tm="100000">
                                          <p:val>
                                            <p:strVal val="#ppt_x"/>
                                          </p:val>
                                        </p:tav>
                                      </p:tavLst>
                                    </p:anim>
                                    <p:anim calcmode="lin" valueType="num">
                                      <p:cBhvr additive="base">
                                        <p:cTn id="20" dur="500" fill="hold"/>
                                        <p:tgtEl>
                                          <p:spTgt spid="63497"/>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3496"/>
                                        </p:tgtEl>
                                        <p:attrNameLst>
                                          <p:attrName>style.visibility</p:attrName>
                                        </p:attrNameLst>
                                      </p:cBhvr>
                                      <p:to>
                                        <p:strVal val="visible"/>
                                      </p:to>
                                    </p:set>
                                    <p:anim calcmode="lin" valueType="num">
                                      <p:cBhvr additive="base">
                                        <p:cTn id="23" dur="500" fill="hold"/>
                                        <p:tgtEl>
                                          <p:spTgt spid="63496"/>
                                        </p:tgtEl>
                                        <p:attrNameLst>
                                          <p:attrName>ppt_x</p:attrName>
                                        </p:attrNameLst>
                                      </p:cBhvr>
                                      <p:tavLst>
                                        <p:tav tm="0">
                                          <p:val>
                                            <p:strVal val="#ppt_x"/>
                                          </p:val>
                                        </p:tav>
                                        <p:tav tm="100000">
                                          <p:val>
                                            <p:strVal val="#ppt_x"/>
                                          </p:val>
                                        </p:tav>
                                      </p:tavLst>
                                    </p:anim>
                                    <p:anim calcmode="lin" valueType="num">
                                      <p:cBhvr additive="base">
                                        <p:cTn id="24" dur="500" fill="hold"/>
                                        <p:tgtEl>
                                          <p:spTgt spid="6349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63498"/>
                                        </p:tgtEl>
                                        <p:attrNameLst>
                                          <p:attrName>style.visibility</p:attrName>
                                        </p:attrNameLst>
                                      </p:cBhvr>
                                      <p:to>
                                        <p:strVal val="visible"/>
                                      </p:to>
                                    </p:set>
                                    <p:anim calcmode="lin" valueType="num">
                                      <p:cBhvr additive="base">
                                        <p:cTn id="27" dur="500" fill="hold"/>
                                        <p:tgtEl>
                                          <p:spTgt spid="63498"/>
                                        </p:tgtEl>
                                        <p:attrNameLst>
                                          <p:attrName>ppt_x</p:attrName>
                                        </p:attrNameLst>
                                      </p:cBhvr>
                                      <p:tavLst>
                                        <p:tav tm="0">
                                          <p:val>
                                            <p:strVal val="#ppt_x"/>
                                          </p:val>
                                        </p:tav>
                                        <p:tav tm="100000">
                                          <p:val>
                                            <p:strVal val="#ppt_x"/>
                                          </p:val>
                                        </p:tav>
                                      </p:tavLst>
                                    </p:anim>
                                    <p:anim calcmode="lin" valueType="num">
                                      <p:cBhvr additive="base">
                                        <p:cTn id="28" dur="500" fill="hold"/>
                                        <p:tgtEl>
                                          <p:spTgt spid="63498"/>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63499"/>
                                        </p:tgtEl>
                                        <p:attrNameLst>
                                          <p:attrName>style.visibility</p:attrName>
                                        </p:attrNameLst>
                                      </p:cBhvr>
                                      <p:to>
                                        <p:strVal val="visible"/>
                                      </p:to>
                                    </p:set>
                                    <p:anim calcmode="lin" valueType="num">
                                      <p:cBhvr additive="base">
                                        <p:cTn id="31" dur="500" fill="hold"/>
                                        <p:tgtEl>
                                          <p:spTgt spid="63499"/>
                                        </p:tgtEl>
                                        <p:attrNameLst>
                                          <p:attrName>ppt_x</p:attrName>
                                        </p:attrNameLst>
                                      </p:cBhvr>
                                      <p:tavLst>
                                        <p:tav tm="0">
                                          <p:val>
                                            <p:strVal val="#ppt_x"/>
                                          </p:val>
                                        </p:tav>
                                        <p:tav tm="100000">
                                          <p:val>
                                            <p:strVal val="#ppt_x"/>
                                          </p:val>
                                        </p:tav>
                                      </p:tavLst>
                                    </p:anim>
                                    <p:anim calcmode="lin" valueType="num">
                                      <p:cBhvr additive="base">
                                        <p:cTn id="32" dur="500" fill="hold"/>
                                        <p:tgtEl>
                                          <p:spTgt spid="63499"/>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63505"/>
                                        </p:tgtEl>
                                        <p:attrNameLst>
                                          <p:attrName>style.visibility</p:attrName>
                                        </p:attrNameLst>
                                      </p:cBhvr>
                                      <p:to>
                                        <p:strVal val="visible"/>
                                      </p:to>
                                    </p:set>
                                    <p:anim calcmode="lin" valueType="num">
                                      <p:cBhvr additive="base">
                                        <p:cTn id="35" dur="500" fill="hold"/>
                                        <p:tgtEl>
                                          <p:spTgt spid="63505"/>
                                        </p:tgtEl>
                                        <p:attrNameLst>
                                          <p:attrName>ppt_x</p:attrName>
                                        </p:attrNameLst>
                                      </p:cBhvr>
                                      <p:tavLst>
                                        <p:tav tm="0">
                                          <p:val>
                                            <p:strVal val="#ppt_x"/>
                                          </p:val>
                                        </p:tav>
                                        <p:tav tm="100000">
                                          <p:val>
                                            <p:strVal val="#ppt_x"/>
                                          </p:val>
                                        </p:tav>
                                      </p:tavLst>
                                    </p:anim>
                                    <p:anim calcmode="lin" valueType="num">
                                      <p:cBhvr additive="base">
                                        <p:cTn id="36" dur="500" fill="hold"/>
                                        <p:tgtEl>
                                          <p:spTgt spid="63505"/>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63521"/>
                                        </p:tgtEl>
                                        <p:attrNameLst>
                                          <p:attrName>style.visibility</p:attrName>
                                        </p:attrNameLst>
                                      </p:cBhvr>
                                      <p:to>
                                        <p:strVal val="visible"/>
                                      </p:to>
                                    </p:set>
                                    <p:anim calcmode="lin" valueType="num">
                                      <p:cBhvr additive="base">
                                        <p:cTn id="41" dur="500" fill="hold"/>
                                        <p:tgtEl>
                                          <p:spTgt spid="63521"/>
                                        </p:tgtEl>
                                        <p:attrNameLst>
                                          <p:attrName>ppt_x</p:attrName>
                                        </p:attrNameLst>
                                      </p:cBhvr>
                                      <p:tavLst>
                                        <p:tav tm="0">
                                          <p:val>
                                            <p:strVal val="#ppt_x"/>
                                          </p:val>
                                        </p:tav>
                                        <p:tav tm="100000">
                                          <p:val>
                                            <p:strVal val="#ppt_x"/>
                                          </p:val>
                                        </p:tav>
                                      </p:tavLst>
                                    </p:anim>
                                    <p:anim calcmode="lin" valueType="num">
                                      <p:cBhvr additive="base">
                                        <p:cTn id="42" dur="500" fill="hold"/>
                                        <p:tgtEl>
                                          <p:spTgt spid="63521"/>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63501"/>
                                        </p:tgtEl>
                                        <p:attrNameLst>
                                          <p:attrName>style.visibility</p:attrName>
                                        </p:attrNameLst>
                                      </p:cBhvr>
                                      <p:to>
                                        <p:strVal val="visible"/>
                                      </p:to>
                                    </p:set>
                                    <p:anim calcmode="lin" valueType="num">
                                      <p:cBhvr additive="base">
                                        <p:cTn id="45" dur="500" fill="hold"/>
                                        <p:tgtEl>
                                          <p:spTgt spid="63501"/>
                                        </p:tgtEl>
                                        <p:attrNameLst>
                                          <p:attrName>ppt_x</p:attrName>
                                        </p:attrNameLst>
                                      </p:cBhvr>
                                      <p:tavLst>
                                        <p:tav tm="0">
                                          <p:val>
                                            <p:strVal val="#ppt_x"/>
                                          </p:val>
                                        </p:tav>
                                        <p:tav tm="100000">
                                          <p:val>
                                            <p:strVal val="#ppt_x"/>
                                          </p:val>
                                        </p:tav>
                                      </p:tavLst>
                                    </p:anim>
                                    <p:anim calcmode="lin" valueType="num">
                                      <p:cBhvr additive="base">
                                        <p:cTn id="46" dur="500" fill="hold"/>
                                        <p:tgtEl>
                                          <p:spTgt spid="63501"/>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63502"/>
                                        </p:tgtEl>
                                        <p:attrNameLst>
                                          <p:attrName>style.visibility</p:attrName>
                                        </p:attrNameLst>
                                      </p:cBhvr>
                                      <p:to>
                                        <p:strVal val="visible"/>
                                      </p:to>
                                    </p:set>
                                    <p:anim calcmode="lin" valueType="num">
                                      <p:cBhvr additive="base">
                                        <p:cTn id="49" dur="500" fill="hold"/>
                                        <p:tgtEl>
                                          <p:spTgt spid="63502"/>
                                        </p:tgtEl>
                                        <p:attrNameLst>
                                          <p:attrName>ppt_x</p:attrName>
                                        </p:attrNameLst>
                                      </p:cBhvr>
                                      <p:tavLst>
                                        <p:tav tm="0">
                                          <p:val>
                                            <p:strVal val="#ppt_x"/>
                                          </p:val>
                                        </p:tav>
                                        <p:tav tm="100000">
                                          <p:val>
                                            <p:strVal val="#ppt_x"/>
                                          </p:val>
                                        </p:tav>
                                      </p:tavLst>
                                    </p:anim>
                                    <p:anim calcmode="lin" valueType="num">
                                      <p:cBhvr additive="base">
                                        <p:cTn id="50" dur="500" fill="hold"/>
                                        <p:tgtEl>
                                          <p:spTgt spid="63502"/>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63503"/>
                                        </p:tgtEl>
                                        <p:attrNameLst>
                                          <p:attrName>style.visibility</p:attrName>
                                        </p:attrNameLst>
                                      </p:cBhvr>
                                      <p:to>
                                        <p:strVal val="visible"/>
                                      </p:to>
                                    </p:set>
                                    <p:anim calcmode="lin" valueType="num">
                                      <p:cBhvr additive="base">
                                        <p:cTn id="53" dur="500" fill="hold"/>
                                        <p:tgtEl>
                                          <p:spTgt spid="63503"/>
                                        </p:tgtEl>
                                        <p:attrNameLst>
                                          <p:attrName>ppt_x</p:attrName>
                                        </p:attrNameLst>
                                      </p:cBhvr>
                                      <p:tavLst>
                                        <p:tav tm="0">
                                          <p:val>
                                            <p:strVal val="#ppt_x"/>
                                          </p:val>
                                        </p:tav>
                                        <p:tav tm="100000">
                                          <p:val>
                                            <p:strVal val="#ppt_x"/>
                                          </p:val>
                                        </p:tav>
                                      </p:tavLst>
                                    </p:anim>
                                    <p:anim calcmode="lin" valueType="num">
                                      <p:cBhvr additive="base">
                                        <p:cTn id="54" dur="500" fill="hold"/>
                                        <p:tgtEl>
                                          <p:spTgt spid="63503"/>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3504"/>
                                        </p:tgtEl>
                                        <p:attrNameLst>
                                          <p:attrName>style.visibility</p:attrName>
                                        </p:attrNameLst>
                                      </p:cBhvr>
                                      <p:to>
                                        <p:strVal val="visible"/>
                                      </p:to>
                                    </p:set>
                                    <p:anim calcmode="lin" valueType="num">
                                      <p:cBhvr additive="base">
                                        <p:cTn id="57" dur="500" fill="hold"/>
                                        <p:tgtEl>
                                          <p:spTgt spid="63504"/>
                                        </p:tgtEl>
                                        <p:attrNameLst>
                                          <p:attrName>ppt_x</p:attrName>
                                        </p:attrNameLst>
                                      </p:cBhvr>
                                      <p:tavLst>
                                        <p:tav tm="0">
                                          <p:val>
                                            <p:strVal val="#ppt_x"/>
                                          </p:val>
                                        </p:tav>
                                        <p:tav tm="100000">
                                          <p:val>
                                            <p:strVal val="#ppt_x"/>
                                          </p:val>
                                        </p:tav>
                                      </p:tavLst>
                                    </p:anim>
                                    <p:anim calcmode="lin" valueType="num">
                                      <p:cBhvr additive="base">
                                        <p:cTn id="58" dur="500" fill="hold"/>
                                        <p:tgtEl>
                                          <p:spTgt spid="63504"/>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63500"/>
                                        </p:tgtEl>
                                        <p:attrNameLst>
                                          <p:attrName>style.visibility</p:attrName>
                                        </p:attrNameLst>
                                      </p:cBhvr>
                                      <p:to>
                                        <p:strVal val="visible"/>
                                      </p:to>
                                    </p:set>
                                    <p:anim calcmode="lin" valueType="num">
                                      <p:cBhvr additive="base">
                                        <p:cTn id="61" dur="500" fill="hold"/>
                                        <p:tgtEl>
                                          <p:spTgt spid="63500"/>
                                        </p:tgtEl>
                                        <p:attrNameLst>
                                          <p:attrName>ppt_x</p:attrName>
                                        </p:attrNameLst>
                                      </p:cBhvr>
                                      <p:tavLst>
                                        <p:tav tm="0">
                                          <p:val>
                                            <p:strVal val="#ppt_x"/>
                                          </p:val>
                                        </p:tav>
                                        <p:tav tm="100000">
                                          <p:val>
                                            <p:strVal val="#ppt_x"/>
                                          </p:val>
                                        </p:tav>
                                      </p:tavLst>
                                    </p:anim>
                                    <p:anim calcmode="lin" valueType="num">
                                      <p:cBhvr additive="base">
                                        <p:cTn id="62" dur="500" fill="hold"/>
                                        <p:tgtEl>
                                          <p:spTgt spid="63500"/>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0" presetClass="entr" presetSubtype="0" fill="hold" nodeType="clickEffect">
                                  <p:stCondLst>
                                    <p:cond delay="0"/>
                                  </p:stCondLst>
                                  <p:childTnLst>
                                    <p:set>
                                      <p:cBhvr>
                                        <p:cTn id="66" dur="1" fill="hold">
                                          <p:stCondLst>
                                            <p:cond delay="0"/>
                                          </p:stCondLst>
                                        </p:cTn>
                                        <p:tgtEl>
                                          <p:spTgt spid="63506"/>
                                        </p:tgtEl>
                                        <p:attrNameLst>
                                          <p:attrName>style.visibility</p:attrName>
                                        </p:attrNameLst>
                                      </p:cBhvr>
                                      <p:to>
                                        <p:strVal val="visible"/>
                                      </p:to>
                                    </p:set>
                                    <p:animEffect transition="in" filter="wedge">
                                      <p:cBhvr>
                                        <p:cTn id="67" dur="2000"/>
                                        <p:tgtEl>
                                          <p:spTgt spid="63506"/>
                                        </p:tgtEl>
                                      </p:cBhvr>
                                    </p:animEffect>
                                  </p:childTnLst>
                                </p:cTn>
                              </p:par>
                            </p:childTnLst>
                          </p:cTn>
                        </p:par>
                        <p:par>
                          <p:cTn id="68" fill="hold" nodeType="afterGroup">
                            <p:stCondLst>
                              <p:cond delay="2000"/>
                            </p:stCondLst>
                            <p:childTnLst>
                              <p:par>
                                <p:cTn id="69" presetID="20" presetClass="entr" presetSubtype="0" fill="hold" nodeType="afterEffect">
                                  <p:stCondLst>
                                    <p:cond delay="0"/>
                                  </p:stCondLst>
                                  <p:childTnLst>
                                    <p:set>
                                      <p:cBhvr>
                                        <p:cTn id="70" dur="1" fill="hold">
                                          <p:stCondLst>
                                            <p:cond delay="0"/>
                                          </p:stCondLst>
                                        </p:cTn>
                                        <p:tgtEl>
                                          <p:spTgt spid="63509"/>
                                        </p:tgtEl>
                                        <p:attrNameLst>
                                          <p:attrName>style.visibility</p:attrName>
                                        </p:attrNameLst>
                                      </p:cBhvr>
                                      <p:to>
                                        <p:strVal val="visible"/>
                                      </p:to>
                                    </p:set>
                                    <p:animEffect transition="in" filter="wedge">
                                      <p:cBhvr>
                                        <p:cTn id="71" dur="2000"/>
                                        <p:tgtEl>
                                          <p:spTgt spid="63509"/>
                                        </p:tgtEl>
                                      </p:cBhvr>
                                    </p:animEffect>
                                  </p:childTnLst>
                                </p:cTn>
                              </p:par>
                            </p:childTnLst>
                          </p:cTn>
                        </p:par>
                        <p:par>
                          <p:cTn id="72" fill="hold" nodeType="afterGroup">
                            <p:stCondLst>
                              <p:cond delay="4000"/>
                            </p:stCondLst>
                            <p:childTnLst>
                              <p:par>
                                <p:cTn id="73" presetID="20" presetClass="entr" presetSubtype="0" fill="hold" nodeType="afterEffect">
                                  <p:stCondLst>
                                    <p:cond delay="0"/>
                                  </p:stCondLst>
                                  <p:childTnLst>
                                    <p:set>
                                      <p:cBhvr>
                                        <p:cTn id="74" dur="1" fill="hold">
                                          <p:stCondLst>
                                            <p:cond delay="0"/>
                                          </p:stCondLst>
                                        </p:cTn>
                                        <p:tgtEl>
                                          <p:spTgt spid="63512"/>
                                        </p:tgtEl>
                                        <p:attrNameLst>
                                          <p:attrName>style.visibility</p:attrName>
                                        </p:attrNameLst>
                                      </p:cBhvr>
                                      <p:to>
                                        <p:strVal val="visible"/>
                                      </p:to>
                                    </p:set>
                                    <p:animEffect transition="in" filter="wedge">
                                      <p:cBhvr>
                                        <p:cTn id="75" dur="2000"/>
                                        <p:tgtEl>
                                          <p:spTgt spid="63512"/>
                                        </p:tgtEl>
                                      </p:cBhvr>
                                    </p:animEffect>
                                  </p:childTnLst>
                                </p:cTn>
                              </p:par>
                            </p:childTnLst>
                          </p:cTn>
                        </p:par>
                        <p:par>
                          <p:cTn id="76" fill="hold" nodeType="afterGroup">
                            <p:stCondLst>
                              <p:cond delay="6000"/>
                            </p:stCondLst>
                            <p:childTnLst>
                              <p:par>
                                <p:cTn id="77" presetID="20" presetClass="entr" presetSubtype="0" fill="hold" nodeType="afterEffect">
                                  <p:stCondLst>
                                    <p:cond delay="0"/>
                                  </p:stCondLst>
                                  <p:childTnLst>
                                    <p:set>
                                      <p:cBhvr>
                                        <p:cTn id="78" dur="1" fill="hold">
                                          <p:stCondLst>
                                            <p:cond delay="0"/>
                                          </p:stCondLst>
                                        </p:cTn>
                                        <p:tgtEl>
                                          <p:spTgt spid="63515"/>
                                        </p:tgtEl>
                                        <p:attrNameLst>
                                          <p:attrName>style.visibility</p:attrName>
                                        </p:attrNameLst>
                                      </p:cBhvr>
                                      <p:to>
                                        <p:strVal val="visible"/>
                                      </p:to>
                                    </p:set>
                                    <p:animEffect transition="in" filter="wedge">
                                      <p:cBhvr>
                                        <p:cTn id="79" dur="2000"/>
                                        <p:tgtEl>
                                          <p:spTgt spid="63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P spid="63495" grpId="0" animBg="1"/>
      <p:bldP spid="63496" grpId="0" animBg="1"/>
      <p:bldP spid="63497" grpId="0" animBg="1"/>
      <p:bldP spid="63498" grpId="0" animBg="1"/>
      <p:bldP spid="63499" grpId="0" animBg="1"/>
      <p:bldP spid="63500" grpId="0" animBg="1"/>
      <p:bldP spid="63501" grpId="0" animBg="1"/>
      <p:bldP spid="63502" grpId="0" animBg="1"/>
      <p:bldP spid="63503" grpId="0" animBg="1"/>
      <p:bldP spid="63504" grpId="0" animBg="1"/>
      <p:bldP spid="63505" grpId="0" animBg="1"/>
      <p:bldP spid="63520" grpId="0"/>
      <p:bldP spid="635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So sánh hai mô hình OSI và TCP/IP</a:t>
            </a:r>
          </a:p>
        </p:txBody>
      </p:sp>
      <p:sp>
        <p:nvSpPr>
          <p:cNvPr id="65539" name="Rectangle 3"/>
          <p:cNvSpPr>
            <a:spLocks noChangeArrowheads="1"/>
          </p:cNvSpPr>
          <p:nvPr/>
        </p:nvSpPr>
        <p:spPr bwMode="auto">
          <a:xfrm>
            <a:off x="544513" y="1295400"/>
            <a:ext cx="8066087" cy="482441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 name="Rectangle 4"/>
          <p:cNvSpPr>
            <a:spLocks noChangeArrowheads="1"/>
          </p:cNvSpPr>
          <p:nvPr/>
        </p:nvSpPr>
        <p:spPr bwMode="auto">
          <a:xfrm>
            <a:off x="1265238" y="2014538"/>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Application</a:t>
            </a:r>
          </a:p>
        </p:txBody>
      </p:sp>
      <p:sp>
        <p:nvSpPr>
          <p:cNvPr id="65541" name="Rectangle 5"/>
          <p:cNvSpPr>
            <a:spLocks noChangeArrowheads="1"/>
          </p:cNvSpPr>
          <p:nvPr/>
        </p:nvSpPr>
        <p:spPr bwMode="auto">
          <a:xfrm>
            <a:off x="1265238" y="2589213"/>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Presentation</a:t>
            </a:r>
          </a:p>
        </p:txBody>
      </p:sp>
      <p:sp>
        <p:nvSpPr>
          <p:cNvPr id="65542" name="Rectangle 6"/>
          <p:cNvSpPr>
            <a:spLocks noChangeArrowheads="1"/>
          </p:cNvSpPr>
          <p:nvPr/>
        </p:nvSpPr>
        <p:spPr bwMode="auto">
          <a:xfrm>
            <a:off x="1265238" y="3167063"/>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Session</a:t>
            </a:r>
          </a:p>
        </p:txBody>
      </p:sp>
      <p:sp>
        <p:nvSpPr>
          <p:cNvPr id="65543" name="Rectangle 7"/>
          <p:cNvSpPr>
            <a:spLocks noChangeArrowheads="1"/>
          </p:cNvSpPr>
          <p:nvPr/>
        </p:nvSpPr>
        <p:spPr bwMode="auto">
          <a:xfrm>
            <a:off x="1265238" y="3741738"/>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Transport</a:t>
            </a:r>
          </a:p>
        </p:txBody>
      </p:sp>
      <p:sp>
        <p:nvSpPr>
          <p:cNvPr id="65544" name="Rectangle 8"/>
          <p:cNvSpPr>
            <a:spLocks noChangeArrowheads="1"/>
          </p:cNvSpPr>
          <p:nvPr/>
        </p:nvSpPr>
        <p:spPr bwMode="auto">
          <a:xfrm>
            <a:off x="1265238" y="4319588"/>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Network</a:t>
            </a:r>
          </a:p>
        </p:txBody>
      </p:sp>
      <p:sp>
        <p:nvSpPr>
          <p:cNvPr id="65545" name="Rectangle 9"/>
          <p:cNvSpPr>
            <a:spLocks noChangeArrowheads="1"/>
          </p:cNvSpPr>
          <p:nvPr/>
        </p:nvSpPr>
        <p:spPr bwMode="auto">
          <a:xfrm>
            <a:off x="1265238" y="4894263"/>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Datalink</a:t>
            </a:r>
          </a:p>
        </p:txBody>
      </p:sp>
      <p:sp>
        <p:nvSpPr>
          <p:cNvPr id="65546" name="Rectangle 10"/>
          <p:cNvSpPr>
            <a:spLocks noChangeArrowheads="1"/>
          </p:cNvSpPr>
          <p:nvPr/>
        </p:nvSpPr>
        <p:spPr bwMode="auto">
          <a:xfrm>
            <a:off x="1265238" y="5472113"/>
            <a:ext cx="1439862" cy="503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Physical</a:t>
            </a:r>
          </a:p>
        </p:txBody>
      </p:sp>
      <p:sp>
        <p:nvSpPr>
          <p:cNvPr id="65547" name="Rectangle 11"/>
          <p:cNvSpPr>
            <a:spLocks noChangeArrowheads="1"/>
          </p:cNvSpPr>
          <p:nvPr/>
        </p:nvSpPr>
        <p:spPr bwMode="auto">
          <a:xfrm>
            <a:off x="617538" y="2014538"/>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1</a:t>
            </a:r>
          </a:p>
        </p:txBody>
      </p:sp>
      <p:sp>
        <p:nvSpPr>
          <p:cNvPr id="65548" name="Rectangle 12"/>
          <p:cNvSpPr>
            <a:spLocks noChangeArrowheads="1"/>
          </p:cNvSpPr>
          <p:nvPr/>
        </p:nvSpPr>
        <p:spPr bwMode="auto">
          <a:xfrm>
            <a:off x="617538" y="2589213"/>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2</a:t>
            </a:r>
          </a:p>
        </p:txBody>
      </p:sp>
      <p:sp>
        <p:nvSpPr>
          <p:cNvPr id="65549" name="Rectangle 13"/>
          <p:cNvSpPr>
            <a:spLocks noChangeArrowheads="1"/>
          </p:cNvSpPr>
          <p:nvPr/>
        </p:nvSpPr>
        <p:spPr bwMode="auto">
          <a:xfrm>
            <a:off x="617538" y="3167063"/>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3</a:t>
            </a:r>
          </a:p>
        </p:txBody>
      </p:sp>
      <p:sp>
        <p:nvSpPr>
          <p:cNvPr id="65550" name="Rectangle 14"/>
          <p:cNvSpPr>
            <a:spLocks noChangeArrowheads="1"/>
          </p:cNvSpPr>
          <p:nvPr/>
        </p:nvSpPr>
        <p:spPr bwMode="auto">
          <a:xfrm>
            <a:off x="617538" y="3741738"/>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4</a:t>
            </a:r>
          </a:p>
        </p:txBody>
      </p:sp>
      <p:sp>
        <p:nvSpPr>
          <p:cNvPr id="65551" name="Rectangle 15"/>
          <p:cNvSpPr>
            <a:spLocks noChangeArrowheads="1"/>
          </p:cNvSpPr>
          <p:nvPr/>
        </p:nvSpPr>
        <p:spPr bwMode="auto">
          <a:xfrm>
            <a:off x="617538" y="4319588"/>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5</a:t>
            </a:r>
          </a:p>
        </p:txBody>
      </p:sp>
      <p:sp>
        <p:nvSpPr>
          <p:cNvPr id="65552" name="Rectangle 16"/>
          <p:cNvSpPr>
            <a:spLocks noChangeArrowheads="1"/>
          </p:cNvSpPr>
          <p:nvPr/>
        </p:nvSpPr>
        <p:spPr bwMode="auto">
          <a:xfrm>
            <a:off x="617538" y="4894263"/>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6</a:t>
            </a:r>
          </a:p>
        </p:txBody>
      </p:sp>
      <p:sp>
        <p:nvSpPr>
          <p:cNvPr id="65553" name="Rectangle 17"/>
          <p:cNvSpPr>
            <a:spLocks noChangeArrowheads="1"/>
          </p:cNvSpPr>
          <p:nvPr/>
        </p:nvSpPr>
        <p:spPr bwMode="auto">
          <a:xfrm>
            <a:off x="617538" y="5472113"/>
            <a:ext cx="4318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7</a:t>
            </a:r>
          </a:p>
        </p:txBody>
      </p:sp>
      <p:sp>
        <p:nvSpPr>
          <p:cNvPr id="65554" name="Text Box 18"/>
          <p:cNvSpPr txBox="1">
            <a:spLocks noChangeArrowheads="1"/>
          </p:cNvSpPr>
          <p:nvPr/>
        </p:nvSpPr>
        <p:spPr bwMode="auto">
          <a:xfrm>
            <a:off x="1517650" y="1685925"/>
            <a:ext cx="942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chemeClr val="tx2"/>
                </a:solidFill>
                <a:latin typeface="Verdana" pitchFamily="34" charset="0"/>
              </a:rPr>
              <a:t>Function</a:t>
            </a:r>
          </a:p>
        </p:txBody>
      </p:sp>
      <p:sp>
        <p:nvSpPr>
          <p:cNvPr id="65555" name="Text Box 19"/>
          <p:cNvSpPr txBox="1">
            <a:spLocks noChangeArrowheads="1"/>
          </p:cNvSpPr>
          <p:nvPr/>
        </p:nvSpPr>
        <p:spPr bwMode="auto">
          <a:xfrm>
            <a:off x="533400" y="1685925"/>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chemeClr val="tx2"/>
                </a:solidFill>
                <a:latin typeface="Verdana" pitchFamily="34" charset="0"/>
              </a:rPr>
              <a:t>Layer</a:t>
            </a:r>
          </a:p>
        </p:txBody>
      </p:sp>
      <p:sp>
        <p:nvSpPr>
          <p:cNvPr id="65556" name="Rectangle 20"/>
          <p:cNvSpPr>
            <a:spLocks noChangeArrowheads="1"/>
          </p:cNvSpPr>
          <p:nvPr/>
        </p:nvSpPr>
        <p:spPr bwMode="auto">
          <a:xfrm>
            <a:off x="3425825" y="2016125"/>
            <a:ext cx="1439863"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Telnet</a:t>
            </a:r>
          </a:p>
        </p:txBody>
      </p:sp>
      <p:sp>
        <p:nvSpPr>
          <p:cNvPr id="65557" name="Rectangle 21"/>
          <p:cNvSpPr>
            <a:spLocks noChangeArrowheads="1"/>
          </p:cNvSpPr>
          <p:nvPr/>
        </p:nvSpPr>
        <p:spPr bwMode="auto">
          <a:xfrm>
            <a:off x="4865688" y="2016125"/>
            <a:ext cx="720725"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FTP</a:t>
            </a:r>
          </a:p>
        </p:txBody>
      </p:sp>
      <p:sp>
        <p:nvSpPr>
          <p:cNvPr id="65558" name="Rectangle 22"/>
          <p:cNvSpPr>
            <a:spLocks noChangeArrowheads="1"/>
          </p:cNvSpPr>
          <p:nvPr/>
        </p:nvSpPr>
        <p:spPr bwMode="auto">
          <a:xfrm>
            <a:off x="5586413" y="2016125"/>
            <a:ext cx="719137"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TFTP</a:t>
            </a:r>
          </a:p>
        </p:txBody>
      </p:sp>
      <p:sp>
        <p:nvSpPr>
          <p:cNvPr id="65559" name="Rectangle 23"/>
          <p:cNvSpPr>
            <a:spLocks noChangeArrowheads="1"/>
          </p:cNvSpPr>
          <p:nvPr/>
        </p:nvSpPr>
        <p:spPr bwMode="auto">
          <a:xfrm>
            <a:off x="6305550" y="2016125"/>
            <a:ext cx="720725"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SMTP</a:t>
            </a:r>
          </a:p>
        </p:txBody>
      </p:sp>
      <p:sp>
        <p:nvSpPr>
          <p:cNvPr id="65560" name="Rectangle 24"/>
          <p:cNvSpPr>
            <a:spLocks noChangeArrowheads="1"/>
          </p:cNvSpPr>
          <p:nvPr/>
        </p:nvSpPr>
        <p:spPr bwMode="auto">
          <a:xfrm>
            <a:off x="7026275" y="2016125"/>
            <a:ext cx="1439863" cy="5746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DNS</a:t>
            </a:r>
          </a:p>
        </p:txBody>
      </p:sp>
      <p:sp>
        <p:nvSpPr>
          <p:cNvPr id="65561" name="Rectangle 25"/>
          <p:cNvSpPr>
            <a:spLocks noChangeArrowheads="1"/>
          </p:cNvSpPr>
          <p:nvPr/>
        </p:nvSpPr>
        <p:spPr bwMode="auto">
          <a:xfrm>
            <a:off x="7026275" y="2590800"/>
            <a:ext cx="143986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Others</a:t>
            </a:r>
          </a:p>
        </p:txBody>
      </p:sp>
      <p:sp>
        <p:nvSpPr>
          <p:cNvPr id="65562" name="Rectangle 26"/>
          <p:cNvSpPr>
            <a:spLocks noChangeArrowheads="1"/>
          </p:cNvSpPr>
          <p:nvPr/>
        </p:nvSpPr>
        <p:spPr bwMode="auto">
          <a:xfrm>
            <a:off x="3425825" y="3167063"/>
            <a:ext cx="2519363"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TCP</a:t>
            </a:r>
          </a:p>
        </p:txBody>
      </p:sp>
      <p:sp>
        <p:nvSpPr>
          <p:cNvPr id="65563" name="Rectangle 27"/>
          <p:cNvSpPr>
            <a:spLocks noChangeArrowheads="1"/>
          </p:cNvSpPr>
          <p:nvPr/>
        </p:nvSpPr>
        <p:spPr bwMode="auto">
          <a:xfrm>
            <a:off x="5945188" y="3167063"/>
            <a:ext cx="2519362"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UDP</a:t>
            </a:r>
          </a:p>
        </p:txBody>
      </p:sp>
      <p:sp>
        <p:nvSpPr>
          <p:cNvPr id="65564" name="Rectangle 28"/>
          <p:cNvSpPr>
            <a:spLocks noChangeArrowheads="1"/>
          </p:cNvSpPr>
          <p:nvPr/>
        </p:nvSpPr>
        <p:spPr bwMode="auto">
          <a:xfrm>
            <a:off x="3425825" y="4319588"/>
            <a:ext cx="5040313"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1400">
              <a:latin typeface="Verdana" pitchFamily="34" charset="0"/>
            </a:endParaRPr>
          </a:p>
        </p:txBody>
      </p:sp>
      <p:sp>
        <p:nvSpPr>
          <p:cNvPr id="65565" name="Rectangle 29"/>
          <p:cNvSpPr>
            <a:spLocks noChangeArrowheads="1"/>
          </p:cNvSpPr>
          <p:nvPr/>
        </p:nvSpPr>
        <p:spPr bwMode="auto">
          <a:xfrm>
            <a:off x="5297488" y="4319588"/>
            <a:ext cx="1296987" cy="2524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ICMP</a:t>
            </a:r>
          </a:p>
        </p:txBody>
      </p:sp>
      <p:sp>
        <p:nvSpPr>
          <p:cNvPr id="65566" name="Rectangle 30"/>
          <p:cNvSpPr>
            <a:spLocks noChangeArrowheads="1"/>
          </p:cNvSpPr>
          <p:nvPr/>
        </p:nvSpPr>
        <p:spPr bwMode="auto">
          <a:xfrm>
            <a:off x="3425825" y="4895850"/>
            <a:ext cx="1692275"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Ethernet</a:t>
            </a:r>
          </a:p>
        </p:txBody>
      </p:sp>
      <p:sp>
        <p:nvSpPr>
          <p:cNvPr id="65567" name="Rectangle 31"/>
          <p:cNvSpPr>
            <a:spLocks noChangeArrowheads="1"/>
          </p:cNvSpPr>
          <p:nvPr/>
        </p:nvSpPr>
        <p:spPr bwMode="auto">
          <a:xfrm>
            <a:off x="5118100" y="4895850"/>
            <a:ext cx="1692275"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TokenRing</a:t>
            </a:r>
          </a:p>
        </p:txBody>
      </p:sp>
      <p:sp>
        <p:nvSpPr>
          <p:cNvPr id="65568" name="Rectangle 32"/>
          <p:cNvSpPr>
            <a:spLocks noChangeArrowheads="1"/>
          </p:cNvSpPr>
          <p:nvPr/>
        </p:nvSpPr>
        <p:spPr bwMode="auto">
          <a:xfrm>
            <a:off x="6810375" y="4895850"/>
            <a:ext cx="1655763" cy="1079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Other</a:t>
            </a:r>
          </a:p>
        </p:txBody>
      </p:sp>
      <p:sp>
        <p:nvSpPr>
          <p:cNvPr id="65569" name="Rectangle 33"/>
          <p:cNvSpPr>
            <a:spLocks noChangeArrowheads="1"/>
          </p:cNvSpPr>
          <p:nvPr/>
        </p:nvSpPr>
        <p:spPr bwMode="auto">
          <a:xfrm>
            <a:off x="7745413" y="4572000"/>
            <a:ext cx="720725" cy="2524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RARP</a:t>
            </a:r>
          </a:p>
        </p:txBody>
      </p:sp>
      <p:sp>
        <p:nvSpPr>
          <p:cNvPr id="65570" name="Rectangle 34"/>
          <p:cNvSpPr>
            <a:spLocks noChangeArrowheads="1"/>
          </p:cNvSpPr>
          <p:nvPr/>
        </p:nvSpPr>
        <p:spPr bwMode="auto">
          <a:xfrm>
            <a:off x="7026275" y="4572000"/>
            <a:ext cx="720725" cy="2524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Verdana" pitchFamily="34" charset="0"/>
              </a:rPr>
              <a:t>ARP</a:t>
            </a:r>
          </a:p>
        </p:txBody>
      </p:sp>
      <p:sp>
        <p:nvSpPr>
          <p:cNvPr id="65571" name="Text Box 35"/>
          <p:cNvSpPr txBox="1">
            <a:spLocks noChangeArrowheads="1"/>
          </p:cNvSpPr>
          <p:nvPr/>
        </p:nvSpPr>
        <p:spPr bwMode="auto">
          <a:xfrm>
            <a:off x="3965575" y="4464050"/>
            <a:ext cx="3667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Verdana" pitchFamily="34" charset="0"/>
              </a:rPr>
              <a:t>IP</a:t>
            </a:r>
          </a:p>
        </p:txBody>
      </p:sp>
      <p:sp>
        <p:nvSpPr>
          <p:cNvPr id="65572" name="Text Box 36"/>
          <p:cNvSpPr txBox="1">
            <a:spLocks noChangeArrowheads="1"/>
          </p:cNvSpPr>
          <p:nvPr/>
        </p:nvSpPr>
        <p:spPr bwMode="auto">
          <a:xfrm>
            <a:off x="5494338" y="1685925"/>
            <a:ext cx="903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chemeClr val="tx2"/>
                </a:solidFill>
                <a:latin typeface="Verdana" pitchFamily="34" charset="0"/>
              </a:rPr>
              <a:t>Protocol</a:t>
            </a:r>
          </a:p>
        </p:txBody>
      </p:sp>
      <p:sp>
        <p:nvSpPr>
          <p:cNvPr id="65573" name="Text Box 37"/>
          <p:cNvSpPr txBox="1">
            <a:spLocks noChangeArrowheads="1"/>
          </p:cNvSpPr>
          <p:nvPr/>
        </p:nvSpPr>
        <p:spPr bwMode="auto">
          <a:xfrm>
            <a:off x="609600" y="1314450"/>
            <a:ext cx="2060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rgbClr val="0000CC"/>
                </a:solidFill>
                <a:latin typeface="Verdana" pitchFamily="34" charset="0"/>
              </a:rPr>
              <a:t>OSI Reference Model</a:t>
            </a:r>
          </a:p>
        </p:txBody>
      </p:sp>
      <p:sp>
        <p:nvSpPr>
          <p:cNvPr id="65574" name="Text Box 38"/>
          <p:cNvSpPr txBox="1">
            <a:spLocks noChangeArrowheads="1"/>
          </p:cNvSpPr>
          <p:nvPr/>
        </p:nvSpPr>
        <p:spPr bwMode="auto">
          <a:xfrm>
            <a:off x="4872038" y="1314450"/>
            <a:ext cx="2092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rgbClr val="0000CC"/>
                </a:solidFill>
                <a:latin typeface="Verdana" pitchFamily="34" charset="0"/>
              </a:rPr>
              <a:t>TCP/IP Protocol Suite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819400"/>
            <a:ext cx="8229600" cy="1139825"/>
          </a:xfrm>
        </p:spPr>
        <p:txBody>
          <a:bodyPr/>
          <a:lstStyle/>
          <a:p>
            <a:pPr algn="ctr"/>
            <a:r>
              <a:rPr lang="en-US"/>
              <a:t>HẾT CHƯƠNG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Cấu trúc giao thức</a:t>
            </a:r>
          </a:p>
        </p:txBody>
      </p:sp>
      <p:sp>
        <p:nvSpPr>
          <p:cNvPr id="76803" name="Rectangle 3"/>
          <p:cNvSpPr>
            <a:spLocks noGrp="1" noChangeArrowheads="1"/>
          </p:cNvSpPr>
          <p:nvPr>
            <p:ph type="body" idx="1"/>
          </p:nvPr>
        </p:nvSpPr>
        <p:spPr>
          <a:xfrm>
            <a:off x="457200" y="1600200"/>
            <a:ext cx="8229600" cy="3314700"/>
          </a:xfrm>
        </p:spPr>
        <p:txBody>
          <a:bodyPr/>
          <a:lstStyle/>
          <a:p>
            <a:pPr>
              <a:lnSpc>
                <a:spcPct val="80000"/>
              </a:lnSpc>
            </a:pPr>
            <a:r>
              <a:rPr lang="en-US" sz="3300"/>
              <a:t>Tác vụ truyền dữ liệu được phân thành các modules </a:t>
            </a:r>
          </a:p>
          <a:p>
            <a:pPr>
              <a:lnSpc>
                <a:spcPct val="80000"/>
              </a:lnSpc>
            </a:pPr>
            <a:r>
              <a:rPr lang="en-US" sz="3300"/>
              <a:t>Ví dụ: truyền file có thể được phân thành 3 modules</a:t>
            </a:r>
          </a:p>
          <a:p>
            <a:pPr lvl="1">
              <a:lnSpc>
                <a:spcPct val="80000"/>
              </a:lnSpc>
            </a:pPr>
            <a:r>
              <a:rPr lang="en-US" sz="3300"/>
              <a:t>Truyền file</a:t>
            </a:r>
          </a:p>
          <a:p>
            <a:pPr lvl="1">
              <a:lnSpc>
                <a:spcPct val="80000"/>
              </a:lnSpc>
            </a:pPr>
            <a:r>
              <a:rPr lang="en-US" sz="3300"/>
              <a:t>Dịch vụ giao tiếp</a:t>
            </a:r>
          </a:p>
          <a:p>
            <a:pPr lvl="1">
              <a:lnSpc>
                <a:spcPct val="80000"/>
              </a:lnSpc>
            </a:pPr>
            <a:r>
              <a:rPr lang="en-US" sz="3300"/>
              <a:t>Truy cập mạng</a:t>
            </a:r>
          </a:p>
          <a:p>
            <a:pPr>
              <a:lnSpc>
                <a:spcPct val="80000"/>
              </a:lnSpc>
              <a:buFont typeface="Wingdings" pitchFamily="2" charset="2"/>
              <a:buNone/>
            </a:pPr>
            <a:endParaRPr lang="en-US" sz="33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Cấu trúc truyền file đơn giản</a:t>
            </a:r>
          </a:p>
        </p:txBody>
      </p:sp>
      <p:grpSp>
        <p:nvGrpSpPr>
          <p:cNvPr id="3076" name="Group 4"/>
          <p:cNvGrpSpPr>
            <a:grpSpLocks/>
          </p:cNvGrpSpPr>
          <p:nvPr/>
        </p:nvGrpSpPr>
        <p:grpSpPr bwMode="auto">
          <a:xfrm>
            <a:off x="1447800" y="1905000"/>
            <a:ext cx="6553200" cy="3505200"/>
            <a:chOff x="1305" y="1776"/>
            <a:chExt cx="3629" cy="1473"/>
          </a:xfrm>
        </p:grpSpPr>
        <p:sp>
          <p:nvSpPr>
            <p:cNvPr id="3077" name="Rectangle 5"/>
            <p:cNvSpPr>
              <a:spLocks noChangeArrowheads="1"/>
            </p:cNvSpPr>
            <p:nvPr/>
          </p:nvSpPr>
          <p:spPr bwMode="auto">
            <a:xfrm>
              <a:off x="3845" y="2478"/>
              <a:ext cx="1089" cy="317"/>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Book Antiqua" pitchFamily="18" charset="0"/>
                </a:rPr>
                <a:t>Communication </a:t>
              </a:r>
            </a:p>
            <a:p>
              <a:pPr algn="ctr" eaLnBrk="0" hangingPunct="0"/>
              <a:r>
                <a:rPr lang="en-US" sz="1400">
                  <a:latin typeface="Book Antiqua" pitchFamily="18" charset="0"/>
                </a:rPr>
                <a:t>subsystem</a:t>
              </a:r>
            </a:p>
          </p:txBody>
        </p:sp>
        <p:sp>
          <p:nvSpPr>
            <p:cNvPr id="3078" name="Rectangle 6"/>
            <p:cNvSpPr>
              <a:spLocks noChangeArrowheads="1"/>
            </p:cNvSpPr>
            <p:nvPr/>
          </p:nvSpPr>
          <p:spPr bwMode="auto">
            <a:xfrm>
              <a:off x="3845" y="1979"/>
              <a:ext cx="1089" cy="499"/>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Book Antiqua" pitchFamily="18" charset="0"/>
                </a:rPr>
                <a:t>Application process</a:t>
              </a:r>
            </a:p>
          </p:txBody>
        </p:sp>
        <p:sp>
          <p:nvSpPr>
            <p:cNvPr id="3079" name="Rectangle 7"/>
            <p:cNvSpPr>
              <a:spLocks noChangeArrowheads="1"/>
            </p:cNvSpPr>
            <p:nvPr/>
          </p:nvSpPr>
          <p:spPr bwMode="auto">
            <a:xfrm>
              <a:off x="1305" y="3067"/>
              <a:ext cx="3629" cy="18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atin typeface="Book Antiqua" pitchFamily="18" charset="0"/>
                </a:rPr>
                <a:t>Data communication network</a:t>
              </a:r>
            </a:p>
          </p:txBody>
        </p:sp>
        <p:sp>
          <p:nvSpPr>
            <p:cNvPr id="3080" name="AutoShape 8"/>
            <p:cNvSpPr>
              <a:spLocks noChangeArrowheads="1"/>
            </p:cNvSpPr>
            <p:nvPr/>
          </p:nvSpPr>
          <p:spPr bwMode="auto">
            <a:xfrm>
              <a:off x="4299" y="2795"/>
              <a:ext cx="181" cy="272"/>
            </a:xfrm>
            <a:prstGeom prst="upDownArrow">
              <a:avLst>
                <a:gd name="adj1" fmla="val 50000"/>
                <a:gd name="adj2" fmla="val 30055"/>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Line 9"/>
            <p:cNvSpPr>
              <a:spLocks noChangeShapeType="1"/>
            </p:cNvSpPr>
            <p:nvPr/>
          </p:nvSpPr>
          <p:spPr bwMode="auto">
            <a:xfrm>
              <a:off x="2394" y="2659"/>
              <a:ext cx="1452" cy="0"/>
            </a:xfrm>
            <a:prstGeom prst="line">
              <a:avLst/>
            </a:prstGeom>
            <a:noFill/>
            <a:ln w="9525">
              <a:solidFill>
                <a:schemeClr val="tx1"/>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 name="Line 10"/>
            <p:cNvSpPr>
              <a:spLocks noChangeShapeType="1"/>
            </p:cNvSpPr>
            <p:nvPr/>
          </p:nvSpPr>
          <p:spPr bwMode="auto">
            <a:xfrm>
              <a:off x="2394" y="2251"/>
              <a:ext cx="1452" cy="0"/>
            </a:xfrm>
            <a:prstGeom prst="line">
              <a:avLst/>
            </a:prstGeom>
            <a:noFill/>
            <a:ln w="9525">
              <a:solidFill>
                <a:schemeClr val="tx1"/>
              </a:solidFill>
              <a:prstDash val="dash"/>
              <a:round/>
              <a:headEnd type="stealth" w="sm" len="me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3" name="Text Box 11"/>
            <p:cNvSpPr txBox="1">
              <a:spLocks noChangeArrowheads="1"/>
            </p:cNvSpPr>
            <p:nvPr/>
          </p:nvSpPr>
          <p:spPr bwMode="auto">
            <a:xfrm>
              <a:off x="2002" y="2838"/>
              <a:ext cx="1897"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     Computer-to-network communication</a:t>
              </a:r>
            </a:p>
          </p:txBody>
        </p:sp>
        <p:sp>
          <p:nvSpPr>
            <p:cNvPr id="3084" name="Text Box 12"/>
            <p:cNvSpPr txBox="1">
              <a:spLocks noChangeArrowheads="1"/>
            </p:cNvSpPr>
            <p:nvPr/>
          </p:nvSpPr>
          <p:spPr bwMode="auto">
            <a:xfrm>
              <a:off x="1527" y="1776"/>
              <a:ext cx="679"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a:latin typeface="Book Antiqua" pitchFamily="18" charset="0"/>
                </a:rPr>
                <a:t>Computer I</a:t>
              </a:r>
            </a:p>
          </p:txBody>
        </p:sp>
        <p:sp>
          <p:nvSpPr>
            <p:cNvPr id="3085" name="Text Box 13"/>
            <p:cNvSpPr txBox="1">
              <a:spLocks noChangeArrowheads="1"/>
            </p:cNvSpPr>
            <p:nvPr/>
          </p:nvSpPr>
          <p:spPr bwMode="auto">
            <a:xfrm>
              <a:off x="4032" y="1776"/>
              <a:ext cx="717"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a:latin typeface="Book Antiqua" pitchFamily="18" charset="0"/>
                </a:rPr>
                <a:t>Computer II</a:t>
              </a:r>
            </a:p>
          </p:txBody>
        </p:sp>
        <p:sp>
          <p:nvSpPr>
            <p:cNvPr id="3086" name="Rectangle 14"/>
            <p:cNvSpPr>
              <a:spLocks noChangeArrowheads="1"/>
            </p:cNvSpPr>
            <p:nvPr/>
          </p:nvSpPr>
          <p:spPr bwMode="auto">
            <a:xfrm>
              <a:off x="1306" y="2478"/>
              <a:ext cx="1089" cy="317"/>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Book Antiqua" pitchFamily="18" charset="0"/>
                </a:rPr>
                <a:t>Communication </a:t>
              </a:r>
            </a:p>
            <a:p>
              <a:pPr algn="ctr" eaLnBrk="0" hangingPunct="0"/>
              <a:r>
                <a:rPr lang="en-US" sz="1400">
                  <a:latin typeface="Book Antiqua" pitchFamily="18" charset="0"/>
                </a:rPr>
                <a:t>subsystem</a:t>
              </a:r>
            </a:p>
          </p:txBody>
        </p:sp>
        <p:sp>
          <p:nvSpPr>
            <p:cNvPr id="3087" name="Rectangle 15"/>
            <p:cNvSpPr>
              <a:spLocks noChangeArrowheads="1"/>
            </p:cNvSpPr>
            <p:nvPr/>
          </p:nvSpPr>
          <p:spPr bwMode="auto">
            <a:xfrm>
              <a:off x="1306" y="1979"/>
              <a:ext cx="1089" cy="499"/>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a:latin typeface="Book Antiqua" pitchFamily="18" charset="0"/>
                </a:rPr>
                <a:t>Application process</a:t>
              </a:r>
            </a:p>
          </p:txBody>
        </p:sp>
        <p:sp>
          <p:nvSpPr>
            <p:cNvPr id="3088" name="AutoShape 16"/>
            <p:cNvSpPr>
              <a:spLocks noChangeArrowheads="1"/>
            </p:cNvSpPr>
            <p:nvPr/>
          </p:nvSpPr>
          <p:spPr bwMode="auto">
            <a:xfrm>
              <a:off x="1760" y="2795"/>
              <a:ext cx="181" cy="272"/>
            </a:xfrm>
            <a:prstGeom prst="upDownArrow">
              <a:avLst>
                <a:gd name="adj1" fmla="val 50000"/>
                <a:gd name="adj2" fmla="val 30055"/>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9" name="Line 17"/>
            <p:cNvSpPr>
              <a:spLocks noChangeShapeType="1"/>
            </p:cNvSpPr>
            <p:nvPr/>
          </p:nvSpPr>
          <p:spPr bwMode="auto">
            <a:xfrm>
              <a:off x="4209" y="2926"/>
              <a:ext cx="136" cy="0"/>
            </a:xfrm>
            <a:prstGeom prst="line">
              <a:avLst/>
            </a:prstGeom>
            <a:noFill/>
            <a:ln w="952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Line 18"/>
            <p:cNvSpPr>
              <a:spLocks noChangeShapeType="1"/>
            </p:cNvSpPr>
            <p:nvPr/>
          </p:nvSpPr>
          <p:spPr bwMode="auto">
            <a:xfrm flipH="1">
              <a:off x="1895" y="2926"/>
              <a:ext cx="136" cy="0"/>
            </a:xfrm>
            <a:prstGeom prst="line">
              <a:avLst/>
            </a:prstGeom>
            <a:noFill/>
            <a:ln w="9525">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Text Box 19"/>
            <p:cNvSpPr txBox="1">
              <a:spLocks noChangeArrowheads="1"/>
            </p:cNvSpPr>
            <p:nvPr/>
          </p:nvSpPr>
          <p:spPr bwMode="auto">
            <a:xfrm>
              <a:off x="2574" y="2486"/>
              <a:ext cx="1122"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Computer-to-computer</a:t>
              </a:r>
            </a:p>
            <a:p>
              <a:pPr algn="ctr" eaLnBrk="0" hangingPunct="0"/>
              <a:r>
                <a:rPr lang="en-US" sz="1400">
                  <a:latin typeface="Book Antiqua" pitchFamily="18" charset="0"/>
                </a:rPr>
                <a:t>communication</a:t>
              </a:r>
            </a:p>
          </p:txBody>
        </p:sp>
        <p:sp>
          <p:nvSpPr>
            <p:cNvPr id="3092" name="Text Box 20"/>
            <p:cNvSpPr txBox="1">
              <a:spLocks noChangeArrowheads="1"/>
            </p:cNvSpPr>
            <p:nvPr/>
          </p:nvSpPr>
          <p:spPr bwMode="auto">
            <a:xfrm>
              <a:off x="2657" y="2077"/>
              <a:ext cx="89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400">
                  <a:latin typeface="Book Antiqua" pitchFamily="18" charset="0"/>
                </a:rPr>
                <a:t>User-to-user</a:t>
              </a:r>
            </a:p>
            <a:p>
              <a:pPr algn="ctr" eaLnBrk="0" hangingPunct="0"/>
              <a:r>
                <a:rPr lang="en-US" sz="1400">
                  <a:latin typeface="Book Antiqua" pitchFamily="18" charset="0"/>
                </a:rPr>
                <a:t>communication</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Mô hình đơn giản 3 tầng</a:t>
            </a:r>
          </a:p>
        </p:txBody>
      </p:sp>
      <p:sp>
        <p:nvSpPr>
          <p:cNvPr id="78851" name="Rectangle 3"/>
          <p:cNvSpPr>
            <a:spLocks noGrp="1" noChangeArrowheads="1"/>
          </p:cNvSpPr>
          <p:nvPr>
            <p:ph type="body" idx="1"/>
          </p:nvPr>
        </p:nvSpPr>
        <p:spPr/>
        <p:txBody>
          <a:bodyPr/>
          <a:lstStyle/>
          <a:p>
            <a:r>
              <a:rPr lang="en-US" altLang="zh-CN">
                <a:ea typeface="宋体" charset="-122"/>
              </a:rPr>
              <a:t>Tầng tiếp cận mạng </a:t>
            </a:r>
          </a:p>
          <a:p>
            <a:r>
              <a:rPr lang="en-US" altLang="zh-CN">
                <a:ea typeface="宋体" charset="-122"/>
              </a:rPr>
              <a:t>Tầng chuyển vận </a:t>
            </a:r>
          </a:p>
          <a:p>
            <a:r>
              <a:rPr lang="en-US" altLang="zh-CN">
                <a:ea typeface="宋体" charset="-122"/>
              </a:rPr>
              <a:t>Tầng ứng dụng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ea typeface="宋体" charset="-122"/>
              </a:rPr>
              <a:t>Tầng tiếp cận mạng</a:t>
            </a:r>
            <a:endParaRPr lang="en-US"/>
          </a:p>
        </p:txBody>
      </p:sp>
      <p:sp>
        <p:nvSpPr>
          <p:cNvPr id="79875" name="Rectangle 3"/>
          <p:cNvSpPr>
            <a:spLocks noGrp="1" noChangeArrowheads="1"/>
          </p:cNvSpPr>
          <p:nvPr>
            <p:ph type="body" idx="1"/>
          </p:nvPr>
        </p:nvSpPr>
        <p:spPr/>
        <p:txBody>
          <a:bodyPr/>
          <a:lstStyle/>
          <a:p>
            <a:r>
              <a:rPr lang="en-US"/>
              <a:t>Trao đổi dữ liệu giữa máy tính và mạng</a:t>
            </a:r>
          </a:p>
          <a:p>
            <a:r>
              <a:rPr lang="en-US"/>
              <a:t>Máy tính nguồn cung cấp địa chỉ đích</a:t>
            </a:r>
          </a:p>
          <a:p>
            <a:r>
              <a:rPr lang="en-US"/>
              <a:t>Có thể có các mức dịch vụ khác nhau</a:t>
            </a:r>
          </a:p>
          <a:p>
            <a:r>
              <a:rPr lang="en-US"/>
              <a:t>Phụ thuộc vào loại mạng đang sử dụng (LAN, chuyển mạch gói, …)</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charset="-122"/>
              </a:rPr>
              <a:t>Tầng chuyển vận</a:t>
            </a:r>
            <a:endParaRPr lang="en-US"/>
          </a:p>
        </p:txBody>
      </p:sp>
      <p:sp>
        <p:nvSpPr>
          <p:cNvPr id="80899" name="Rectangle 3"/>
          <p:cNvSpPr>
            <a:spLocks noGrp="1" noChangeArrowheads="1"/>
          </p:cNvSpPr>
          <p:nvPr>
            <p:ph type="body" idx="1"/>
          </p:nvPr>
        </p:nvSpPr>
        <p:spPr/>
        <p:txBody>
          <a:bodyPr/>
          <a:lstStyle/>
          <a:p>
            <a:pPr>
              <a:lnSpc>
                <a:spcPct val="90000"/>
              </a:lnSpc>
            </a:pPr>
            <a:r>
              <a:rPr lang="en-US"/>
              <a:t>Trao đổi dữ liệu tin cậy</a:t>
            </a:r>
          </a:p>
          <a:p>
            <a:pPr>
              <a:lnSpc>
                <a:spcPct val="90000"/>
              </a:lnSpc>
            </a:pPr>
            <a:r>
              <a:rPr lang="en-US"/>
              <a:t>Độc lập với mạng đang dùng</a:t>
            </a:r>
          </a:p>
          <a:p>
            <a:pPr>
              <a:lnSpc>
                <a:spcPct val="90000"/>
              </a:lnSpc>
            </a:pPr>
            <a:r>
              <a:rPr lang="en-US"/>
              <a:t>Độc lập với ứng dụng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800">
                <a:ea typeface="宋体" charset="-122"/>
              </a:rPr>
              <a:t>Tầng ứng dụng</a:t>
            </a:r>
            <a:r>
              <a:rPr lang="en-US" sz="3800"/>
              <a:t/>
            </a:r>
            <a:br>
              <a:rPr lang="en-US" sz="3800"/>
            </a:br>
            <a:endParaRPr lang="en-US" sz="3800"/>
          </a:p>
        </p:txBody>
      </p:sp>
      <p:sp>
        <p:nvSpPr>
          <p:cNvPr id="12291" name="Rectangle 3"/>
          <p:cNvSpPr>
            <a:spLocks noGrp="1" noChangeArrowheads="1"/>
          </p:cNvSpPr>
          <p:nvPr>
            <p:ph type="body" idx="1"/>
          </p:nvPr>
        </p:nvSpPr>
        <p:spPr/>
        <p:txBody>
          <a:bodyPr/>
          <a:lstStyle/>
          <a:p>
            <a:pPr>
              <a:lnSpc>
                <a:spcPct val="90000"/>
              </a:lnSpc>
            </a:pPr>
            <a:r>
              <a:rPr lang="en-US"/>
              <a:t>Hỗ trợ các ứng dụng người dùng khác nhau</a:t>
            </a:r>
          </a:p>
          <a:p>
            <a:pPr>
              <a:lnSpc>
                <a:spcPct val="90000"/>
              </a:lnSpc>
            </a:pPr>
            <a:r>
              <a:rPr lang="en-US"/>
              <a:t>Ví dụ: e-mail, file transfer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151</TotalTime>
  <Words>1144</Words>
  <Application>Microsoft Office PowerPoint</Application>
  <PresentationFormat>On-screen Show (4:3)</PresentationFormat>
  <Paragraphs>287</Paragraphs>
  <Slides>34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Times New Roman</vt:lpstr>
      <vt:lpstr>Wingdings</vt:lpstr>
      <vt:lpstr>Book Antiqua</vt:lpstr>
      <vt:lpstr>Verdana</vt:lpstr>
      <vt:lpstr>宋体</vt:lpstr>
      <vt:lpstr>Edge</vt:lpstr>
      <vt:lpstr>CHƯƠNG 2 GIAO THỨC VÀ CẤU TRÚC MẠNG</vt:lpstr>
      <vt:lpstr>Sự cần thiết phải của cấu trúc giao thức</vt:lpstr>
      <vt:lpstr>Các thành phần chính của một giao thức</vt:lpstr>
      <vt:lpstr>Cấu trúc giao thức</vt:lpstr>
      <vt:lpstr>Cấu trúc truyền file đơn giản</vt:lpstr>
      <vt:lpstr>Mô hình đơn giản 3 tầng</vt:lpstr>
      <vt:lpstr>Tầng tiếp cận mạng</vt:lpstr>
      <vt:lpstr>Tầng chuyển vận</vt:lpstr>
      <vt:lpstr>Tầng ứng dụng </vt:lpstr>
      <vt:lpstr>Cấu trúc giao thức và mạng</vt:lpstr>
      <vt:lpstr>Yêu cầu về địa chỉ</vt:lpstr>
      <vt:lpstr>Các giao thức trong mô hình 3 tầng</vt:lpstr>
      <vt:lpstr>Đơn vị dữ liệu của giao thức  Protocol Data Units (PDU)</vt:lpstr>
      <vt:lpstr>Đơn vị dữ liệu của giao thức </vt:lpstr>
      <vt:lpstr>Đơn vị dữ liệu cảu tầng mạng  (Network PDU)</vt:lpstr>
      <vt:lpstr>Hoạt động của giao thức </vt:lpstr>
      <vt:lpstr>Việc chuẩn hóa cấu trúc giao thức</vt:lpstr>
      <vt:lpstr>Mô hình mạng OSI</vt:lpstr>
      <vt:lpstr>Các tầng của mô hình OSI</vt:lpstr>
      <vt:lpstr>Dữ liệu trong mô hình OSI</vt:lpstr>
      <vt:lpstr>OSI như là một khung dành cho định chuẩn</vt:lpstr>
      <vt:lpstr>Chuẩn của mỗi tầng</vt:lpstr>
      <vt:lpstr>Chuỗi thời gian cho các phục vụ </vt:lpstr>
      <vt:lpstr>Hệ thống chuyển tiếp</vt:lpstr>
      <vt:lpstr>Mô hình TCP/IP</vt:lpstr>
      <vt:lpstr>Mô hình TCP/IP</vt:lpstr>
      <vt:lpstr>Các khái niệm của mô hình TCP/IP</vt:lpstr>
      <vt:lpstr>Địa chỉ tầng</vt:lpstr>
      <vt:lpstr>Xem xét một hoạt động đơn giản</vt:lpstr>
      <vt:lpstr>Các gói tin trong TCP/IP</vt:lpstr>
      <vt:lpstr>Bộ giao thức trong mô hình TCP/IP</vt:lpstr>
      <vt:lpstr>So sánh hai mô hình OSI và TCP/IP</vt:lpstr>
      <vt:lpstr>So sánh hai mô hình OSI và TCP/IP</vt:lpstr>
      <vt:lpstr>HẾT CHƯƠNG 2</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TỔNG QUAN VỀ TRUYỀN DỮ LIỆU VÀ MẠNG</dc:title>
  <dc:creator>Hai Quang Dam</dc:creator>
  <cp:lastModifiedBy>HT</cp:lastModifiedBy>
  <cp:revision>7</cp:revision>
  <dcterms:created xsi:type="dcterms:W3CDTF">2009-09-15T11:30:01Z</dcterms:created>
  <dcterms:modified xsi:type="dcterms:W3CDTF">2012-01-06T10:32:49Z</dcterms:modified>
</cp:coreProperties>
</file>