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1"/>
  </p:notesMasterIdLst>
  <p:sldIdLst>
    <p:sldId id="257" r:id="rId2"/>
    <p:sldId id="258" r:id="rId3"/>
    <p:sldId id="259" r:id="rId4"/>
    <p:sldId id="260" r:id="rId5"/>
    <p:sldId id="261" r:id="rId6"/>
    <p:sldId id="263" r:id="rId7"/>
    <p:sldId id="325" r:id="rId8"/>
    <p:sldId id="326" r:id="rId9"/>
    <p:sldId id="327" r:id="rId10"/>
    <p:sldId id="328" r:id="rId11"/>
    <p:sldId id="329" r:id="rId12"/>
    <p:sldId id="330" r:id="rId13"/>
    <p:sldId id="350" r:id="rId14"/>
    <p:sldId id="331" r:id="rId15"/>
    <p:sldId id="332" r:id="rId16"/>
    <p:sldId id="267" r:id="rId17"/>
    <p:sldId id="351" r:id="rId18"/>
    <p:sldId id="352" r:id="rId19"/>
    <p:sldId id="333" r:id="rId20"/>
    <p:sldId id="334" r:id="rId21"/>
    <p:sldId id="335" r:id="rId22"/>
    <p:sldId id="336" r:id="rId23"/>
    <p:sldId id="268" r:id="rId24"/>
    <p:sldId id="337" r:id="rId25"/>
    <p:sldId id="338" r:id="rId26"/>
    <p:sldId id="339" r:id="rId27"/>
    <p:sldId id="340" r:id="rId28"/>
    <p:sldId id="341" r:id="rId29"/>
    <p:sldId id="342" r:id="rId30"/>
    <p:sldId id="343" r:id="rId31"/>
    <p:sldId id="344" r:id="rId32"/>
    <p:sldId id="345" r:id="rId33"/>
    <p:sldId id="346" r:id="rId34"/>
    <p:sldId id="347" r:id="rId35"/>
    <p:sldId id="348" r:id="rId36"/>
    <p:sldId id="349" r:id="rId37"/>
    <p:sldId id="270" r:id="rId38"/>
    <p:sldId id="271" r:id="rId39"/>
    <p:sldId id="272" r:id="rId40"/>
    <p:sldId id="273" r:id="rId41"/>
    <p:sldId id="274" r:id="rId42"/>
    <p:sldId id="275" r:id="rId43"/>
    <p:sldId id="276" r:id="rId44"/>
    <p:sldId id="277" r:id="rId45"/>
    <p:sldId id="353" r:id="rId46"/>
    <p:sldId id="279" r:id="rId47"/>
    <p:sldId id="281" r:id="rId48"/>
    <p:sldId id="282" r:id="rId49"/>
    <p:sldId id="354" r:id="rId5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05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5325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139FB168-874A-4901-90D0-5396FC91D111}" type="slidenum">
              <a:rPr lang="en-US"/>
              <a:pPr>
                <a:defRPr/>
              </a:pPr>
              <a:t>‹#›</a:t>
            </a:fld>
            <a:endParaRPr lang="en-US"/>
          </a:p>
        </p:txBody>
      </p:sp>
    </p:spTree>
    <p:extLst>
      <p:ext uri="{BB962C8B-B14F-4D97-AF65-F5344CB8AC3E}">
        <p14:creationId xmlns:p14="http://schemas.microsoft.com/office/powerpoint/2010/main" val="23684005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0E96B27-2DAF-4FDB-AAA5-65F8E589F4AA}" type="slidenum">
              <a:rPr lang="en-US"/>
              <a:pPr eaLnBrk="1" hangingPunct="1"/>
              <a:t>1</a:t>
            </a:fld>
            <a:endParaRPr lang="en-US"/>
          </a:p>
        </p:txBody>
      </p:sp>
      <p:sp>
        <p:nvSpPr>
          <p:cNvPr id="54275" name="Rectangle 2"/>
          <p:cNvSpPr>
            <a:spLocks noRo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831B388-F650-4A9E-AA97-F455876A6001}" type="slidenum">
              <a:rPr lang="en-US"/>
              <a:pPr eaLnBrk="1" hangingPunct="1"/>
              <a:t>39</a:t>
            </a:fld>
            <a:endParaRPr lang="en-US"/>
          </a:p>
        </p:txBody>
      </p:sp>
      <p:sp>
        <p:nvSpPr>
          <p:cNvPr id="63491" name="Rectangle 2"/>
          <p:cNvSpPr>
            <a:spLocks noRo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C60EDBF-ED54-4491-B0A9-5DA2DD43B23F}" type="slidenum">
              <a:rPr lang="en-US"/>
              <a:pPr eaLnBrk="1" hangingPunct="1"/>
              <a:t>40</a:t>
            </a:fld>
            <a:endParaRPr lang="en-US"/>
          </a:p>
        </p:txBody>
      </p:sp>
      <p:sp>
        <p:nvSpPr>
          <p:cNvPr id="64515" name="Rectangle 2"/>
          <p:cNvSpPr>
            <a:spLocks noRo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3B3EB51-034A-4B25-924B-AD20D75BC581}" type="slidenum">
              <a:rPr lang="en-US"/>
              <a:pPr eaLnBrk="1" hangingPunct="1"/>
              <a:t>41</a:t>
            </a:fld>
            <a:endParaRPr lang="en-US"/>
          </a:p>
        </p:txBody>
      </p:sp>
      <p:sp>
        <p:nvSpPr>
          <p:cNvPr id="65539" name="Rectangle 2"/>
          <p:cNvSpPr>
            <a:spLocks noRo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6BE5756-2470-4F5E-9D00-A9BB1BFC9D3C}" type="slidenum">
              <a:rPr lang="en-US"/>
              <a:pPr eaLnBrk="1" hangingPunct="1"/>
              <a:t>42</a:t>
            </a:fld>
            <a:endParaRPr lang="en-US"/>
          </a:p>
        </p:txBody>
      </p:sp>
      <p:sp>
        <p:nvSpPr>
          <p:cNvPr id="66563" name="Rectangle 2"/>
          <p:cNvSpPr>
            <a:spLocks noRo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180311C-2A6E-4A09-AE2E-3151FF198578}" type="slidenum">
              <a:rPr lang="en-US"/>
              <a:pPr eaLnBrk="1" hangingPunct="1"/>
              <a:t>43</a:t>
            </a:fld>
            <a:endParaRPr lang="en-US"/>
          </a:p>
        </p:txBody>
      </p:sp>
      <p:sp>
        <p:nvSpPr>
          <p:cNvPr id="67587" name="Rectangle 2"/>
          <p:cNvSpPr>
            <a:spLocks noRo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3568B0B-B7D2-4BA1-964B-83DEF1413CA2}" type="slidenum">
              <a:rPr lang="en-US"/>
              <a:pPr eaLnBrk="1" hangingPunct="1"/>
              <a:t>44</a:t>
            </a:fld>
            <a:endParaRPr lang="en-US"/>
          </a:p>
        </p:txBody>
      </p:sp>
      <p:sp>
        <p:nvSpPr>
          <p:cNvPr id="68611" name="Rectangle 2"/>
          <p:cNvSpPr>
            <a:spLocks noRo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155F215-FFDB-460D-9195-5BFEC86739CD}" type="slidenum">
              <a:rPr lang="en-US"/>
              <a:pPr eaLnBrk="1" hangingPunct="1"/>
              <a:t>46</a:t>
            </a:fld>
            <a:endParaRPr lang="en-US"/>
          </a:p>
        </p:txBody>
      </p:sp>
      <p:sp>
        <p:nvSpPr>
          <p:cNvPr id="69635" name="Rectangle 2"/>
          <p:cNvSpPr>
            <a:spLocks noRo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D5E0546-4F1B-4916-874C-5DC23FFAFAE7}" type="slidenum">
              <a:rPr lang="en-US"/>
              <a:pPr eaLnBrk="1" hangingPunct="1"/>
              <a:t>47</a:t>
            </a:fld>
            <a:endParaRPr lang="en-US"/>
          </a:p>
        </p:txBody>
      </p:sp>
      <p:sp>
        <p:nvSpPr>
          <p:cNvPr id="70659" name="Rectangle 2"/>
          <p:cNvSpPr>
            <a:spLocks noRo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EA20240-5F83-4822-B1A8-D1144B327C4B}" type="slidenum">
              <a:rPr lang="en-US"/>
              <a:pPr eaLnBrk="1" hangingPunct="1"/>
              <a:t>48</a:t>
            </a:fld>
            <a:endParaRPr lang="en-US"/>
          </a:p>
        </p:txBody>
      </p:sp>
      <p:sp>
        <p:nvSpPr>
          <p:cNvPr id="71683" name="Rectangle 2"/>
          <p:cNvSpPr>
            <a:spLocks noRo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29F6A10-E202-4EC4-82DB-42A53961E2DA}" type="slidenum">
              <a:rPr lang="en-US"/>
              <a:pPr eaLnBrk="1" hangingPunct="1"/>
              <a:t>6</a:t>
            </a:fld>
            <a:endParaRPr lang="en-US"/>
          </a:p>
        </p:txBody>
      </p:sp>
      <p:sp>
        <p:nvSpPr>
          <p:cNvPr id="55299" name="Rectangle 2"/>
          <p:cNvSpPr>
            <a:spLocks noRo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64EE0C7-3807-4D49-A701-71EC3A877D3F}" type="slidenum">
              <a:rPr lang="en-US"/>
              <a:pPr eaLnBrk="1" hangingPunct="1"/>
              <a:t>13</a:t>
            </a:fld>
            <a:endParaRPr lang="en-US"/>
          </a:p>
        </p:txBody>
      </p:sp>
      <p:sp>
        <p:nvSpPr>
          <p:cNvPr id="56323" name="Rectangle 2"/>
          <p:cNvSpPr>
            <a:spLocks noRo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5A8A4D9-0E1E-410E-AC37-132371949903}" type="slidenum">
              <a:rPr lang="en-US"/>
              <a:pPr eaLnBrk="1" hangingPunct="1"/>
              <a:t>16</a:t>
            </a:fld>
            <a:endParaRPr lang="en-US"/>
          </a:p>
        </p:txBody>
      </p:sp>
      <p:sp>
        <p:nvSpPr>
          <p:cNvPr id="57347" name="Rectangle 2"/>
          <p:cNvSpPr>
            <a:spLocks noRo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042D6DA-C505-4142-99AD-B3B00DF9F92B}" type="slidenum">
              <a:rPr lang="en-US"/>
              <a:pPr eaLnBrk="1" hangingPunct="1"/>
              <a:t>17</a:t>
            </a:fld>
            <a:endParaRPr lang="en-US"/>
          </a:p>
        </p:txBody>
      </p:sp>
      <p:sp>
        <p:nvSpPr>
          <p:cNvPr id="58371" name="Rectangle 2"/>
          <p:cNvSpPr>
            <a:spLocks noRo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69915E9-1FEF-4E88-BBA0-2A8A4B7B8993}" type="slidenum">
              <a:rPr lang="en-US"/>
              <a:pPr eaLnBrk="1" hangingPunct="1"/>
              <a:t>18</a:t>
            </a:fld>
            <a:endParaRPr lang="en-US"/>
          </a:p>
        </p:txBody>
      </p:sp>
      <p:sp>
        <p:nvSpPr>
          <p:cNvPr id="59395" name="Rectangle 2"/>
          <p:cNvSpPr>
            <a:spLocks noRo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8AEBA88-C886-420B-9B36-EEE871A523E0}" type="slidenum">
              <a:rPr lang="en-US"/>
              <a:pPr eaLnBrk="1" hangingPunct="1"/>
              <a:t>23</a:t>
            </a:fld>
            <a:endParaRPr lang="en-US"/>
          </a:p>
        </p:txBody>
      </p:sp>
      <p:sp>
        <p:nvSpPr>
          <p:cNvPr id="60419" name="Rectangle 2"/>
          <p:cNvSpPr>
            <a:spLocks noRo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6C454AB-C658-4EFE-9C41-46B3DCACE860}" type="slidenum">
              <a:rPr lang="en-US"/>
              <a:pPr eaLnBrk="1" hangingPunct="1"/>
              <a:t>37</a:t>
            </a:fld>
            <a:endParaRPr lang="en-US"/>
          </a:p>
        </p:txBody>
      </p:sp>
      <p:sp>
        <p:nvSpPr>
          <p:cNvPr id="61443" name="Rectangle 2"/>
          <p:cNvSpPr>
            <a:spLocks noRo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7E632EC-5D97-4843-A0B4-423E5B4A7FBB}" type="slidenum">
              <a:rPr lang="en-US"/>
              <a:pPr eaLnBrk="1" hangingPunct="1"/>
              <a:t>38</a:t>
            </a:fld>
            <a:endParaRPr lang="en-US"/>
          </a:p>
        </p:txBody>
      </p:sp>
      <p:sp>
        <p:nvSpPr>
          <p:cNvPr id="62467" name="Rectangle 2"/>
          <p:cNvSpPr>
            <a:spLocks noRo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a:p>
        </p:txBody>
      </p:sp>
      <p:sp>
        <p:nvSpPr>
          <p:cNvPr id="141314"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141315"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smtClean="0"/>
            </a:lvl1pPr>
          </a:lstStyle>
          <a:p>
            <a:pPr>
              <a:defRPr/>
            </a:pPr>
            <a:endParaRPr lang="en-US" altLang="en-US"/>
          </a:p>
        </p:txBody>
      </p:sp>
      <p:sp>
        <p:nvSpPr>
          <p:cNvPr id="7" name="Rectangle 5"/>
          <p:cNvSpPr>
            <a:spLocks noGrp="1" noChangeArrowheads="1"/>
          </p:cNvSpPr>
          <p:nvPr>
            <p:ph type="ftr" sz="quarter" idx="11"/>
          </p:nvPr>
        </p:nvSpPr>
        <p:spPr>
          <a:xfrm>
            <a:off x="3124200" y="6243638"/>
            <a:ext cx="2895600" cy="457200"/>
          </a:xfrm>
        </p:spPr>
        <p:txBody>
          <a:bodyPr/>
          <a:lstStyle>
            <a:lvl1pPr>
              <a:defRPr smtClean="0"/>
            </a:lvl1pPr>
          </a:lstStyle>
          <a:p>
            <a:pPr>
              <a:defRPr/>
            </a:pPr>
            <a:endParaRPr lang="en-US" altLang="en-US"/>
          </a:p>
        </p:txBody>
      </p:sp>
      <p:sp>
        <p:nvSpPr>
          <p:cNvPr id="8" name="Rectangle 6"/>
          <p:cNvSpPr>
            <a:spLocks noGrp="1" noChangeArrowheads="1"/>
          </p:cNvSpPr>
          <p:nvPr>
            <p:ph type="sldNum" sz="quarter" idx="12"/>
          </p:nvPr>
        </p:nvSpPr>
        <p:spPr/>
        <p:txBody>
          <a:bodyPr/>
          <a:lstStyle>
            <a:lvl1pPr>
              <a:defRPr smtClean="0"/>
            </a:lvl1pPr>
          </a:lstStyle>
          <a:p>
            <a:pPr>
              <a:defRPr/>
            </a:pPr>
            <a:fld id="{3005D66A-FD8D-4FDC-8991-F6D951B76201}" type="slidenum">
              <a:rPr lang="en-US" altLang="en-US"/>
              <a:pPr>
                <a:defRPr/>
              </a:pPr>
              <a:t>‹#›</a:t>
            </a:fld>
            <a:endParaRPr lang="en-US" altLang="en-US"/>
          </a:p>
        </p:txBody>
      </p:sp>
    </p:spTree>
    <p:extLst>
      <p:ext uri="{BB962C8B-B14F-4D97-AF65-F5344CB8AC3E}">
        <p14:creationId xmlns:p14="http://schemas.microsoft.com/office/powerpoint/2010/main" val="287790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235124DD-EFCC-43B6-AFE5-A7404E494CAF}" type="slidenum">
              <a:rPr lang="en-US" altLang="en-US"/>
              <a:pPr>
                <a:defRPr/>
              </a:pPr>
              <a:t>‹#›</a:t>
            </a:fld>
            <a:endParaRPr lang="en-US" altLang="en-US"/>
          </a:p>
        </p:txBody>
      </p:sp>
    </p:spTree>
    <p:extLst>
      <p:ext uri="{BB962C8B-B14F-4D97-AF65-F5344CB8AC3E}">
        <p14:creationId xmlns:p14="http://schemas.microsoft.com/office/powerpoint/2010/main" val="588472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35056204-E27C-4C25-AA2F-75547B5094A7}" type="slidenum">
              <a:rPr lang="en-US" altLang="en-US"/>
              <a:pPr>
                <a:defRPr/>
              </a:pPr>
              <a:t>‹#›</a:t>
            </a:fld>
            <a:endParaRPr lang="en-US" altLang="en-US"/>
          </a:p>
        </p:txBody>
      </p:sp>
    </p:spTree>
    <p:extLst>
      <p:ext uri="{BB962C8B-B14F-4D97-AF65-F5344CB8AC3E}">
        <p14:creationId xmlns:p14="http://schemas.microsoft.com/office/powerpoint/2010/main" val="3862889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7E889F34-2767-4D50-A8EB-3DECB9F4C905}" type="slidenum">
              <a:rPr lang="en-US" altLang="en-US"/>
              <a:pPr>
                <a:defRPr/>
              </a:pPr>
              <a:t>‹#›</a:t>
            </a:fld>
            <a:endParaRPr lang="en-US" altLang="en-US"/>
          </a:p>
        </p:txBody>
      </p:sp>
    </p:spTree>
    <p:extLst>
      <p:ext uri="{BB962C8B-B14F-4D97-AF65-F5344CB8AC3E}">
        <p14:creationId xmlns:p14="http://schemas.microsoft.com/office/powerpoint/2010/main" val="3229495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2ED192D9-0D01-4F2E-8D21-8BAEF6850AB5}" type="slidenum">
              <a:rPr lang="en-US" altLang="en-US"/>
              <a:pPr>
                <a:defRPr/>
              </a:pPr>
              <a:t>‹#›</a:t>
            </a:fld>
            <a:endParaRPr lang="en-US" altLang="en-US"/>
          </a:p>
        </p:txBody>
      </p:sp>
    </p:spTree>
    <p:extLst>
      <p:ext uri="{BB962C8B-B14F-4D97-AF65-F5344CB8AC3E}">
        <p14:creationId xmlns:p14="http://schemas.microsoft.com/office/powerpoint/2010/main" val="4217259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3F430366-95AC-4E0F-953C-7E66F5C7F3E0}" type="slidenum">
              <a:rPr lang="en-US" altLang="en-US"/>
              <a:pPr>
                <a:defRPr/>
              </a:pPr>
              <a:t>‹#›</a:t>
            </a:fld>
            <a:endParaRPr lang="en-US" altLang="en-US"/>
          </a:p>
        </p:txBody>
      </p:sp>
    </p:spTree>
    <p:extLst>
      <p:ext uri="{BB962C8B-B14F-4D97-AF65-F5344CB8AC3E}">
        <p14:creationId xmlns:p14="http://schemas.microsoft.com/office/powerpoint/2010/main" val="3321496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B040C10B-1BA8-4D83-AEB4-75FE39848082}" type="slidenum">
              <a:rPr lang="en-US" altLang="en-US"/>
              <a:pPr>
                <a:defRPr/>
              </a:pPr>
              <a:t>‹#›</a:t>
            </a:fld>
            <a:endParaRPr lang="en-US" altLang="en-US"/>
          </a:p>
        </p:txBody>
      </p:sp>
    </p:spTree>
    <p:extLst>
      <p:ext uri="{BB962C8B-B14F-4D97-AF65-F5344CB8AC3E}">
        <p14:creationId xmlns:p14="http://schemas.microsoft.com/office/powerpoint/2010/main" val="784677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2FF18F72-5426-412D-BF67-C0181A69DA77}" type="slidenum">
              <a:rPr lang="en-US" altLang="en-US"/>
              <a:pPr>
                <a:defRPr/>
              </a:pPr>
              <a:t>‹#›</a:t>
            </a:fld>
            <a:endParaRPr lang="en-US" altLang="en-US"/>
          </a:p>
        </p:txBody>
      </p:sp>
    </p:spTree>
    <p:extLst>
      <p:ext uri="{BB962C8B-B14F-4D97-AF65-F5344CB8AC3E}">
        <p14:creationId xmlns:p14="http://schemas.microsoft.com/office/powerpoint/2010/main" val="426019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AC4833B7-35B1-4EF8-AA17-C82ECF91EB74}" type="slidenum">
              <a:rPr lang="en-US" altLang="en-US"/>
              <a:pPr>
                <a:defRPr/>
              </a:pPr>
              <a:t>‹#›</a:t>
            </a:fld>
            <a:endParaRPr lang="en-US" altLang="en-US"/>
          </a:p>
        </p:txBody>
      </p:sp>
    </p:spTree>
    <p:extLst>
      <p:ext uri="{BB962C8B-B14F-4D97-AF65-F5344CB8AC3E}">
        <p14:creationId xmlns:p14="http://schemas.microsoft.com/office/powerpoint/2010/main" val="1513485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7B8D3BB2-95CF-4B8D-924C-F7C2560E2110}" type="slidenum">
              <a:rPr lang="en-US" altLang="en-US"/>
              <a:pPr>
                <a:defRPr/>
              </a:pPr>
              <a:t>‹#›</a:t>
            </a:fld>
            <a:endParaRPr lang="en-US" altLang="en-US"/>
          </a:p>
        </p:txBody>
      </p:sp>
    </p:spTree>
    <p:extLst>
      <p:ext uri="{BB962C8B-B14F-4D97-AF65-F5344CB8AC3E}">
        <p14:creationId xmlns:p14="http://schemas.microsoft.com/office/powerpoint/2010/main" val="900248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7F120C94-6EF0-43D7-9407-2197DE5905B4}" type="slidenum">
              <a:rPr lang="en-US" altLang="en-US"/>
              <a:pPr>
                <a:defRPr/>
              </a:pPr>
              <a:t>‹#›</a:t>
            </a:fld>
            <a:endParaRPr lang="en-US" altLang="en-US"/>
          </a:p>
        </p:txBody>
      </p:sp>
    </p:spTree>
    <p:extLst>
      <p:ext uri="{BB962C8B-B14F-4D97-AF65-F5344CB8AC3E}">
        <p14:creationId xmlns:p14="http://schemas.microsoft.com/office/powerpoint/2010/main" val="27808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0292"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mj-lt"/>
              </a:defRPr>
            </a:lvl1pPr>
          </a:lstStyle>
          <a:p>
            <a:pPr>
              <a:defRPr/>
            </a:pPr>
            <a:endParaRPr lang="en-US" altLang="en-US"/>
          </a:p>
        </p:txBody>
      </p:sp>
      <p:sp>
        <p:nvSpPr>
          <p:cNvPr id="140293"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smtClean="0">
                <a:latin typeface="+mj-lt"/>
              </a:defRPr>
            </a:lvl1pPr>
          </a:lstStyle>
          <a:p>
            <a:pPr>
              <a:defRPr/>
            </a:pPr>
            <a:endParaRPr lang="en-US" altLang="en-US"/>
          </a:p>
        </p:txBody>
      </p:sp>
      <p:sp>
        <p:nvSpPr>
          <p:cNvPr id="140294"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mj-lt"/>
              </a:defRPr>
            </a:lvl1pPr>
          </a:lstStyle>
          <a:p>
            <a:pPr>
              <a:defRPr/>
            </a:pPr>
            <a:fld id="{217AF44F-9735-4BE2-88A0-D0BD1A8D169A}" type="slidenum">
              <a:rPr lang="en-US" altLang="en-US"/>
              <a:pPr>
                <a:defRPr/>
              </a:pPr>
              <a:t>‹#›</a:t>
            </a:fld>
            <a:endParaRPr lang="en-US" altLang="en-US"/>
          </a:p>
        </p:txBody>
      </p:sp>
      <p:sp>
        <p:nvSpPr>
          <p:cNvPr id="140295"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p>
        </p:txBody>
      </p:sp>
      <p:sp>
        <p:nvSpPr>
          <p:cNvPr id="140296"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defRPr>
      </a:lvl2pPr>
      <a:lvl3pPr algn="l" rtl="0" eaLnBrk="0" fontAlgn="base" hangingPunct="0">
        <a:spcBef>
          <a:spcPct val="0"/>
        </a:spcBef>
        <a:spcAft>
          <a:spcPct val="0"/>
        </a:spcAft>
        <a:defRPr sz="4200">
          <a:solidFill>
            <a:schemeClr val="tx2"/>
          </a:solidFill>
          <a:latin typeface="Times New Roman" pitchFamily="18" charset="0"/>
        </a:defRPr>
      </a:lvl3pPr>
      <a:lvl4pPr algn="l" rtl="0" eaLnBrk="0" fontAlgn="base" hangingPunct="0">
        <a:spcBef>
          <a:spcPct val="0"/>
        </a:spcBef>
        <a:spcAft>
          <a:spcPct val="0"/>
        </a:spcAft>
        <a:defRPr sz="4200">
          <a:solidFill>
            <a:schemeClr val="tx2"/>
          </a:solidFill>
          <a:latin typeface="Times New Roman" pitchFamily="18" charset="0"/>
        </a:defRPr>
      </a:lvl4pPr>
      <a:lvl5pPr algn="l" rtl="0" eaLnBrk="0" fontAlgn="base" hangingPunct="0">
        <a:spcBef>
          <a:spcPct val="0"/>
        </a:spcBef>
        <a:spcAft>
          <a:spcPct val="0"/>
        </a:spcAft>
        <a:defRPr sz="4200">
          <a:solidFill>
            <a:schemeClr val="tx2"/>
          </a:solidFill>
          <a:latin typeface="Times New Roman" pitchFamily="18" charset="0"/>
        </a:defRPr>
      </a:lvl5pPr>
      <a:lvl6pPr marL="457200" algn="l" rtl="0" fontAlgn="base">
        <a:spcBef>
          <a:spcPct val="0"/>
        </a:spcBef>
        <a:spcAft>
          <a:spcPct val="0"/>
        </a:spcAft>
        <a:defRPr sz="4200">
          <a:solidFill>
            <a:schemeClr val="tx2"/>
          </a:solidFill>
          <a:latin typeface="Times New Roman" pitchFamily="18" charset="0"/>
        </a:defRPr>
      </a:lvl6pPr>
      <a:lvl7pPr marL="914400" algn="l" rtl="0" fontAlgn="base">
        <a:spcBef>
          <a:spcPct val="0"/>
        </a:spcBef>
        <a:spcAft>
          <a:spcPct val="0"/>
        </a:spcAft>
        <a:defRPr sz="4200">
          <a:solidFill>
            <a:schemeClr val="tx2"/>
          </a:solidFill>
          <a:latin typeface="Times New Roman" pitchFamily="18" charset="0"/>
        </a:defRPr>
      </a:lvl7pPr>
      <a:lvl8pPr marL="1371600" algn="l" rtl="0" fontAlgn="base">
        <a:spcBef>
          <a:spcPct val="0"/>
        </a:spcBef>
        <a:spcAft>
          <a:spcPct val="0"/>
        </a:spcAft>
        <a:defRPr sz="4200">
          <a:solidFill>
            <a:schemeClr val="tx2"/>
          </a:solidFill>
          <a:latin typeface="Times New Roman" pitchFamily="18" charset="0"/>
        </a:defRPr>
      </a:lvl8pPr>
      <a:lvl9pPr marL="1828800" algn="l" rtl="0" fontAlgn="base">
        <a:spcBef>
          <a:spcPct val="0"/>
        </a:spcBef>
        <a:spcAft>
          <a:spcPct val="0"/>
        </a:spcAft>
        <a:defRPr sz="42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09600" y="1600200"/>
            <a:ext cx="8229600" cy="2743200"/>
          </a:xfrm>
        </p:spPr>
        <p:txBody>
          <a:bodyPr/>
          <a:lstStyle/>
          <a:p>
            <a:pPr algn="ctr" eaLnBrk="1" hangingPunct="1"/>
            <a:r>
              <a:rPr lang="en-US" smtClean="0">
                <a:solidFill>
                  <a:srgbClr val="0000CC"/>
                </a:solidFill>
              </a:rPr>
              <a:t>CHƯƠNG 3</a:t>
            </a:r>
            <a:r>
              <a:rPr lang="en-US" smtClean="0">
                <a:solidFill>
                  <a:srgbClr val="FF0000"/>
                </a:solidFill>
              </a:rPr>
              <a:t/>
            </a:r>
            <a:br>
              <a:rPr lang="en-US" smtClean="0">
                <a:solidFill>
                  <a:srgbClr val="FF0000"/>
                </a:solidFill>
              </a:rPr>
            </a:br>
            <a:r>
              <a:rPr lang="en-US" smtClean="0">
                <a:solidFill>
                  <a:srgbClr val="FF0000"/>
                </a:solidFill>
              </a:rPr>
              <a:t>TRUYỀN DỮ LIỆU</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Chiều dài sóng (</a:t>
            </a:r>
            <a:r>
              <a:rPr lang="en-US" i="1" smtClean="0">
                <a:sym typeface="Symbol" pitchFamily="18" charset="2"/>
              </a:rPr>
              <a:t></a:t>
            </a:r>
            <a:r>
              <a:rPr lang="en-US" smtClean="0"/>
              <a:t>)</a:t>
            </a:r>
          </a:p>
        </p:txBody>
      </p:sp>
      <p:sp>
        <p:nvSpPr>
          <p:cNvPr id="12291" name="Rectangle 3"/>
          <p:cNvSpPr>
            <a:spLocks noGrp="1" noChangeArrowheads="1"/>
          </p:cNvSpPr>
          <p:nvPr>
            <p:ph type="body" idx="1"/>
          </p:nvPr>
        </p:nvSpPr>
        <p:spPr/>
        <p:txBody>
          <a:bodyPr/>
          <a:lstStyle/>
          <a:p>
            <a:pPr eaLnBrk="1" hangingPunct="1"/>
            <a:r>
              <a:rPr lang="en-US" smtClean="0"/>
              <a:t>Khoảng cách lan truyền của sóng cho 1 chu kỳ</a:t>
            </a:r>
          </a:p>
          <a:p>
            <a:pPr eaLnBrk="1" hangingPunct="1"/>
            <a:r>
              <a:rPr lang="en-US" smtClean="0">
                <a:sym typeface="Symbol" pitchFamily="18" charset="2"/>
              </a:rPr>
              <a:t>Giả sử sóng có tốc độ </a:t>
            </a:r>
            <a:r>
              <a:rPr lang="en-US" i="1" smtClean="0">
                <a:sym typeface="Symbol" pitchFamily="18" charset="2"/>
              </a:rPr>
              <a:t>v</a:t>
            </a:r>
          </a:p>
          <a:p>
            <a:pPr lvl="1" eaLnBrk="1" hangingPunct="1"/>
            <a:r>
              <a:rPr lang="en-US" i="1" smtClean="0">
                <a:sym typeface="Symbol" pitchFamily="18" charset="2"/>
              </a:rPr>
              <a:t> = vT</a:t>
            </a:r>
          </a:p>
          <a:p>
            <a:pPr lvl="1" eaLnBrk="1" hangingPunct="1"/>
            <a:r>
              <a:rPr lang="en-US" i="1" smtClean="0">
                <a:sym typeface="Symbol" pitchFamily="18" charset="2"/>
              </a:rPr>
              <a:t>f = v</a:t>
            </a:r>
          </a:p>
          <a:p>
            <a:pPr lvl="1" eaLnBrk="1" hangingPunct="1"/>
            <a:r>
              <a:rPr lang="en-US" smtClean="0"/>
              <a:t>c = 3*10</a:t>
            </a:r>
            <a:r>
              <a:rPr lang="en-US" baseline="30000" smtClean="0"/>
              <a:t>8 </a:t>
            </a:r>
            <a:r>
              <a:rPr lang="en-US" smtClean="0"/>
              <a:t>m/s</a:t>
            </a:r>
            <a:r>
              <a:rPr lang="en-US" baseline="30000" smtClean="0"/>
              <a:t> </a:t>
            </a:r>
            <a:r>
              <a:rPr lang="en-US" smtClean="0"/>
              <a:t>(tốc độ ánh sáng)</a:t>
            </a:r>
          </a:p>
          <a:p>
            <a:pPr eaLnBrk="1" hangingPunct="1"/>
            <a:endParaRPr lang="en-US"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Các khái niệm miền tần số</a:t>
            </a:r>
          </a:p>
        </p:txBody>
      </p:sp>
      <p:sp>
        <p:nvSpPr>
          <p:cNvPr id="13315" name="Rectangle 3"/>
          <p:cNvSpPr>
            <a:spLocks noGrp="1" noChangeArrowheads="1"/>
          </p:cNvSpPr>
          <p:nvPr>
            <p:ph type="body" idx="1"/>
          </p:nvPr>
        </p:nvSpPr>
        <p:spPr>
          <a:xfrm>
            <a:off x="457200" y="1600200"/>
            <a:ext cx="8229600" cy="3352800"/>
          </a:xfrm>
        </p:spPr>
        <p:txBody>
          <a:bodyPr/>
          <a:lstStyle/>
          <a:p>
            <a:pPr eaLnBrk="1" hangingPunct="1"/>
            <a:r>
              <a:rPr lang="en-US" smtClean="0"/>
              <a:t>Thông thường tín hiệu được tạo bởi nhiều tần số</a:t>
            </a:r>
          </a:p>
          <a:p>
            <a:pPr eaLnBrk="1" hangingPunct="1"/>
            <a:r>
              <a:rPr lang="en-US" smtClean="0"/>
              <a:t>Thành phần bao gồm nhiều sóng sin</a:t>
            </a:r>
          </a:p>
          <a:p>
            <a:pPr eaLnBrk="1" hangingPunct="1"/>
            <a:r>
              <a:rPr lang="en-US" smtClean="0"/>
              <a:t>Có thể quan sát (với biến đổi Fourier) với mỗi một tín hiệu có nhiều thành phần sóng sin</a:t>
            </a:r>
          </a:p>
          <a:p>
            <a:pPr eaLnBrk="1" hangingPunct="1"/>
            <a:r>
              <a:rPr lang="en-US" smtClean="0"/>
              <a:t>Có thể vẽ trong miền tần số</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1000" y="228600"/>
            <a:ext cx="3124200" cy="2133600"/>
          </a:xfrm>
        </p:spPr>
        <p:txBody>
          <a:bodyPr/>
          <a:lstStyle/>
          <a:p>
            <a:pPr eaLnBrk="1" hangingPunct="1"/>
            <a:r>
              <a:rPr lang="en-US" smtClean="0"/>
              <a:t>Cộng các </a:t>
            </a:r>
            <a:br>
              <a:rPr lang="en-US" smtClean="0"/>
            </a:br>
            <a:r>
              <a:rPr lang="en-US" smtClean="0"/>
              <a:t>tần số</a:t>
            </a:r>
            <a:br>
              <a:rPr lang="en-US" smtClean="0"/>
            </a:br>
            <a:r>
              <a:rPr lang="en-US" smtClean="0"/>
              <a:t>(T=1/f)</a:t>
            </a:r>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t="2571" b="4330"/>
          <a:stretch>
            <a:fillRect/>
          </a:stretch>
        </p:blipFill>
        <p:spPr bwMode="auto">
          <a:xfrm>
            <a:off x="3941763" y="0"/>
            <a:ext cx="5126037" cy="678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Tín hiệu</a:t>
            </a:r>
          </a:p>
        </p:txBody>
      </p:sp>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838200"/>
            <a:ext cx="6858000" cy="560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81000" y="762000"/>
            <a:ext cx="3733800" cy="1143000"/>
          </a:xfrm>
        </p:spPr>
        <p:txBody>
          <a:bodyPr/>
          <a:lstStyle/>
          <a:p>
            <a:pPr eaLnBrk="1" hangingPunct="1"/>
            <a:r>
              <a:rPr lang="en-US" smtClean="0"/>
              <a:t>Biểu diễn trong</a:t>
            </a:r>
            <a:br>
              <a:rPr lang="en-US" smtClean="0"/>
            </a:br>
            <a:r>
              <a:rPr lang="en-US" smtClean="0"/>
              <a:t>miền tần số </a:t>
            </a:r>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r="3166" b="5594"/>
          <a:stretch>
            <a:fillRect/>
          </a:stretch>
        </p:blipFill>
        <p:spPr bwMode="auto">
          <a:xfrm>
            <a:off x="4572000" y="200025"/>
            <a:ext cx="4572000" cy="642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Phổ và băng thông</a:t>
            </a:r>
          </a:p>
        </p:txBody>
      </p:sp>
      <p:sp>
        <p:nvSpPr>
          <p:cNvPr id="17411" name="Rectangle 3"/>
          <p:cNvSpPr>
            <a:spLocks noGrp="1" noChangeArrowheads="1"/>
          </p:cNvSpPr>
          <p:nvPr>
            <p:ph type="body" idx="1"/>
          </p:nvPr>
        </p:nvSpPr>
        <p:spPr/>
        <p:txBody>
          <a:bodyPr/>
          <a:lstStyle/>
          <a:p>
            <a:pPr eaLnBrk="1" hangingPunct="1"/>
            <a:r>
              <a:rPr lang="en-US" smtClean="0"/>
              <a:t>Phổ (spectrum)</a:t>
            </a:r>
          </a:p>
          <a:p>
            <a:pPr lvl="1" eaLnBrk="1" hangingPunct="1"/>
            <a:r>
              <a:rPr lang="en-US" smtClean="0"/>
              <a:t>Phạm vi của các tần số có chứa tín hiệu</a:t>
            </a:r>
          </a:p>
          <a:p>
            <a:pPr eaLnBrk="1" hangingPunct="1"/>
            <a:r>
              <a:rPr lang="en-US" smtClean="0"/>
              <a:t>Băng thông tuyệt đối (Absolute bandwidth)</a:t>
            </a:r>
          </a:p>
          <a:p>
            <a:pPr lvl="1" eaLnBrk="1" hangingPunct="1"/>
            <a:r>
              <a:rPr lang="en-US" smtClean="0"/>
              <a:t>Độ rộng phổ (được đo bằng sự chênh lệch tần số cao nhất và thấp nhất)</a:t>
            </a:r>
          </a:p>
          <a:p>
            <a:pPr eaLnBrk="1" hangingPunct="1"/>
            <a:r>
              <a:rPr lang="en-US" smtClean="0"/>
              <a:t>Băng thông hiệu dụng (Effective bandwidth)</a:t>
            </a:r>
          </a:p>
          <a:p>
            <a:pPr lvl="1" eaLnBrk="1" hangingPunct="1"/>
            <a:r>
              <a:rPr lang="en-US" smtClean="0"/>
              <a:t>Dải tầm tần số hẹp chứa hầu hết năng lượng của tín hiệu</a:t>
            </a:r>
          </a:p>
          <a:p>
            <a:pPr eaLnBrk="1" hangingPunct="1"/>
            <a:r>
              <a:rPr lang="en-US" smtClean="0"/>
              <a:t>Thành phần DC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Băng thông</a:t>
            </a:r>
          </a:p>
        </p:txBody>
      </p:sp>
      <p:pic>
        <p:nvPicPr>
          <p:cNvPr id="18435" name="Picture 3" descr="spectrum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392238"/>
            <a:ext cx="8686800"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Line 4"/>
          <p:cNvSpPr>
            <a:spLocks noChangeShapeType="1"/>
          </p:cNvSpPr>
          <p:nvPr/>
        </p:nvSpPr>
        <p:spPr bwMode="auto">
          <a:xfrm flipV="1">
            <a:off x="1219200" y="1371600"/>
            <a:ext cx="0" cy="1981200"/>
          </a:xfrm>
          <a:prstGeom prst="line">
            <a:avLst/>
          </a:prstGeom>
          <a:noFill/>
          <a:ln w="1905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8437" name="Line 5"/>
          <p:cNvSpPr>
            <a:spLocks noChangeShapeType="1"/>
          </p:cNvSpPr>
          <p:nvPr/>
        </p:nvSpPr>
        <p:spPr bwMode="auto">
          <a:xfrm>
            <a:off x="1219200" y="3352800"/>
            <a:ext cx="6781800" cy="0"/>
          </a:xfrm>
          <a:prstGeom prst="line">
            <a:avLst/>
          </a:prstGeom>
          <a:noFill/>
          <a:ln w="1905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8438" name="Text Box 6"/>
          <p:cNvSpPr txBox="1">
            <a:spLocks noChangeArrowheads="1"/>
          </p:cNvSpPr>
          <p:nvPr/>
        </p:nvSpPr>
        <p:spPr bwMode="auto">
          <a:xfrm>
            <a:off x="838200" y="1219200"/>
            <a:ext cx="361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atin typeface="Book Antiqua" pitchFamily="18" charset="0"/>
              </a:rPr>
              <a:t>A</a:t>
            </a:r>
          </a:p>
        </p:txBody>
      </p:sp>
      <p:sp>
        <p:nvSpPr>
          <p:cNvPr id="18439" name="Text Box 7"/>
          <p:cNvSpPr txBox="1">
            <a:spLocks noChangeArrowheads="1"/>
          </p:cNvSpPr>
          <p:nvPr/>
        </p:nvSpPr>
        <p:spPr bwMode="auto">
          <a:xfrm>
            <a:off x="8077200" y="30480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atin typeface="Book Antiqua" pitchFamily="18" charset="0"/>
              </a:rPr>
              <a:t>F</a:t>
            </a:r>
          </a:p>
        </p:txBody>
      </p:sp>
      <p:sp>
        <p:nvSpPr>
          <p:cNvPr id="18440" name="Rectangle 8"/>
          <p:cNvSpPr>
            <a:spLocks noGrp="1" noChangeArrowheads="1"/>
          </p:cNvSpPr>
          <p:nvPr>
            <p:ph type="body" idx="1"/>
          </p:nvPr>
        </p:nvSpPr>
        <p:spPr>
          <a:xfrm>
            <a:off x="685800" y="4495800"/>
            <a:ext cx="8229600" cy="1162050"/>
          </a:xfrm>
          <a:noFill/>
        </p:spPr>
        <p:txBody>
          <a:bodyPr/>
          <a:lstStyle/>
          <a:p>
            <a:pPr eaLnBrk="1" hangingPunct="1"/>
            <a:r>
              <a:rPr lang="en-US" sz="2600" smtClean="0"/>
              <a:t>Băng thông tuyệt đối</a:t>
            </a:r>
          </a:p>
          <a:p>
            <a:pPr eaLnBrk="1" hangingPunct="1"/>
            <a:r>
              <a:rPr lang="en-US" sz="2600" smtClean="0"/>
              <a:t>Băng thông hiệu dụng</a:t>
            </a:r>
          </a:p>
        </p:txBody>
      </p:sp>
      <p:sp>
        <p:nvSpPr>
          <p:cNvPr id="18441" name="Text Box 9"/>
          <p:cNvSpPr txBox="1">
            <a:spLocks noChangeArrowheads="1"/>
          </p:cNvSpPr>
          <p:nvPr/>
        </p:nvSpPr>
        <p:spPr bwMode="auto">
          <a:xfrm>
            <a:off x="2063750" y="3352800"/>
            <a:ext cx="450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a:latin typeface="Book Antiqua" pitchFamily="18" charset="0"/>
              </a:rPr>
              <a:t>500</a:t>
            </a:r>
          </a:p>
        </p:txBody>
      </p:sp>
      <p:sp>
        <p:nvSpPr>
          <p:cNvPr id="18442" name="Text Box 10"/>
          <p:cNvSpPr txBox="1">
            <a:spLocks noChangeArrowheads="1"/>
          </p:cNvSpPr>
          <p:nvPr/>
        </p:nvSpPr>
        <p:spPr bwMode="auto">
          <a:xfrm>
            <a:off x="6927850" y="33528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a:latin typeface="Book Antiqua" pitchFamily="18" charset="0"/>
              </a:rPr>
              <a:t>2500</a:t>
            </a:r>
          </a:p>
        </p:txBody>
      </p:sp>
      <p:sp>
        <p:nvSpPr>
          <p:cNvPr id="18443" name="Line 11"/>
          <p:cNvSpPr>
            <a:spLocks noChangeShapeType="1"/>
          </p:cNvSpPr>
          <p:nvPr/>
        </p:nvSpPr>
        <p:spPr bwMode="auto">
          <a:xfrm>
            <a:off x="2286000" y="3581400"/>
            <a:ext cx="0" cy="533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8444" name="Line 12"/>
          <p:cNvSpPr>
            <a:spLocks noChangeShapeType="1"/>
          </p:cNvSpPr>
          <p:nvPr/>
        </p:nvSpPr>
        <p:spPr bwMode="auto">
          <a:xfrm>
            <a:off x="7162800" y="3581400"/>
            <a:ext cx="0" cy="533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8445" name="Line 13"/>
          <p:cNvSpPr>
            <a:spLocks noChangeShapeType="1"/>
          </p:cNvSpPr>
          <p:nvPr/>
        </p:nvSpPr>
        <p:spPr bwMode="auto">
          <a:xfrm>
            <a:off x="2286000" y="3962400"/>
            <a:ext cx="4876800" cy="0"/>
          </a:xfrm>
          <a:prstGeom prst="line">
            <a:avLst/>
          </a:prstGeom>
          <a:noFill/>
          <a:ln w="19050">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8446" name="Text Box 14"/>
          <p:cNvSpPr txBox="1">
            <a:spLocks noChangeArrowheads="1"/>
          </p:cNvSpPr>
          <p:nvPr/>
        </p:nvSpPr>
        <p:spPr bwMode="auto">
          <a:xfrm>
            <a:off x="2971800" y="3657600"/>
            <a:ext cx="3284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600">
                <a:solidFill>
                  <a:srgbClr val="FF0000"/>
                </a:solidFill>
                <a:latin typeface="Book Antiqua" pitchFamily="18" charset="0"/>
              </a:rPr>
              <a:t>Bandwidth = 2500 – 500 = 2000 Hz</a:t>
            </a:r>
          </a:p>
        </p:txBody>
      </p:sp>
      <p:sp>
        <p:nvSpPr>
          <p:cNvPr id="18447" name="Line 15"/>
          <p:cNvSpPr>
            <a:spLocks noChangeShapeType="1"/>
          </p:cNvSpPr>
          <p:nvPr/>
        </p:nvSpPr>
        <p:spPr bwMode="auto">
          <a:xfrm>
            <a:off x="3352800" y="2514600"/>
            <a:ext cx="0" cy="838200"/>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8" name="Line 16"/>
          <p:cNvSpPr>
            <a:spLocks noChangeShapeType="1"/>
          </p:cNvSpPr>
          <p:nvPr/>
        </p:nvSpPr>
        <p:spPr bwMode="auto">
          <a:xfrm>
            <a:off x="6096000" y="2514600"/>
            <a:ext cx="0" cy="838200"/>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2"/>
          <p:cNvGrpSpPr>
            <a:grpSpLocks/>
          </p:cNvGrpSpPr>
          <p:nvPr/>
        </p:nvGrpSpPr>
        <p:grpSpPr bwMode="auto">
          <a:xfrm>
            <a:off x="228600" y="2909888"/>
            <a:ext cx="4346575" cy="1966912"/>
            <a:chOff x="144" y="1833"/>
            <a:chExt cx="2738" cy="1239"/>
          </a:xfrm>
        </p:grpSpPr>
        <p:pic>
          <p:nvPicPr>
            <p:cNvPr id="19503" name="Picture 3" descr="sin4f"/>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 y="2112"/>
              <a:ext cx="2689" cy="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504" name="Line 4"/>
            <p:cNvSpPr>
              <a:spLocks noChangeShapeType="1"/>
            </p:cNvSpPr>
            <p:nvPr/>
          </p:nvSpPr>
          <p:spPr bwMode="auto">
            <a:xfrm flipV="1">
              <a:off x="480" y="1963"/>
              <a:ext cx="0" cy="624"/>
            </a:xfrm>
            <a:prstGeom prst="line">
              <a:avLst/>
            </a:prstGeom>
            <a:noFill/>
            <a:ln w="1905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9505" name="Line 5"/>
            <p:cNvSpPr>
              <a:spLocks noChangeShapeType="1"/>
            </p:cNvSpPr>
            <p:nvPr/>
          </p:nvSpPr>
          <p:spPr bwMode="auto">
            <a:xfrm>
              <a:off x="480" y="2587"/>
              <a:ext cx="2304" cy="0"/>
            </a:xfrm>
            <a:prstGeom prst="line">
              <a:avLst/>
            </a:prstGeom>
            <a:noFill/>
            <a:ln w="1905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9506" name="Text Box 6"/>
            <p:cNvSpPr txBox="1">
              <a:spLocks noChangeArrowheads="1"/>
            </p:cNvSpPr>
            <p:nvPr/>
          </p:nvSpPr>
          <p:spPr bwMode="auto">
            <a:xfrm>
              <a:off x="2678" y="2352"/>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atin typeface="Book Antiqua" pitchFamily="18" charset="0"/>
                </a:rPr>
                <a:t>T</a:t>
              </a:r>
            </a:p>
          </p:txBody>
        </p:sp>
        <p:sp>
          <p:nvSpPr>
            <p:cNvPr id="19507" name="Text Box 7"/>
            <p:cNvSpPr txBox="1">
              <a:spLocks noChangeArrowheads="1"/>
            </p:cNvSpPr>
            <p:nvPr/>
          </p:nvSpPr>
          <p:spPr bwMode="auto">
            <a:xfrm>
              <a:off x="252" y="1833"/>
              <a:ext cx="2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atin typeface="Book Antiqua" pitchFamily="18" charset="0"/>
                </a:rPr>
                <a:t>A</a:t>
              </a:r>
            </a:p>
          </p:txBody>
        </p:sp>
      </p:grpSp>
      <p:sp>
        <p:nvSpPr>
          <p:cNvPr id="19459" name="Rectangle 8"/>
          <p:cNvSpPr>
            <a:spLocks noGrp="1" noChangeArrowheads="1"/>
          </p:cNvSpPr>
          <p:nvPr>
            <p:ph type="title"/>
          </p:nvPr>
        </p:nvSpPr>
        <p:spPr/>
        <p:txBody>
          <a:bodyPr/>
          <a:lstStyle/>
          <a:p>
            <a:pPr eaLnBrk="1" hangingPunct="1"/>
            <a:r>
              <a:rPr lang="en-US" smtClean="0"/>
              <a:t>Tần số của tín hiệu </a:t>
            </a:r>
          </a:p>
        </p:txBody>
      </p:sp>
      <p:sp>
        <p:nvSpPr>
          <p:cNvPr id="19460" name="Rectangle 9"/>
          <p:cNvSpPr>
            <a:spLocks noChangeArrowheads="1"/>
          </p:cNvSpPr>
          <p:nvPr/>
        </p:nvSpPr>
        <p:spPr bwMode="auto">
          <a:xfrm>
            <a:off x="231775" y="511175"/>
            <a:ext cx="476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61" name="Rectangle 10"/>
          <p:cNvSpPr>
            <a:spLocks noChangeArrowheads="1"/>
          </p:cNvSpPr>
          <p:nvPr/>
        </p:nvSpPr>
        <p:spPr bwMode="auto">
          <a:xfrm>
            <a:off x="231775" y="511175"/>
            <a:ext cx="476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62" name="Rectangle 11"/>
          <p:cNvSpPr>
            <a:spLocks noChangeArrowheads="1"/>
          </p:cNvSpPr>
          <p:nvPr/>
        </p:nvSpPr>
        <p:spPr bwMode="auto">
          <a:xfrm>
            <a:off x="231775" y="511175"/>
            <a:ext cx="4763" cy="47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19463" name="Group 12"/>
          <p:cNvGrpSpPr>
            <a:grpSpLocks/>
          </p:cNvGrpSpPr>
          <p:nvPr/>
        </p:nvGrpSpPr>
        <p:grpSpPr bwMode="auto">
          <a:xfrm>
            <a:off x="228600" y="4762500"/>
            <a:ext cx="4267200" cy="1714500"/>
            <a:chOff x="144" y="2664"/>
            <a:chExt cx="2688" cy="1080"/>
          </a:xfrm>
        </p:grpSpPr>
        <p:pic>
          <p:nvPicPr>
            <p:cNvPr id="19499" name="Picture 13" descr="sin8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 y="2880"/>
              <a:ext cx="2688"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500" name="Group 14"/>
            <p:cNvGrpSpPr>
              <a:grpSpLocks/>
            </p:cNvGrpSpPr>
            <p:nvPr/>
          </p:nvGrpSpPr>
          <p:grpSpPr bwMode="auto">
            <a:xfrm>
              <a:off x="480" y="2664"/>
              <a:ext cx="2304" cy="624"/>
              <a:chOff x="480" y="2664"/>
              <a:chExt cx="2304" cy="624"/>
            </a:xfrm>
          </p:grpSpPr>
          <p:sp>
            <p:nvSpPr>
              <p:cNvPr id="19501" name="Line 15"/>
              <p:cNvSpPr>
                <a:spLocks noChangeShapeType="1"/>
              </p:cNvSpPr>
              <p:nvPr/>
            </p:nvSpPr>
            <p:spPr bwMode="auto">
              <a:xfrm flipV="1">
                <a:off x="480" y="2664"/>
                <a:ext cx="0" cy="624"/>
              </a:xfrm>
              <a:prstGeom prst="line">
                <a:avLst/>
              </a:prstGeom>
              <a:noFill/>
              <a:ln w="1905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9502" name="Line 16"/>
              <p:cNvSpPr>
                <a:spLocks noChangeShapeType="1"/>
              </p:cNvSpPr>
              <p:nvPr/>
            </p:nvSpPr>
            <p:spPr bwMode="auto">
              <a:xfrm>
                <a:off x="480" y="3288"/>
                <a:ext cx="2304" cy="0"/>
              </a:xfrm>
              <a:prstGeom prst="line">
                <a:avLst/>
              </a:prstGeom>
              <a:noFill/>
              <a:ln w="1905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grpSp>
      </p:grpSp>
      <p:sp>
        <p:nvSpPr>
          <p:cNvPr id="19464" name="Text Box 17"/>
          <p:cNvSpPr txBox="1">
            <a:spLocks noChangeArrowheads="1"/>
          </p:cNvSpPr>
          <p:nvPr/>
        </p:nvSpPr>
        <p:spPr bwMode="auto">
          <a:xfrm>
            <a:off x="1143000" y="838200"/>
            <a:ext cx="18161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solidFill>
                  <a:srgbClr val="FF0000"/>
                </a:solidFill>
                <a:latin typeface="Book Antiqua" pitchFamily="18" charset="0"/>
              </a:rPr>
              <a:t>Miền thời gian</a:t>
            </a:r>
          </a:p>
        </p:txBody>
      </p:sp>
      <p:sp>
        <p:nvSpPr>
          <p:cNvPr id="19465" name="Text Box 18"/>
          <p:cNvSpPr txBox="1">
            <a:spLocks noChangeArrowheads="1"/>
          </p:cNvSpPr>
          <p:nvPr/>
        </p:nvSpPr>
        <p:spPr bwMode="auto">
          <a:xfrm>
            <a:off x="6400800" y="838200"/>
            <a:ext cx="1463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solidFill>
                  <a:srgbClr val="FF0000"/>
                </a:solidFill>
                <a:latin typeface="Book Antiqua" pitchFamily="18" charset="0"/>
              </a:rPr>
              <a:t>Miền tần số</a:t>
            </a:r>
          </a:p>
        </p:txBody>
      </p:sp>
      <p:sp>
        <p:nvSpPr>
          <p:cNvPr id="19466" name="Line 19"/>
          <p:cNvSpPr>
            <a:spLocks noChangeShapeType="1"/>
          </p:cNvSpPr>
          <p:nvPr/>
        </p:nvSpPr>
        <p:spPr bwMode="auto">
          <a:xfrm flipV="1">
            <a:off x="762000" y="1524000"/>
            <a:ext cx="0" cy="762000"/>
          </a:xfrm>
          <a:prstGeom prst="line">
            <a:avLst/>
          </a:prstGeom>
          <a:noFill/>
          <a:ln w="1905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9467" name="Line 20"/>
          <p:cNvSpPr>
            <a:spLocks noChangeShapeType="1"/>
          </p:cNvSpPr>
          <p:nvPr/>
        </p:nvSpPr>
        <p:spPr bwMode="auto">
          <a:xfrm>
            <a:off x="762000" y="2286000"/>
            <a:ext cx="3657600" cy="0"/>
          </a:xfrm>
          <a:prstGeom prst="line">
            <a:avLst/>
          </a:prstGeom>
          <a:noFill/>
          <a:ln w="1905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9468" name="Line 21"/>
          <p:cNvSpPr>
            <a:spLocks noChangeShapeType="1"/>
          </p:cNvSpPr>
          <p:nvPr/>
        </p:nvSpPr>
        <p:spPr bwMode="auto">
          <a:xfrm>
            <a:off x="762000" y="1828800"/>
            <a:ext cx="2971800" cy="0"/>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9" name="Line 22"/>
          <p:cNvSpPr>
            <a:spLocks noChangeShapeType="1"/>
          </p:cNvSpPr>
          <p:nvPr/>
        </p:nvSpPr>
        <p:spPr bwMode="auto">
          <a:xfrm>
            <a:off x="3962400" y="1828800"/>
            <a:ext cx="381000" cy="0"/>
          </a:xfrm>
          <a:prstGeom prst="line">
            <a:avLst/>
          </a:prstGeom>
          <a:noFill/>
          <a:ln w="76200" cap="rnd">
            <a:solidFill>
              <a:srgbClr val="0000FF"/>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9470" name="Text Box 23"/>
          <p:cNvSpPr txBox="1">
            <a:spLocks noChangeArrowheads="1"/>
          </p:cNvSpPr>
          <p:nvPr/>
        </p:nvSpPr>
        <p:spPr bwMode="auto">
          <a:xfrm>
            <a:off x="400050" y="1309688"/>
            <a:ext cx="361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atin typeface="Book Antiqua" pitchFamily="18" charset="0"/>
              </a:rPr>
              <a:t>A</a:t>
            </a:r>
          </a:p>
        </p:txBody>
      </p:sp>
      <p:sp>
        <p:nvSpPr>
          <p:cNvPr id="19471" name="Text Box 24"/>
          <p:cNvSpPr txBox="1">
            <a:spLocks noChangeArrowheads="1"/>
          </p:cNvSpPr>
          <p:nvPr/>
        </p:nvSpPr>
        <p:spPr bwMode="auto">
          <a:xfrm>
            <a:off x="4267200" y="1905000"/>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atin typeface="Book Antiqua" pitchFamily="18" charset="0"/>
              </a:rPr>
              <a:t>T</a:t>
            </a:r>
          </a:p>
        </p:txBody>
      </p:sp>
      <p:sp>
        <p:nvSpPr>
          <p:cNvPr id="19472" name="Text Box 25"/>
          <p:cNvSpPr txBox="1">
            <a:spLocks noChangeArrowheads="1"/>
          </p:cNvSpPr>
          <p:nvPr/>
        </p:nvSpPr>
        <p:spPr bwMode="auto">
          <a:xfrm>
            <a:off x="4251325" y="542448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atin typeface="Book Antiqua" pitchFamily="18" charset="0"/>
              </a:rPr>
              <a:t>T</a:t>
            </a:r>
          </a:p>
        </p:txBody>
      </p:sp>
      <p:sp>
        <p:nvSpPr>
          <p:cNvPr id="19473" name="Text Box 26"/>
          <p:cNvSpPr txBox="1">
            <a:spLocks noChangeArrowheads="1"/>
          </p:cNvSpPr>
          <p:nvPr/>
        </p:nvSpPr>
        <p:spPr bwMode="auto">
          <a:xfrm>
            <a:off x="400050" y="4572000"/>
            <a:ext cx="361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atin typeface="Book Antiqua" pitchFamily="18" charset="0"/>
              </a:rPr>
              <a:t>A</a:t>
            </a:r>
          </a:p>
        </p:txBody>
      </p:sp>
      <p:grpSp>
        <p:nvGrpSpPr>
          <p:cNvPr id="19474" name="Group 27"/>
          <p:cNvGrpSpPr>
            <a:grpSpLocks/>
          </p:cNvGrpSpPr>
          <p:nvPr/>
        </p:nvGrpSpPr>
        <p:grpSpPr bwMode="auto">
          <a:xfrm>
            <a:off x="762000" y="2438400"/>
            <a:ext cx="2971800" cy="304800"/>
            <a:chOff x="480" y="1488"/>
            <a:chExt cx="1872" cy="192"/>
          </a:xfrm>
        </p:grpSpPr>
        <p:sp>
          <p:nvSpPr>
            <p:cNvPr id="19494" name="Line 28"/>
            <p:cNvSpPr>
              <a:spLocks noChangeShapeType="1"/>
            </p:cNvSpPr>
            <p:nvPr/>
          </p:nvSpPr>
          <p:spPr bwMode="auto">
            <a:xfrm>
              <a:off x="480" y="148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5" name="Line 29"/>
            <p:cNvSpPr>
              <a:spLocks noChangeShapeType="1"/>
            </p:cNvSpPr>
            <p:nvPr/>
          </p:nvSpPr>
          <p:spPr bwMode="auto">
            <a:xfrm>
              <a:off x="2352" y="148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6" name="Line 30"/>
            <p:cNvSpPr>
              <a:spLocks noChangeShapeType="1"/>
            </p:cNvSpPr>
            <p:nvPr/>
          </p:nvSpPr>
          <p:spPr bwMode="auto">
            <a:xfrm>
              <a:off x="1728" y="1584"/>
              <a:ext cx="624" cy="0"/>
            </a:xfrm>
            <a:prstGeom prst="line">
              <a:avLst/>
            </a:prstGeom>
            <a:noFill/>
            <a:ln w="952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9497" name="Text Box 31"/>
            <p:cNvSpPr txBox="1">
              <a:spLocks noChangeArrowheads="1"/>
            </p:cNvSpPr>
            <p:nvPr/>
          </p:nvSpPr>
          <p:spPr bwMode="auto">
            <a:xfrm>
              <a:off x="1166" y="1488"/>
              <a:ext cx="56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a:latin typeface="Book Antiqua" pitchFamily="18" charset="0"/>
                </a:rPr>
                <a:t>1 giây (s)</a:t>
              </a:r>
            </a:p>
          </p:txBody>
        </p:sp>
        <p:sp>
          <p:nvSpPr>
            <p:cNvPr id="19498" name="Line 32"/>
            <p:cNvSpPr>
              <a:spLocks noChangeShapeType="1"/>
            </p:cNvSpPr>
            <p:nvPr/>
          </p:nvSpPr>
          <p:spPr bwMode="auto">
            <a:xfrm flipH="1">
              <a:off x="480" y="1584"/>
              <a:ext cx="720" cy="0"/>
            </a:xfrm>
            <a:prstGeom prst="line">
              <a:avLst/>
            </a:prstGeom>
            <a:noFill/>
            <a:ln w="952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grpSp>
      <p:sp>
        <p:nvSpPr>
          <p:cNvPr id="19475" name="Line 33"/>
          <p:cNvSpPr>
            <a:spLocks noChangeShapeType="1"/>
          </p:cNvSpPr>
          <p:nvPr/>
        </p:nvSpPr>
        <p:spPr bwMode="auto">
          <a:xfrm flipV="1">
            <a:off x="5943600" y="1524000"/>
            <a:ext cx="0" cy="762000"/>
          </a:xfrm>
          <a:prstGeom prst="line">
            <a:avLst/>
          </a:prstGeom>
          <a:noFill/>
          <a:ln w="1905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9476" name="Line 34"/>
          <p:cNvSpPr>
            <a:spLocks noChangeShapeType="1"/>
          </p:cNvSpPr>
          <p:nvPr/>
        </p:nvSpPr>
        <p:spPr bwMode="auto">
          <a:xfrm>
            <a:off x="5943600" y="2286000"/>
            <a:ext cx="2819400" cy="0"/>
          </a:xfrm>
          <a:prstGeom prst="line">
            <a:avLst/>
          </a:prstGeom>
          <a:noFill/>
          <a:ln w="1905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9477" name="Line 35"/>
          <p:cNvSpPr>
            <a:spLocks noChangeShapeType="1"/>
          </p:cNvSpPr>
          <p:nvPr/>
        </p:nvSpPr>
        <p:spPr bwMode="auto">
          <a:xfrm flipV="1">
            <a:off x="5943600" y="3048000"/>
            <a:ext cx="0" cy="1066800"/>
          </a:xfrm>
          <a:prstGeom prst="line">
            <a:avLst/>
          </a:prstGeom>
          <a:noFill/>
          <a:ln w="1905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9478" name="Line 36"/>
          <p:cNvSpPr>
            <a:spLocks noChangeShapeType="1"/>
          </p:cNvSpPr>
          <p:nvPr/>
        </p:nvSpPr>
        <p:spPr bwMode="auto">
          <a:xfrm>
            <a:off x="5943600" y="4114800"/>
            <a:ext cx="2819400" cy="0"/>
          </a:xfrm>
          <a:prstGeom prst="line">
            <a:avLst/>
          </a:prstGeom>
          <a:noFill/>
          <a:ln w="1905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9479" name="Line 37"/>
          <p:cNvSpPr>
            <a:spLocks noChangeShapeType="1"/>
          </p:cNvSpPr>
          <p:nvPr/>
        </p:nvSpPr>
        <p:spPr bwMode="auto">
          <a:xfrm flipV="1">
            <a:off x="5943600" y="4724400"/>
            <a:ext cx="0" cy="1066800"/>
          </a:xfrm>
          <a:prstGeom prst="line">
            <a:avLst/>
          </a:prstGeom>
          <a:noFill/>
          <a:ln w="1905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9480" name="Line 38"/>
          <p:cNvSpPr>
            <a:spLocks noChangeShapeType="1"/>
          </p:cNvSpPr>
          <p:nvPr/>
        </p:nvSpPr>
        <p:spPr bwMode="auto">
          <a:xfrm>
            <a:off x="5943600" y="5791200"/>
            <a:ext cx="2819400" cy="0"/>
          </a:xfrm>
          <a:prstGeom prst="line">
            <a:avLst/>
          </a:prstGeom>
          <a:noFill/>
          <a:ln w="1905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9481" name="Line 39"/>
          <p:cNvSpPr>
            <a:spLocks noChangeShapeType="1"/>
          </p:cNvSpPr>
          <p:nvPr/>
        </p:nvSpPr>
        <p:spPr bwMode="auto">
          <a:xfrm>
            <a:off x="5943600" y="1782763"/>
            <a:ext cx="0" cy="503237"/>
          </a:xfrm>
          <a:prstGeom prst="line">
            <a:avLst/>
          </a:prstGeom>
          <a:noFill/>
          <a:ln w="76200">
            <a:solidFill>
              <a:srgbClr val="FF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2" name="Text Box 40"/>
          <p:cNvSpPr txBox="1">
            <a:spLocks noChangeArrowheads="1"/>
          </p:cNvSpPr>
          <p:nvPr/>
        </p:nvSpPr>
        <p:spPr bwMode="auto">
          <a:xfrm>
            <a:off x="1924050" y="3429000"/>
            <a:ext cx="24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i="1">
                <a:latin typeface="Book Antiqua" pitchFamily="18" charset="0"/>
              </a:rPr>
              <a:t>f</a:t>
            </a:r>
          </a:p>
        </p:txBody>
      </p:sp>
      <p:sp>
        <p:nvSpPr>
          <p:cNvPr id="19483" name="Line 41"/>
          <p:cNvSpPr>
            <a:spLocks noChangeShapeType="1"/>
          </p:cNvSpPr>
          <p:nvPr/>
        </p:nvSpPr>
        <p:spPr bwMode="auto">
          <a:xfrm>
            <a:off x="6705600" y="3475038"/>
            <a:ext cx="0" cy="639762"/>
          </a:xfrm>
          <a:prstGeom prst="line">
            <a:avLst/>
          </a:prstGeom>
          <a:noFill/>
          <a:ln w="76200">
            <a:solidFill>
              <a:srgbClr val="FF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4" name="Text Box 42"/>
          <p:cNvSpPr txBox="1">
            <a:spLocks noChangeArrowheads="1"/>
          </p:cNvSpPr>
          <p:nvPr/>
        </p:nvSpPr>
        <p:spPr bwMode="auto">
          <a:xfrm>
            <a:off x="5562600" y="1295400"/>
            <a:ext cx="361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atin typeface="Book Antiqua" pitchFamily="18" charset="0"/>
              </a:rPr>
              <a:t>A</a:t>
            </a:r>
          </a:p>
        </p:txBody>
      </p:sp>
      <p:sp>
        <p:nvSpPr>
          <p:cNvPr id="19485" name="Text Box 43"/>
          <p:cNvSpPr txBox="1">
            <a:spLocks noChangeArrowheads="1"/>
          </p:cNvSpPr>
          <p:nvPr/>
        </p:nvSpPr>
        <p:spPr bwMode="auto">
          <a:xfrm>
            <a:off x="5562600" y="2819400"/>
            <a:ext cx="361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atin typeface="Book Antiqua" pitchFamily="18" charset="0"/>
              </a:rPr>
              <a:t>A</a:t>
            </a:r>
          </a:p>
        </p:txBody>
      </p:sp>
      <p:sp>
        <p:nvSpPr>
          <p:cNvPr id="19486" name="Text Box 44"/>
          <p:cNvSpPr txBox="1">
            <a:spLocks noChangeArrowheads="1"/>
          </p:cNvSpPr>
          <p:nvPr/>
        </p:nvSpPr>
        <p:spPr bwMode="auto">
          <a:xfrm>
            <a:off x="5562600" y="4510088"/>
            <a:ext cx="361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atin typeface="Book Antiqua" pitchFamily="18" charset="0"/>
              </a:rPr>
              <a:t>A</a:t>
            </a:r>
          </a:p>
        </p:txBody>
      </p:sp>
      <p:sp>
        <p:nvSpPr>
          <p:cNvPr id="19487" name="Text Box 45"/>
          <p:cNvSpPr txBox="1">
            <a:spLocks noChangeArrowheads="1"/>
          </p:cNvSpPr>
          <p:nvPr/>
        </p:nvSpPr>
        <p:spPr bwMode="auto">
          <a:xfrm>
            <a:off x="5791200" y="2271713"/>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a:latin typeface="Book Antiqua" pitchFamily="18" charset="0"/>
              </a:rPr>
              <a:t>0</a:t>
            </a:r>
          </a:p>
        </p:txBody>
      </p:sp>
      <p:sp>
        <p:nvSpPr>
          <p:cNvPr id="19488" name="Text Box 46"/>
          <p:cNvSpPr txBox="1">
            <a:spLocks noChangeArrowheads="1"/>
          </p:cNvSpPr>
          <p:nvPr/>
        </p:nvSpPr>
        <p:spPr bwMode="auto">
          <a:xfrm>
            <a:off x="6553200" y="4114800"/>
            <a:ext cx="233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i="1">
                <a:latin typeface="Book Antiqua" pitchFamily="18" charset="0"/>
              </a:rPr>
              <a:t>f</a:t>
            </a:r>
          </a:p>
        </p:txBody>
      </p:sp>
      <p:sp>
        <p:nvSpPr>
          <p:cNvPr id="19489" name="Line 47"/>
          <p:cNvSpPr>
            <a:spLocks noChangeShapeType="1"/>
          </p:cNvSpPr>
          <p:nvPr/>
        </p:nvSpPr>
        <p:spPr bwMode="auto">
          <a:xfrm>
            <a:off x="7467600" y="5276850"/>
            <a:ext cx="0" cy="511175"/>
          </a:xfrm>
          <a:prstGeom prst="line">
            <a:avLst/>
          </a:prstGeom>
          <a:noFill/>
          <a:ln w="76200">
            <a:solidFill>
              <a:srgbClr val="FF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0" name="Text Box 48"/>
          <p:cNvSpPr txBox="1">
            <a:spLocks noChangeArrowheads="1"/>
          </p:cNvSpPr>
          <p:nvPr/>
        </p:nvSpPr>
        <p:spPr bwMode="auto">
          <a:xfrm>
            <a:off x="7315200" y="5791200"/>
            <a:ext cx="3222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i="1">
                <a:latin typeface="Book Antiqua" pitchFamily="18" charset="0"/>
              </a:rPr>
              <a:t>2f</a:t>
            </a:r>
          </a:p>
        </p:txBody>
      </p:sp>
      <p:sp>
        <p:nvSpPr>
          <p:cNvPr id="19491" name="Text Box 49"/>
          <p:cNvSpPr txBox="1">
            <a:spLocks noChangeArrowheads="1"/>
          </p:cNvSpPr>
          <p:nvPr/>
        </p:nvSpPr>
        <p:spPr bwMode="auto">
          <a:xfrm>
            <a:off x="8553450" y="19192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atin typeface="Book Antiqua" pitchFamily="18" charset="0"/>
              </a:rPr>
              <a:t>F</a:t>
            </a:r>
          </a:p>
        </p:txBody>
      </p:sp>
      <p:sp>
        <p:nvSpPr>
          <p:cNvPr id="19492" name="Text Box 50"/>
          <p:cNvSpPr txBox="1">
            <a:spLocks noChangeArrowheads="1"/>
          </p:cNvSpPr>
          <p:nvPr/>
        </p:nvSpPr>
        <p:spPr bwMode="auto">
          <a:xfrm>
            <a:off x="8534400" y="37480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atin typeface="Book Antiqua" pitchFamily="18" charset="0"/>
              </a:rPr>
              <a:t>F</a:t>
            </a:r>
          </a:p>
        </p:txBody>
      </p:sp>
      <p:sp>
        <p:nvSpPr>
          <p:cNvPr id="19493" name="Text Box 51"/>
          <p:cNvSpPr txBox="1">
            <a:spLocks noChangeArrowheads="1"/>
          </p:cNvSpPr>
          <p:nvPr/>
        </p:nvSpPr>
        <p:spPr bwMode="auto">
          <a:xfrm>
            <a:off x="8534400" y="54244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atin typeface="Book Antiqua" pitchFamily="18" charset="0"/>
              </a:rPr>
              <a:t>F</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Phổ của tín hiệu</a:t>
            </a:r>
          </a:p>
        </p:txBody>
      </p:sp>
      <p:pic>
        <p:nvPicPr>
          <p:cNvPr id="20483" name="Picture 3" descr="sin3f"/>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990600"/>
            <a:ext cx="426878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Line 4"/>
          <p:cNvSpPr>
            <a:spLocks noChangeShapeType="1"/>
          </p:cNvSpPr>
          <p:nvPr/>
        </p:nvSpPr>
        <p:spPr bwMode="auto">
          <a:xfrm flipV="1">
            <a:off x="838200" y="838200"/>
            <a:ext cx="0" cy="838200"/>
          </a:xfrm>
          <a:prstGeom prst="line">
            <a:avLst/>
          </a:prstGeom>
          <a:noFill/>
          <a:ln w="1905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0485" name="Line 5"/>
          <p:cNvSpPr>
            <a:spLocks noChangeShapeType="1"/>
          </p:cNvSpPr>
          <p:nvPr/>
        </p:nvSpPr>
        <p:spPr bwMode="auto">
          <a:xfrm>
            <a:off x="838200" y="1676400"/>
            <a:ext cx="3276600" cy="0"/>
          </a:xfrm>
          <a:prstGeom prst="line">
            <a:avLst/>
          </a:prstGeom>
          <a:noFill/>
          <a:ln w="1905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0486" name="Text Box 6"/>
          <p:cNvSpPr txBox="1">
            <a:spLocks noChangeArrowheads="1"/>
          </p:cNvSpPr>
          <p:nvPr/>
        </p:nvSpPr>
        <p:spPr bwMode="auto">
          <a:xfrm>
            <a:off x="228600" y="1676400"/>
            <a:ext cx="11795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i="1">
                <a:latin typeface="Book Antiqua" pitchFamily="18" charset="0"/>
              </a:rPr>
              <a:t>f = 300 Hz</a:t>
            </a:r>
          </a:p>
        </p:txBody>
      </p:sp>
      <p:sp>
        <p:nvSpPr>
          <p:cNvPr id="20487" name="Line 7"/>
          <p:cNvSpPr>
            <a:spLocks noChangeShapeType="1"/>
          </p:cNvSpPr>
          <p:nvPr/>
        </p:nvSpPr>
        <p:spPr bwMode="auto">
          <a:xfrm flipV="1">
            <a:off x="5257800" y="838200"/>
            <a:ext cx="0" cy="838200"/>
          </a:xfrm>
          <a:prstGeom prst="line">
            <a:avLst/>
          </a:prstGeom>
          <a:noFill/>
          <a:ln w="1905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0488" name="Line 8"/>
          <p:cNvSpPr>
            <a:spLocks noChangeShapeType="1"/>
          </p:cNvSpPr>
          <p:nvPr/>
        </p:nvSpPr>
        <p:spPr bwMode="auto">
          <a:xfrm>
            <a:off x="5257800" y="1676400"/>
            <a:ext cx="2971800" cy="0"/>
          </a:xfrm>
          <a:prstGeom prst="line">
            <a:avLst/>
          </a:prstGeom>
          <a:noFill/>
          <a:ln w="1905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0489" name="Line 9"/>
          <p:cNvSpPr>
            <a:spLocks noChangeShapeType="1"/>
          </p:cNvSpPr>
          <p:nvPr/>
        </p:nvSpPr>
        <p:spPr bwMode="auto">
          <a:xfrm>
            <a:off x="5943600" y="1085850"/>
            <a:ext cx="0" cy="576263"/>
          </a:xfrm>
          <a:prstGeom prst="line">
            <a:avLst/>
          </a:prstGeom>
          <a:noFill/>
          <a:ln w="7620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0" name="Text Box 10"/>
          <p:cNvSpPr txBox="1">
            <a:spLocks noChangeArrowheads="1"/>
          </p:cNvSpPr>
          <p:nvPr/>
        </p:nvSpPr>
        <p:spPr bwMode="auto">
          <a:xfrm>
            <a:off x="5721350" y="1676400"/>
            <a:ext cx="450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i="1">
                <a:latin typeface="Book Antiqua" pitchFamily="18" charset="0"/>
              </a:rPr>
              <a:t>300</a:t>
            </a:r>
          </a:p>
        </p:txBody>
      </p:sp>
      <p:sp>
        <p:nvSpPr>
          <p:cNvPr id="20491" name="Text Box 11"/>
          <p:cNvSpPr txBox="1">
            <a:spLocks noChangeArrowheads="1"/>
          </p:cNvSpPr>
          <p:nvPr/>
        </p:nvSpPr>
        <p:spPr bwMode="auto">
          <a:xfrm>
            <a:off x="8001000" y="1309688"/>
            <a:ext cx="800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atin typeface="Book Antiqua" pitchFamily="18" charset="0"/>
              </a:rPr>
              <a:t>F (</a:t>
            </a:r>
            <a:r>
              <a:rPr lang="en-US" i="1">
                <a:latin typeface="Book Antiqua" pitchFamily="18" charset="0"/>
              </a:rPr>
              <a:t>Hz</a:t>
            </a:r>
            <a:r>
              <a:rPr lang="en-US">
                <a:latin typeface="Book Antiqua" pitchFamily="18" charset="0"/>
              </a:rPr>
              <a:t>)</a:t>
            </a:r>
          </a:p>
        </p:txBody>
      </p:sp>
      <p:pic>
        <p:nvPicPr>
          <p:cNvPr id="20492" name="Picture 12" descr="sin6f"/>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362200"/>
            <a:ext cx="4268788"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3" name="Line 13"/>
          <p:cNvSpPr>
            <a:spLocks noChangeShapeType="1"/>
          </p:cNvSpPr>
          <p:nvPr/>
        </p:nvSpPr>
        <p:spPr bwMode="auto">
          <a:xfrm flipV="1">
            <a:off x="838200" y="2133600"/>
            <a:ext cx="0" cy="838200"/>
          </a:xfrm>
          <a:prstGeom prst="line">
            <a:avLst/>
          </a:prstGeom>
          <a:noFill/>
          <a:ln w="1905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0494" name="Line 14"/>
          <p:cNvSpPr>
            <a:spLocks noChangeShapeType="1"/>
          </p:cNvSpPr>
          <p:nvPr/>
        </p:nvSpPr>
        <p:spPr bwMode="auto">
          <a:xfrm>
            <a:off x="838200" y="2971800"/>
            <a:ext cx="3276600" cy="0"/>
          </a:xfrm>
          <a:prstGeom prst="line">
            <a:avLst/>
          </a:prstGeom>
          <a:noFill/>
          <a:ln w="1905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0495" name="Text Box 15"/>
          <p:cNvSpPr txBox="1">
            <a:spLocks noChangeArrowheads="1"/>
          </p:cNvSpPr>
          <p:nvPr/>
        </p:nvSpPr>
        <p:spPr bwMode="auto">
          <a:xfrm>
            <a:off x="152400" y="2986088"/>
            <a:ext cx="863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i="1">
                <a:latin typeface="Book Antiqua" pitchFamily="18" charset="0"/>
              </a:rPr>
              <a:t>600 Hz</a:t>
            </a:r>
          </a:p>
        </p:txBody>
      </p:sp>
      <p:sp>
        <p:nvSpPr>
          <p:cNvPr id="20496" name="Line 16"/>
          <p:cNvSpPr>
            <a:spLocks noChangeShapeType="1"/>
          </p:cNvSpPr>
          <p:nvPr/>
        </p:nvSpPr>
        <p:spPr bwMode="auto">
          <a:xfrm flipV="1">
            <a:off x="5257800" y="2133600"/>
            <a:ext cx="0" cy="838200"/>
          </a:xfrm>
          <a:prstGeom prst="line">
            <a:avLst/>
          </a:prstGeom>
          <a:noFill/>
          <a:ln w="1905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0497" name="Line 17"/>
          <p:cNvSpPr>
            <a:spLocks noChangeShapeType="1"/>
          </p:cNvSpPr>
          <p:nvPr/>
        </p:nvSpPr>
        <p:spPr bwMode="auto">
          <a:xfrm>
            <a:off x="5257800" y="2971800"/>
            <a:ext cx="2971800" cy="0"/>
          </a:xfrm>
          <a:prstGeom prst="line">
            <a:avLst/>
          </a:prstGeom>
          <a:noFill/>
          <a:ln w="1905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0498" name="Line 18"/>
          <p:cNvSpPr>
            <a:spLocks noChangeShapeType="1"/>
          </p:cNvSpPr>
          <p:nvPr/>
        </p:nvSpPr>
        <p:spPr bwMode="auto">
          <a:xfrm>
            <a:off x="6629400" y="2395538"/>
            <a:ext cx="0" cy="576262"/>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9" name="Text Box 19"/>
          <p:cNvSpPr txBox="1">
            <a:spLocks noChangeArrowheads="1"/>
          </p:cNvSpPr>
          <p:nvPr/>
        </p:nvSpPr>
        <p:spPr bwMode="auto">
          <a:xfrm>
            <a:off x="6407150" y="2971800"/>
            <a:ext cx="450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i="1">
                <a:latin typeface="Book Antiqua" pitchFamily="18" charset="0"/>
              </a:rPr>
              <a:t>600</a:t>
            </a:r>
          </a:p>
        </p:txBody>
      </p:sp>
      <p:sp>
        <p:nvSpPr>
          <p:cNvPr id="20500" name="Text Box 20"/>
          <p:cNvSpPr txBox="1">
            <a:spLocks noChangeArrowheads="1"/>
          </p:cNvSpPr>
          <p:nvPr/>
        </p:nvSpPr>
        <p:spPr bwMode="auto">
          <a:xfrm>
            <a:off x="8039100" y="2605088"/>
            <a:ext cx="800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atin typeface="Book Antiqua" pitchFamily="18" charset="0"/>
              </a:rPr>
              <a:t>F (</a:t>
            </a:r>
            <a:r>
              <a:rPr lang="en-US" i="1">
                <a:latin typeface="Book Antiqua" pitchFamily="18" charset="0"/>
              </a:rPr>
              <a:t>Hz</a:t>
            </a:r>
            <a:r>
              <a:rPr lang="en-US">
                <a:latin typeface="Book Antiqua" pitchFamily="18" charset="0"/>
              </a:rPr>
              <a:t>)</a:t>
            </a:r>
          </a:p>
        </p:txBody>
      </p:sp>
      <p:pic>
        <p:nvPicPr>
          <p:cNvPr id="20501" name="Picture 21" descr="sin7f"/>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3609975"/>
            <a:ext cx="4268788"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2" name="Line 22"/>
          <p:cNvSpPr>
            <a:spLocks noChangeShapeType="1"/>
          </p:cNvSpPr>
          <p:nvPr/>
        </p:nvSpPr>
        <p:spPr bwMode="auto">
          <a:xfrm flipV="1">
            <a:off x="838200" y="3429000"/>
            <a:ext cx="0" cy="838200"/>
          </a:xfrm>
          <a:prstGeom prst="line">
            <a:avLst/>
          </a:prstGeom>
          <a:noFill/>
          <a:ln w="1905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0503" name="Line 23"/>
          <p:cNvSpPr>
            <a:spLocks noChangeShapeType="1"/>
          </p:cNvSpPr>
          <p:nvPr/>
        </p:nvSpPr>
        <p:spPr bwMode="auto">
          <a:xfrm>
            <a:off x="838200" y="4267200"/>
            <a:ext cx="3276600" cy="0"/>
          </a:xfrm>
          <a:prstGeom prst="line">
            <a:avLst/>
          </a:prstGeom>
          <a:noFill/>
          <a:ln w="1905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0504" name="Text Box 24"/>
          <p:cNvSpPr txBox="1">
            <a:spLocks noChangeArrowheads="1"/>
          </p:cNvSpPr>
          <p:nvPr/>
        </p:nvSpPr>
        <p:spPr bwMode="auto">
          <a:xfrm>
            <a:off x="152400" y="4233863"/>
            <a:ext cx="863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i="1">
                <a:latin typeface="Book Antiqua" pitchFamily="18" charset="0"/>
              </a:rPr>
              <a:t>700 Hz</a:t>
            </a:r>
          </a:p>
        </p:txBody>
      </p:sp>
      <p:sp>
        <p:nvSpPr>
          <p:cNvPr id="20505" name="Line 25"/>
          <p:cNvSpPr>
            <a:spLocks noChangeShapeType="1"/>
          </p:cNvSpPr>
          <p:nvPr/>
        </p:nvSpPr>
        <p:spPr bwMode="auto">
          <a:xfrm flipV="1">
            <a:off x="5257800" y="3457575"/>
            <a:ext cx="0" cy="838200"/>
          </a:xfrm>
          <a:prstGeom prst="line">
            <a:avLst/>
          </a:prstGeom>
          <a:noFill/>
          <a:ln w="1905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0506" name="Line 26"/>
          <p:cNvSpPr>
            <a:spLocks noChangeShapeType="1"/>
          </p:cNvSpPr>
          <p:nvPr/>
        </p:nvSpPr>
        <p:spPr bwMode="auto">
          <a:xfrm>
            <a:off x="5257800" y="4295775"/>
            <a:ext cx="2971800" cy="0"/>
          </a:xfrm>
          <a:prstGeom prst="line">
            <a:avLst/>
          </a:prstGeom>
          <a:noFill/>
          <a:ln w="1905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0507" name="Line 27"/>
          <p:cNvSpPr>
            <a:spLocks noChangeShapeType="1"/>
          </p:cNvSpPr>
          <p:nvPr/>
        </p:nvSpPr>
        <p:spPr bwMode="auto">
          <a:xfrm>
            <a:off x="6934200" y="3719513"/>
            <a:ext cx="0" cy="576262"/>
          </a:xfrm>
          <a:prstGeom prst="line">
            <a:avLst/>
          </a:prstGeom>
          <a:noFill/>
          <a:ln w="76200">
            <a:solidFill>
              <a:srgbClr val="33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8" name="Text Box 28"/>
          <p:cNvSpPr txBox="1">
            <a:spLocks noChangeArrowheads="1"/>
          </p:cNvSpPr>
          <p:nvPr/>
        </p:nvSpPr>
        <p:spPr bwMode="auto">
          <a:xfrm>
            <a:off x="6711950" y="4295775"/>
            <a:ext cx="450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i="1">
                <a:latin typeface="Book Antiqua" pitchFamily="18" charset="0"/>
              </a:rPr>
              <a:t>700</a:t>
            </a:r>
          </a:p>
        </p:txBody>
      </p:sp>
      <p:sp>
        <p:nvSpPr>
          <p:cNvPr id="20509" name="Text Box 29"/>
          <p:cNvSpPr txBox="1">
            <a:spLocks noChangeArrowheads="1"/>
          </p:cNvSpPr>
          <p:nvPr/>
        </p:nvSpPr>
        <p:spPr bwMode="auto">
          <a:xfrm>
            <a:off x="8039100" y="3929063"/>
            <a:ext cx="800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atin typeface="Book Antiqua" pitchFamily="18" charset="0"/>
              </a:rPr>
              <a:t>F (</a:t>
            </a:r>
            <a:r>
              <a:rPr lang="en-US" i="1">
                <a:latin typeface="Book Antiqua" pitchFamily="18" charset="0"/>
              </a:rPr>
              <a:t>Hz</a:t>
            </a:r>
            <a:r>
              <a:rPr lang="en-US">
                <a:latin typeface="Book Antiqua" pitchFamily="18" charset="0"/>
              </a:rPr>
              <a:t>)</a:t>
            </a:r>
          </a:p>
        </p:txBody>
      </p:sp>
      <p:pic>
        <p:nvPicPr>
          <p:cNvPr id="20510" name="Picture 30" descr="sin367f"/>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3213" y="4953000"/>
            <a:ext cx="4268787" cy="160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1" name="Line 31"/>
          <p:cNvSpPr>
            <a:spLocks noChangeShapeType="1"/>
          </p:cNvSpPr>
          <p:nvPr/>
        </p:nvSpPr>
        <p:spPr bwMode="auto">
          <a:xfrm flipV="1">
            <a:off x="838200" y="4876800"/>
            <a:ext cx="0" cy="838200"/>
          </a:xfrm>
          <a:prstGeom prst="line">
            <a:avLst/>
          </a:prstGeom>
          <a:noFill/>
          <a:ln w="1905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0512" name="Line 32"/>
          <p:cNvSpPr>
            <a:spLocks noChangeShapeType="1"/>
          </p:cNvSpPr>
          <p:nvPr/>
        </p:nvSpPr>
        <p:spPr bwMode="auto">
          <a:xfrm>
            <a:off x="838200" y="5715000"/>
            <a:ext cx="3276600" cy="0"/>
          </a:xfrm>
          <a:prstGeom prst="line">
            <a:avLst/>
          </a:prstGeom>
          <a:noFill/>
          <a:ln w="1905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0513" name="Line 33"/>
          <p:cNvSpPr>
            <a:spLocks noChangeShapeType="1"/>
          </p:cNvSpPr>
          <p:nvPr/>
        </p:nvSpPr>
        <p:spPr bwMode="auto">
          <a:xfrm flipV="1">
            <a:off x="5257800" y="4876800"/>
            <a:ext cx="0" cy="838200"/>
          </a:xfrm>
          <a:prstGeom prst="line">
            <a:avLst/>
          </a:prstGeom>
          <a:noFill/>
          <a:ln w="1905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0514" name="Line 34"/>
          <p:cNvSpPr>
            <a:spLocks noChangeShapeType="1"/>
          </p:cNvSpPr>
          <p:nvPr/>
        </p:nvSpPr>
        <p:spPr bwMode="auto">
          <a:xfrm>
            <a:off x="5257800" y="5715000"/>
            <a:ext cx="2971800" cy="0"/>
          </a:xfrm>
          <a:prstGeom prst="line">
            <a:avLst/>
          </a:prstGeom>
          <a:noFill/>
          <a:ln w="1905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0515" name="Line 35"/>
          <p:cNvSpPr>
            <a:spLocks noChangeShapeType="1"/>
          </p:cNvSpPr>
          <p:nvPr/>
        </p:nvSpPr>
        <p:spPr bwMode="auto">
          <a:xfrm>
            <a:off x="5943600" y="5138738"/>
            <a:ext cx="0" cy="576262"/>
          </a:xfrm>
          <a:prstGeom prst="line">
            <a:avLst/>
          </a:prstGeom>
          <a:noFill/>
          <a:ln w="7620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6" name="Line 36"/>
          <p:cNvSpPr>
            <a:spLocks noChangeShapeType="1"/>
          </p:cNvSpPr>
          <p:nvPr/>
        </p:nvSpPr>
        <p:spPr bwMode="auto">
          <a:xfrm>
            <a:off x="6629400" y="5138738"/>
            <a:ext cx="0" cy="576262"/>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7" name="Line 37"/>
          <p:cNvSpPr>
            <a:spLocks noChangeShapeType="1"/>
          </p:cNvSpPr>
          <p:nvPr/>
        </p:nvSpPr>
        <p:spPr bwMode="auto">
          <a:xfrm>
            <a:off x="7086600" y="5138738"/>
            <a:ext cx="0" cy="576262"/>
          </a:xfrm>
          <a:prstGeom prst="line">
            <a:avLst/>
          </a:prstGeom>
          <a:noFill/>
          <a:ln w="76200">
            <a:solidFill>
              <a:srgbClr val="33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8" name="Text Box 38"/>
          <p:cNvSpPr txBox="1">
            <a:spLocks noChangeArrowheads="1"/>
          </p:cNvSpPr>
          <p:nvPr/>
        </p:nvSpPr>
        <p:spPr bwMode="auto">
          <a:xfrm>
            <a:off x="7962900" y="5348288"/>
            <a:ext cx="800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atin typeface="Book Antiqua" pitchFamily="18" charset="0"/>
              </a:rPr>
              <a:t>F (</a:t>
            </a:r>
            <a:r>
              <a:rPr lang="en-US" i="1">
                <a:latin typeface="Book Antiqua" pitchFamily="18" charset="0"/>
              </a:rPr>
              <a:t>Hz</a:t>
            </a:r>
            <a:r>
              <a:rPr lang="en-US">
                <a:latin typeface="Book Antiqua" pitchFamily="18" charset="0"/>
              </a:rPr>
              <a:t>)</a:t>
            </a:r>
          </a:p>
        </p:txBody>
      </p:sp>
      <p:sp>
        <p:nvSpPr>
          <p:cNvPr id="20519" name="Text Box 39"/>
          <p:cNvSpPr txBox="1">
            <a:spLocks noChangeArrowheads="1"/>
          </p:cNvSpPr>
          <p:nvPr/>
        </p:nvSpPr>
        <p:spPr bwMode="auto">
          <a:xfrm>
            <a:off x="4005263" y="6019800"/>
            <a:ext cx="4730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a:solidFill>
                  <a:srgbClr val="FF0000"/>
                </a:solidFill>
                <a:latin typeface="Book Antiqua" pitchFamily="18" charset="0"/>
              </a:rPr>
              <a:t>Phổ: </a:t>
            </a:r>
            <a:r>
              <a:rPr lang="en-US" sz="2400" i="1">
                <a:solidFill>
                  <a:srgbClr val="FF0000"/>
                </a:solidFill>
                <a:latin typeface="Book Antiqua" pitchFamily="18" charset="0"/>
              </a:rPr>
              <a:t>Tầm tần số chứa trong tín hiệu</a:t>
            </a:r>
          </a:p>
        </p:txBody>
      </p:sp>
      <p:sp>
        <p:nvSpPr>
          <p:cNvPr id="20520" name="Line 40"/>
          <p:cNvSpPr>
            <a:spLocks noChangeShapeType="1"/>
          </p:cNvSpPr>
          <p:nvPr/>
        </p:nvSpPr>
        <p:spPr bwMode="auto">
          <a:xfrm>
            <a:off x="5943600" y="5867400"/>
            <a:ext cx="1143000" cy="0"/>
          </a:xfrm>
          <a:prstGeom prst="line">
            <a:avLst/>
          </a:prstGeom>
          <a:noFill/>
          <a:ln w="19050">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Tín hiệu với thành phần DC</a:t>
            </a:r>
          </a:p>
        </p:txBody>
      </p:sp>
      <p:pic>
        <p:nvPicPr>
          <p:cNvPr id="21507" name="Picture 3"/>
          <p:cNvPicPr>
            <a:picLocks noChangeAspect="1" noChangeArrowheads="1"/>
          </p:cNvPicPr>
          <p:nvPr/>
        </p:nvPicPr>
        <p:blipFill>
          <a:blip r:embed="rId2">
            <a:extLst>
              <a:ext uri="{28A0092B-C50C-407E-A947-70E740481C1C}">
                <a14:useLocalDpi xmlns:a14="http://schemas.microsoft.com/office/drawing/2010/main" val="0"/>
              </a:ext>
            </a:extLst>
          </a:blip>
          <a:srcRect b="8170"/>
          <a:stretch>
            <a:fillRect/>
          </a:stretch>
        </p:blipFill>
        <p:spPr bwMode="auto">
          <a:xfrm>
            <a:off x="762000" y="1371600"/>
            <a:ext cx="7848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Các khái niệm chính (1)</a:t>
            </a:r>
          </a:p>
        </p:txBody>
      </p:sp>
      <p:sp>
        <p:nvSpPr>
          <p:cNvPr id="4099" name="Rectangle 3"/>
          <p:cNvSpPr>
            <a:spLocks noGrp="1" noChangeArrowheads="1"/>
          </p:cNvSpPr>
          <p:nvPr>
            <p:ph type="body" idx="1"/>
          </p:nvPr>
        </p:nvSpPr>
        <p:spPr/>
        <p:txBody>
          <a:bodyPr/>
          <a:lstStyle/>
          <a:p>
            <a:pPr eaLnBrk="1" hangingPunct="1"/>
            <a:r>
              <a:rPr lang="en-US" smtClean="0"/>
              <a:t>Thiết bị phát</a:t>
            </a:r>
          </a:p>
          <a:p>
            <a:pPr eaLnBrk="1" hangingPunct="1"/>
            <a:r>
              <a:rPr lang="en-US" smtClean="0"/>
              <a:t>Thiết bị thu</a:t>
            </a:r>
          </a:p>
          <a:p>
            <a:pPr eaLnBrk="1" hangingPunct="1"/>
            <a:r>
              <a:rPr lang="en-US" smtClean="0"/>
              <a:t>Môi trường chuyền dẫn</a:t>
            </a:r>
          </a:p>
          <a:p>
            <a:pPr lvl="1" eaLnBrk="1" hangingPunct="1"/>
            <a:r>
              <a:rPr lang="en-US" smtClean="0"/>
              <a:t>Có định hướng: dây soắn cặp, dây cáp quang</a:t>
            </a:r>
          </a:p>
          <a:p>
            <a:pPr lvl="1" eaLnBrk="1" hangingPunct="1"/>
            <a:r>
              <a:rPr lang="en-US" smtClean="0"/>
              <a:t>Không có định hướng: không khí, nuớc, chân không …</a:t>
            </a:r>
          </a:p>
          <a:p>
            <a:pPr lvl="1" eaLnBrk="1" hangingPunct="1"/>
            <a:endParaRPr lang="en-US"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Tốc độ truyền dữ liệu và băng thông</a:t>
            </a:r>
          </a:p>
        </p:txBody>
      </p:sp>
      <p:sp>
        <p:nvSpPr>
          <p:cNvPr id="22531" name="Rectangle 3"/>
          <p:cNvSpPr>
            <a:spLocks noGrp="1" noChangeArrowheads="1"/>
          </p:cNvSpPr>
          <p:nvPr>
            <p:ph type="body" idx="1"/>
          </p:nvPr>
        </p:nvSpPr>
        <p:spPr/>
        <p:txBody>
          <a:bodyPr/>
          <a:lstStyle/>
          <a:p>
            <a:pPr eaLnBrk="1" hangingPunct="1"/>
            <a:r>
              <a:rPr lang="en-US" smtClean="0"/>
              <a:t>Mỗi một đường truyền đều có một dải giới hạn về tần số</a:t>
            </a:r>
          </a:p>
          <a:p>
            <a:pPr eaLnBrk="1" hangingPunct="1"/>
            <a:r>
              <a:rPr lang="en-US" smtClean="0"/>
              <a:t>Điều này giới hạn tốc độ truyền mà đường truyền đó có thể mang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Truyền tải dữ liệu tuần tự và số </a:t>
            </a:r>
          </a:p>
        </p:txBody>
      </p:sp>
      <p:sp>
        <p:nvSpPr>
          <p:cNvPr id="23555" name="Rectangle 3"/>
          <p:cNvSpPr>
            <a:spLocks noGrp="1" noChangeArrowheads="1"/>
          </p:cNvSpPr>
          <p:nvPr>
            <p:ph type="body" idx="1"/>
          </p:nvPr>
        </p:nvSpPr>
        <p:spPr/>
        <p:txBody>
          <a:bodyPr/>
          <a:lstStyle/>
          <a:p>
            <a:pPr eaLnBrk="1" hangingPunct="1"/>
            <a:r>
              <a:rPr lang="en-US" smtClean="0"/>
              <a:t>Dữ liệu: các thực thể mang nội dung</a:t>
            </a:r>
          </a:p>
          <a:p>
            <a:pPr eaLnBrk="1" hangingPunct="1"/>
            <a:r>
              <a:rPr lang="en-US" smtClean="0"/>
              <a:t>Tín hiệu: Dòng điện hoặc điện từ thể hiện dữ liệu </a:t>
            </a:r>
          </a:p>
          <a:p>
            <a:pPr eaLnBrk="1" hangingPunct="1"/>
            <a:r>
              <a:rPr lang="en-US" smtClean="0"/>
              <a:t>Truyền tải: Truyền dữ liệu bằng cách lan truyền và xử lý các tín hiệu</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Dữ liệu tuần tự và dữ liệu số</a:t>
            </a:r>
          </a:p>
        </p:txBody>
      </p:sp>
      <p:sp>
        <p:nvSpPr>
          <p:cNvPr id="24579" name="Rectangle 3"/>
          <p:cNvSpPr>
            <a:spLocks noGrp="1" noChangeArrowheads="1"/>
          </p:cNvSpPr>
          <p:nvPr>
            <p:ph type="body" idx="1"/>
          </p:nvPr>
        </p:nvSpPr>
        <p:spPr/>
        <p:txBody>
          <a:bodyPr/>
          <a:lstStyle/>
          <a:p>
            <a:pPr eaLnBrk="1" hangingPunct="1"/>
            <a:r>
              <a:rPr lang="en-US" smtClean="0"/>
              <a:t>Tuần tự</a:t>
            </a:r>
          </a:p>
          <a:p>
            <a:pPr lvl="1" eaLnBrk="1" hangingPunct="1"/>
            <a:r>
              <a:rPr lang="en-US" smtClean="0"/>
              <a:t>Có giá trị liên tục trong một khoảng thời gian</a:t>
            </a:r>
          </a:p>
          <a:p>
            <a:pPr lvl="1" eaLnBrk="1" hangingPunct="1"/>
            <a:r>
              <a:rPr lang="en-US" smtClean="0"/>
              <a:t>Ví dụ: âm thanh, video</a:t>
            </a:r>
          </a:p>
          <a:p>
            <a:pPr eaLnBrk="1" hangingPunct="1"/>
            <a:r>
              <a:rPr lang="en-US" smtClean="0"/>
              <a:t>Số</a:t>
            </a:r>
          </a:p>
          <a:p>
            <a:pPr lvl="1" eaLnBrk="1" hangingPunct="1"/>
            <a:r>
              <a:rPr lang="en-US" smtClean="0"/>
              <a:t>Có giá trị rời rạc</a:t>
            </a:r>
          </a:p>
          <a:p>
            <a:pPr lvl="1" eaLnBrk="1" hangingPunct="1"/>
            <a:r>
              <a:rPr lang="en-US" smtClean="0"/>
              <a:t>Ví dụ: ký tự, số nguyên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Phổ của âm thoại (tuần tự)</a:t>
            </a:r>
          </a:p>
        </p:txBody>
      </p:sp>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023938"/>
            <a:ext cx="8331200" cy="552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Tín hiệu tuần tự và tín hiệu số</a:t>
            </a:r>
          </a:p>
        </p:txBody>
      </p:sp>
      <p:sp>
        <p:nvSpPr>
          <p:cNvPr id="26627" name="Rectangle 3"/>
          <p:cNvSpPr>
            <a:spLocks noGrp="1" noChangeArrowheads="1"/>
          </p:cNvSpPr>
          <p:nvPr>
            <p:ph type="body" idx="1"/>
          </p:nvPr>
        </p:nvSpPr>
        <p:spPr/>
        <p:txBody>
          <a:bodyPr/>
          <a:lstStyle/>
          <a:p>
            <a:pPr eaLnBrk="1" hangingPunct="1"/>
            <a:r>
              <a:rPr lang="en-US" smtClean="0"/>
              <a:t>Thể hiện bởi loại dữ liệu được lan truyền</a:t>
            </a:r>
          </a:p>
          <a:p>
            <a:pPr eaLnBrk="1" hangingPunct="1"/>
            <a:r>
              <a:rPr lang="en-US" smtClean="0"/>
              <a:t>Tuần tự</a:t>
            </a:r>
          </a:p>
          <a:p>
            <a:pPr lvl="1" eaLnBrk="1" hangingPunct="1"/>
            <a:r>
              <a:rPr lang="en-US" smtClean="0"/>
              <a:t>Có giá trị liên tục</a:t>
            </a:r>
          </a:p>
          <a:p>
            <a:pPr lvl="1" eaLnBrk="1" hangingPunct="1"/>
            <a:r>
              <a:rPr lang="en-US" smtClean="0"/>
              <a:t>Có nhiều môi trường truyền dẫn: dây đồng, cáp quang ..</a:t>
            </a:r>
          </a:p>
          <a:p>
            <a:pPr lvl="1" eaLnBrk="1" hangingPunct="1"/>
            <a:r>
              <a:rPr lang="en-US" smtClean="0"/>
              <a:t>Băng thông của giọng nói từ 100Hx đến 7kHz</a:t>
            </a:r>
          </a:p>
          <a:p>
            <a:pPr lvl="1" eaLnBrk="1" hangingPunct="1"/>
            <a:r>
              <a:rPr lang="en-US" smtClean="0"/>
              <a:t>Băng thông của điện thoại từ 300Hz đến 3400Hz</a:t>
            </a:r>
          </a:p>
          <a:p>
            <a:pPr lvl="1" eaLnBrk="1" hangingPunct="1"/>
            <a:r>
              <a:rPr lang="en-US" smtClean="0"/>
              <a:t>Băng thôg của Video 4MHz</a:t>
            </a:r>
          </a:p>
          <a:p>
            <a:pPr eaLnBrk="1" hangingPunct="1"/>
            <a:r>
              <a:rPr lang="en-US" smtClean="0"/>
              <a:t>Số: có 2~nhiều thành phần DC (mức điện áp)</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Ưu và nhược điểm của tín hiệu số</a:t>
            </a:r>
          </a:p>
        </p:txBody>
      </p:sp>
      <p:sp>
        <p:nvSpPr>
          <p:cNvPr id="27651" name="Rectangle 3"/>
          <p:cNvSpPr>
            <a:spLocks noGrp="1" noChangeArrowheads="1"/>
          </p:cNvSpPr>
          <p:nvPr>
            <p:ph type="body" idx="1"/>
          </p:nvPr>
        </p:nvSpPr>
        <p:spPr>
          <a:xfrm>
            <a:off x="457200" y="1600200"/>
            <a:ext cx="8229600" cy="2819400"/>
          </a:xfrm>
        </p:spPr>
        <p:txBody>
          <a:bodyPr/>
          <a:lstStyle/>
          <a:p>
            <a:pPr eaLnBrk="1" hangingPunct="1"/>
            <a:r>
              <a:rPr lang="en-US" smtClean="0"/>
              <a:t>Rẻ hơn</a:t>
            </a:r>
          </a:p>
          <a:p>
            <a:pPr eaLnBrk="1" hangingPunct="1"/>
            <a:r>
              <a:rPr lang="en-US" smtClean="0"/>
              <a:t>Ít bị ảnh hưởng của nhiễu</a:t>
            </a:r>
          </a:p>
          <a:p>
            <a:pPr eaLnBrk="1" hangingPunct="1"/>
            <a:r>
              <a:rPr lang="en-US" smtClean="0"/>
              <a:t>Suy hao nhiều hơn</a:t>
            </a:r>
          </a:p>
          <a:p>
            <a:pPr lvl="1" eaLnBrk="1" hangingPunct="1"/>
            <a:r>
              <a:rPr lang="en-US" smtClean="0"/>
              <a:t>Các xung trở nên tròn và nhỏ đi</a:t>
            </a:r>
          </a:p>
          <a:p>
            <a:pPr lvl="1" eaLnBrk="1" hangingPunct="1"/>
            <a:r>
              <a:rPr lang="en-US" smtClean="0"/>
              <a:t>Có thể dẫn tới mất mát thông tin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GB" smtClean="0"/>
              <a:t>Suy hao của tín hiệu số</a:t>
            </a:r>
          </a:p>
        </p:txBody>
      </p:sp>
      <p:pic>
        <p:nvPicPr>
          <p:cNvPr id="28675" name="Picture 3"/>
          <p:cNvPicPr>
            <a:picLocks noChangeAspect="1" noChangeArrowheads="1"/>
          </p:cNvPicPr>
          <p:nvPr/>
        </p:nvPicPr>
        <p:blipFill>
          <a:blip r:embed="rId2">
            <a:extLst>
              <a:ext uri="{28A0092B-C50C-407E-A947-70E740481C1C}">
                <a14:useLocalDpi xmlns:a14="http://schemas.microsoft.com/office/drawing/2010/main" val="0"/>
              </a:ext>
            </a:extLst>
          </a:blip>
          <a:srcRect b="35335"/>
          <a:stretch>
            <a:fillRect/>
          </a:stretch>
        </p:blipFill>
        <p:spPr bwMode="auto">
          <a:xfrm>
            <a:off x="76200" y="2544763"/>
            <a:ext cx="8991600" cy="217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GB" smtClean="0"/>
              <a:t>Chuyển âm thanh đầu vào thành tín hiệu tuần tự</a:t>
            </a:r>
          </a:p>
        </p:txBody>
      </p:sp>
      <p:pic>
        <p:nvPicPr>
          <p:cNvPr id="29699" name="Picture 3"/>
          <p:cNvPicPr>
            <a:picLocks noChangeAspect="1" noChangeArrowheads="1"/>
          </p:cNvPicPr>
          <p:nvPr/>
        </p:nvPicPr>
        <p:blipFill>
          <a:blip r:embed="rId2">
            <a:extLst>
              <a:ext uri="{28A0092B-C50C-407E-A947-70E740481C1C}">
                <a14:useLocalDpi xmlns:a14="http://schemas.microsoft.com/office/drawing/2010/main" val="0"/>
              </a:ext>
            </a:extLst>
          </a:blip>
          <a:srcRect b="33450"/>
          <a:stretch>
            <a:fillRect/>
          </a:stretch>
        </p:blipFill>
        <p:spPr bwMode="auto">
          <a:xfrm>
            <a:off x="0" y="1884363"/>
            <a:ext cx="9144000" cy="352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Dữ liệu số dạng nhị phân</a:t>
            </a:r>
          </a:p>
        </p:txBody>
      </p:sp>
      <p:sp>
        <p:nvSpPr>
          <p:cNvPr id="30723" name="Rectangle 3"/>
          <p:cNvSpPr>
            <a:spLocks noGrp="1" noChangeArrowheads="1"/>
          </p:cNvSpPr>
          <p:nvPr>
            <p:ph type="body" idx="1"/>
          </p:nvPr>
        </p:nvSpPr>
        <p:spPr/>
        <p:txBody>
          <a:bodyPr/>
          <a:lstStyle/>
          <a:p>
            <a:pPr eaLnBrk="1" hangingPunct="1"/>
            <a:r>
              <a:rPr lang="en-US" smtClean="0"/>
              <a:t>Nhận được từ máy tính</a:t>
            </a:r>
          </a:p>
          <a:p>
            <a:pPr eaLnBrk="1" hangingPunct="1"/>
            <a:r>
              <a:rPr lang="en-US" smtClean="0"/>
              <a:t>Có 2 thành phần DC</a:t>
            </a:r>
          </a:p>
          <a:p>
            <a:pPr eaLnBrk="1" hangingPunct="1"/>
            <a:r>
              <a:rPr lang="en-US" smtClean="0"/>
              <a:t>Băng thông phụ thuộc vào tốc độ dữ liệu</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GB" smtClean="0"/>
              <a:t>Chuyển từ PC Input ra tín hiệu số</a:t>
            </a:r>
          </a:p>
        </p:txBody>
      </p:sp>
      <p:pic>
        <p:nvPicPr>
          <p:cNvPr id="31747" name="Picture 3"/>
          <p:cNvPicPr>
            <a:picLocks noChangeAspect="1" noChangeArrowheads="1"/>
          </p:cNvPicPr>
          <p:nvPr/>
        </p:nvPicPr>
        <p:blipFill>
          <a:blip r:embed="rId2">
            <a:extLst>
              <a:ext uri="{28A0092B-C50C-407E-A947-70E740481C1C}">
                <a14:useLocalDpi xmlns:a14="http://schemas.microsoft.com/office/drawing/2010/main" val="0"/>
              </a:ext>
            </a:extLst>
          </a:blip>
          <a:srcRect b="23676"/>
          <a:stretch>
            <a:fillRect/>
          </a:stretch>
        </p:blipFill>
        <p:spPr bwMode="auto">
          <a:xfrm>
            <a:off x="0" y="1752600"/>
            <a:ext cx="9144000" cy="363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Các khái niệm chính (2)</a:t>
            </a:r>
          </a:p>
        </p:txBody>
      </p:sp>
      <p:sp>
        <p:nvSpPr>
          <p:cNvPr id="5123" name="Rectangle 3"/>
          <p:cNvSpPr>
            <a:spLocks noGrp="1" noChangeArrowheads="1"/>
          </p:cNvSpPr>
          <p:nvPr>
            <p:ph type="body" idx="1"/>
          </p:nvPr>
        </p:nvSpPr>
        <p:spPr/>
        <p:txBody>
          <a:bodyPr/>
          <a:lstStyle/>
          <a:p>
            <a:pPr eaLnBrk="1" hangingPunct="1"/>
            <a:r>
              <a:rPr lang="en-US" smtClean="0"/>
              <a:t>Nối trực tiếp: không có thiết bị ở giữa</a:t>
            </a:r>
          </a:p>
          <a:p>
            <a:pPr eaLnBrk="1" hangingPunct="1"/>
            <a:r>
              <a:rPr lang="en-US" smtClean="0"/>
              <a:t>Điểm nối điểm</a:t>
            </a:r>
          </a:p>
          <a:p>
            <a:pPr lvl="1" eaLnBrk="1" hangingPunct="1"/>
            <a:r>
              <a:rPr lang="en-US" smtClean="0"/>
              <a:t>Có kết nối trực tiếp</a:t>
            </a:r>
          </a:p>
          <a:p>
            <a:pPr lvl="1" eaLnBrk="1" hangingPunct="1"/>
            <a:r>
              <a:rPr lang="en-US" smtClean="0"/>
              <a:t>Chỉ có 2 thiết bị chia sẻ đường link</a:t>
            </a:r>
          </a:p>
          <a:p>
            <a:pPr eaLnBrk="1" hangingPunct="1"/>
            <a:r>
              <a:rPr lang="en-US" smtClean="0"/>
              <a:t>Kết nối đa điểm</a:t>
            </a:r>
          </a:p>
          <a:p>
            <a:pPr lvl="1" eaLnBrk="1" hangingPunct="1"/>
            <a:r>
              <a:rPr lang="en-US" smtClean="0"/>
              <a:t>Có hơn 2 thiết bị chia sẻ đường kết nối</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Dữ liệu và tín hiệu</a:t>
            </a:r>
          </a:p>
        </p:txBody>
      </p:sp>
      <p:sp>
        <p:nvSpPr>
          <p:cNvPr id="32771" name="Rectangle 3"/>
          <p:cNvSpPr>
            <a:spLocks noGrp="1" noChangeArrowheads="1"/>
          </p:cNvSpPr>
          <p:nvPr>
            <p:ph type="body" idx="1"/>
          </p:nvPr>
        </p:nvSpPr>
        <p:spPr/>
        <p:txBody>
          <a:bodyPr/>
          <a:lstStyle/>
          <a:p>
            <a:pPr eaLnBrk="1" hangingPunct="1"/>
            <a:r>
              <a:rPr lang="en-US" smtClean="0"/>
              <a:t>Thông thường người ta sử dụng tín hiệu số cho dữ liệu số, tín hiệu tuần tự cho dữ liệu tuần tự</a:t>
            </a:r>
          </a:p>
          <a:p>
            <a:pPr eaLnBrk="1" hangingPunct="1"/>
            <a:r>
              <a:rPr lang="en-US" smtClean="0"/>
              <a:t>Có thể sử dụng tín hiệu tuần tự để mang dữ liệu số: dùng Modem</a:t>
            </a:r>
          </a:p>
          <a:p>
            <a:pPr eaLnBrk="1" hangingPunct="1"/>
            <a:r>
              <a:rPr lang="en-US" smtClean="0"/>
              <a:t>Có thể sử dụng tín hiệu số để mang dữ liệu tuần tự: Đĩa CD audio</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Tín hiệu tuần tự mang dữ liệu tuần tự và dữ liệu số</a:t>
            </a:r>
          </a:p>
        </p:txBody>
      </p:sp>
      <p:pic>
        <p:nvPicPr>
          <p:cNvPr id="33795" name="Picture 3"/>
          <p:cNvPicPr>
            <a:picLocks noChangeAspect="1" noChangeArrowheads="1"/>
          </p:cNvPicPr>
          <p:nvPr/>
        </p:nvPicPr>
        <p:blipFill>
          <a:blip r:embed="rId2">
            <a:extLst>
              <a:ext uri="{28A0092B-C50C-407E-A947-70E740481C1C}">
                <a14:useLocalDpi xmlns:a14="http://schemas.microsoft.com/office/drawing/2010/main" val="0"/>
              </a:ext>
            </a:extLst>
          </a:blip>
          <a:srcRect r="5000" b="56525"/>
          <a:stretch>
            <a:fillRect/>
          </a:stretch>
        </p:blipFill>
        <p:spPr bwMode="auto">
          <a:xfrm>
            <a:off x="0" y="1770063"/>
            <a:ext cx="9144000" cy="516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Tín hiệu số mang dữ liệu tuần tự và dữ liệu số</a:t>
            </a:r>
          </a:p>
        </p:txBody>
      </p:sp>
      <p:pic>
        <p:nvPicPr>
          <p:cNvPr id="34819" name="Picture 3"/>
          <p:cNvPicPr>
            <a:picLocks noChangeAspect="1" noChangeArrowheads="1"/>
          </p:cNvPicPr>
          <p:nvPr/>
        </p:nvPicPr>
        <p:blipFill>
          <a:blip r:embed="rId2">
            <a:extLst>
              <a:ext uri="{28A0092B-C50C-407E-A947-70E740481C1C}">
                <a14:useLocalDpi xmlns:a14="http://schemas.microsoft.com/office/drawing/2010/main" val="0"/>
              </a:ext>
            </a:extLst>
          </a:blip>
          <a:srcRect l="2438" t="48415" r="3708" b="8110"/>
          <a:stretch>
            <a:fillRect/>
          </a:stretch>
        </p:blipFill>
        <p:spPr bwMode="auto">
          <a:xfrm>
            <a:off x="0" y="1633538"/>
            <a:ext cx="9144000" cy="522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Việc truyền tín hiệu tuần tự</a:t>
            </a:r>
          </a:p>
        </p:txBody>
      </p:sp>
      <p:sp>
        <p:nvSpPr>
          <p:cNvPr id="35843" name="Rectangle 3"/>
          <p:cNvSpPr>
            <a:spLocks noGrp="1" noChangeArrowheads="1"/>
          </p:cNvSpPr>
          <p:nvPr>
            <p:ph type="body" idx="1"/>
          </p:nvPr>
        </p:nvSpPr>
        <p:spPr/>
        <p:txBody>
          <a:bodyPr/>
          <a:lstStyle/>
          <a:p>
            <a:pPr eaLnBrk="1" hangingPunct="1"/>
            <a:r>
              <a:rPr lang="en-US" smtClean="0"/>
              <a:t>Tín hiệu tuần tự được truyền không cần quan tâm đến nội dung</a:t>
            </a:r>
          </a:p>
          <a:p>
            <a:pPr eaLnBrk="1" hangingPunct="1"/>
            <a:r>
              <a:rPr lang="en-US" smtClean="0"/>
              <a:t>Có thể là dữ liệu tuần tự hay số</a:t>
            </a:r>
          </a:p>
          <a:p>
            <a:pPr eaLnBrk="1" hangingPunct="1"/>
            <a:r>
              <a:rPr lang="en-US" smtClean="0"/>
              <a:t>Có thể có sự suy giảm khi truyền qua khoảng cách</a:t>
            </a:r>
          </a:p>
          <a:p>
            <a:pPr eaLnBrk="1" hangingPunct="1"/>
            <a:r>
              <a:rPr lang="en-US" smtClean="0"/>
              <a:t>Có thể dùng bộ khuyếch đại để khuếch đại tín hiệu</a:t>
            </a:r>
          </a:p>
          <a:p>
            <a:pPr eaLnBrk="1" hangingPunct="1"/>
            <a:r>
              <a:rPr lang="en-US" smtClean="0"/>
              <a:t>Có thể khuyếch đại cả nhiễu</a:t>
            </a:r>
          </a:p>
          <a:p>
            <a:pPr eaLnBrk="1" hangingPunct="1"/>
            <a:endParaRPr lang="en-US"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Việc truyền tín hiệu số</a:t>
            </a:r>
          </a:p>
        </p:txBody>
      </p:sp>
      <p:sp>
        <p:nvSpPr>
          <p:cNvPr id="36867" name="Rectangle 3"/>
          <p:cNvSpPr>
            <a:spLocks noGrp="1" noChangeArrowheads="1"/>
          </p:cNvSpPr>
          <p:nvPr>
            <p:ph type="body" idx="1"/>
          </p:nvPr>
        </p:nvSpPr>
        <p:spPr/>
        <p:txBody>
          <a:bodyPr/>
          <a:lstStyle/>
          <a:p>
            <a:pPr eaLnBrk="1" hangingPunct="1"/>
            <a:r>
              <a:rPr lang="en-US" smtClean="0"/>
              <a:t>Phải quan tâm đến nội dung</a:t>
            </a:r>
          </a:p>
          <a:p>
            <a:pPr eaLnBrk="1" hangingPunct="1"/>
            <a:r>
              <a:rPr lang="en-US" smtClean="0"/>
              <a:t>Thông tin có thể bị ảnh hưởng của nhiễu, suy giảm …</a:t>
            </a:r>
          </a:p>
          <a:p>
            <a:pPr eaLnBrk="1" hangingPunct="1"/>
            <a:r>
              <a:rPr lang="en-US" smtClean="0"/>
              <a:t>Có thể sử dụng bộ tiếp sức: bộ tiếp sức nhận tín hiệu, nhận biết các bit, truyền tiếp</a:t>
            </a:r>
          </a:p>
          <a:p>
            <a:pPr eaLnBrk="1" hangingPunct="1"/>
            <a:r>
              <a:rPr lang="en-US" smtClean="0"/>
              <a:t>Khác phục được suy giam và không khuyếch đại nhiễu</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Ưu điểm của truyền tín hiệu số</a:t>
            </a:r>
          </a:p>
        </p:txBody>
      </p:sp>
      <p:sp>
        <p:nvSpPr>
          <p:cNvPr id="37891" name="Rectangle 3"/>
          <p:cNvSpPr>
            <a:spLocks noGrp="1" noChangeArrowheads="1"/>
          </p:cNvSpPr>
          <p:nvPr>
            <p:ph type="body" idx="1"/>
          </p:nvPr>
        </p:nvSpPr>
        <p:spPr/>
        <p:txBody>
          <a:bodyPr/>
          <a:lstStyle/>
          <a:p>
            <a:pPr eaLnBrk="1" hangingPunct="1">
              <a:lnSpc>
                <a:spcPct val="90000"/>
              </a:lnSpc>
            </a:pPr>
            <a:r>
              <a:rPr lang="en-US" smtClean="0"/>
              <a:t>Kỹ thuật số: giá rẻ với kỹ thuật LSI/VLSI</a:t>
            </a:r>
          </a:p>
          <a:p>
            <a:pPr eaLnBrk="1" hangingPunct="1">
              <a:lnSpc>
                <a:spcPct val="90000"/>
              </a:lnSpc>
            </a:pPr>
            <a:r>
              <a:rPr lang="en-US" smtClean="0"/>
              <a:t>Toàn vẹn thông tin: Có thể dùng với khoảng cách xa trên đường truyền chất lượng thấp</a:t>
            </a:r>
          </a:p>
          <a:p>
            <a:pPr eaLnBrk="1" hangingPunct="1">
              <a:lnSpc>
                <a:spcPct val="90000"/>
              </a:lnSpc>
            </a:pPr>
            <a:r>
              <a:rPr lang="en-US" smtClean="0"/>
              <a:t>Khả năng sử dụng</a:t>
            </a:r>
          </a:p>
          <a:p>
            <a:pPr lvl="1" eaLnBrk="1" hangingPunct="1">
              <a:lnSpc>
                <a:spcPct val="90000"/>
              </a:lnSpc>
            </a:pPr>
            <a:r>
              <a:rPr lang="en-US" smtClean="0"/>
              <a:t>Tiết kiệm khi sử dụng các đường băng thông cao</a:t>
            </a:r>
          </a:p>
          <a:p>
            <a:pPr lvl="1" eaLnBrk="1" hangingPunct="1">
              <a:lnSpc>
                <a:spcPct val="90000"/>
              </a:lnSpc>
            </a:pPr>
            <a:r>
              <a:rPr lang="en-US" smtClean="0"/>
              <a:t>Dễ đa nhập (multiplexing) với các kỹ thuật số</a:t>
            </a:r>
          </a:p>
          <a:p>
            <a:pPr eaLnBrk="1" hangingPunct="1">
              <a:lnSpc>
                <a:spcPct val="90000"/>
              </a:lnSpc>
            </a:pPr>
            <a:r>
              <a:rPr lang="en-US" smtClean="0"/>
              <a:t>Bảo mật: dùng mã hóa</a:t>
            </a:r>
          </a:p>
          <a:p>
            <a:pPr eaLnBrk="1" hangingPunct="1">
              <a:lnSpc>
                <a:spcPct val="90000"/>
              </a:lnSpc>
            </a:pPr>
            <a:r>
              <a:rPr lang="en-US" smtClean="0"/>
              <a:t>Tính thống nhất: Có thể truyền cả dữ liệu tuần tự và số như nhau</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Sai số đường truyền</a:t>
            </a:r>
          </a:p>
        </p:txBody>
      </p:sp>
      <p:sp>
        <p:nvSpPr>
          <p:cNvPr id="38915" name="Rectangle 3"/>
          <p:cNvSpPr>
            <a:spLocks noGrp="1" noChangeArrowheads="1"/>
          </p:cNvSpPr>
          <p:nvPr>
            <p:ph type="body" idx="1"/>
          </p:nvPr>
        </p:nvSpPr>
        <p:spPr/>
        <p:txBody>
          <a:bodyPr/>
          <a:lstStyle/>
          <a:p>
            <a:pPr eaLnBrk="1" hangingPunct="1"/>
            <a:r>
              <a:rPr lang="en-US" smtClean="0"/>
              <a:t>Tín hiệu nhận có thể khác với tín hiệu truyền</a:t>
            </a:r>
          </a:p>
          <a:p>
            <a:pPr eaLnBrk="1" hangingPunct="1"/>
            <a:r>
              <a:rPr lang="en-US" smtClean="0"/>
              <a:t>Tuần tự: Giảm chất lượng tín hiệu</a:t>
            </a:r>
          </a:p>
          <a:p>
            <a:pPr eaLnBrk="1" hangingPunct="1"/>
            <a:r>
              <a:rPr lang="en-US" smtClean="0"/>
              <a:t>Số: các bit sai </a:t>
            </a:r>
          </a:p>
          <a:p>
            <a:pPr eaLnBrk="1" hangingPunct="1"/>
            <a:r>
              <a:rPr lang="en-US" smtClean="0"/>
              <a:t>Nguyên nhân:</a:t>
            </a:r>
          </a:p>
          <a:p>
            <a:pPr lvl="1" eaLnBrk="1" hangingPunct="1"/>
            <a:r>
              <a:rPr lang="en-US" smtClean="0"/>
              <a:t>Suy giảm và méo tín hiệu</a:t>
            </a:r>
          </a:p>
          <a:p>
            <a:pPr lvl="1" eaLnBrk="1" hangingPunct="1"/>
            <a:r>
              <a:rPr lang="en-US" smtClean="0"/>
              <a:t>Méo do độ trễ</a:t>
            </a:r>
          </a:p>
          <a:p>
            <a:pPr lvl="1" eaLnBrk="1" hangingPunct="1"/>
            <a:r>
              <a:rPr lang="en-US" smtClean="0"/>
              <a:t>Nhiễu</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Độ suy giảm tín hiệu</a:t>
            </a:r>
          </a:p>
        </p:txBody>
      </p:sp>
      <p:sp>
        <p:nvSpPr>
          <p:cNvPr id="39939" name="Rectangle 3"/>
          <p:cNvSpPr>
            <a:spLocks noGrp="1" noChangeArrowheads="1"/>
          </p:cNvSpPr>
          <p:nvPr>
            <p:ph type="body" idx="1"/>
          </p:nvPr>
        </p:nvSpPr>
        <p:spPr>
          <a:xfrm>
            <a:off x="457200" y="1447800"/>
            <a:ext cx="8229600" cy="3886200"/>
          </a:xfrm>
        </p:spPr>
        <p:txBody>
          <a:bodyPr/>
          <a:lstStyle/>
          <a:p>
            <a:pPr eaLnBrk="1" hangingPunct="1"/>
            <a:r>
              <a:rPr lang="en-US" sz="2600" smtClean="0"/>
              <a:t>Khi một tín hiệu lan truyền qua một môi trường truyền, cường độ (biên độ) của tín hiệu bị suy giảm (theo khoảng cách)</a:t>
            </a:r>
          </a:p>
          <a:p>
            <a:pPr eaLnBrk="1" hangingPunct="1"/>
            <a:r>
              <a:rPr lang="en-US" sz="2600" smtClean="0"/>
              <a:t>Tùy thuộc vào môi trường truyền dẫn</a:t>
            </a:r>
            <a:endParaRPr lang="en-US" sz="2700" smtClean="0"/>
          </a:p>
          <a:p>
            <a:pPr eaLnBrk="1" hangingPunct="1"/>
            <a:r>
              <a:rPr lang="en-US" sz="2600" smtClean="0"/>
              <a:t>Cường độ tín hiệu nhận phải</a:t>
            </a:r>
          </a:p>
          <a:p>
            <a:pPr lvl="1" eaLnBrk="1" hangingPunct="1"/>
            <a:r>
              <a:rPr lang="en-US" sz="2400" smtClean="0"/>
              <a:t>Đủ mạnh để thiết bị nhận nhận biết được</a:t>
            </a:r>
          </a:p>
          <a:p>
            <a:pPr lvl="1" eaLnBrk="1" hangingPunct="1"/>
            <a:r>
              <a:rPr lang="en-US" sz="2400" smtClean="0"/>
              <a:t>Đủ cao so với nhiễu để t/h không bị lỗi</a:t>
            </a:r>
          </a:p>
          <a:p>
            <a:pPr eaLnBrk="1" hangingPunct="1"/>
            <a:r>
              <a:rPr lang="en-US" sz="2700" smtClean="0"/>
              <a:t>Suy giảm là một hàm tăng theo tần số</a:t>
            </a:r>
            <a:endParaRPr lang="en-US" sz="260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Độ suy giảm tín hiệu</a:t>
            </a:r>
          </a:p>
        </p:txBody>
      </p:sp>
      <p:sp>
        <p:nvSpPr>
          <p:cNvPr id="40963" name="Rectangle 3"/>
          <p:cNvSpPr>
            <a:spLocks noGrp="1" noChangeArrowheads="1"/>
          </p:cNvSpPr>
          <p:nvPr>
            <p:ph type="body" idx="1"/>
          </p:nvPr>
        </p:nvSpPr>
        <p:spPr/>
        <p:txBody>
          <a:bodyPr/>
          <a:lstStyle/>
          <a:p>
            <a:pPr eaLnBrk="1" hangingPunct="1"/>
            <a:r>
              <a:rPr lang="en-US" smtClean="0"/>
              <a:t>Đo bằng đơn vị decibel (dB)</a:t>
            </a:r>
          </a:p>
          <a:p>
            <a:pPr eaLnBrk="1" hangingPunct="1"/>
            <a:r>
              <a:rPr lang="en-US" smtClean="0"/>
              <a:t>Công thức</a:t>
            </a:r>
          </a:p>
          <a:p>
            <a:pPr lvl="1" eaLnBrk="1" hangingPunct="1"/>
            <a:r>
              <a:rPr lang="en-US" smtClean="0"/>
              <a:t>Attenuation = 10log</a:t>
            </a:r>
            <a:r>
              <a:rPr lang="en-US" baseline="-25000" smtClean="0"/>
              <a:t>10</a:t>
            </a:r>
            <a:r>
              <a:rPr lang="en-US" smtClean="0"/>
              <a:t>(P1/P2) (dB)</a:t>
            </a:r>
          </a:p>
          <a:p>
            <a:pPr lvl="2" eaLnBrk="1" hangingPunct="1"/>
            <a:r>
              <a:rPr lang="en-US" smtClean="0"/>
              <a:t>P1: công suất của tín hiệu nhận (W)</a:t>
            </a:r>
          </a:p>
          <a:p>
            <a:pPr lvl="2" eaLnBrk="1" hangingPunct="1"/>
            <a:r>
              <a:rPr lang="en-US" smtClean="0"/>
              <a:t>P2: công suất của tín hiệu truyền (W)</a:t>
            </a:r>
          </a:p>
          <a:p>
            <a:pPr lvl="1" eaLnBrk="1" hangingPunct="1"/>
            <a:r>
              <a:rPr lang="en-US" smtClean="0"/>
              <a:t>Decibel (dB) là giá trị sai biệt tương đối</a:t>
            </a:r>
          </a:p>
          <a:p>
            <a:pPr lvl="2" eaLnBrk="1" hangingPunct="1"/>
            <a:r>
              <a:rPr lang="en-US" smtClean="0"/>
              <a:t>Công suất suy giảm ½ </a:t>
            </a:r>
            <a:r>
              <a:rPr lang="en-US" smtClean="0">
                <a:sym typeface="Symbol" pitchFamily="18" charset="2"/>
              </a:rPr>
              <a:t></a:t>
            </a:r>
            <a:r>
              <a:rPr lang="en-US" smtClean="0"/>
              <a:t> độ hao hụt là 3dB</a:t>
            </a:r>
          </a:p>
          <a:p>
            <a:pPr lvl="2" eaLnBrk="1" hangingPunct="1"/>
            <a:r>
              <a:rPr lang="en-US" smtClean="0"/>
              <a:t>Công suất tăng gấp đôi </a:t>
            </a:r>
            <a:r>
              <a:rPr lang="en-US" smtClean="0">
                <a:sym typeface="Symbol" pitchFamily="18" charset="2"/>
              </a:rPr>
              <a:t></a:t>
            </a:r>
            <a:r>
              <a:rPr lang="en-US" smtClean="0"/>
              <a:t> độ lợi là 3dB</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t>Méo do trễ truyền</a:t>
            </a:r>
          </a:p>
        </p:txBody>
      </p:sp>
      <p:sp>
        <p:nvSpPr>
          <p:cNvPr id="41987" name="Rectangle 3"/>
          <p:cNvSpPr>
            <a:spLocks noGrp="1" noChangeArrowheads="1"/>
          </p:cNvSpPr>
          <p:nvPr>
            <p:ph type="body" idx="1"/>
          </p:nvPr>
        </p:nvSpPr>
        <p:spPr>
          <a:xfrm>
            <a:off x="457200" y="1600200"/>
            <a:ext cx="8229600" cy="2971800"/>
          </a:xfrm>
        </p:spPr>
        <p:txBody>
          <a:bodyPr/>
          <a:lstStyle/>
          <a:p>
            <a:pPr eaLnBrk="1" hangingPunct="1">
              <a:lnSpc>
                <a:spcPct val="80000"/>
              </a:lnSpc>
            </a:pPr>
            <a:r>
              <a:rPr lang="en-US" sz="3400" smtClean="0"/>
              <a:t>Chỉ xảy ra trong môi trường truyền dẫn hữu tuyến</a:t>
            </a:r>
          </a:p>
          <a:p>
            <a:pPr eaLnBrk="1" hangingPunct="1">
              <a:lnSpc>
                <a:spcPct val="80000"/>
              </a:lnSpc>
            </a:pPr>
            <a:r>
              <a:rPr lang="en-US" sz="3400" smtClean="0"/>
              <a:t>Vận tốc lan truyền thay đổi theo tần số</a:t>
            </a:r>
          </a:p>
          <a:p>
            <a:pPr lvl="2" eaLnBrk="1" hangingPunct="1">
              <a:lnSpc>
                <a:spcPct val="80000"/>
              </a:lnSpc>
            </a:pPr>
            <a:r>
              <a:rPr lang="en-US" sz="2800" smtClean="0"/>
              <a:t>Vận tốc cao nhất ở gần tần số trung tâm</a:t>
            </a:r>
          </a:p>
          <a:p>
            <a:pPr lvl="2" eaLnBrk="1" hangingPunct="1">
              <a:lnSpc>
                <a:spcPct val="80000"/>
              </a:lnSpc>
            </a:pPr>
            <a:r>
              <a:rPr lang="en-US" sz="2800" smtClean="0"/>
              <a:t>Các thành phần tần số khác nhau sẽ đến đích ở các thời điểm khác nhau</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Các khái niệm chính (3)</a:t>
            </a:r>
          </a:p>
        </p:txBody>
      </p:sp>
      <p:sp>
        <p:nvSpPr>
          <p:cNvPr id="6147" name="Rectangle 3"/>
          <p:cNvSpPr>
            <a:spLocks noGrp="1" noChangeArrowheads="1"/>
          </p:cNvSpPr>
          <p:nvPr>
            <p:ph type="body" idx="1"/>
          </p:nvPr>
        </p:nvSpPr>
        <p:spPr/>
        <p:txBody>
          <a:bodyPr/>
          <a:lstStyle/>
          <a:p>
            <a:pPr eaLnBrk="1" hangingPunct="1"/>
            <a:r>
              <a:rPr lang="en-US" smtClean="0"/>
              <a:t>Đơn công (Simplex)</a:t>
            </a:r>
          </a:p>
          <a:p>
            <a:pPr lvl="1" eaLnBrk="1" hangingPunct="1"/>
            <a:r>
              <a:rPr lang="en-US" smtClean="0"/>
              <a:t>Chỉ có thể truyền 1 chiều như là sóng Truyền hình</a:t>
            </a:r>
          </a:p>
          <a:p>
            <a:pPr eaLnBrk="1" hangingPunct="1"/>
            <a:r>
              <a:rPr lang="en-US" smtClean="0"/>
              <a:t>Nửa song công (Half Duplex)</a:t>
            </a:r>
          </a:p>
          <a:p>
            <a:pPr lvl="1" eaLnBrk="1" hangingPunct="1"/>
            <a:r>
              <a:rPr lang="en-US" smtClean="0"/>
              <a:t>Có thể truyền 2 chiều nhưng trong một thời điểm chỉ có thể truyền 1 chiều</a:t>
            </a:r>
          </a:p>
          <a:p>
            <a:pPr eaLnBrk="1" hangingPunct="1"/>
            <a:r>
              <a:rPr lang="en-US" smtClean="0"/>
              <a:t>Song công (Duplex)</a:t>
            </a:r>
          </a:p>
          <a:p>
            <a:pPr lvl="1" eaLnBrk="1" hangingPunct="1"/>
            <a:r>
              <a:rPr lang="en-US" smtClean="0"/>
              <a:t>Có thể truyền 2 chiều trong cùng một thời gian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Nhiễu</a:t>
            </a:r>
          </a:p>
        </p:txBody>
      </p:sp>
      <p:sp>
        <p:nvSpPr>
          <p:cNvPr id="43011" name="Rectangle 3"/>
          <p:cNvSpPr>
            <a:spLocks noGrp="1" noChangeArrowheads="1"/>
          </p:cNvSpPr>
          <p:nvPr>
            <p:ph type="body" idx="1"/>
          </p:nvPr>
        </p:nvSpPr>
        <p:spPr/>
        <p:txBody>
          <a:bodyPr/>
          <a:lstStyle/>
          <a:p>
            <a:pPr eaLnBrk="1" hangingPunct="1">
              <a:lnSpc>
                <a:spcPct val="90000"/>
              </a:lnSpc>
            </a:pPr>
            <a:r>
              <a:rPr lang="en-US" smtClean="0"/>
              <a:t>Tín hiệu thêm vào giữa thiết bị phát và thiết bị thu</a:t>
            </a:r>
          </a:p>
          <a:p>
            <a:pPr eaLnBrk="1" hangingPunct="1">
              <a:lnSpc>
                <a:spcPct val="90000"/>
              </a:lnSpc>
            </a:pPr>
            <a:r>
              <a:rPr lang="en-US" smtClean="0"/>
              <a:t>Các loại nhiễu</a:t>
            </a:r>
          </a:p>
          <a:p>
            <a:pPr lvl="1" eaLnBrk="1" hangingPunct="1">
              <a:lnSpc>
                <a:spcPct val="90000"/>
              </a:lnSpc>
            </a:pPr>
            <a:r>
              <a:rPr lang="en-US" smtClean="0"/>
              <a:t>Nhiễu nhiệt</a:t>
            </a:r>
          </a:p>
          <a:p>
            <a:pPr lvl="1" eaLnBrk="1" hangingPunct="1">
              <a:lnSpc>
                <a:spcPct val="90000"/>
              </a:lnSpc>
            </a:pPr>
            <a:r>
              <a:rPr lang="en-US" smtClean="0"/>
              <a:t>Nhiễu điều chế</a:t>
            </a:r>
          </a:p>
          <a:p>
            <a:pPr lvl="1" eaLnBrk="1" hangingPunct="1">
              <a:lnSpc>
                <a:spcPct val="90000"/>
              </a:lnSpc>
            </a:pPr>
            <a:r>
              <a:rPr lang="en-US" smtClean="0"/>
              <a:t>Nhiễu xuyên kênh (cross talk)</a:t>
            </a:r>
          </a:p>
          <a:p>
            <a:pPr lvl="1" eaLnBrk="1" hangingPunct="1">
              <a:lnSpc>
                <a:spcPct val="90000"/>
              </a:lnSpc>
            </a:pPr>
            <a:r>
              <a:rPr lang="en-US" smtClean="0"/>
              <a:t>Nhiễu xung</a:t>
            </a:r>
          </a:p>
          <a:p>
            <a:pPr lvl="1" eaLnBrk="1" hangingPunct="1">
              <a:lnSpc>
                <a:spcPct val="90000"/>
              </a:lnSpc>
            </a:pPr>
            <a:endParaRPr lang="en-US"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Nhiễu</a:t>
            </a:r>
          </a:p>
        </p:txBody>
      </p:sp>
      <p:pic>
        <p:nvPicPr>
          <p:cNvPr id="440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925513"/>
            <a:ext cx="7162800" cy="558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Nhiễu (1)</a:t>
            </a:r>
          </a:p>
        </p:txBody>
      </p:sp>
      <p:sp>
        <p:nvSpPr>
          <p:cNvPr id="45059" name="Rectangle 3"/>
          <p:cNvSpPr>
            <a:spLocks noGrp="1" noChangeArrowheads="1"/>
          </p:cNvSpPr>
          <p:nvPr>
            <p:ph type="body" idx="1"/>
          </p:nvPr>
        </p:nvSpPr>
        <p:spPr/>
        <p:txBody>
          <a:bodyPr/>
          <a:lstStyle/>
          <a:p>
            <a:pPr eaLnBrk="1" hangingPunct="1"/>
            <a:r>
              <a:rPr lang="en-US" smtClean="0"/>
              <a:t>Nhiễu nhiệt </a:t>
            </a:r>
          </a:p>
          <a:p>
            <a:pPr lvl="1" eaLnBrk="1" hangingPunct="1"/>
            <a:r>
              <a:rPr lang="en-US" smtClean="0"/>
              <a:t>Do dao động nhiệt của các điện tử trong chất dẫn</a:t>
            </a:r>
          </a:p>
          <a:p>
            <a:pPr lvl="1" eaLnBrk="1" hangingPunct="1"/>
            <a:r>
              <a:rPr lang="en-US" smtClean="0"/>
              <a:t>Phân tán đồng nhất trên phổ tần số</a:t>
            </a:r>
          </a:p>
          <a:p>
            <a:pPr lvl="1" eaLnBrk="1" hangingPunct="1"/>
            <a:r>
              <a:rPr lang="en-US" smtClean="0"/>
              <a:t>Nhiễu trắng</a:t>
            </a:r>
          </a:p>
          <a:p>
            <a:pPr lvl="1" eaLnBrk="1" hangingPunct="1"/>
            <a:r>
              <a:rPr lang="en-US" smtClean="0"/>
              <a:t>Không thể loại bỏ </a:t>
            </a:r>
            <a:r>
              <a:rPr lang="en-US" smtClean="0">
                <a:sym typeface="Symbol" pitchFamily="18" charset="2"/>
              </a:rPr>
              <a:t> </a:t>
            </a:r>
            <a:r>
              <a:rPr lang="en-US" smtClean="0"/>
              <a:t>giới hạn hiệu suất của hệ thống</a:t>
            </a:r>
          </a:p>
          <a:p>
            <a:pPr eaLnBrk="1" hangingPunct="1"/>
            <a:r>
              <a:rPr lang="en-US" smtClean="0"/>
              <a:t>Nhiễu điều chế</a:t>
            </a:r>
          </a:p>
          <a:p>
            <a:pPr lvl="1" eaLnBrk="1" hangingPunct="1"/>
            <a:r>
              <a:rPr lang="en-US" smtClean="0"/>
              <a:t>Tín hiệu nhiễu có tần số là tổng hoặc hiệu tần số của các tín hiệu dùng chung môi trường truyền</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Nhiễu (2)</a:t>
            </a:r>
          </a:p>
        </p:txBody>
      </p:sp>
      <p:sp>
        <p:nvSpPr>
          <p:cNvPr id="46083" name="Rectangle 3"/>
          <p:cNvSpPr>
            <a:spLocks noGrp="1" noChangeArrowheads="1"/>
          </p:cNvSpPr>
          <p:nvPr>
            <p:ph type="body" idx="1"/>
          </p:nvPr>
        </p:nvSpPr>
        <p:spPr/>
        <p:txBody>
          <a:bodyPr/>
          <a:lstStyle/>
          <a:p>
            <a:pPr eaLnBrk="1" hangingPunct="1"/>
            <a:r>
              <a:rPr lang="en-US" smtClean="0"/>
              <a:t>Nhiễu xuyên kênh (crosstalk)</a:t>
            </a:r>
          </a:p>
          <a:p>
            <a:pPr lvl="1" eaLnBrk="1" hangingPunct="1"/>
            <a:r>
              <a:rPr lang="en-US" smtClean="0"/>
              <a:t>Tín hiện từ đường truyền này ảnh hưởng sang các đường truyền khác</a:t>
            </a:r>
          </a:p>
          <a:p>
            <a:pPr eaLnBrk="1" hangingPunct="1"/>
            <a:r>
              <a:rPr lang="en-US" smtClean="0"/>
              <a:t>Nhiễu xung</a:t>
            </a:r>
          </a:p>
          <a:p>
            <a:pPr lvl="1" eaLnBrk="1" hangingPunct="1"/>
            <a:r>
              <a:rPr lang="en-US" smtClean="0"/>
              <a:t>Xung bất thường (spike): như </a:t>
            </a:r>
            <a:r>
              <a:rPr lang="en-US" sz="2800" smtClean="0"/>
              <a:t>ảnh hưởng điện từ bên ngoài</a:t>
            </a:r>
          </a:p>
          <a:p>
            <a:pPr lvl="1" eaLnBrk="1" hangingPunct="1"/>
            <a:r>
              <a:rPr lang="en-US" smtClean="0"/>
              <a:t>Thời khoảng ngắn</a:t>
            </a:r>
          </a:p>
          <a:p>
            <a:pPr lvl="1" eaLnBrk="1" hangingPunct="1"/>
            <a:r>
              <a:rPr lang="en-US" smtClean="0"/>
              <a:t>Cường độ cao</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z="3800" smtClean="0"/>
              <a:t>Khả năng của kênh truyền</a:t>
            </a:r>
          </a:p>
        </p:txBody>
      </p:sp>
      <p:sp>
        <p:nvSpPr>
          <p:cNvPr id="47107" name="Rectangle 3"/>
          <p:cNvSpPr>
            <a:spLocks noGrp="1" noChangeArrowheads="1"/>
          </p:cNvSpPr>
          <p:nvPr>
            <p:ph type="body" idx="1"/>
          </p:nvPr>
        </p:nvSpPr>
        <p:spPr/>
        <p:txBody>
          <a:bodyPr/>
          <a:lstStyle/>
          <a:p>
            <a:pPr eaLnBrk="1" hangingPunct="1">
              <a:lnSpc>
                <a:spcPct val="80000"/>
              </a:lnSpc>
            </a:pPr>
            <a:r>
              <a:rPr lang="en-US" smtClean="0"/>
              <a:t>Tốc độ truyền dữ liệu (Data rate)</a:t>
            </a:r>
          </a:p>
          <a:p>
            <a:pPr lvl="1" eaLnBrk="1" hangingPunct="1">
              <a:lnSpc>
                <a:spcPct val="80000"/>
              </a:lnSpc>
            </a:pPr>
            <a:r>
              <a:rPr lang="en-US" smtClean="0"/>
              <a:t>Tính bằng bit/giây</a:t>
            </a:r>
          </a:p>
          <a:p>
            <a:pPr lvl="1" eaLnBrk="1" hangingPunct="1">
              <a:lnSpc>
                <a:spcPct val="80000"/>
              </a:lnSpc>
            </a:pPr>
            <a:r>
              <a:rPr lang="en-US" smtClean="0"/>
              <a:t>Tốc độ mà dữ liệu có thể truyền đi</a:t>
            </a:r>
          </a:p>
          <a:p>
            <a:pPr eaLnBrk="1" hangingPunct="1">
              <a:lnSpc>
                <a:spcPct val="80000"/>
              </a:lnSpc>
            </a:pPr>
            <a:r>
              <a:rPr lang="en-US" smtClean="0"/>
              <a:t>Băng thông</a:t>
            </a:r>
          </a:p>
          <a:p>
            <a:pPr lvl="1" eaLnBrk="1" hangingPunct="1">
              <a:lnSpc>
                <a:spcPct val="80000"/>
              </a:lnSpc>
            </a:pPr>
            <a:r>
              <a:rPr lang="en-US" smtClean="0"/>
              <a:t>Tính bằng số chu kỳ trong một giây (Hz)</a:t>
            </a:r>
          </a:p>
          <a:p>
            <a:pPr lvl="1" eaLnBrk="1" hangingPunct="1">
              <a:lnSpc>
                <a:spcPct val="80000"/>
              </a:lnSpc>
            </a:pPr>
            <a:r>
              <a:rPr lang="en-US" smtClean="0"/>
              <a:t>Hạn chế bở thiết bị chuyền/nhận và đường truyền</a:t>
            </a:r>
          </a:p>
          <a:p>
            <a:pPr lvl="1" eaLnBrk="1" hangingPunct="1">
              <a:lnSpc>
                <a:spcPct val="80000"/>
              </a:lnSpc>
            </a:pPr>
            <a:r>
              <a:rPr lang="en-US" smtClean="0"/>
              <a:t>Có thể truyền nhiều hơn một bit ứng với mỗi thay đổi của tín hiệu trên đường truyền.</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mtClean="0"/>
              <a:t>Băng thông Nyquist</a:t>
            </a:r>
          </a:p>
        </p:txBody>
      </p:sp>
      <p:sp>
        <p:nvSpPr>
          <p:cNvPr id="48131" name="Rectangle 3"/>
          <p:cNvSpPr>
            <a:spLocks noGrp="1" noChangeArrowheads="1"/>
          </p:cNvSpPr>
          <p:nvPr>
            <p:ph type="body" idx="1"/>
          </p:nvPr>
        </p:nvSpPr>
        <p:spPr/>
        <p:txBody>
          <a:bodyPr/>
          <a:lstStyle/>
          <a:p>
            <a:pPr eaLnBrk="1" hangingPunct="1"/>
            <a:r>
              <a:rPr lang="en-US" smtClean="0"/>
              <a:t>Nếu băng thông là B Hz, có 2 mức tién hiệu thì tốc độ tín hiệu cao nhất là 2B bps</a:t>
            </a:r>
          </a:p>
          <a:p>
            <a:pPr eaLnBrk="1" hangingPunct="1"/>
            <a:r>
              <a:rPr lang="en-US" smtClean="0"/>
              <a:t>C = 2Blog</a:t>
            </a:r>
            <a:r>
              <a:rPr lang="en-US" baseline="-25000" smtClean="0"/>
              <a:t>2</a:t>
            </a:r>
            <a:r>
              <a:rPr lang="en-US" smtClean="0"/>
              <a:t>M</a:t>
            </a:r>
          </a:p>
          <a:p>
            <a:pPr lvl="1" eaLnBrk="1" hangingPunct="1"/>
            <a:r>
              <a:rPr lang="en-US" smtClean="0"/>
              <a:t>C	: tốc độ truyền tín hiệu cực đại (bps) khi kênh truyền không có nhiễu</a:t>
            </a:r>
          </a:p>
          <a:p>
            <a:pPr lvl="1" eaLnBrk="1" hangingPunct="1"/>
            <a:r>
              <a:rPr lang="en-US" smtClean="0"/>
              <a:t>B	: băng thông của kênh truyền (Hz)</a:t>
            </a:r>
          </a:p>
          <a:p>
            <a:pPr lvl="1" eaLnBrk="1" hangingPunct="1"/>
            <a:r>
              <a:rPr lang="en-US" smtClean="0"/>
              <a:t>M: số mức thay đổi tín hiệu trên đường truyền</a:t>
            </a:r>
          </a:p>
          <a:p>
            <a:pPr eaLnBrk="1" hangingPunct="1"/>
            <a:endParaRPr lang="en-US"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mtClean="0"/>
              <a:t>Tốc độ kênh truyền</a:t>
            </a:r>
          </a:p>
        </p:txBody>
      </p:sp>
      <p:pic>
        <p:nvPicPr>
          <p:cNvPr id="491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833438"/>
            <a:ext cx="6705600" cy="564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smtClean="0"/>
              <a:t>Bit rate</a:t>
            </a:r>
          </a:p>
        </p:txBody>
      </p:sp>
      <p:pic>
        <p:nvPicPr>
          <p:cNvPr id="501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447800"/>
            <a:ext cx="8053388" cy="381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Công thức năng suất Shannon</a:t>
            </a:r>
          </a:p>
        </p:txBody>
      </p:sp>
      <p:sp>
        <p:nvSpPr>
          <p:cNvPr id="51203" name="Rectangle 3"/>
          <p:cNvSpPr>
            <a:spLocks noGrp="1" noChangeArrowheads="1"/>
          </p:cNvSpPr>
          <p:nvPr>
            <p:ph type="body" idx="1"/>
          </p:nvPr>
        </p:nvSpPr>
        <p:spPr>
          <a:xfrm>
            <a:off x="381000" y="990600"/>
            <a:ext cx="8686800" cy="5410200"/>
          </a:xfrm>
        </p:spPr>
        <p:txBody>
          <a:bodyPr/>
          <a:lstStyle/>
          <a:p>
            <a:pPr eaLnBrk="1" hangingPunct="1">
              <a:lnSpc>
                <a:spcPct val="80000"/>
              </a:lnSpc>
            </a:pPr>
            <a:r>
              <a:rPr lang="en-US" sz="2800" smtClean="0"/>
              <a:t>Xét tốc độ truyền, nhiễu và tỷ lệ lỗi </a:t>
            </a:r>
          </a:p>
          <a:p>
            <a:pPr eaLnBrk="1" hangingPunct="1">
              <a:lnSpc>
                <a:spcPct val="80000"/>
              </a:lnSpc>
            </a:pPr>
            <a:r>
              <a:rPr lang="en-US" sz="2800" smtClean="0"/>
              <a:t>Tốc độ càng cao dẫn đến thời gian cho một bit ngắn đi và một xuất hiện của nhiễu sẽ tác động đến nhiều bits. Với một mức nhiễu thì tốc độ truyền càng cao dẫn đến tỷ lệ lỗi càng nhiều.</a:t>
            </a:r>
          </a:p>
          <a:p>
            <a:pPr eaLnBrk="1" hangingPunct="1">
              <a:lnSpc>
                <a:spcPct val="80000"/>
              </a:lnSpc>
            </a:pPr>
            <a:r>
              <a:rPr lang="en-US" sz="2800" smtClean="0"/>
              <a:t>Signal to Noise ratio:  </a:t>
            </a:r>
          </a:p>
          <a:p>
            <a:pPr lvl="1" eaLnBrk="1" hangingPunct="1">
              <a:lnSpc>
                <a:spcPct val="80000"/>
              </a:lnSpc>
            </a:pPr>
            <a:r>
              <a:rPr lang="en-US" sz="2400" b="1" smtClean="0"/>
              <a:t>SNR</a:t>
            </a:r>
            <a:r>
              <a:rPr lang="en-US" sz="2400" b="1" baseline="-25000" smtClean="0"/>
              <a:t>db</a:t>
            </a:r>
            <a:r>
              <a:rPr lang="en-US" sz="2400" b="1" smtClean="0"/>
              <a:t> = 10 x log</a:t>
            </a:r>
            <a:r>
              <a:rPr lang="en-US" sz="2400" b="1" baseline="-25000" smtClean="0"/>
              <a:t>10</a:t>
            </a:r>
            <a:r>
              <a:rPr lang="en-US" sz="2400" b="1" smtClean="0"/>
              <a:t> (S/N) (dB)</a:t>
            </a:r>
          </a:p>
          <a:p>
            <a:pPr lvl="1" eaLnBrk="1" hangingPunct="1">
              <a:lnSpc>
                <a:spcPct val="80000"/>
              </a:lnSpc>
            </a:pPr>
            <a:r>
              <a:rPr lang="en-US" sz="2400" b="1" smtClean="0"/>
              <a:t>SNR  = S/N</a:t>
            </a:r>
          </a:p>
          <a:p>
            <a:pPr lvl="1" eaLnBrk="1" hangingPunct="1">
              <a:lnSpc>
                <a:spcPct val="80000"/>
              </a:lnSpc>
            </a:pPr>
            <a:r>
              <a:rPr lang="en-US" sz="2800" smtClean="0"/>
              <a:t>S	: công suất tín hiệu</a:t>
            </a:r>
          </a:p>
          <a:p>
            <a:pPr lvl="1" eaLnBrk="1" hangingPunct="1">
              <a:lnSpc>
                <a:spcPct val="80000"/>
              </a:lnSpc>
            </a:pPr>
            <a:r>
              <a:rPr lang="en-US" sz="2800" smtClean="0"/>
              <a:t>N: công suất nhiễu</a:t>
            </a:r>
            <a:endParaRPr lang="en-US" sz="2400" smtClean="0"/>
          </a:p>
          <a:p>
            <a:pPr eaLnBrk="1" hangingPunct="1">
              <a:lnSpc>
                <a:spcPct val="80000"/>
              </a:lnSpc>
            </a:pPr>
            <a:r>
              <a:rPr lang="en-US" sz="2800" smtClean="0"/>
              <a:t>Năng suất Shannon</a:t>
            </a:r>
          </a:p>
          <a:p>
            <a:pPr eaLnBrk="1" hangingPunct="1">
              <a:lnSpc>
                <a:spcPct val="80000"/>
              </a:lnSpc>
              <a:buFont typeface="Wingdings" pitchFamily="2" charset="2"/>
              <a:buNone/>
            </a:pPr>
            <a:r>
              <a:rPr lang="en-US" sz="2800" smtClean="0"/>
              <a:t>			C = B x log</a:t>
            </a:r>
            <a:r>
              <a:rPr lang="en-US" sz="2800" baseline="-25000" smtClean="0"/>
              <a:t>2</a:t>
            </a:r>
            <a:r>
              <a:rPr lang="en-US" sz="2800" smtClean="0"/>
              <a:t> (1 + SNR) (bps)</a:t>
            </a:r>
          </a:p>
          <a:p>
            <a:pPr lvl="1" eaLnBrk="1" hangingPunct="1">
              <a:lnSpc>
                <a:spcPct val="80000"/>
              </a:lnSpc>
            </a:pPr>
            <a:r>
              <a:rPr lang="en-US" sz="2400" smtClean="0"/>
              <a:t>C	: tốc độ truyền tìn hiệu cực đại khi kênh truyền không lỗi</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2819400"/>
            <a:ext cx="8229600" cy="1139825"/>
          </a:xfrm>
        </p:spPr>
        <p:txBody>
          <a:bodyPr/>
          <a:lstStyle/>
          <a:p>
            <a:pPr algn="ctr" eaLnBrk="1" hangingPunct="1"/>
            <a:r>
              <a:rPr lang="en-US" smtClean="0"/>
              <a:t>HẾT CHƯƠNG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Tần số, phổ và băng thông</a:t>
            </a:r>
          </a:p>
        </p:txBody>
      </p:sp>
      <p:sp>
        <p:nvSpPr>
          <p:cNvPr id="7171" name="Rectangle 3"/>
          <p:cNvSpPr>
            <a:spLocks noGrp="1" noChangeArrowheads="1"/>
          </p:cNvSpPr>
          <p:nvPr>
            <p:ph type="body" idx="1"/>
          </p:nvPr>
        </p:nvSpPr>
        <p:spPr/>
        <p:txBody>
          <a:bodyPr/>
          <a:lstStyle/>
          <a:p>
            <a:pPr eaLnBrk="1" hangingPunct="1"/>
            <a:r>
              <a:rPr lang="en-US" smtClean="0"/>
              <a:t>Các khái niệm về miền thời gian</a:t>
            </a:r>
          </a:p>
          <a:p>
            <a:pPr lvl="1" eaLnBrk="1" hangingPunct="1"/>
            <a:r>
              <a:rPr lang="en-US" smtClean="0"/>
              <a:t>Tín hiệu tuần tự (Analog signal): không có thay đổi đột ngột </a:t>
            </a:r>
          </a:p>
          <a:p>
            <a:pPr lvl="1" eaLnBrk="1" hangingPunct="1"/>
            <a:r>
              <a:rPr lang="en-US" smtClean="0"/>
              <a:t>Tín hiệu số (Digital signal): Thay đổi từ một mức sang một mức khác </a:t>
            </a:r>
          </a:p>
          <a:p>
            <a:pPr lvl="1" eaLnBrk="1" hangingPunct="1"/>
            <a:r>
              <a:rPr lang="en-US" smtClean="0"/>
              <a:t>Tín hiệu tuần hoàn: có chu kỳ theo thời gian</a:t>
            </a:r>
          </a:p>
          <a:p>
            <a:pPr lvl="1" eaLnBrk="1" hangingPunct="1"/>
            <a:r>
              <a:rPr lang="en-US" smtClean="0"/>
              <a:t>Tín hiệu không tuần hoàm: Không có chu kỳ</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Tín hiệu tuần tự và tín hiệu số</a:t>
            </a:r>
          </a:p>
        </p:txBody>
      </p:sp>
      <p:pic>
        <p:nvPicPr>
          <p:cNvPr id="8195" name="Picture 3"/>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b="10942"/>
          <a:stretch>
            <a:fillRect/>
          </a:stretch>
        </p:blipFill>
        <p:spPr bwMode="auto">
          <a:xfrm>
            <a:off x="762000" y="1066800"/>
            <a:ext cx="7467600" cy="539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77813"/>
            <a:ext cx="2590800" cy="1139825"/>
          </a:xfrm>
        </p:spPr>
        <p:txBody>
          <a:bodyPr/>
          <a:lstStyle/>
          <a:p>
            <a:pPr eaLnBrk="1" hangingPunct="1"/>
            <a:r>
              <a:rPr lang="en-US" sz="3800" smtClean="0"/>
              <a:t>Tín hiệu </a:t>
            </a:r>
            <a:br>
              <a:rPr lang="en-US" sz="3800" smtClean="0"/>
            </a:br>
            <a:r>
              <a:rPr lang="en-US" sz="3800" smtClean="0"/>
              <a:t>tuần hoàn</a:t>
            </a:r>
          </a:p>
        </p:txBody>
      </p:sp>
      <p:pic>
        <p:nvPicPr>
          <p:cNvPr id="9219" name="Picture 4"/>
          <p:cNvPicPr>
            <a:picLocks noChangeAspect="1" noChangeArrowheads="1"/>
          </p:cNvPicPr>
          <p:nvPr/>
        </p:nvPicPr>
        <p:blipFill>
          <a:blip r:embed="rId2">
            <a:extLst>
              <a:ext uri="{28A0092B-C50C-407E-A947-70E740481C1C}">
                <a14:useLocalDpi xmlns:a14="http://schemas.microsoft.com/office/drawing/2010/main" val="0"/>
              </a:ext>
            </a:extLst>
          </a:blip>
          <a:srcRect b="9663"/>
          <a:stretch>
            <a:fillRect/>
          </a:stretch>
        </p:blipFill>
        <p:spPr bwMode="auto">
          <a:xfrm>
            <a:off x="3763963" y="0"/>
            <a:ext cx="538003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Sóng Sin</a:t>
            </a:r>
          </a:p>
        </p:txBody>
      </p:sp>
      <p:sp>
        <p:nvSpPr>
          <p:cNvPr id="10243" name="Rectangle 3"/>
          <p:cNvSpPr>
            <a:spLocks noGrp="1" noChangeArrowheads="1"/>
          </p:cNvSpPr>
          <p:nvPr>
            <p:ph type="body" idx="1"/>
          </p:nvPr>
        </p:nvSpPr>
        <p:spPr/>
        <p:txBody>
          <a:bodyPr/>
          <a:lstStyle/>
          <a:p>
            <a:pPr eaLnBrk="1" hangingPunct="1"/>
            <a:r>
              <a:rPr lang="en-US" smtClean="0"/>
              <a:t>Biên độ (Peak Amplitude - A)</a:t>
            </a:r>
          </a:p>
          <a:p>
            <a:pPr lvl="1" eaLnBrk="1" hangingPunct="1"/>
            <a:r>
              <a:rPr lang="en-US" smtClean="0"/>
              <a:t>Cao độ lớn mạnh nhất của tín hiệu</a:t>
            </a:r>
          </a:p>
          <a:p>
            <a:pPr lvl="1" eaLnBrk="1" hangingPunct="1"/>
            <a:r>
              <a:rPr lang="en-US" smtClean="0"/>
              <a:t>Tính bằng volts</a:t>
            </a:r>
          </a:p>
          <a:p>
            <a:pPr eaLnBrk="1" hangingPunct="1"/>
            <a:r>
              <a:rPr lang="en-US" smtClean="0"/>
              <a:t>Tần số (Frequency - f)</a:t>
            </a:r>
          </a:p>
          <a:p>
            <a:pPr lvl="1" eaLnBrk="1" hangingPunct="1"/>
            <a:r>
              <a:rPr lang="en-US" smtClean="0"/>
              <a:t>Nhịp độ thay đổi của tín hiệu</a:t>
            </a:r>
          </a:p>
          <a:p>
            <a:pPr lvl="1" eaLnBrk="1" hangingPunct="1"/>
            <a:r>
              <a:rPr lang="en-US" smtClean="0"/>
              <a:t>Tín bằng Hertz (Hz) hoặt là số chu kỳ trong 1 giây</a:t>
            </a:r>
          </a:p>
          <a:p>
            <a:pPr lvl="1" eaLnBrk="1" hangingPunct="1"/>
            <a:r>
              <a:rPr lang="en-US" smtClean="0"/>
              <a:t>Chu kỳ - thời gian cho vòng thay đổi</a:t>
            </a:r>
          </a:p>
          <a:p>
            <a:pPr lvl="1" eaLnBrk="1" hangingPunct="1"/>
            <a:r>
              <a:rPr lang="en-US" smtClean="0"/>
              <a:t>T=1/f</a:t>
            </a:r>
          </a:p>
          <a:p>
            <a:pPr eaLnBrk="1" hangingPunct="1"/>
            <a:r>
              <a:rPr lang="en-US" smtClean="0"/>
              <a:t>Pha (</a:t>
            </a:r>
            <a:r>
              <a:rPr lang="el-GR" smtClean="0">
                <a:cs typeface="Arial" charset="0"/>
              </a:rPr>
              <a:t>Φ</a:t>
            </a:r>
            <a:r>
              <a:rPr lang="en-US" smtClean="0"/>
              <a:t>): Vị trí tương đối về thời gian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Các sóng sine: s(t) = A sin(2</a:t>
            </a:r>
            <a:r>
              <a:rPr lang="en-US" smtClean="0">
                <a:sym typeface="Symbol" pitchFamily="18" charset="2"/>
              </a:rPr>
              <a:t></a:t>
            </a:r>
            <a:r>
              <a:rPr lang="en-US" smtClean="0"/>
              <a:t>ft +</a:t>
            </a:r>
            <a:r>
              <a:rPr lang="en-US" smtClean="0">
                <a:sym typeface="Symbol" pitchFamily="18" charset="2"/>
              </a:rPr>
              <a:t></a:t>
            </a:r>
            <a:r>
              <a:rPr lang="en-US" smtClean="0"/>
              <a:t>)</a:t>
            </a:r>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b="7143"/>
          <a:stretch>
            <a:fillRect/>
          </a:stretch>
        </p:blipFill>
        <p:spPr bwMode="auto">
          <a:xfrm>
            <a:off x="838200" y="1219200"/>
            <a:ext cx="7620000" cy="559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159</TotalTime>
  <Words>1724</Words>
  <Application>Microsoft Office PowerPoint</Application>
  <PresentationFormat>On-screen Show (4:3)</PresentationFormat>
  <Paragraphs>263</Paragraphs>
  <Slides>49</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Times New Roman</vt:lpstr>
      <vt:lpstr>Wingdings</vt:lpstr>
      <vt:lpstr>Symbol</vt:lpstr>
      <vt:lpstr>Book Antiqua</vt:lpstr>
      <vt:lpstr>Edge</vt:lpstr>
      <vt:lpstr>CHƯƠNG 3 TRUYỀN DỮ LIỆU</vt:lpstr>
      <vt:lpstr>Các khái niệm chính (1)</vt:lpstr>
      <vt:lpstr>Các khái niệm chính (2)</vt:lpstr>
      <vt:lpstr>Các khái niệm chính (3)</vt:lpstr>
      <vt:lpstr>Tần số, phổ và băng thông</vt:lpstr>
      <vt:lpstr>Tín hiệu tuần tự và tín hiệu số</vt:lpstr>
      <vt:lpstr>Tín hiệu  tuần hoàn</vt:lpstr>
      <vt:lpstr>Sóng Sin</vt:lpstr>
      <vt:lpstr>Các sóng sine: s(t) = A sin(2ft +)</vt:lpstr>
      <vt:lpstr>Chiều dài sóng ()</vt:lpstr>
      <vt:lpstr>Các khái niệm miền tần số</vt:lpstr>
      <vt:lpstr>Cộng các  tần số (T=1/f)</vt:lpstr>
      <vt:lpstr>Tín hiệu</vt:lpstr>
      <vt:lpstr>Biểu diễn trong miền tần số </vt:lpstr>
      <vt:lpstr>Phổ và băng thông</vt:lpstr>
      <vt:lpstr>Băng thông</vt:lpstr>
      <vt:lpstr>Tần số của tín hiệu </vt:lpstr>
      <vt:lpstr>Phổ của tín hiệu</vt:lpstr>
      <vt:lpstr>Tín hiệu với thành phần DC</vt:lpstr>
      <vt:lpstr>Tốc độ truyền dữ liệu và băng thông</vt:lpstr>
      <vt:lpstr>Truyền tải dữ liệu tuần tự và số </vt:lpstr>
      <vt:lpstr>Dữ liệu tuần tự và dữ liệu số</vt:lpstr>
      <vt:lpstr>Phổ của âm thoại (tuần tự)</vt:lpstr>
      <vt:lpstr>Tín hiệu tuần tự và tín hiệu số</vt:lpstr>
      <vt:lpstr>Ưu và nhược điểm của tín hiệu số</vt:lpstr>
      <vt:lpstr>Suy hao của tín hiệu số</vt:lpstr>
      <vt:lpstr>Chuyển âm thanh đầu vào thành tín hiệu tuần tự</vt:lpstr>
      <vt:lpstr>Dữ liệu số dạng nhị phân</vt:lpstr>
      <vt:lpstr>Chuyển từ PC Input ra tín hiệu số</vt:lpstr>
      <vt:lpstr>Dữ liệu và tín hiệu</vt:lpstr>
      <vt:lpstr>Tín hiệu tuần tự mang dữ liệu tuần tự và dữ liệu số</vt:lpstr>
      <vt:lpstr>Tín hiệu số mang dữ liệu tuần tự và dữ liệu số</vt:lpstr>
      <vt:lpstr>Việc truyền tín hiệu tuần tự</vt:lpstr>
      <vt:lpstr>Việc truyền tín hiệu số</vt:lpstr>
      <vt:lpstr>Ưu điểm của truyền tín hiệu số</vt:lpstr>
      <vt:lpstr>Sai số đường truyền</vt:lpstr>
      <vt:lpstr>Độ suy giảm tín hiệu</vt:lpstr>
      <vt:lpstr>Độ suy giảm tín hiệu</vt:lpstr>
      <vt:lpstr>Méo do trễ truyền</vt:lpstr>
      <vt:lpstr>Nhiễu</vt:lpstr>
      <vt:lpstr>Nhiễu</vt:lpstr>
      <vt:lpstr>Nhiễu (1)</vt:lpstr>
      <vt:lpstr>Nhiễu (2)</vt:lpstr>
      <vt:lpstr>Khả năng của kênh truyền</vt:lpstr>
      <vt:lpstr>Băng thông Nyquist</vt:lpstr>
      <vt:lpstr>Tốc độ kênh truyền</vt:lpstr>
      <vt:lpstr>Bit rate</vt:lpstr>
      <vt:lpstr>Công thức năng suất Shannon</vt:lpstr>
      <vt:lpstr>HẾT CHƯƠNG 3</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3 TRUYỀN TẢI THÔNG TIN</dc:title>
  <dc:creator>Hai Quang Dam</dc:creator>
  <cp:lastModifiedBy>HT</cp:lastModifiedBy>
  <cp:revision>8</cp:revision>
  <dcterms:created xsi:type="dcterms:W3CDTF">2009-09-22T10:43:58Z</dcterms:created>
  <dcterms:modified xsi:type="dcterms:W3CDTF">2012-01-06T10:33:09Z</dcterms:modified>
</cp:coreProperties>
</file>