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9"/>
  </p:notesMasterIdLst>
  <p:sldIdLst>
    <p:sldId id="298" r:id="rId2"/>
    <p:sldId id="257" r:id="rId3"/>
    <p:sldId id="299" r:id="rId4"/>
    <p:sldId id="258" r:id="rId5"/>
    <p:sldId id="300" r:id="rId6"/>
    <p:sldId id="259" r:id="rId7"/>
    <p:sldId id="261" r:id="rId8"/>
    <p:sldId id="266" r:id="rId9"/>
    <p:sldId id="262" r:id="rId10"/>
    <p:sldId id="301" r:id="rId11"/>
    <p:sldId id="263" r:id="rId12"/>
    <p:sldId id="303" r:id="rId13"/>
    <p:sldId id="264" r:id="rId14"/>
    <p:sldId id="267" r:id="rId15"/>
    <p:sldId id="265" r:id="rId16"/>
    <p:sldId id="268" r:id="rId17"/>
    <p:sldId id="302" r:id="rId18"/>
    <p:sldId id="271" r:id="rId19"/>
    <p:sldId id="270" r:id="rId20"/>
    <p:sldId id="269" r:id="rId21"/>
    <p:sldId id="304" r:id="rId22"/>
    <p:sldId id="273" r:id="rId23"/>
    <p:sldId id="274" r:id="rId24"/>
    <p:sldId id="275" r:id="rId25"/>
    <p:sldId id="305" r:id="rId26"/>
    <p:sldId id="276" r:id="rId27"/>
    <p:sldId id="277" r:id="rId28"/>
    <p:sldId id="278" r:id="rId29"/>
    <p:sldId id="279" r:id="rId30"/>
    <p:sldId id="280" r:id="rId31"/>
    <p:sldId id="306" r:id="rId32"/>
    <p:sldId id="281" r:id="rId33"/>
    <p:sldId id="307" r:id="rId34"/>
    <p:sldId id="282" r:id="rId35"/>
    <p:sldId id="317" r:id="rId36"/>
    <p:sldId id="318" r:id="rId37"/>
    <p:sldId id="323" r:id="rId38"/>
    <p:sldId id="319" r:id="rId39"/>
    <p:sldId id="321" r:id="rId40"/>
    <p:sldId id="315" r:id="rId41"/>
    <p:sldId id="316" r:id="rId42"/>
    <p:sldId id="314" r:id="rId43"/>
    <p:sldId id="313" r:id="rId44"/>
    <p:sldId id="320" r:id="rId45"/>
    <p:sldId id="312" r:id="rId46"/>
    <p:sldId id="283" r:id="rId47"/>
    <p:sldId id="284" r:id="rId48"/>
    <p:sldId id="311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324" r:id="rId57"/>
    <p:sldId id="327" r:id="rId58"/>
    <p:sldId id="326" r:id="rId59"/>
    <p:sldId id="308" r:id="rId60"/>
    <p:sldId id="292" r:id="rId61"/>
    <p:sldId id="293" r:id="rId62"/>
    <p:sldId id="294" r:id="rId63"/>
    <p:sldId id="309" r:id="rId64"/>
    <p:sldId id="325" r:id="rId65"/>
    <p:sldId id="310" r:id="rId66"/>
    <p:sldId id="295" r:id="rId67"/>
    <p:sldId id="322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9E4E09-DA39-43D7-B9E3-3E9AABAD8E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31F68-66CE-4D6E-B1AE-A74A0B8E1542}" type="slidenum">
              <a:rPr lang="en-US"/>
              <a:pPr/>
              <a:t>1</a:t>
            </a:fld>
            <a:endParaRPr lang="en-US"/>
          </a:p>
        </p:txBody>
      </p:sp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95983-AC52-4DEB-BA94-7CF6EDCBEE52}" type="slidenum">
              <a:rPr lang="en-US"/>
              <a:pPr/>
              <a:t>11</a:t>
            </a:fld>
            <a:endParaRPr lang="en-US"/>
          </a:p>
        </p:txBody>
      </p:sp>
      <p:sp>
        <p:nvSpPr>
          <p:cNvPr id="17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07A79-1DD6-4912-81C3-3C7AAA1D9A80}" type="slidenum">
              <a:rPr lang="en-US"/>
              <a:pPr/>
              <a:t>13</a:t>
            </a:fld>
            <a:endParaRPr lang="en-US"/>
          </a:p>
        </p:txBody>
      </p:sp>
      <p:sp>
        <p:nvSpPr>
          <p:cNvPr id="19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1B3D9-F664-4CE7-B831-6DA8EB05BE0A}" type="slidenum">
              <a:rPr lang="en-US"/>
              <a:pPr/>
              <a:t>14</a:t>
            </a:fld>
            <a:endParaRPr lang="en-US"/>
          </a:p>
        </p:txBody>
      </p:sp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38B56-72DE-48D2-BF13-5DF8BDBADF17}" type="slidenum">
              <a:rPr lang="en-US"/>
              <a:pPr/>
              <a:t>15</a:t>
            </a:fld>
            <a:endParaRPr lang="en-US"/>
          </a:p>
        </p:txBody>
      </p:sp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CF386-5AFF-4769-B1AA-FC1634BF5EE3}" type="slidenum">
              <a:rPr lang="en-US"/>
              <a:pPr/>
              <a:t>16</a:t>
            </a:fld>
            <a:endParaRPr lang="en-US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2683D-E8A4-43EA-AD92-97EFAFA1727B}" type="slidenum">
              <a:rPr lang="en-US"/>
              <a:pPr/>
              <a:t>17</a:t>
            </a:fld>
            <a:endParaRPr lang="en-US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00238-EAF4-4B55-8BEC-38C2A9F6D2EC}" type="slidenum">
              <a:rPr lang="en-US"/>
              <a:pPr/>
              <a:t>18</a:t>
            </a:fld>
            <a:endParaRPr lang="en-US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AB3A7-4FC3-4181-AE9E-BA2160164B43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0BA2A-34F7-47E1-8D14-E5C04C3391A8}" type="slidenum">
              <a:rPr lang="en-US"/>
              <a:pPr/>
              <a:t>20</a:t>
            </a:fld>
            <a:endParaRPr lang="en-US"/>
          </a:p>
        </p:txBody>
      </p:sp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7BDC8-A1D5-4408-869B-D1803003545B}" type="slidenum">
              <a:rPr lang="en-US"/>
              <a:pPr/>
              <a:t>21</a:t>
            </a:fld>
            <a:endParaRPr lang="en-US"/>
          </a:p>
        </p:txBody>
      </p:sp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C0978-4A4D-44FD-B67F-D20EDCEC0B9C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7D3ED-58E7-48A1-9E37-00A8CE9D822C}" type="slidenum">
              <a:rPr lang="en-US"/>
              <a:pPr/>
              <a:t>22</a:t>
            </a:fld>
            <a:endParaRPr 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E895E-EEB5-4246-8246-B1ECA675F69A}" type="slidenum">
              <a:rPr lang="en-US"/>
              <a:pPr/>
              <a:t>23</a:t>
            </a:fld>
            <a:endParaRPr lang="en-US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5743C-389F-4D96-B9AF-5C92F8D57806}" type="slidenum">
              <a:rPr lang="en-US"/>
              <a:pPr/>
              <a:t>24</a:t>
            </a:fld>
            <a:endParaRPr lang="en-US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168CB-9C1B-40BE-9025-5D527E081BD2}" type="slidenum">
              <a:rPr lang="en-US"/>
              <a:pPr/>
              <a:t>25</a:t>
            </a:fld>
            <a:endParaRPr lang="en-US"/>
          </a:p>
        </p:txBody>
      </p:sp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6BF0D-73E6-4319-837D-6A1352A8D7C7}" type="slidenum">
              <a:rPr lang="en-US"/>
              <a:pPr/>
              <a:t>26</a:t>
            </a:fld>
            <a:endParaRPr lang="en-US"/>
          </a:p>
        </p:txBody>
      </p:sp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3AE6E-EF8E-4FCA-B365-20804BFDA9BE}" type="slidenum">
              <a:rPr lang="en-US"/>
              <a:pPr/>
              <a:t>27</a:t>
            </a:fld>
            <a:endParaRPr lang="en-US"/>
          </a:p>
        </p:txBody>
      </p:sp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8E219-CA9A-466F-A3C7-81B311AEAE21}" type="slidenum">
              <a:rPr lang="en-US"/>
              <a:pPr/>
              <a:t>28</a:t>
            </a:fld>
            <a:endParaRPr lang="en-US"/>
          </a:p>
        </p:txBody>
      </p:sp>
      <p:sp>
        <p:nvSpPr>
          <p:cNvPr id="48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76338-E11F-4A87-AC7E-2BCE57BFA61A}" type="slidenum">
              <a:rPr lang="en-US"/>
              <a:pPr/>
              <a:t>29</a:t>
            </a:fld>
            <a:endParaRPr lang="en-US"/>
          </a:p>
        </p:txBody>
      </p:sp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9F22A-4C36-429F-A175-B8E712EC0942}" type="slidenum">
              <a:rPr lang="en-US"/>
              <a:pPr/>
              <a:t>30</a:t>
            </a:fld>
            <a:endParaRPr lang="en-US"/>
          </a:p>
        </p:txBody>
      </p:sp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CFE04-31F3-4BB7-B00A-C9FA013CBEBF}" type="slidenum">
              <a:rPr lang="en-US"/>
              <a:pPr/>
              <a:t>31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02695-1EDD-4FB6-ADCB-6C8E0B091152}" type="slidenum">
              <a:rPr lang="en-US"/>
              <a:pPr/>
              <a:t>4</a:t>
            </a:fld>
            <a:endParaRPr lang="en-US"/>
          </a:p>
        </p:txBody>
      </p:sp>
      <p:sp>
        <p:nvSpPr>
          <p:cNvPr id="7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D1223-7387-4801-9C9D-220180A0F4D2}" type="slidenum">
              <a:rPr lang="en-US"/>
              <a:pPr/>
              <a:t>32</a:t>
            </a:fld>
            <a:endParaRPr lang="en-US"/>
          </a:p>
        </p:txBody>
      </p:sp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19158-B3BD-4223-B70F-519805755D07}" type="slidenum">
              <a:rPr lang="en-US"/>
              <a:pPr/>
              <a:t>33</a:t>
            </a:fld>
            <a:endParaRPr lang="en-US"/>
          </a:p>
        </p:txBody>
      </p:sp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BF593-7406-4BC4-AD35-CD2BDA8B901B}" type="slidenum">
              <a:rPr lang="en-US"/>
              <a:pPr/>
              <a:t>34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1BD4F-78A5-4F39-B7C0-E3B23EBD0162}" type="slidenum">
              <a:rPr lang="en-US"/>
              <a:pPr/>
              <a:t>46</a:t>
            </a:fld>
            <a:endParaRPr lang="en-US"/>
          </a:p>
        </p:txBody>
      </p:sp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349C58-3216-4384-8E57-996BE6C48C95}" type="slidenum">
              <a:rPr lang="en-US"/>
              <a:pPr/>
              <a:t>47</a:t>
            </a:fld>
            <a:endParaRPr lang="en-US"/>
          </a:p>
        </p:txBody>
      </p:sp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3908D-93A4-4AD0-9186-AFDF55E9CBC3}" type="slidenum">
              <a:rPr lang="en-US"/>
              <a:pPr/>
              <a:t>48</a:t>
            </a:fld>
            <a:endParaRPr lang="en-US"/>
          </a:p>
        </p:txBody>
      </p:sp>
      <p:sp>
        <p:nvSpPr>
          <p:cNvPr id="116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785F32-C45E-4F2D-BA61-9C7AB1036F82}" type="slidenum">
              <a:rPr lang="en-US"/>
              <a:pPr/>
              <a:t>49</a:t>
            </a:fld>
            <a:endParaRPr lang="en-US"/>
          </a:p>
        </p:txBody>
      </p:sp>
      <p:sp>
        <p:nvSpPr>
          <p:cNvPr id="62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EE82B-FDDC-44CA-A5E7-C136DE9DCD7C}" type="slidenum">
              <a:rPr lang="en-US"/>
              <a:pPr/>
              <a:t>50</a:t>
            </a:fld>
            <a:endParaRPr lang="en-US"/>
          </a:p>
        </p:txBody>
      </p:sp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7077A-F9E6-499A-925B-99CAEF4971DE}" type="slidenum">
              <a:rPr lang="en-US"/>
              <a:pPr/>
              <a:t>51</a:t>
            </a:fld>
            <a:endParaRPr lang="en-US"/>
          </a:p>
        </p:txBody>
      </p:sp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EB5A4-7532-4D0E-A30B-42AF0F3FC67C}" type="slidenum">
              <a:rPr lang="en-US"/>
              <a:pPr/>
              <a:t>52</a:t>
            </a:fld>
            <a:endParaRPr 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715A7B-159F-4DB6-BCF5-7F6EF1773473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2B5C9-2B31-4D33-B1B3-9D2D5D29212C}" type="slidenum">
              <a:rPr lang="en-US"/>
              <a:pPr/>
              <a:t>53</a:t>
            </a:fld>
            <a:endParaRPr lang="en-US"/>
          </a:p>
        </p:txBody>
      </p:sp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56478-F79D-49B5-8CB0-3531B5B14021}" type="slidenum">
              <a:rPr lang="en-US"/>
              <a:pPr/>
              <a:t>54</a:t>
            </a:fld>
            <a:endParaRPr lang="en-US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95DC1-BF02-4991-8838-4723E9A83758}" type="slidenum">
              <a:rPr lang="en-US"/>
              <a:pPr/>
              <a:t>55</a:t>
            </a:fld>
            <a:endParaRPr lang="en-US"/>
          </a:p>
        </p:txBody>
      </p:sp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A08B9-2C24-4F56-B8F3-B13D39D38677}" type="slidenum">
              <a:rPr lang="en-US"/>
              <a:pPr/>
              <a:t>59</a:t>
            </a:fld>
            <a:endParaRPr lang="en-US"/>
          </a:p>
        </p:txBody>
      </p:sp>
      <p:sp>
        <p:nvSpPr>
          <p:cNvPr id="111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3FCA5-4A95-4696-95DE-B875F15C5A21}" type="slidenum">
              <a:rPr lang="en-US"/>
              <a:pPr/>
              <a:t>60</a:t>
            </a:fld>
            <a:endParaRPr lang="en-US"/>
          </a:p>
        </p:txBody>
      </p:sp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3540-25FD-43C8-A2AB-8AED6204C539}" type="slidenum">
              <a:rPr lang="en-US"/>
              <a:pPr/>
              <a:t>61</a:t>
            </a:fld>
            <a:endParaRPr lang="en-US"/>
          </a:p>
        </p:txBody>
      </p:sp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1EEDB-8F30-409F-8D4B-3E33EEFA4CD1}" type="slidenum">
              <a:rPr lang="en-US"/>
              <a:pPr/>
              <a:t>62</a:t>
            </a:fld>
            <a:endParaRPr lang="en-US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A324C-7BAE-40B7-95CB-A36BDAF70A41}" type="slidenum">
              <a:rPr lang="en-US"/>
              <a:pPr/>
              <a:t>63</a:t>
            </a:fld>
            <a:endParaRPr lang="en-US"/>
          </a:p>
        </p:txBody>
      </p:sp>
      <p:sp>
        <p:nvSpPr>
          <p:cNvPr id="113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4C133B-EA3F-4730-BD26-97458815B3A4}" type="slidenum">
              <a:rPr lang="en-US"/>
              <a:pPr/>
              <a:t>66</a:t>
            </a:fld>
            <a:endParaRPr 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5512B-4D18-410D-80DD-9A23D1D17486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15E55B-6DE4-4AF9-9BEC-CA191166D441}" type="slidenum">
              <a:rPr lang="en-US"/>
              <a:pPr/>
              <a:t>7</a:t>
            </a:fld>
            <a:endParaRPr lang="en-US"/>
          </a:p>
        </p:txBody>
      </p:sp>
      <p:sp>
        <p:nvSpPr>
          <p:cNvPr id="13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57072-B15C-45AC-9787-DE8E457847BA}" type="slidenum">
              <a:rPr lang="en-US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96402-17A6-447C-AABF-43BFD23CD014}" type="slidenum">
              <a:rPr lang="en-US"/>
              <a:pPr/>
              <a:t>9</a:t>
            </a:fld>
            <a:endParaRPr lang="en-US"/>
          </a:p>
        </p:txBody>
      </p:sp>
      <p:sp>
        <p:nvSpPr>
          <p:cNvPr id="15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5BB01-3643-4AEF-83C4-DA0061161DAD}" type="slidenum">
              <a:rPr lang="en-US"/>
              <a:pPr/>
              <a:t>10</a:t>
            </a:fld>
            <a:endParaRPr lang="en-US"/>
          </a:p>
        </p:txBody>
      </p:sp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8FC252-05D5-4EF9-9250-48C13FC8581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011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EE6AE-59F7-49D4-B40E-C675E1244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1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54B85-4394-421F-B4D8-E38F57499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46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8CC4D98-4B5E-4820-91A6-C2C2A80B21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988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A37947D-DF8D-4DF2-B0B9-CBA1CF9FA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727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D583A06-92B5-4BD3-9B0C-7E6CE1CF04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47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72453-5435-4049-9ED8-959720C08F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0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A4954-9C32-4327-B177-F5C47F660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0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68A15-9E16-4A20-A93C-F3779D35F8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79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B042A-1C8E-4EFE-B47A-EF8A144A28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14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2948C-78CD-4E78-87E7-7D90EB631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1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96D77-EDF5-499C-82A1-DCD60459B6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81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5CFD3-F069-4CAF-BD82-99051D7F33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7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2942E-BE22-4F37-9201-6D5CB4A88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47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9A9BC630-BC41-4D7F-AFC1-2155671DB59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909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8229600" cy="2743200"/>
          </a:xfrm>
        </p:spPr>
        <p:txBody>
          <a:bodyPr/>
          <a:lstStyle/>
          <a:p>
            <a:pPr algn="ctr"/>
            <a:r>
              <a:rPr lang="en-US">
                <a:solidFill>
                  <a:srgbClr val="0000CC"/>
                </a:solidFill>
              </a:rPr>
              <a:t>CHƯƠNG 4</a:t>
            </a:r>
            <a:r>
              <a:rPr lang="en-US">
                <a:solidFill>
                  <a:srgbClr val="FF0000"/>
                </a:solidFill>
              </a:rPr>
              <a:t/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MÔI TRƯỜNG TRUYỀN DẪN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Ưu – nhược điểm của cáp soắn cặp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400"/>
              <a:t>Rẻ</a:t>
            </a:r>
          </a:p>
          <a:p>
            <a:pPr>
              <a:lnSpc>
                <a:spcPct val="90000"/>
              </a:lnSpc>
            </a:pPr>
            <a:r>
              <a:rPr lang="en-US" sz="3400"/>
              <a:t>Dễ dàng khi thao tác làm việc</a:t>
            </a:r>
          </a:p>
          <a:p>
            <a:pPr>
              <a:lnSpc>
                <a:spcPct val="90000"/>
              </a:lnSpc>
            </a:pPr>
            <a:r>
              <a:rPr lang="en-US" sz="3400"/>
              <a:t>Tốc độ dữ liệu thấp</a:t>
            </a:r>
          </a:p>
          <a:p>
            <a:pPr>
              <a:lnSpc>
                <a:spcPct val="90000"/>
              </a:lnSpc>
            </a:pPr>
            <a:r>
              <a:rPr lang="en-US" sz="3400"/>
              <a:t>Tầm ngắn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Đặc tính truyền dẫn</a:t>
            </a:r>
            <a:r>
              <a:rPr lang="en-US" sz="3800"/>
              <a:t> của cáp soắn cặp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Analog </a:t>
            </a:r>
          </a:p>
          <a:p>
            <a:pPr lvl="1">
              <a:lnSpc>
                <a:spcPct val="90000"/>
              </a:lnSpc>
            </a:pPr>
            <a:r>
              <a:rPr lang="en-US"/>
              <a:t>Cần bộ khuếch đại mỗi 5km tới 6km </a:t>
            </a:r>
          </a:p>
          <a:p>
            <a:pPr>
              <a:lnSpc>
                <a:spcPct val="90000"/>
              </a:lnSpc>
            </a:pPr>
            <a:r>
              <a:rPr lang="en-US"/>
              <a:t>Digital</a:t>
            </a:r>
          </a:p>
          <a:p>
            <a:pPr lvl="1">
              <a:lnSpc>
                <a:spcPct val="90000"/>
              </a:lnSpc>
            </a:pPr>
            <a:r>
              <a:rPr lang="en-US"/>
              <a:t>Dùng tín hiệu tương tự hoặc tín hiệu số</a:t>
            </a:r>
          </a:p>
          <a:p>
            <a:pPr lvl="1">
              <a:lnSpc>
                <a:spcPct val="90000"/>
              </a:lnSpc>
            </a:pPr>
            <a:r>
              <a:rPr lang="en-US"/>
              <a:t>Cần bộ lặp (repeater) mỗi 2km hoặc 3km</a:t>
            </a:r>
          </a:p>
          <a:p>
            <a:pPr>
              <a:lnSpc>
                <a:spcPct val="90000"/>
              </a:lnSpc>
            </a:pPr>
            <a:r>
              <a:rPr lang="en-US"/>
              <a:t>Khoảng cách giới hạn</a:t>
            </a:r>
          </a:p>
          <a:p>
            <a:pPr>
              <a:lnSpc>
                <a:spcPct val="90000"/>
              </a:lnSpc>
            </a:pPr>
            <a:r>
              <a:rPr lang="en-US"/>
              <a:t>Băng thông giới hạn (1MHz)</a:t>
            </a:r>
          </a:p>
          <a:p>
            <a:pPr>
              <a:lnSpc>
                <a:spcPct val="90000"/>
              </a:lnSpc>
            </a:pPr>
            <a:r>
              <a:rPr lang="en-US"/>
              <a:t>Tốc độ dữ liệu giới hạn (100MHz)</a:t>
            </a:r>
          </a:p>
          <a:p>
            <a:pPr>
              <a:lnSpc>
                <a:spcPct val="90000"/>
              </a:lnSpc>
            </a:pPr>
            <a:r>
              <a:rPr lang="en-US"/>
              <a:t>Dễ bị nhiễu và tác động của môi trường ngoài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Nhiễu xuyên kênh đầu cuối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Nhiễu tín hiệu từ một đôi dây này với đôi dây khác</a:t>
            </a:r>
          </a:p>
          <a:p>
            <a:r>
              <a:rPr lang="en-US"/>
              <a:t>Nhiễu xyên kênh xuất hiện khi tín hiệu được truyền lên đường dây nhiễu trở lại cặp dây nhận tín hiệu</a:t>
            </a:r>
          </a:p>
          <a:p>
            <a:pPr lvl="1"/>
            <a:r>
              <a:rPr lang="en-US"/>
              <a:t>Ví dụ: tín hiệu vừa truyền ảnh hưởng đến cặp dây nhận tín hiệu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đồng có bọc và không bọc giáp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Không vỏ bọc giáp – Unshielded Twisted Pair (UTP)</a:t>
            </a:r>
          </a:p>
          <a:p>
            <a:pPr lvl="1">
              <a:lnSpc>
                <a:spcPct val="80000"/>
              </a:lnSpc>
            </a:pPr>
            <a:r>
              <a:rPr lang="en-US"/>
              <a:t>Dây ĐT bình thường</a:t>
            </a:r>
          </a:p>
          <a:p>
            <a:pPr lvl="1">
              <a:lnSpc>
                <a:spcPct val="80000"/>
              </a:lnSpc>
            </a:pPr>
            <a:r>
              <a:rPr lang="en-US"/>
              <a:t>Rẻ nhất</a:t>
            </a:r>
          </a:p>
          <a:p>
            <a:pPr lvl="1">
              <a:lnSpc>
                <a:spcPct val="80000"/>
              </a:lnSpc>
            </a:pPr>
            <a:r>
              <a:rPr lang="en-US"/>
              <a:t>Dễ lắp đặt</a:t>
            </a:r>
          </a:p>
          <a:p>
            <a:pPr lvl="1">
              <a:lnSpc>
                <a:spcPct val="80000"/>
              </a:lnSpc>
            </a:pPr>
            <a:r>
              <a:rPr lang="en-US"/>
              <a:t>Dễ bị nhiễu trường điện từ bên ngoài</a:t>
            </a:r>
          </a:p>
          <a:p>
            <a:pPr>
              <a:lnSpc>
                <a:spcPct val="80000"/>
              </a:lnSpc>
            </a:pPr>
            <a:r>
              <a:rPr lang="en-US"/>
              <a:t>Vỏ bọc giáp – Shielded Twisted Pair (STP)</a:t>
            </a:r>
          </a:p>
          <a:p>
            <a:pPr lvl="1">
              <a:lnSpc>
                <a:spcPct val="80000"/>
              </a:lnSpc>
            </a:pPr>
            <a:r>
              <a:rPr lang="en-US"/>
              <a:t>Vỏ giáp bện giúp giảm nhiễu và tác động bên ngoài</a:t>
            </a:r>
          </a:p>
          <a:p>
            <a:pPr lvl="1">
              <a:lnSpc>
                <a:spcPct val="80000"/>
              </a:lnSpc>
            </a:pPr>
            <a:r>
              <a:rPr lang="en-US"/>
              <a:t>Đắt hơn</a:t>
            </a:r>
          </a:p>
          <a:p>
            <a:pPr lvl="1">
              <a:lnSpc>
                <a:spcPct val="80000"/>
              </a:lnSpc>
            </a:pPr>
            <a:r>
              <a:rPr lang="en-US"/>
              <a:t>Khó lắp đặt (cứng, nặng)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Unshielded </a:t>
            </a:r>
            <a:r>
              <a:rPr lang="en-US"/>
              <a:t>Twisted-Pair</a:t>
            </a:r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1973263"/>
            <a:ext cx="7788275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39825"/>
          </a:xfrm>
        </p:spPr>
        <p:txBody>
          <a:bodyPr/>
          <a:lstStyle/>
          <a:p>
            <a:r>
              <a:rPr lang="en-US" sz="4600"/>
              <a:t>Cáp không vỏ bọc giáp (UTP)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2705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/>
              <a:t>UTP Cat 3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Lên đến 16MHz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Được dùng trong liên lạc thoại ở hầu hết các văn phòng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Chiều dài xoắn (twist length): 7.5cm tới 10cm</a:t>
            </a:r>
          </a:p>
          <a:p>
            <a:pPr>
              <a:lnSpc>
                <a:spcPct val="80000"/>
              </a:lnSpc>
            </a:pPr>
            <a:r>
              <a:rPr lang="en-US" sz="2100"/>
              <a:t>UTP Cat 4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Lên đến 20 MHz</a:t>
            </a:r>
          </a:p>
          <a:p>
            <a:pPr>
              <a:lnSpc>
                <a:spcPct val="80000"/>
              </a:lnSpc>
            </a:pPr>
            <a:r>
              <a:rPr lang="en-US" sz="2100"/>
              <a:t>UTP Cat 5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Lên đến 100MHz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Được dùng phổ biến hiện nay trong các văn phòng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Chiều dài xoắn: 0.6cm đến 0.85cm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Thích hợp cho tốc độ truyền lên đến 100.106 bits/second</a:t>
            </a:r>
          </a:p>
        </p:txBody>
      </p:sp>
      <p:pic>
        <p:nvPicPr>
          <p:cNvPr id="20484" name="Picture 4" descr="ut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3352800" cy="21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5" name="Picture 5" descr="st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3352800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Shielded </a:t>
            </a:r>
            <a:r>
              <a:rPr lang="en-US"/>
              <a:t>Twisted-Pair</a:t>
            </a:r>
          </a:p>
        </p:txBody>
      </p:sp>
      <p:pic>
        <p:nvPicPr>
          <p:cNvPr id="2662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725613"/>
            <a:ext cx="87058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cáp có bọc và không bọc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1041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đồng trục (Coaxial Cable)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87725"/>
            <a:ext cx="6248400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 descr="coa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1063625"/>
            <a:ext cx="1358900" cy="518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495425"/>
            <a:ext cx="52578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đồng trục (Coaxial Cable)</a:t>
            </a:r>
          </a:p>
        </p:txBody>
      </p:sp>
      <p:pic>
        <p:nvPicPr>
          <p:cNvPr id="3072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45425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Môi trường truyền dẫn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/>
              <a:t>Hữu tuyến (guided media – wire)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Cáp đồng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Cáp quang</a:t>
            </a:r>
          </a:p>
          <a:p>
            <a:pPr>
              <a:lnSpc>
                <a:spcPct val="80000"/>
              </a:lnSpc>
            </a:pPr>
            <a:r>
              <a:rPr lang="en-US" sz="2500"/>
              <a:t>Vô tuyến (unguided media – wireless)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Vệ tinh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Hệ thống sóng radio: troposcatter, microwave, ...</a:t>
            </a:r>
          </a:p>
          <a:p>
            <a:pPr>
              <a:lnSpc>
                <a:spcPct val="80000"/>
              </a:lnSpc>
            </a:pPr>
            <a:r>
              <a:rPr lang="en-US" sz="2500"/>
              <a:t>Đặc tính và chất lượng được xác định bởi môi trường và tín hiệu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Đối với hữu tuyến, môi trường ảnh hưởng lớn hơn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Đối với vô tuyến, băng thông tạo ra bởi anten ảnh hưởng lớn hơn</a:t>
            </a:r>
          </a:p>
          <a:p>
            <a:pPr>
              <a:lnSpc>
                <a:spcPct val="80000"/>
              </a:lnSpc>
            </a:pPr>
            <a:r>
              <a:rPr lang="en-US" sz="2500"/>
              <a:t>Yếu tố ảnh hưởng trong việc thiết kế: tốc độ dữ liệu và khoảng cách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cáp đồng trục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7724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Môi trường truyền linh hoạt nhất</a:t>
            </a:r>
          </a:p>
          <a:p>
            <a:pPr>
              <a:lnSpc>
                <a:spcPct val="80000"/>
              </a:lnSpc>
            </a:pPr>
            <a:r>
              <a:rPr lang="en-US"/>
              <a:t>Cáp truyền hình (dây anten và truyền hình cáp)</a:t>
            </a:r>
          </a:p>
          <a:p>
            <a:pPr>
              <a:lnSpc>
                <a:spcPct val="80000"/>
              </a:lnSpc>
            </a:pPr>
            <a:r>
              <a:rPr lang="en-US"/>
              <a:t>Truyền dẫn ĐT khoảng cách xa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FDM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Có thể mang đồng thời 10.000 cuộc gọi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Sẽ bị thay thế bởi cáp </a:t>
            </a:r>
            <a:r>
              <a:rPr lang="en-US" sz="3200"/>
              <a:t>quang</a:t>
            </a:r>
          </a:p>
          <a:p>
            <a:pPr>
              <a:lnSpc>
                <a:spcPct val="80000"/>
              </a:lnSpc>
            </a:pPr>
            <a:r>
              <a:rPr lang="en-US"/>
              <a:t>Kết nối các thiết bị khoảng cách gần</a:t>
            </a:r>
          </a:p>
          <a:p>
            <a:pPr>
              <a:lnSpc>
                <a:spcPct val="80000"/>
              </a:lnSpc>
            </a:pPr>
            <a:r>
              <a:rPr lang="en-US"/>
              <a:t>Mạng cục bộ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Đặc tính truyền dẫn của cáp đồng trục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Analog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Cần bộ khuyếch đại mỗi vài km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Khoảng cách càng ngắn nếu tần số càng cao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Lên đến 500MHz</a:t>
            </a:r>
          </a:p>
          <a:p>
            <a:pPr>
              <a:lnSpc>
                <a:spcPct val="80000"/>
              </a:lnSpc>
            </a:pPr>
            <a:r>
              <a:rPr lang="en-US"/>
              <a:t>Digital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Cần bộ lặp (repeater) mỗi km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Khoảng cách càng ngắn nếu tốc độ dữ liệu càng tăng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quang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4365625" cy="239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3362325"/>
            <a:ext cx="7586662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quang</a:t>
            </a:r>
          </a:p>
        </p:txBody>
      </p:sp>
      <p:pic>
        <p:nvPicPr>
          <p:cNvPr id="3891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74838"/>
            <a:ext cx="8553450" cy="394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quang: lợi ích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68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Dung lượng cao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Tốc độ dữ liệu hàng trăm Gbps (so với 100Mbps trên 1km coaxial cable và thấp hơn của twisted-pair cable)</a:t>
            </a:r>
          </a:p>
          <a:p>
            <a:pPr>
              <a:lnSpc>
                <a:spcPct val="80000"/>
              </a:lnSpc>
            </a:pPr>
            <a:r>
              <a:rPr lang="en-US" sz="2600"/>
              <a:t>Kích thước và trọng lượng nhỏ</a:t>
            </a:r>
          </a:p>
          <a:p>
            <a:pPr>
              <a:lnSpc>
                <a:spcPct val="80000"/>
              </a:lnSpc>
            </a:pPr>
            <a:r>
              <a:rPr lang="en-US" sz="2600"/>
              <a:t>Độ suy hao của tín hiệu trên đường truyền thấp. </a:t>
            </a:r>
          </a:p>
          <a:p>
            <a:pPr>
              <a:lnSpc>
                <a:spcPct val="80000"/>
              </a:lnSpc>
            </a:pPr>
            <a:r>
              <a:rPr lang="en-US" sz="2600"/>
              <a:t>Cách ly trường điện từ (Ít bị ảnh hưởng của nhiễu và môi trường xung quanh)</a:t>
            </a:r>
          </a:p>
          <a:p>
            <a:pPr>
              <a:lnSpc>
                <a:spcPct val="80000"/>
              </a:lnSpc>
            </a:pPr>
            <a:r>
              <a:rPr lang="en-US" sz="2600"/>
              <a:t>Khoảng cách giữa các bộ lặp xa</a:t>
            </a:r>
          </a:p>
          <a:p>
            <a:pPr>
              <a:lnSpc>
                <a:spcPct val="80000"/>
              </a:lnSpc>
            </a:pPr>
            <a:r>
              <a:rPr lang="en-US" sz="2600"/>
              <a:t>Tỷ lệ bit lỗi trên đường truyền vào khoảng 10</a:t>
            </a:r>
            <a:r>
              <a:rPr lang="en-US" sz="2600" baseline="30000"/>
              <a:t>-9</a:t>
            </a:r>
            <a:r>
              <a:rPr lang="en-US" sz="2600"/>
              <a:t> </a:t>
            </a:r>
            <a:r>
              <a:rPr lang="en-US" sz="2600">
                <a:sym typeface="Symbol" pitchFamily="18" charset="2"/>
              </a:rPr>
              <a:t></a:t>
            </a:r>
            <a:r>
              <a:rPr lang="en-US" sz="2600"/>
              <a:t> 10</a:t>
            </a:r>
            <a:r>
              <a:rPr lang="en-US" sz="2600" baseline="30000"/>
              <a:t>-12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quang: ứng dụng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68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Phạm vi triển khai rất đa dạng: LAN (vài km), WAN (hàng chục km).</a:t>
            </a:r>
          </a:p>
          <a:p>
            <a:pPr>
              <a:lnSpc>
                <a:spcPct val="80000"/>
              </a:lnSpc>
            </a:pPr>
            <a:r>
              <a:rPr lang="en-US" sz="2600"/>
              <a:t>Môi trường truyền thích hợp để triển khai các ứng dụng mạng số đa dịch vụ tích hợp băng rộng (Broadband Integrated Services Digital Networks) </a:t>
            </a:r>
          </a:p>
          <a:p>
            <a:pPr>
              <a:lnSpc>
                <a:spcPct val="80000"/>
              </a:lnSpc>
            </a:pPr>
            <a:r>
              <a:rPr lang="en-US" sz="2600"/>
              <a:t>Đường trung kế khoảng cách xa</a:t>
            </a:r>
          </a:p>
          <a:p>
            <a:pPr>
              <a:lnSpc>
                <a:spcPct val="80000"/>
              </a:lnSpc>
            </a:pPr>
            <a:r>
              <a:rPr lang="en-US" sz="2600"/>
              <a:t>Trung kế đô thị</a:t>
            </a:r>
          </a:p>
          <a:p>
            <a:pPr>
              <a:lnSpc>
                <a:spcPct val="80000"/>
              </a:lnSpc>
            </a:pPr>
            <a:r>
              <a:rPr lang="en-US" sz="2600"/>
              <a:t>Trung kế tổng đài nông thôn</a:t>
            </a:r>
          </a:p>
          <a:p>
            <a:pPr>
              <a:lnSpc>
                <a:spcPct val="80000"/>
              </a:lnSpc>
            </a:pPr>
            <a:r>
              <a:rPr lang="en-US" sz="2600"/>
              <a:t>Thuê bao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quang: đặc tính truyền dẫn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/>
              <a:t>Sóng lan truyền có hướng 10</a:t>
            </a:r>
            <a:r>
              <a:rPr lang="en-US" baseline="30000"/>
              <a:t>14</a:t>
            </a:r>
            <a:r>
              <a:rPr lang="en-US"/>
              <a:t> đến 10</a:t>
            </a:r>
            <a:r>
              <a:rPr lang="en-US" baseline="30000"/>
              <a:t>15</a:t>
            </a:r>
            <a:r>
              <a:rPr lang="en-US"/>
              <a:t> Hz </a:t>
            </a:r>
          </a:p>
          <a:p>
            <a:pPr lvl="1"/>
            <a:r>
              <a:rPr lang="en-US"/>
              <a:t>Một phần phổ hồng ngoại và phổ nhìn thấy được</a:t>
            </a:r>
          </a:p>
          <a:p>
            <a:r>
              <a:rPr lang="en-US"/>
              <a:t>Light Emitting Diode (LED)</a:t>
            </a:r>
          </a:p>
          <a:p>
            <a:pPr lvl="1"/>
            <a:r>
              <a:rPr lang="en-US"/>
              <a:t>Rẻ</a:t>
            </a:r>
          </a:p>
          <a:p>
            <a:pPr lvl="1"/>
            <a:r>
              <a:rPr lang="en-US"/>
              <a:t>Tầm nhiệt độ hoạt động rộng</a:t>
            </a:r>
          </a:p>
          <a:p>
            <a:pPr lvl="1"/>
            <a:r>
              <a:rPr lang="en-US"/>
              <a:t>Tuổi thọ cao</a:t>
            </a:r>
          </a:p>
          <a:p>
            <a:r>
              <a:rPr lang="en-US"/>
              <a:t>Injection Laser Diode (ILD)</a:t>
            </a:r>
          </a:p>
          <a:p>
            <a:pPr lvl="1"/>
            <a:r>
              <a:rPr lang="en-US"/>
              <a:t>Hiệu quả hơn</a:t>
            </a:r>
          </a:p>
          <a:p>
            <a:pPr lvl="1"/>
            <a:r>
              <a:rPr lang="en-US"/>
              <a:t>Tốc độ dữ liệu cao hơn</a:t>
            </a:r>
          </a:p>
          <a:p>
            <a:r>
              <a:rPr lang="en-US"/>
              <a:t>Wavelength Division Multiplexing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Nguồn phát sáng</a:t>
            </a:r>
          </a:p>
        </p:txBody>
      </p:sp>
      <p:graphicFrame>
        <p:nvGraphicFramePr>
          <p:cNvPr id="45093" name="Group 37"/>
          <p:cNvGraphicFramePr>
            <a:graphicFrameLocks noGrp="1"/>
          </p:cNvGraphicFramePr>
          <p:nvPr>
            <p:ph sz="half" idx="2"/>
          </p:nvPr>
        </p:nvGraphicFramePr>
        <p:xfrm>
          <a:off x="762000" y="1600200"/>
          <a:ext cx="7924800" cy="4419600"/>
        </p:xfrm>
        <a:graphic>
          <a:graphicData uri="http://schemas.openxmlformats.org/drawingml/2006/table">
            <a:tbl>
              <a:tblPr/>
              <a:tblGrid>
                <a:gridCol w="2033588"/>
                <a:gridCol w="1673225"/>
                <a:gridCol w="1816100"/>
                <a:gridCol w="2401887"/>
              </a:tblGrid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Nguồn sáng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LED/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LED/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788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Băng thông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20MHz/km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1GHz/km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Lên đến 1000GHz/km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0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Ứng dụng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LAN, computer data links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 length phone lines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Long haul telecom. lines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Đường kính lõi (µm)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 – 60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 –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Độ suy giảm t/h (dB/km)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 – 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 – 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quang: chế độ truyền tải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066800" y="1687513"/>
            <a:ext cx="7947025" cy="2868612"/>
            <a:chOff x="1217" y="1117"/>
            <a:chExt cx="5006" cy="1807"/>
          </a:xfrm>
        </p:grpSpPr>
        <p:pic>
          <p:nvPicPr>
            <p:cNvPr id="471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" y="1117"/>
              <a:ext cx="5006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0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7" y="2024"/>
              <a:ext cx="5006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45050"/>
            <a:ext cx="7948613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93675" y="1347788"/>
            <a:ext cx="407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Verdana" pitchFamily="34" charset="0"/>
              </a:rPr>
              <a:t>multimode: several paths/time delays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93675" y="4464050"/>
            <a:ext cx="4006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Verdana" pitchFamily="34" charset="0"/>
              </a:rPr>
              <a:t>narrow: 1 wavelength no time delays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Sử dụng tần số với cáp quang</a:t>
            </a:r>
          </a:p>
        </p:txBody>
      </p:sp>
      <p:grpSp>
        <p:nvGrpSpPr>
          <p:cNvPr id="49215" name="Group 63"/>
          <p:cNvGrpSpPr>
            <a:grpSpLocks/>
          </p:cNvGrpSpPr>
          <p:nvPr/>
        </p:nvGrpSpPr>
        <p:grpSpPr bwMode="auto">
          <a:xfrm>
            <a:off x="152400" y="1143000"/>
            <a:ext cx="8915400" cy="5486400"/>
            <a:chOff x="-3" y="-3"/>
            <a:chExt cx="4266" cy="2136"/>
          </a:xfrm>
        </p:grpSpPr>
        <p:grpSp>
          <p:nvGrpSpPr>
            <p:cNvPr id="49216" name="Group 64"/>
            <p:cNvGrpSpPr>
              <a:grpSpLocks/>
            </p:cNvGrpSpPr>
            <p:nvPr/>
          </p:nvGrpSpPr>
          <p:grpSpPr bwMode="auto">
            <a:xfrm>
              <a:off x="0" y="0"/>
              <a:ext cx="4260" cy="2130"/>
              <a:chOff x="0" y="0"/>
              <a:chExt cx="4260" cy="2130"/>
            </a:xfrm>
          </p:grpSpPr>
          <p:grpSp>
            <p:nvGrpSpPr>
              <p:cNvPr id="49217" name="Group 65"/>
              <p:cNvGrpSpPr>
                <a:grpSpLocks/>
              </p:cNvGrpSpPr>
              <p:nvPr/>
            </p:nvGrpSpPr>
            <p:grpSpPr bwMode="auto">
              <a:xfrm>
                <a:off x="0" y="0"/>
                <a:ext cx="1029" cy="518"/>
                <a:chOff x="0" y="0"/>
                <a:chExt cx="1029" cy="518"/>
              </a:xfrm>
            </p:grpSpPr>
            <p:sp>
              <p:nvSpPr>
                <p:cNvPr id="49218" name="Rectangle 6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43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Wavelength (in vacuum) range (nm)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19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9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20" name="Group 68"/>
              <p:cNvGrpSpPr>
                <a:grpSpLocks/>
              </p:cNvGrpSpPr>
              <p:nvPr/>
            </p:nvGrpSpPr>
            <p:grpSpPr bwMode="auto">
              <a:xfrm>
                <a:off x="1029" y="0"/>
                <a:ext cx="842" cy="518"/>
                <a:chOff x="1029" y="0"/>
                <a:chExt cx="842" cy="518"/>
              </a:xfrm>
            </p:grpSpPr>
            <p:sp>
              <p:nvSpPr>
                <p:cNvPr id="49221" name="Rectangle 69"/>
                <p:cNvSpPr>
                  <a:spLocks noChangeArrowheads="1"/>
                </p:cNvSpPr>
                <p:nvPr/>
              </p:nvSpPr>
              <p:spPr bwMode="auto">
                <a:xfrm>
                  <a:off x="1072" y="0"/>
                  <a:ext cx="75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Frequency range (THz)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22" name="Rectangle 70"/>
                <p:cNvSpPr>
                  <a:spLocks noChangeArrowheads="1"/>
                </p:cNvSpPr>
                <p:nvPr/>
              </p:nvSpPr>
              <p:spPr bwMode="auto">
                <a:xfrm>
                  <a:off x="1029" y="0"/>
                  <a:ext cx="84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23" name="Group 71"/>
              <p:cNvGrpSpPr>
                <a:grpSpLocks/>
              </p:cNvGrpSpPr>
              <p:nvPr/>
            </p:nvGrpSpPr>
            <p:grpSpPr bwMode="auto">
              <a:xfrm>
                <a:off x="1871" y="0"/>
                <a:ext cx="685" cy="518"/>
                <a:chOff x="1871" y="0"/>
                <a:chExt cx="685" cy="518"/>
              </a:xfrm>
            </p:grpSpPr>
            <p:sp>
              <p:nvSpPr>
                <p:cNvPr id="49224" name="Rectangle 72"/>
                <p:cNvSpPr>
                  <a:spLocks noChangeArrowheads="1"/>
                </p:cNvSpPr>
                <p:nvPr/>
              </p:nvSpPr>
              <p:spPr bwMode="auto">
                <a:xfrm>
                  <a:off x="1914" y="0"/>
                  <a:ext cx="599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Band label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25" name="Rectangle 73"/>
                <p:cNvSpPr>
                  <a:spLocks noChangeArrowheads="1"/>
                </p:cNvSpPr>
                <p:nvPr/>
              </p:nvSpPr>
              <p:spPr bwMode="auto">
                <a:xfrm>
                  <a:off x="1871" y="0"/>
                  <a:ext cx="68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26" name="Group 74"/>
              <p:cNvGrpSpPr>
                <a:grpSpLocks/>
              </p:cNvGrpSpPr>
              <p:nvPr/>
            </p:nvGrpSpPr>
            <p:grpSpPr bwMode="auto">
              <a:xfrm>
                <a:off x="2556" y="0"/>
                <a:ext cx="852" cy="518"/>
                <a:chOff x="2556" y="0"/>
                <a:chExt cx="852" cy="518"/>
              </a:xfrm>
            </p:grpSpPr>
            <p:sp>
              <p:nvSpPr>
                <p:cNvPr id="49227" name="Rectangle 75"/>
                <p:cNvSpPr>
                  <a:spLocks noChangeArrowheads="1"/>
                </p:cNvSpPr>
                <p:nvPr/>
              </p:nvSpPr>
              <p:spPr bwMode="auto">
                <a:xfrm>
                  <a:off x="2599" y="0"/>
                  <a:ext cx="76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Fiber type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28" name="Rectangle 76"/>
                <p:cNvSpPr>
                  <a:spLocks noChangeArrowheads="1"/>
                </p:cNvSpPr>
                <p:nvPr/>
              </p:nvSpPr>
              <p:spPr bwMode="auto">
                <a:xfrm>
                  <a:off x="2556" y="0"/>
                  <a:ext cx="85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29" name="Group 77"/>
              <p:cNvGrpSpPr>
                <a:grpSpLocks/>
              </p:cNvGrpSpPr>
              <p:nvPr/>
            </p:nvGrpSpPr>
            <p:grpSpPr bwMode="auto">
              <a:xfrm>
                <a:off x="3408" y="0"/>
                <a:ext cx="852" cy="518"/>
                <a:chOff x="3408" y="0"/>
                <a:chExt cx="852" cy="518"/>
              </a:xfrm>
            </p:grpSpPr>
            <p:sp>
              <p:nvSpPr>
                <p:cNvPr id="49230" name="Rectangle 78"/>
                <p:cNvSpPr>
                  <a:spLocks noChangeArrowheads="1"/>
                </p:cNvSpPr>
                <p:nvPr/>
              </p:nvSpPr>
              <p:spPr bwMode="auto">
                <a:xfrm>
                  <a:off x="3451" y="0"/>
                  <a:ext cx="76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Application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31" name="Rectangle 79"/>
                <p:cNvSpPr>
                  <a:spLocks noChangeArrowheads="1"/>
                </p:cNvSpPr>
                <p:nvPr/>
              </p:nvSpPr>
              <p:spPr bwMode="auto">
                <a:xfrm>
                  <a:off x="3408" y="0"/>
                  <a:ext cx="85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32" name="Group 80"/>
              <p:cNvGrpSpPr>
                <a:grpSpLocks/>
              </p:cNvGrpSpPr>
              <p:nvPr/>
            </p:nvGrpSpPr>
            <p:grpSpPr bwMode="auto">
              <a:xfrm>
                <a:off x="0" y="518"/>
                <a:ext cx="1029" cy="403"/>
                <a:chOff x="0" y="518"/>
                <a:chExt cx="1029" cy="403"/>
              </a:xfrm>
            </p:grpSpPr>
            <p:sp>
              <p:nvSpPr>
                <p:cNvPr id="49233" name="Rectangle 81"/>
                <p:cNvSpPr>
                  <a:spLocks noChangeArrowheads="1"/>
                </p:cNvSpPr>
                <p:nvPr/>
              </p:nvSpPr>
              <p:spPr bwMode="auto">
                <a:xfrm>
                  <a:off x="43" y="518"/>
                  <a:ext cx="94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820 to 900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34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102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35" name="Group 83"/>
              <p:cNvGrpSpPr>
                <a:grpSpLocks/>
              </p:cNvGrpSpPr>
              <p:nvPr/>
            </p:nvGrpSpPr>
            <p:grpSpPr bwMode="auto">
              <a:xfrm>
                <a:off x="1029" y="518"/>
                <a:ext cx="842" cy="403"/>
                <a:chOff x="1029" y="518"/>
                <a:chExt cx="842" cy="403"/>
              </a:xfrm>
            </p:grpSpPr>
            <p:sp>
              <p:nvSpPr>
                <p:cNvPr id="49236" name="Rectangle 84"/>
                <p:cNvSpPr>
                  <a:spLocks noChangeArrowheads="1"/>
                </p:cNvSpPr>
                <p:nvPr/>
              </p:nvSpPr>
              <p:spPr bwMode="auto">
                <a:xfrm>
                  <a:off x="1072" y="518"/>
                  <a:ext cx="75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366 to 333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37" name="Rectangle 85"/>
                <p:cNvSpPr>
                  <a:spLocks noChangeArrowheads="1"/>
                </p:cNvSpPr>
                <p:nvPr/>
              </p:nvSpPr>
              <p:spPr bwMode="auto">
                <a:xfrm>
                  <a:off x="1029" y="518"/>
                  <a:ext cx="8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38" name="Group 86"/>
              <p:cNvGrpSpPr>
                <a:grpSpLocks/>
              </p:cNvGrpSpPr>
              <p:nvPr/>
            </p:nvGrpSpPr>
            <p:grpSpPr bwMode="auto">
              <a:xfrm>
                <a:off x="1871" y="518"/>
                <a:ext cx="685" cy="403"/>
                <a:chOff x="1871" y="518"/>
                <a:chExt cx="685" cy="403"/>
              </a:xfrm>
            </p:grpSpPr>
            <p:sp>
              <p:nvSpPr>
                <p:cNvPr id="49239" name="Rectangle 87"/>
                <p:cNvSpPr>
                  <a:spLocks noChangeArrowheads="1"/>
                </p:cNvSpPr>
                <p:nvPr/>
              </p:nvSpPr>
              <p:spPr bwMode="auto">
                <a:xfrm>
                  <a:off x="1914" y="518"/>
                  <a:ext cx="599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40" name="Rectangle 88"/>
                <p:cNvSpPr>
                  <a:spLocks noChangeArrowheads="1"/>
                </p:cNvSpPr>
                <p:nvPr/>
              </p:nvSpPr>
              <p:spPr bwMode="auto">
                <a:xfrm>
                  <a:off x="1871" y="518"/>
                  <a:ext cx="68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41" name="Group 89"/>
              <p:cNvGrpSpPr>
                <a:grpSpLocks/>
              </p:cNvGrpSpPr>
              <p:nvPr/>
            </p:nvGrpSpPr>
            <p:grpSpPr bwMode="auto">
              <a:xfrm>
                <a:off x="2556" y="518"/>
                <a:ext cx="852" cy="403"/>
                <a:chOff x="2556" y="518"/>
                <a:chExt cx="852" cy="403"/>
              </a:xfrm>
            </p:grpSpPr>
            <p:sp>
              <p:nvSpPr>
                <p:cNvPr id="49242" name="Rectangle 90"/>
                <p:cNvSpPr>
                  <a:spLocks noChangeArrowheads="1"/>
                </p:cNvSpPr>
                <p:nvPr/>
              </p:nvSpPr>
              <p:spPr bwMode="auto">
                <a:xfrm>
                  <a:off x="2599" y="518"/>
                  <a:ext cx="76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Multimode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43" name="Rectangle 91"/>
                <p:cNvSpPr>
                  <a:spLocks noChangeArrowheads="1"/>
                </p:cNvSpPr>
                <p:nvPr/>
              </p:nvSpPr>
              <p:spPr bwMode="auto">
                <a:xfrm>
                  <a:off x="2556" y="518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44" name="Group 92"/>
              <p:cNvGrpSpPr>
                <a:grpSpLocks/>
              </p:cNvGrpSpPr>
              <p:nvPr/>
            </p:nvGrpSpPr>
            <p:grpSpPr bwMode="auto">
              <a:xfrm>
                <a:off x="3408" y="518"/>
                <a:ext cx="852" cy="403"/>
                <a:chOff x="3408" y="518"/>
                <a:chExt cx="852" cy="403"/>
              </a:xfrm>
            </p:grpSpPr>
            <p:sp>
              <p:nvSpPr>
                <p:cNvPr id="49245" name="Rectangle 93"/>
                <p:cNvSpPr>
                  <a:spLocks noChangeArrowheads="1"/>
                </p:cNvSpPr>
                <p:nvPr/>
              </p:nvSpPr>
              <p:spPr bwMode="auto">
                <a:xfrm>
                  <a:off x="3451" y="518"/>
                  <a:ext cx="76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LAN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46" name="Rectangle 94"/>
                <p:cNvSpPr>
                  <a:spLocks noChangeArrowheads="1"/>
                </p:cNvSpPr>
                <p:nvPr/>
              </p:nvSpPr>
              <p:spPr bwMode="auto">
                <a:xfrm>
                  <a:off x="3408" y="518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47" name="Group 95"/>
              <p:cNvGrpSpPr>
                <a:grpSpLocks/>
              </p:cNvGrpSpPr>
              <p:nvPr/>
            </p:nvGrpSpPr>
            <p:grpSpPr bwMode="auto">
              <a:xfrm>
                <a:off x="0" y="921"/>
                <a:ext cx="1029" cy="403"/>
                <a:chOff x="0" y="921"/>
                <a:chExt cx="1029" cy="403"/>
              </a:xfrm>
            </p:grpSpPr>
            <p:sp>
              <p:nvSpPr>
                <p:cNvPr id="49248" name="Rectangle 96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94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1280 to 1350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49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102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50" name="Group 98"/>
              <p:cNvGrpSpPr>
                <a:grpSpLocks/>
              </p:cNvGrpSpPr>
              <p:nvPr/>
            </p:nvGrpSpPr>
            <p:grpSpPr bwMode="auto">
              <a:xfrm>
                <a:off x="1029" y="921"/>
                <a:ext cx="842" cy="403"/>
                <a:chOff x="1029" y="921"/>
                <a:chExt cx="842" cy="403"/>
              </a:xfrm>
            </p:grpSpPr>
            <p:sp>
              <p:nvSpPr>
                <p:cNvPr id="49251" name="Rectangle 99"/>
                <p:cNvSpPr>
                  <a:spLocks noChangeArrowheads="1"/>
                </p:cNvSpPr>
                <p:nvPr/>
              </p:nvSpPr>
              <p:spPr bwMode="auto">
                <a:xfrm>
                  <a:off x="1072" y="921"/>
                  <a:ext cx="75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234 to 222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52" name="Rectangle 100"/>
                <p:cNvSpPr>
                  <a:spLocks noChangeArrowheads="1"/>
                </p:cNvSpPr>
                <p:nvPr/>
              </p:nvSpPr>
              <p:spPr bwMode="auto">
                <a:xfrm>
                  <a:off x="1029" y="921"/>
                  <a:ext cx="8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53" name="Group 101"/>
              <p:cNvGrpSpPr>
                <a:grpSpLocks/>
              </p:cNvGrpSpPr>
              <p:nvPr/>
            </p:nvGrpSpPr>
            <p:grpSpPr bwMode="auto">
              <a:xfrm>
                <a:off x="1871" y="921"/>
                <a:ext cx="685" cy="403"/>
                <a:chOff x="1871" y="921"/>
                <a:chExt cx="685" cy="403"/>
              </a:xfrm>
            </p:grpSpPr>
            <p:sp>
              <p:nvSpPr>
                <p:cNvPr id="4925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914" y="921"/>
                  <a:ext cx="599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S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55" name="Rectangle 103"/>
                <p:cNvSpPr>
                  <a:spLocks noChangeArrowheads="1"/>
                </p:cNvSpPr>
                <p:nvPr/>
              </p:nvSpPr>
              <p:spPr bwMode="auto">
                <a:xfrm>
                  <a:off x="1871" y="921"/>
                  <a:ext cx="68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56" name="Group 104"/>
              <p:cNvGrpSpPr>
                <a:grpSpLocks/>
              </p:cNvGrpSpPr>
              <p:nvPr/>
            </p:nvGrpSpPr>
            <p:grpSpPr bwMode="auto">
              <a:xfrm>
                <a:off x="2556" y="921"/>
                <a:ext cx="852" cy="403"/>
                <a:chOff x="2556" y="921"/>
                <a:chExt cx="852" cy="403"/>
              </a:xfrm>
            </p:grpSpPr>
            <p:sp>
              <p:nvSpPr>
                <p:cNvPr id="49257" name="Rectangle 105"/>
                <p:cNvSpPr>
                  <a:spLocks noChangeArrowheads="1"/>
                </p:cNvSpPr>
                <p:nvPr/>
              </p:nvSpPr>
              <p:spPr bwMode="auto">
                <a:xfrm>
                  <a:off x="2599" y="921"/>
                  <a:ext cx="76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Single mode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58" name="Rectangle 106"/>
                <p:cNvSpPr>
                  <a:spLocks noChangeArrowheads="1"/>
                </p:cNvSpPr>
                <p:nvPr/>
              </p:nvSpPr>
              <p:spPr bwMode="auto">
                <a:xfrm>
                  <a:off x="2556" y="921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59" name="Group 107"/>
              <p:cNvGrpSpPr>
                <a:grpSpLocks/>
              </p:cNvGrpSpPr>
              <p:nvPr/>
            </p:nvGrpSpPr>
            <p:grpSpPr bwMode="auto">
              <a:xfrm>
                <a:off x="3408" y="921"/>
                <a:ext cx="852" cy="403"/>
                <a:chOff x="3408" y="921"/>
                <a:chExt cx="852" cy="403"/>
              </a:xfrm>
            </p:grpSpPr>
            <p:sp>
              <p:nvSpPr>
                <p:cNvPr id="492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3451" y="921"/>
                  <a:ext cx="76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Various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61" name="Rectangle 109"/>
                <p:cNvSpPr>
                  <a:spLocks noChangeArrowheads="1"/>
                </p:cNvSpPr>
                <p:nvPr/>
              </p:nvSpPr>
              <p:spPr bwMode="auto">
                <a:xfrm>
                  <a:off x="3408" y="921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62" name="Group 110"/>
              <p:cNvGrpSpPr>
                <a:grpSpLocks/>
              </p:cNvGrpSpPr>
              <p:nvPr/>
            </p:nvGrpSpPr>
            <p:grpSpPr bwMode="auto">
              <a:xfrm>
                <a:off x="0" y="1324"/>
                <a:ext cx="1029" cy="403"/>
                <a:chOff x="0" y="1324"/>
                <a:chExt cx="1029" cy="403"/>
              </a:xfrm>
            </p:grpSpPr>
            <p:sp>
              <p:nvSpPr>
                <p:cNvPr id="49263" name="Rectangle 111"/>
                <p:cNvSpPr>
                  <a:spLocks noChangeArrowheads="1"/>
                </p:cNvSpPr>
                <p:nvPr/>
              </p:nvSpPr>
              <p:spPr bwMode="auto">
                <a:xfrm>
                  <a:off x="43" y="1324"/>
                  <a:ext cx="94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1528 to 1561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64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102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65" name="Group 113"/>
              <p:cNvGrpSpPr>
                <a:grpSpLocks/>
              </p:cNvGrpSpPr>
              <p:nvPr/>
            </p:nvGrpSpPr>
            <p:grpSpPr bwMode="auto">
              <a:xfrm>
                <a:off x="1029" y="1324"/>
                <a:ext cx="842" cy="403"/>
                <a:chOff x="1029" y="1324"/>
                <a:chExt cx="842" cy="403"/>
              </a:xfrm>
            </p:grpSpPr>
            <p:sp>
              <p:nvSpPr>
                <p:cNvPr id="4926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072" y="1324"/>
                  <a:ext cx="75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196 to 192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67" name="Rectangle 115"/>
                <p:cNvSpPr>
                  <a:spLocks noChangeArrowheads="1"/>
                </p:cNvSpPr>
                <p:nvPr/>
              </p:nvSpPr>
              <p:spPr bwMode="auto">
                <a:xfrm>
                  <a:off x="1029" y="1324"/>
                  <a:ext cx="8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68" name="Group 116"/>
              <p:cNvGrpSpPr>
                <a:grpSpLocks/>
              </p:cNvGrpSpPr>
              <p:nvPr/>
            </p:nvGrpSpPr>
            <p:grpSpPr bwMode="auto">
              <a:xfrm>
                <a:off x="1871" y="1324"/>
                <a:ext cx="685" cy="403"/>
                <a:chOff x="1871" y="1324"/>
                <a:chExt cx="685" cy="403"/>
              </a:xfrm>
            </p:grpSpPr>
            <p:sp>
              <p:nvSpPr>
                <p:cNvPr id="49269" name="Rectangle 117"/>
                <p:cNvSpPr>
                  <a:spLocks noChangeArrowheads="1"/>
                </p:cNvSpPr>
                <p:nvPr/>
              </p:nvSpPr>
              <p:spPr bwMode="auto">
                <a:xfrm>
                  <a:off x="1914" y="1324"/>
                  <a:ext cx="599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C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70" name="Rectangle 118"/>
                <p:cNvSpPr>
                  <a:spLocks noChangeArrowheads="1"/>
                </p:cNvSpPr>
                <p:nvPr/>
              </p:nvSpPr>
              <p:spPr bwMode="auto">
                <a:xfrm>
                  <a:off x="1871" y="1324"/>
                  <a:ext cx="68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71" name="Group 119"/>
              <p:cNvGrpSpPr>
                <a:grpSpLocks/>
              </p:cNvGrpSpPr>
              <p:nvPr/>
            </p:nvGrpSpPr>
            <p:grpSpPr bwMode="auto">
              <a:xfrm>
                <a:off x="2556" y="1324"/>
                <a:ext cx="852" cy="403"/>
                <a:chOff x="2556" y="1324"/>
                <a:chExt cx="852" cy="403"/>
              </a:xfrm>
            </p:grpSpPr>
            <p:sp>
              <p:nvSpPr>
                <p:cNvPr id="49272" name="Rectangle 120"/>
                <p:cNvSpPr>
                  <a:spLocks noChangeArrowheads="1"/>
                </p:cNvSpPr>
                <p:nvPr/>
              </p:nvSpPr>
              <p:spPr bwMode="auto">
                <a:xfrm>
                  <a:off x="2599" y="1324"/>
                  <a:ext cx="76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Single mode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7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556" y="1324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74" name="Group 122"/>
              <p:cNvGrpSpPr>
                <a:grpSpLocks/>
              </p:cNvGrpSpPr>
              <p:nvPr/>
            </p:nvGrpSpPr>
            <p:grpSpPr bwMode="auto">
              <a:xfrm>
                <a:off x="3408" y="1324"/>
                <a:ext cx="852" cy="403"/>
                <a:chOff x="3408" y="1324"/>
                <a:chExt cx="852" cy="403"/>
              </a:xfrm>
            </p:grpSpPr>
            <p:sp>
              <p:nvSpPr>
                <p:cNvPr id="49275" name="Rectangle 123"/>
                <p:cNvSpPr>
                  <a:spLocks noChangeArrowheads="1"/>
                </p:cNvSpPr>
                <p:nvPr/>
              </p:nvSpPr>
              <p:spPr bwMode="auto">
                <a:xfrm>
                  <a:off x="3451" y="1324"/>
                  <a:ext cx="76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WDM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76" name="Rectangle 124"/>
                <p:cNvSpPr>
                  <a:spLocks noChangeArrowheads="1"/>
                </p:cNvSpPr>
                <p:nvPr/>
              </p:nvSpPr>
              <p:spPr bwMode="auto">
                <a:xfrm>
                  <a:off x="3408" y="1324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77" name="Group 125"/>
              <p:cNvGrpSpPr>
                <a:grpSpLocks/>
              </p:cNvGrpSpPr>
              <p:nvPr/>
            </p:nvGrpSpPr>
            <p:grpSpPr bwMode="auto">
              <a:xfrm>
                <a:off x="0" y="1727"/>
                <a:ext cx="1029" cy="403"/>
                <a:chOff x="0" y="1727"/>
                <a:chExt cx="1029" cy="403"/>
              </a:xfrm>
            </p:grpSpPr>
            <p:sp>
              <p:nvSpPr>
                <p:cNvPr id="49278" name="Rectangle 126"/>
                <p:cNvSpPr>
                  <a:spLocks noChangeArrowheads="1"/>
                </p:cNvSpPr>
                <p:nvPr/>
              </p:nvSpPr>
              <p:spPr bwMode="auto">
                <a:xfrm>
                  <a:off x="43" y="1727"/>
                  <a:ext cx="943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1561 to 1620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79" name="Rectangle 127"/>
                <p:cNvSpPr>
                  <a:spLocks noChangeArrowheads="1"/>
                </p:cNvSpPr>
                <p:nvPr/>
              </p:nvSpPr>
              <p:spPr bwMode="auto">
                <a:xfrm>
                  <a:off x="0" y="1727"/>
                  <a:ext cx="1029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80" name="Group 128"/>
              <p:cNvGrpSpPr>
                <a:grpSpLocks/>
              </p:cNvGrpSpPr>
              <p:nvPr/>
            </p:nvGrpSpPr>
            <p:grpSpPr bwMode="auto">
              <a:xfrm>
                <a:off x="1029" y="1727"/>
                <a:ext cx="842" cy="403"/>
                <a:chOff x="1029" y="1727"/>
                <a:chExt cx="842" cy="403"/>
              </a:xfrm>
            </p:grpSpPr>
            <p:sp>
              <p:nvSpPr>
                <p:cNvPr id="49281" name="Rectangle 129"/>
                <p:cNvSpPr>
                  <a:spLocks noChangeArrowheads="1"/>
                </p:cNvSpPr>
                <p:nvPr/>
              </p:nvSpPr>
              <p:spPr bwMode="auto">
                <a:xfrm>
                  <a:off x="1072" y="1727"/>
                  <a:ext cx="75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185 to 192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82" name="Rectangle 130"/>
                <p:cNvSpPr>
                  <a:spLocks noChangeArrowheads="1"/>
                </p:cNvSpPr>
                <p:nvPr/>
              </p:nvSpPr>
              <p:spPr bwMode="auto">
                <a:xfrm>
                  <a:off x="1029" y="1727"/>
                  <a:ext cx="8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83" name="Group 131"/>
              <p:cNvGrpSpPr>
                <a:grpSpLocks/>
              </p:cNvGrpSpPr>
              <p:nvPr/>
            </p:nvGrpSpPr>
            <p:grpSpPr bwMode="auto">
              <a:xfrm>
                <a:off x="1871" y="1727"/>
                <a:ext cx="685" cy="403"/>
                <a:chOff x="1871" y="1727"/>
                <a:chExt cx="685" cy="403"/>
              </a:xfrm>
            </p:grpSpPr>
            <p:sp>
              <p:nvSpPr>
                <p:cNvPr id="49284" name="Rectangle 132"/>
                <p:cNvSpPr>
                  <a:spLocks noChangeArrowheads="1"/>
                </p:cNvSpPr>
                <p:nvPr/>
              </p:nvSpPr>
              <p:spPr bwMode="auto">
                <a:xfrm>
                  <a:off x="1914" y="1727"/>
                  <a:ext cx="599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L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85" name="Rectangle 133"/>
                <p:cNvSpPr>
                  <a:spLocks noChangeArrowheads="1"/>
                </p:cNvSpPr>
                <p:nvPr/>
              </p:nvSpPr>
              <p:spPr bwMode="auto">
                <a:xfrm>
                  <a:off x="1871" y="1727"/>
                  <a:ext cx="685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86" name="Group 134"/>
              <p:cNvGrpSpPr>
                <a:grpSpLocks/>
              </p:cNvGrpSpPr>
              <p:nvPr/>
            </p:nvGrpSpPr>
            <p:grpSpPr bwMode="auto">
              <a:xfrm>
                <a:off x="2556" y="1727"/>
                <a:ext cx="852" cy="403"/>
                <a:chOff x="2556" y="1727"/>
                <a:chExt cx="852" cy="403"/>
              </a:xfrm>
            </p:grpSpPr>
            <p:sp>
              <p:nvSpPr>
                <p:cNvPr id="49287" name="Rectangle 135"/>
                <p:cNvSpPr>
                  <a:spLocks noChangeArrowheads="1"/>
                </p:cNvSpPr>
                <p:nvPr/>
              </p:nvSpPr>
              <p:spPr bwMode="auto">
                <a:xfrm>
                  <a:off x="2599" y="1727"/>
                  <a:ext cx="76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Single mode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8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556" y="1727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49289" name="Group 137"/>
              <p:cNvGrpSpPr>
                <a:grpSpLocks/>
              </p:cNvGrpSpPr>
              <p:nvPr/>
            </p:nvGrpSpPr>
            <p:grpSpPr bwMode="auto">
              <a:xfrm>
                <a:off x="3408" y="1727"/>
                <a:ext cx="852" cy="403"/>
                <a:chOff x="3408" y="1727"/>
                <a:chExt cx="852" cy="403"/>
              </a:xfrm>
            </p:grpSpPr>
            <p:sp>
              <p:nvSpPr>
                <p:cNvPr id="49290" name="Rectangle 138"/>
                <p:cNvSpPr>
                  <a:spLocks noChangeArrowheads="1"/>
                </p:cNvSpPr>
                <p:nvPr/>
              </p:nvSpPr>
              <p:spPr bwMode="auto">
                <a:xfrm>
                  <a:off x="3451" y="1727"/>
                  <a:ext cx="76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0" hangingPunct="0"/>
                  <a:r>
                    <a:rPr lang="en-US" sz="2000">
                      <a:latin typeface="Tahoma" pitchFamily="34" charset="0"/>
                      <a:cs typeface="Times New Roman" pitchFamily="18" charset="0"/>
                    </a:rPr>
                    <a:t>WDM</a:t>
                  </a:r>
                </a:p>
                <a:p>
                  <a:pPr algn="ctr" eaLnBrk="0" hangingPunct="0"/>
                  <a:endParaRPr lang="en-US" sz="4000">
                    <a:latin typeface="Tahoma" pitchFamily="34" charset="0"/>
                  </a:endParaRPr>
                </a:p>
              </p:txBody>
            </p:sp>
            <p:sp>
              <p:nvSpPr>
                <p:cNvPr id="49291" name="Rectangle 139"/>
                <p:cNvSpPr>
                  <a:spLocks noChangeArrowheads="1"/>
                </p:cNvSpPr>
                <p:nvPr/>
              </p:nvSpPr>
              <p:spPr bwMode="auto">
                <a:xfrm>
                  <a:off x="3408" y="1727"/>
                  <a:ext cx="85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/>
                </a:p>
              </p:txBody>
            </p:sp>
          </p:grpSp>
        </p:grpSp>
        <p:sp>
          <p:nvSpPr>
            <p:cNvPr id="49292" name="Rectangle 140"/>
            <p:cNvSpPr>
              <a:spLocks noChangeArrowheads="1"/>
            </p:cNvSpPr>
            <p:nvPr/>
          </p:nvSpPr>
          <p:spPr bwMode="auto">
            <a:xfrm>
              <a:off x="-3" y="-3"/>
              <a:ext cx="4266" cy="213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Những thành phần cần quan tâm </a:t>
            </a:r>
            <a:br>
              <a:rPr lang="en-US" sz="3800"/>
            </a:br>
            <a:r>
              <a:rPr lang="en-US" sz="3800"/>
              <a:t>khi thiết kế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/>
              <a:t>Băng thông</a:t>
            </a:r>
          </a:p>
          <a:p>
            <a:pPr lvl="1"/>
            <a:r>
              <a:rPr lang="en-US" sz="2800"/>
              <a:t>Băng thông cao thì tốc độ dữ liệu cao</a:t>
            </a:r>
          </a:p>
          <a:p>
            <a:r>
              <a:rPr lang="en-US" sz="3200"/>
              <a:t>Suy yếu truyền dẫn</a:t>
            </a:r>
          </a:p>
          <a:p>
            <a:r>
              <a:rPr lang="en-US" sz="3200"/>
              <a:t>Nhiễu (nhiễu nhiệt, nhiễu điều chế, nhiễu xuyên kênh, nhiễu xung)</a:t>
            </a:r>
          </a:p>
          <a:p>
            <a:r>
              <a:rPr lang="en-US" sz="3200"/>
              <a:t>Số lượng thiết bị nhận (receiver)</a:t>
            </a:r>
          </a:p>
          <a:p>
            <a:pPr lvl="2"/>
            <a:r>
              <a:rPr lang="en-US"/>
              <a:t>Môi trường hữu tuyến</a:t>
            </a:r>
          </a:p>
          <a:p>
            <a:pPr lvl="2"/>
            <a:r>
              <a:rPr lang="en-US"/>
              <a:t>Càng nhiều thiết bị nhận, tín hiệu truyền càng mau suy giảm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quang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46063" y="1219200"/>
            <a:ext cx="8669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VNI-Times" pitchFamily="2" charset="0"/>
              </a:rPr>
              <a:t>Optical Dielectric SLT Cable, 72-Fiber, Composite (24 SM/48MM)</a:t>
            </a:r>
          </a:p>
        </p:txBody>
      </p:sp>
      <p:pic>
        <p:nvPicPr>
          <p:cNvPr id="51204" name="Picture 4" descr="cabl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610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Truyễn tải bằng sóng vô tuyến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2113"/>
            <a:ext cx="8382000" cy="3595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900"/>
              <a:t>Truyền và nhận bởi sóng vô tuyến trong không gian thông qua anten</a:t>
            </a:r>
          </a:p>
          <a:p>
            <a:pPr>
              <a:lnSpc>
                <a:spcPct val="80000"/>
              </a:lnSpc>
            </a:pPr>
            <a:r>
              <a:rPr lang="en-US" sz="2900"/>
              <a:t>Có hướng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Chùm định hướng (focused beam)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Đòi hỏi sự canh chỉnh hướng cẩn thận</a:t>
            </a:r>
          </a:p>
          <a:p>
            <a:pPr>
              <a:lnSpc>
                <a:spcPct val="80000"/>
              </a:lnSpc>
            </a:pPr>
            <a:r>
              <a:rPr lang="en-US" sz="2900"/>
              <a:t>Vô hướng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Tín hiệu lan truyền theo mọi hướng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Có thể được nhận bởi nhiều anten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tần số vô tuyến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2113"/>
            <a:ext cx="7848600" cy="4468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900"/>
              <a:t>2GHz đến 40GHz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Sóng viba (microwave)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Định hướng cao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Điểm-điểm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Vệ tinh</a:t>
            </a:r>
          </a:p>
          <a:p>
            <a:pPr>
              <a:lnSpc>
                <a:spcPct val="80000"/>
              </a:lnSpc>
            </a:pPr>
            <a:r>
              <a:rPr lang="en-US" sz="2900"/>
              <a:t>30MHz đến 1GHz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Vô hướng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radio</a:t>
            </a:r>
          </a:p>
          <a:p>
            <a:pPr>
              <a:lnSpc>
                <a:spcPct val="80000"/>
              </a:lnSpc>
            </a:pPr>
            <a:r>
              <a:rPr lang="en-US" sz="2900"/>
              <a:t>3 x 1011 đến 2 x 1014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Hồng ngoại</a:t>
            </a:r>
          </a:p>
          <a:p>
            <a:pPr lvl="1">
              <a:lnSpc>
                <a:spcPct val="80000"/>
              </a:lnSpc>
            </a:pPr>
            <a:r>
              <a:rPr lang="en-US" sz="2500"/>
              <a:t>Cục bộ</a:t>
            </a:r>
          </a:p>
          <a:p>
            <a:pPr>
              <a:lnSpc>
                <a:spcPct val="80000"/>
              </a:lnSpc>
            </a:pPr>
            <a:endParaRPr lang="en-US" sz="2900"/>
          </a:p>
          <a:p>
            <a:pPr>
              <a:lnSpc>
                <a:spcPct val="80000"/>
              </a:lnSpc>
            </a:pPr>
            <a:endParaRPr lang="en-US" sz="2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truyền vô tuyến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09600" y="13716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7" tIns="45713" rIns="91427" bIns="45713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900"/>
              <a:t>Khắc phục những khó khăn về địa lý khi triển khai hệ thống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900"/>
              <a:t>Tỷ lệ bit lỗi trên đường truyền (BER) thay đổi tùy theo hệ thống được triển khai. Ví dụ: BER của vệ tinh ~ 10</a:t>
            </a:r>
            <a:r>
              <a:rPr lang="en-US" sz="2900" baseline="30000"/>
              <a:t>-10</a:t>
            </a:r>
            <a:endParaRPr lang="en-US" sz="29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900"/>
              <a:t>Tốc độ truyền thông tin đạt được thay đổi, từ vài Mbps đến hàng trăm Mbps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900"/>
              <a:t>Phạm vi triển khai đa dạng: LAN (vài km), WAN (hàng chục km)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900"/>
              <a:t>Chi phí để triển khai hệ thống ban đầu rất cao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Vô tuyến: các băng tần truyền dẫn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7568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Anten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Các thiết bị (hoặc hệ thống) điện tử trường được sử dụng để bức xạ năng lượng điện từ hoặc thu nhận năng lượng điện từ</a:t>
            </a:r>
          </a:p>
          <a:p>
            <a:r>
              <a:rPr lang="en-US"/>
              <a:t>Truyền</a:t>
            </a:r>
          </a:p>
          <a:p>
            <a:pPr lvl="1"/>
            <a:r>
              <a:rPr lang="en-US"/>
              <a:t>Có năng lượng điện với tần số vô tuyến từ máy phát</a:t>
            </a:r>
          </a:p>
          <a:p>
            <a:pPr lvl="1"/>
            <a:r>
              <a:rPr lang="en-US"/>
              <a:t>Chuyển thành năng lượng sóng điện từ</a:t>
            </a:r>
          </a:p>
          <a:p>
            <a:pPr lvl="1"/>
            <a:r>
              <a:rPr lang="en-US"/>
              <a:t>Sử dụng Anten</a:t>
            </a:r>
          </a:p>
          <a:p>
            <a:pPr lvl="1"/>
            <a:r>
              <a:rPr lang="en-US"/>
              <a:t>Bức xạ vào môi trường xung quanh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Anten (tiếp)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r>
              <a:rPr lang="en-US"/>
              <a:t>Nhận</a:t>
            </a:r>
          </a:p>
          <a:p>
            <a:pPr lvl="1"/>
            <a:r>
              <a:rPr lang="en-US"/>
              <a:t>Năng lượng sóng điện từ tác động vào Anten</a:t>
            </a:r>
          </a:p>
          <a:p>
            <a:pPr lvl="1"/>
            <a:r>
              <a:rPr lang="en-US"/>
              <a:t>Chuyển thành năng lượng điện có tần số vô tuyến</a:t>
            </a:r>
          </a:p>
          <a:p>
            <a:pPr lvl="1"/>
            <a:r>
              <a:rPr lang="en-US"/>
              <a:t>Chuyển tới máy thu</a:t>
            </a:r>
          </a:p>
          <a:p>
            <a:r>
              <a:rPr lang="en-US"/>
              <a:t>Có thể dùng cùng một loại Anten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sóng vô tuyến </a:t>
            </a:r>
            <a:br>
              <a:rPr lang="en-US"/>
            </a:br>
            <a:r>
              <a:rPr lang="en-US"/>
              <a:t>(Radio Frequency RF)</a:t>
            </a:r>
          </a:p>
        </p:txBody>
      </p:sp>
      <p:pic>
        <p:nvPicPr>
          <p:cNvPr id="12902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" y="1895475"/>
            <a:ext cx="7312025" cy="276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066800" y="4876800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>
                <a:latin typeface="Tahoma" pitchFamily="34" charset="0"/>
              </a:rPr>
              <a:t>Sóng điện từ lan truyền trong không gian được sinh ra bởi điện từ trường.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Anten</a:t>
            </a:r>
          </a:p>
        </p:txBody>
      </p:sp>
      <p:pic>
        <p:nvPicPr>
          <p:cNvPr id="124932" name="Picture 4" descr="11954226271169522330transmission_tower_ante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2847975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33" name="Picture 5" descr="139824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7200"/>
            <a:ext cx="4286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 phát sóng</a:t>
            </a:r>
          </a:p>
        </p:txBody>
      </p:sp>
      <p:pic>
        <p:nvPicPr>
          <p:cNvPr id="126980" name="Picture 4" descr="14182_46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315200" cy="4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Môi trường truyền dẫn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2038"/>
            <a:ext cx="8712200" cy="518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Sự bức xạ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r>
              <a:rPr lang="en-US"/>
              <a:t>Năng lượng được bức xạ trên các hướng</a:t>
            </a:r>
          </a:p>
          <a:p>
            <a:r>
              <a:rPr lang="en-US"/>
              <a:t>Không đồng nhất trên các hướng</a:t>
            </a:r>
          </a:p>
          <a:p>
            <a:r>
              <a:rPr lang="en-US"/>
              <a:t>Anten đẳng hướng (theo lý thuyết)  là một điểm trong không gian</a:t>
            </a:r>
          </a:p>
          <a:p>
            <a:pPr lvl="1"/>
            <a:r>
              <a:rPr lang="en-US"/>
              <a:t>Bức xạ trên các hướng giống nhau</a:t>
            </a:r>
          </a:p>
          <a:p>
            <a:pPr lvl="1"/>
            <a:r>
              <a:rPr lang="en-US"/>
              <a:t>Cho ra bức xạ hình cầu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Anten đẳng hướng</a:t>
            </a:r>
          </a:p>
        </p:txBody>
      </p:sp>
      <p:pic>
        <p:nvPicPr>
          <p:cNvPr id="121860" name="Picture 4" descr="Clampco_Sistemi_Isotropic_antenna_AT3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76450"/>
            <a:ext cx="4648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1" name="Picture 5" descr="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95400"/>
            <a:ext cx="2362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Anten Parabol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Sử dụng trong truyền sóng vi ba và sóng vệ tinh</a:t>
            </a:r>
          </a:p>
          <a:p>
            <a:pPr>
              <a:lnSpc>
                <a:spcPct val="90000"/>
              </a:lnSpc>
            </a:pPr>
            <a:r>
              <a:rPr lang="en-US"/>
              <a:t>Hình parabole là quỹ tích các điểm cách đều một đường thẳng và một điểm không nằm trên đường thẳng đó</a:t>
            </a:r>
          </a:p>
          <a:p>
            <a:pPr>
              <a:lnSpc>
                <a:spcPct val="90000"/>
              </a:lnSpc>
            </a:pPr>
            <a:r>
              <a:rPr lang="en-US"/>
              <a:t>Nếu nguồn đặt tại điểm hội tụ sẽ sinh ra các sóng phản xạ lên bề mặt của anten song song với trục</a:t>
            </a:r>
          </a:p>
          <a:p>
            <a:pPr>
              <a:lnSpc>
                <a:spcPct val="90000"/>
              </a:lnSpc>
            </a:pPr>
            <a:r>
              <a:rPr lang="en-US"/>
              <a:t>Nếu thiết bị thu đặt tại điểm hội tụ  sẽ nhận được các sóng phản xạ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Phản xạ của Anten parabolic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41"/>
          <a:stretch>
            <a:fillRect/>
          </a:stretch>
        </p:blipFill>
        <p:spPr bwMode="auto">
          <a:xfrm>
            <a:off x="1143000" y="1371600"/>
            <a:ext cx="7361238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Anten Parabol</a:t>
            </a:r>
          </a:p>
        </p:txBody>
      </p:sp>
      <p:pic>
        <p:nvPicPr>
          <p:cNvPr id="125956" name="Picture 4" descr="Goldstone_DSN_anten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4191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Độ lợi Anten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Đánh giá tính định hướng của Anten</a:t>
            </a:r>
          </a:p>
          <a:p>
            <a:pPr>
              <a:lnSpc>
                <a:spcPct val="90000"/>
              </a:lnSpc>
            </a:pPr>
            <a:r>
              <a:rPr lang="en-US"/>
              <a:t>Đánh giá bằng so sánh giữa năng lượng thụ được trên 1 hướng nhất định với một Anten đẳng hướng</a:t>
            </a:r>
          </a:p>
          <a:p>
            <a:pPr>
              <a:lnSpc>
                <a:spcPct val="90000"/>
              </a:lnSpc>
            </a:pPr>
            <a:r>
              <a:rPr lang="en-US"/>
              <a:t>Đánh giá bằng Decibel (dB)</a:t>
            </a:r>
          </a:p>
          <a:p>
            <a:pPr>
              <a:lnSpc>
                <a:spcPct val="90000"/>
              </a:lnSpc>
            </a:pPr>
            <a:r>
              <a:rPr lang="en-US"/>
              <a:t>Sự định hướng sẽ gây ra sự mất mát năng lượng trên các hướng khác</a:t>
            </a:r>
          </a:p>
          <a:p>
            <a:pPr>
              <a:lnSpc>
                <a:spcPct val="90000"/>
              </a:lnSpc>
            </a:pPr>
            <a:r>
              <a:rPr lang="en-US"/>
              <a:t>Khu vực có lợi ảnh hưởng bởi kích thước và kiểu dáng Anten (tác động đến độ lợi)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Sóng viba mặt đất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8229600" cy="4468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400"/>
              <a:t>Chảo parabol</a:t>
            </a:r>
          </a:p>
          <a:p>
            <a:pPr>
              <a:lnSpc>
                <a:spcPct val="80000"/>
              </a:lnSpc>
            </a:pPr>
            <a:r>
              <a:rPr lang="en-US" sz="3400"/>
              <a:t>Chùm sóng định hướng theo đường ngắm (line of sight)</a:t>
            </a:r>
          </a:p>
          <a:p>
            <a:pPr>
              <a:lnSpc>
                <a:spcPct val="80000"/>
              </a:lnSpc>
            </a:pPr>
            <a:r>
              <a:rPr lang="en-US" sz="3400"/>
              <a:t>Viễn thông khoảng cách xa</a:t>
            </a:r>
          </a:p>
          <a:p>
            <a:pPr lvl="1">
              <a:lnSpc>
                <a:spcPct val="80000"/>
              </a:lnSpc>
            </a:pPr>
            <a:r>
              <a:rPr lang="en-US" sz="3000"/>
              <a:t>Thay thế cho cáp đồng trục (cần ít bộ amp/repeater, nhưng phải nằm trên đường thẳng)</a:t>
            </a:r>
          </a:p>
          <a:p>
            <a:pPr>
              <a:lnSpc>
                <a:spcPct val="80000"/>
              </a:lnSpc>
            </a:pPr>
            <a:r>
              <a:rPr lang="en-US" sz="3400"/>
              <a:t>Tần số càng cao thì tốc độ dữ liệu càng cao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Vô tuyến: sóng vệ tinh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Vệ tinh là trạm trung chuyển</a:t>
            </a:r>
          </a:p>
          <a:p>
            <a:pPr>
              <a:lnSpc>
                <a:spcPct val="80000"/>
              </a:lnSpc>
            </a:pPr>
            <a:r>
              <a:rPr lang="en-US"/>
              <a:t>Vệ tinh nhận trên một tần số, khuyếch đại (lặp lại tín hiệu) và phát trên một tần số khác</a:t>
            </a:r>
          </a:p>
          <a:p>
            <a:pPr>
              <a:lnSpc>
                <a:spcPct val="80000"/>
              </a:lnSpc>
            </a:pPr>
            <a:r>
              <a:rPr lang="en-US"/>
              <a:t>Cần quĩ đạo địa tĩnh</a:t>
            </a:r>
          </a:p>
          <a:p>
            <a:pPr lvl="1">
              <a:lnSpc>
                <a:spcPct val="80000"/>
              </a:lnSpc>
            </a:pPr>
            <a:r>
              <a:rPr lang="en-US"/>
              <a:t>Cao 35.784 km</a:t>
            </a:r>
          </a:p>
          <a:p>
            <a:pPr>
              <a:lnSpc>
                <a:spcPct val="80000"/>
              </a:lnSpc>
            </a:pPr>
            <a:r>
              <a:rPr lang="en-US"/>
              <a:t>Truyền hình</a:t>
            </a:r>
          </a:p>
          <a:p>
            <a:pPr>
              <a:lnSpc>
                <a:spcPct val="80000"/>
              </a:lnSpc>
            </a:pPr>
            <a:r>
              <a:rPr lang="en-US"/>
              <a:t>Điện thoại đường dài</a:t>
            </a:r>
          </a:p>
          <a:p>
            <a:pPr>
              <a:lnSpc>
                <a:spcPct val="80000"/>
              </a:lnSpc>
            </a:pPr>
            <a:r>
              <a:rPr lang="en-US"/>
              <a:t>Mạng riêng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vệ tinh điểm với điểm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67"/>
          <a:stretch>
            <a:fillRect/>
          </a:stretch>
        </p:blipFill>
        <p:spPr bwMode="auto">
          <a:xfrm>
            <a:off x="0" y="1371600"/>
            <a:ext cx="9144000" cy="528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vệ tinh đa điểm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95" b="8496"/>
          <a:stretch>
            <a:fillRect/>
          </a:stretch>
        </p:blipFill>
        <p:spPr bwMode="auto">
          <a:xfrm>
            <a:off x="457200" y="1411288"/>
            <a:ext cx="8153400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Đường truyền hữu tuyến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93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Cáp xoắn cặp</a:t>
            </a:r>
          </a:p>
          <a:p>
            <a:pPr>
              <a:lnSpc>
                <a:spcPct val="80000"/>
              </a:lnSpc>
            </a:pPr>
            <a:r>
              <a:rPr lang="en-US"/>
              <a:t>Cáp đồng trục</a:t>
            </a:r>
          </a:p>
          <a:p>
            <a:pPr>
              <a:lnSpc>
                <a:spcPct val="80000"/>
              </a:lnSpc>
            </a:pPr>
            <a:r>
              <a:rPr lang="en-US"/>
              <a:t>Cáp quang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Sóng radio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Vô hướng, 30MHz – 1GHz</a:t>
            </a:r>
          </a:p>
          <a:p>
            <a:r>
              <a:rPr lang="en-US"/>
              <a:t>Sóng FM</a:t>
            </a:r>
          </a:p>
          <a:p>
            <a:r>
              <a:rPr lang="en-US"/>
              <a:t>Truyền hình UHF và VHF</a:t>
            </a:r>
          </a:p>
          <a:p>
            <a:r>
              <a:rPr lang="en-US"/>
              <a:t>Truyền theo đường thẳng (line of sight)</a:t>
            </a:r>
          </a:p>
          <a:p>
            <a:r>
              <a:rPr lang="en-US"/>
              <a:t>Bị ảnh hưởng bởi nhiễu đa kênh</a:t>
            </a:r>
          </a:p>
          <a:p>
            <a:pPr lvl="1"/>
            <a:r>
              <a:rPr lang="en-US"/>
              <a:t>Phản xạ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Sóng hồng ngoại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Điều chế bằng không liên kết ánh sáng hồng ngoại </a:t>
            </a:r>
          </a:p>
          <a:p>
            <a:r>
              <a:rPr lang="en-US"/>
              <a:t>Truyền theo đường thẳng (hoặc phản xạ)</a:t>
            </a:r>
          </a:p>
          <a:p>
            <a:r>
              <a:rPr lang="en-US"/>
              <a:t>Cản bởi các bức tường</a:t>
            </a:r>
          </a:p>
          <a:p>
            <a:r>
              <a:rPr lang="en-US"/>
              <a:t>Bộ điều khiển TV từ xa, cổng điều khiển bằng hồng ngoại (IRD port)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270375"/>
            <a:ext cx="2209800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truyền vô tuyến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Tín hiệu lan truyền theo 3 đường</a:t>
            </a:r>
          </a:p>
          <a:p>
            <a:pPr lvl="1">
              <a:lnSpc>
                <a:spcPct val="90000"/>
              </a:lnSpc>
            </a:pPr>
            <a:r>
              <a:rPr lang="en-US"/>
              <a:t>Sóng mặt đất</a:t>
            </a:r>
          </a:p>
          <a:p>
            <a:pPr lvl="2">
              <a:lnSpc>
                <a:spcPct val="90000"/>
              </a:lnSpc>
            </a:pPr>
            <a:r>
              <a:rPr lang="en-US"/>
              <a:t>Dọc theo đường bao trái đất</a:t>
            </a:r>
          </a:p>
          <a:p>
            <a:pPr lvl="2">
              <a:lnSpc>
                <a:spcPct val="90000"/>
              </a:lnSpc>
            </a:pPr>
            <a:r>
              <a:rPr lang="en-US"/>
              <a:t>&lt; 2MHz</a:t>
            </a:r>
          </a:p>
          <a:p>
            <a:pPr lvl="2">
              <a:lnSpc>
                <a:spcPct val="90000"/>
              </a:lnSpc>
            </a:pPr>
            <a:r>
              <a:rPr lang="en-US"/>
              <a:t>AM radio</a:t>
            </a:r>
          </a:p>
          <a:p>
            <a:pPr lvl="1">
              <a:lnSpc>
                <a:spcPct val="90000"/>
              </a:lnSpc>
            </a:pPr>
            <a:r>
              <a:rPr lang="en-US"/>
              <a:t>Sóng bầu trời</a:t>
            </a:r>
          </a:p>
          <a:p>
            <a:pPr lvl="2">
              <a:lnSpc>
                <a:spcPct val="90000"/>
              </a:lnSpc>
            </a:pPr>
            <a:r>
              <a:rPr lang="en-US"/>
              <a:t>Radio nghiệp dư, dịch vụ toàn cầu BBC, VOA</a:t>
            </a:r>
          </a:p>
          <a:p>
            <a:pPr lvl="2">
              <a:lnSpc>
                <a:spcPct val="90000"/>
              </a:lnSpc>
            </a:pPr>
            <a:r>
              <a:rPr lang="en-US"/>
              <a:t>Tín hiệu phản xạ từ tầng điện ly </a:t>
            </a:r>
          </a:p>
          <a:p>
            <a:pPr lvl="1">
              <a:lnSpc>
                <a:spcPct val="90000"/>
              </a:lnSpc>
            </a:pPr>
            <a:r>
              <a:rPr lang="en-US"/>
              <a:t>Đường thẳng</a:t>
            </a:r>
          </a:p>
          <a:p>
            <a:pPr lvl="2">
              <a:lnSpc>
                <a:spcPct val="90000"/>
              </a:lnSpc>
            </a:pPr>
            <a:r>
              <a:rPr lang="en-US"/>
              <a:t>Khoảng trên 30MHz</a:t>
            </a:r>
          </a:p>
          <a:p>
            <a:pPr lvl="2">
              <a:lnSpc>
                <a:spcPct val="90000"/>
              </a:lnSpc>
            </a:pPr>
            <a:r>
              <a:rPr lang="en-US"/>
              <a:t>Có thể xa hơn đường thẳng quang học do có phản xạ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truyền sóng mặt đất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2089150"/>
            <a:ext cx="8845550" cy="327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264025" y="3825875"/>
            <a:ext cx="73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Book Antiqua" pitchFamily="18" charset="0"/>
              </a:rPr>
              <a:t>Earth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916363" y="1616075"/>
            <a:ext cx="1431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  <a:latin typeface="Book Antiqua" pitchFamily="18" charset="0"/>
              </a:rPr>
              <a:t>Signal</a:t>
            </a:r>
            <a:br>
              <a:rPr lang="en-US">
                <a:solidFill>
                  <a:schemeClr val="bg2"/>
                </a:solidFill>
                <a:latin typeface="Book Antiqua" pitchFamily="18" charset="0"/>
              </a:rPr>
            </a:br>
            <a:r>
              <a:rPr lang="en-US">
                <a:solidFill>
                  <a:schemeClr val="bg2"/>
                </a:solidFill>
                <a:latin typeface="Book Antiqua" pitchFamily="18" charset="0"/>
              </a:rPr>
              <a:t>propagation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17475" y="3559175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Book Antiqua" pitchFamily="18" charset="0"/>
              </a:rPr>
              <a:t>Transmit</a:t>
            </a:r>
            <a:br>
              <a:rPr lang="en-US">
                <a:latin typeface="Book Antiqua" pitchFamily="18" charset="0"/>
              </a:rPr>
            </a:br>
            <a:r>
              <a:rPr lang="en-US">
                <a:latin typeface="Book Antiqua" pitchFamily="18" charset="0"/>
              </a:rPr>
              <a:t>antenna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878763" y="3559175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Book Antiqua" pitchFamily="18" charset="0"/>
              </a:rPr>
              <a:t>Receive</a:t>
            </a:r>
            <a:br>
              <a:rPr lang="en-US">
                <a:latin typeface="Book Antiqua" pitchFamily="18" charset="0"/>
              </a:rPr>
            </a:br>
            <a:r>
              <a:rPr lang="en-US">
                <a:latin typeface="Book Antiqua" pitchFamily="18" charset="0"/>
              </a:rPr>
              <a:t>antenna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2427288" y="5016500"/>
            <a:ext cx="4430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Ground-wave propagation (below 2MHz)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truyền sóng bầu trời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71600"/>
            <a:ext cx="8705850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4294188" y="4503738"/>
            <a:ext cx="73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Book Antiqua" pitchFamily="18" charset="0"/>
              </a:rPr>
              <a:t>Earth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478088" y="5727700"/>
            <a:ext cx="439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Sky-wave propagation (2MHz to 30MHz)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850188" y="4214813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Book Antiqua" pitchFamily="18" charset="0"/>
              </a:rPr>
              <a:t>Receive</a:t>
            </a:r>
            <a:br>
              <a:rPr lang="en-US">
                <a:latin typeface="Book Antiqua" pitchFamily="18" charset="0"/>
              </a:rPr>
            </a:br>
            <a:r>
              <a:rPr lang="en-US">
                <a:latin typeface="Book Antiqua" pitchFamily="18" charset="0"/>
              </a:rPr>
              <a:t>antenna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23825" y="4214813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Book Antiqua" pitchFamily="18" charset="0"/>
              </a:rPr>
              <a:t>Transmit</a:t>
            </a:r>
            <a:br>
              <a:rPr lang="en-US">
                <a:latin typeface="Book Antiqua" pitchFamily="18" charset="0"/>
              </a:rPr>
            </a:br>
            <a:r>
              <a:rPr lang="en-US">
                <a:latin typeface="Book Antiqua" pitchFamily="18" charset="0"/>
              </a:rPr>
              <a:t>antenna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6808788" y="1673225"/>
            <a:ext cx="1312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4D4D4D"/>
                </a:solidFill>
                <a:latin typeface="Book Antiqua" pitchFamily="18" charset="0"/>
              </a:rPr>
              <a:t>ionosphere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4843463" y="3192463"/>
            <a:ext cx="2117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  <a:latin typeface="Book Antiqua" pitchFamily="18" charset="0"/>
              </a:rPr>
              <a:t>Signal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truyền đường thẳng</a:t>
            </a:r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03463"/>
            <a:ext cx="8842375" cy="264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313238" y="3465513"/>
            <a:ext cx="736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Book Antiqua" pitchFamily="18" charset="0"/>
              </a:rPr>
              <a:t>Earth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170113" y="4602163"/>
            <a:ext cx="506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Line-of-sight (LOS) propagation (above 30MHz)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899275" y="2608263"/>
            <a:ext cx="99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Book Antiqua" pitchFamily="18" charset="0"/>
              </a:rPr>
              <a:t>Receive</a:t>
            </a:r>
            <a:br>
              <a:rPr lang="en-US">
                <a:latin typeface="Book Antiqua" pitchFamily="18" charset="0"/>
              </a:rPr>
            </a:br>
            <a:r>
              <a:rPr lang="en-US">
                <a:latin typeface="Book Antiqua" pitchFamily="18" charset="0"/>
              </a:rPr>
              <a:t>antenna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196975" y="2608263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Book Antiqua" pitchFamily="18" charset="0"/>
              </a:rPr>
              <a:t>Transmit</a:t>
            </a:r>
            <a:br>
              <a:rPr lang="en-US">
                <a:latin typeface="Book Antiqua" pitchFamily="18" charset="0"/>
              </a:rPr>
            </a:br>
            <a:r>
              <a:rPr lang="en-US">
                <a:latin typeface="Book Antiqua" pitchFamily="18" charset="0"/>
              </a:rPr>
              <a:t>antenna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598863" y="2176463"/>
            <a:ext cx="2117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chemeClr val="bg2"/>
                </a:solidFill>
                <a:latin typeface="Book Antiqua" pitchFamily="18" charset="0"/>
              </a:rPr>
              <a:t>Signal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loại sóng lan truyền</a:t>
            </a:r>
          </a:p>
        </p:txBody>
      </p:sp>
      <p:pic>
        <p:nvPicPr>
          <p:cNvPr id="130051" name="Picture 3" descr="p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4296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487488" y="5653088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LF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949575" y="5653088"/>
            <a:ext cx="479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MF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44196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HF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6632575" y="567055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UHF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7635875" y="5653088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ahoma" pitchFamily="34" charset="0"/>
              </a:rPr>
              <a:t>VHF</a:t>
            </a: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 flipH="1" flipV="1">
            <a:off x="1752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 flipH="1" flipV="1">
            <a:off x="2514600" y="5105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 flipV="1">
            <a:off x="3124200" y="5105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 flipV="1">
            <a:off x="46482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 flipV="1">
            <a:off x="6934200" y="53340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 flipH="1" flipV="1">
            <a:off x="7696200" y="5334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>
            <a:off x="1600200" y="6019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 flipV="1">
            <a:off x="5105400" y="50292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Sự phản xạ</a:t>
            </a:r>
          </a:p>
        </p:txBody>
      </p:sp>
      <p:grpSp>
        <p:nvGrpSpPr>
          <p:cNvPr id="133124" name="Group 4"/>
          <p:cNvGrpSpPr>
            <a:grpSpLocks/>
          </p:cNvGrpSpPr>
          <p:nvPr/>
        </p:nvGrpSpPr>
        <p:grpSpPr bwMode="auto">
          <a:xfrm>
            <a:off x="990600" y="1295400"/>
            <a:ext cx="7315200" cy="4343400"/>
            <a:chOff x="2700" y="9540"/>
            <a:chExt cx="7740" cy="3420"/>
          </a:xfrm>
        </p:grpSpPr>
        <p:grpSp>
          <p:nvGrpSpPr>
            <p:cNvPr id="133125" name="Group 5"/>
            <p:cNvGrpSpPr>
              <a:grpSpLocks/>
            </p:cNvGrpSpPr>
            <p:nvPr/>
          </p:nvGrpSpPr>
          <p:grpSpPr bwMode="auto">
            <a:xfrm>
              <a:off x="2700" y="9540"/>
              <a:ext cx="7740" cy="2520"/>
              <a:chOff x="3060" y="10620"/>
              <a:chExt cx="7740" cy="2520"/>
            </a:xfrm>
          </p:grpSpPr>
          <p:sp>
            <p:nvSpPr>
              <p:cNvPr id="133126" name="Text Box 6"/>
              <p:cNvSpPr txBox="1">
                <a:spLocks noChangeArrowheads="1"/>
              </p:cNvSpPr>
              <p:nvPr/>
            </p:nvSpPr>
            <p:spPr bwMode="auto">
              <a:xfrm>
                <a:off x="8100" y="11880"/>
                <a:ext cx="270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b="1"/>
                  <a:t>Sóng vô tuyến  phản xạ</a:t>
                </a:r>
                <a:endParaRPr lang="en-US" sz="2800" b="1"/>
              </a:p>
            </p:txBody>
          </p:sp>
          <p:sp>
            <p:nvSpPr>
              <p:cNvPr id="133127" name="Text Box 7"/>
              <p:cNvSpPr txBox="1">
                <a:spLocks noChangeArrowheads="1"/>
              </p:cNvSpPr>
              <p:nvPr/>
            </p:nvSpPr>
            <p:spPr bwMode="auto">
              <a:xfrm>
                <a:off x="3060" y="10620"/>
                <a:ext cx="144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28" name="Text Box 8"/>
              <p:cNvSpPr txBox="1">
                <a:spLocks noChangeArrowheads="1"/>
              </p:cNvSpPr>
              <p:nvPr/>
            </p:nvSpPr>
            <p:spPr bwMode="auto">
              <a:xfrm>
                <a:off x="4860" y="11520"/>
                <a:ext cx="222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b="1">
                    <a:latin typeface="Times New Roman" pitchFamily="18" charset="0"/>
                  </a:rPr>
                  <a:t>Sóng vô tuyến đến</a:t>
                </a:r>
                <a:endParaRPr lang="en-US" sz="2800" b="1"/>
              </a:p>
            </p:txBody>
          </p:sp>
          <p:sp>
            <p:nvSpPr>
              <p:cNvPr id="133129" name="Rectangle 9" descr="Dashed downward diagonal"/>
              <p:cNvSpPr>
                <a:spLocks noChangeArrowheads="1"/>
              </p:cNvSpPr>
              <p:nvPr/>
            </p:nvSpPr>
            <p:spPr bwMode="auto">
              <a:xfrm>
                <a:off x="3420" y="12960"/>
                <a:ext cx="6300" cy="180"/>
              </a:xfrm>
              <a:prstGeom prst="rect">
                <a:avLst/>
              </a:prstGeom>
              <a:pattFill prst="dash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30" name="Line 10"/>
              <p:cNvSpPr>
                <a:spLocks noChangeShapeType="1"/>
              </p:cNvSpPr>
              <p:nvPr/>
            </p:nvSpPr>
            <p:spPr bwMode="auto">
              <a:xfrm>
                <a:off x="3600" y="11160"/>
                <a:ext cx="288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31" name="Line 11"/>
              <p:cNvSpPr>
                <a:spLocks noChangeShapeType="1"/>
              </p:cNvSpPr>
              <p:nvPr/>
            </p:nvSpPr>
            <p:spPr bwMode="auto">
              <a:xfrm flipH="1">
                <a:off x="6480" y="11160"/>
                <a:ext cx="288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132" name="Text Box 12"/>
            <p:cNvSpPr txBox="1">
              <a:spLocks noChangeArrowheads="1"/>
            </p:cNvSpPr>
            <p:nvPr/>
          </p:nvSpPr>
          <p:spPr bwMode="auto">
            <a:xfrm>
              <a:off x="3060" y="12420"/>
              <a:ext cx="63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 sz="2800" b="1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Sự khúc xạ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1143000" y="1295400"/>
            <a:ext cx="7239000" cy="4419600"/>
            <a:chOff x="3060" y="3996"/>
            <a:chExt cx="7380" cy="3654"/>
          </a:xfrm>
        </p:grpSpPr>
        <p:sp>
          <p:nvSpPr>
            <p:cNvPr id="132101" name="Text Box 5"/>
            <p:cNvSpPr txBox="1">
              <a:spLocks noChangeArrowheads="1"/>
            </p:cNvSpPr>
            <p:nvPr/>
          </p:nvSpPr>
          <p:spPr bwMode="auto">
            <a:xfrm>
              <a:off x="7740" y="5220"/>
              <a:ext cx="27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/>
                <a:t>Sóng vô tuyến phản xạ</a:t>
              </a:r>
              <a:endParaRPr lang="en-US" sz="3200" b="1"/>
            </a:p>
          </p:txBody>
        </p:sp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4500" y="4356"/>
              <a:ext cx="222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400" b="1">
                  <a:latin typeface="Times New Roman" pitchFamily="18" charset="0"/>
                </a:rPr>
                <a:t>Sóng vô tuyến đến</a:t>
              </a:r>
              <a:endParaRPr lang="en-US" sz="3600" b="1"/>
            </a:p>
          </p:txBody>
        </p:sp>
        <p:sp>
          <p:nvSpPr>
            <p:cNvPr id="132103" name="Rectangle 7" descr="Dashed downward diagonal"/>
            <p:cNvSpPr>
              <a:spLocks noChangeArrowheads="1"/>
            </p:cNvSpPr>
            <p:nvPr/>
          </p:nvSpPr>
          <p:spPr bwMode="auto">
            <a:xfrm>
              <a:off x="3060" y="5796"/>
              <a:ext cx="6300" cy="180"/>
            </a:xfrm>
            <a:prstGeom prst="rect">
              <a:avLst/>
            </a:prstGeom>
            <a:pattFill prst="dash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104" name="Line 8"/>
            <p:cNvSpPr>
              <a:spLocks noChangeShapeType="1"/>
            </p:cNvSpPr>
            <p:nvPr/>
          </p:nvSpPr>
          <p:spPr bwMode="auto">
            <a:xfrm>
              <a:off x="3240" y="3996"/>
              <a:ext cx="288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 flipH="1">
              <a:off x="6120" y="4680"/>
              <a:ext cx="3240" cy="1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3060" y="7110"/>
              <a:ext cx="63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 flipH="1" flipV="1">
              <a:off x="6120" y="5805"/>
              <a:ext cx="3240" cy="1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5685" y="6345"/>
              <a:ext cx="27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400"/>
                <a:t>Sóng vô tuyến khúc xạ</a:t>
              </a:r>
              <a:endParaRPr lang="en-US" sz="3600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Khúc xạ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Vận tốc sóng điện từ là hàm số của mật độ vật liệu</a:t>
            </a:r>
          </a:p>
          <a:p>
            <a:pPr lvl="1">
              <a:lnSpc>
                <a:spcPct val="80000"/>
              </a:lnSpc>
            </a:pPr>
            <a:r>
              <a:rPr lang="en-US"/>
              <a:t>~3 x 10</a:t>
            </a:r>
            <a:r>
              <a:rPr lang="en-US" baseline="30000"/>
              <a:t>8</a:t>
            </a:r>
            <a:r>
              <a:rPr lang="en-US"/>
              <a:t> m/s truyền trong chân không, thấp hơn khi truyền trong các môi trường khác</a:t>
            </a:r>
          </a:p>
          <a:p>
            <a:pPr>
              <a:lnSpc>
                <a:spcPct val="80000"/>
              </a:lnSpc>
            </a:pPr>
            <a:r>
              <a:rPr lang="en-US"/>
              <a:t>Tốc độ của sóng điện từ sẽ thay đổi khi truyền từ môi trường này sang môi trường khác</a:t>
            </a:r>
          </a:p>
          <a:p>
            <a:pPr lvl="1">
              <a:lnSpc>
                <a:spcPct val="80000"/>
              </a:lnSpc>
            </a:pPr>
            <a:r>
              <a:rPr lang="en-US"/>
              <a:t>Hướng truyền của sóng sẽ bị bẻ cong tại biên</a:t>
            </a:r>
          </a:p>
          <a:p>
            <a:pPr lvl="1">
              <a:lnSpc>
                <a:spcPct val="80000"/>
              </a:lnSpc>
            </a:pPr>
            <a:r>
              <a:rPr lang="en-US"/>
              <a:t>Truyền từ môi trường mật độ thấp sang môi trường mật độ cao, sóng bị bẻ cong về phía môi trường môi trường có mật độ cao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Các đặc tính của đường truyền hữu tuyến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228600" y="1981200"/>
            <a:ext cx="8629650" cy="3962400"/>
            <a:chOff x="81" y="1797"/>
            <a:chExt cx="5887" cy="2251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405" y="1800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1396" y="1800"/>
              <a:ext cx="11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/>
              <a:r>
                <a:rPr lang="en-US" sz="1600" b="1">
                  <a:latin typeface="Book Antiqua" pitchFamily="18" charset="0"/>
                  <a:cs typeface="Times New Roman" pitchFamily="18" charset="0"/>
                </a:rPr>
                <a:t>Frequency Range</a:t>
              </a:r>
              <a:endParaRPr lang="en-US" sz="1600">
                <a:latin typeface="Book Antiqua" pitchFamily="18" charset="0"/>
                <a:cs typeface="Times New Roman" pitchFamily="18" charset="0"/>
              </a:endParaRPr>
            </a:p>
            <a:p>
              <a:pPr algn="ctr"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1405" y="1800"/>
              <a:ext cx="1140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2545" y="1800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2588" y="1800"/>
              <a:ext cx="10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/>
              <a:r>
                <a:rPr lang="en-US" sz="1600" b="1">
                  <a:latin typeface="Book Antiqua" pitchFamily="18" charset="0"/>
                  <a:cs typeface="Times New Roman" pitchFamily="18" charset="0"/>
                </a:rPr>
                <a:t>Typical Attenuation</a:t>
              </a:r>
              <a:endParaRPr lang="en-US" sz="1600">
                <a:latin typeface="Book Antiqua" pitchFamily="18" charset="0"/>
                <a:cs typeface="Times New Roman" pitchFamily="18" charset="0"/>
              </a:endParaRPr>
            </a:p>
            <a:p>
              <a:pPr algn="ctr"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2545" y="1800"/>
              <a:ext cx="1140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3685" y="1800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3728" y="1800"/>
              <a:ext cx="10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/>
              <a:r>
                <a:rPr lang="en-US" sz="1600" b="1">
                  <a:latin typeface="Book Antiqua" pitchFamily="18" charset="0"/>
                  <a:cs typeface="Times New Roman" pitchFamily="18" charset="0"/>
                </a:rPr>
                <a:t>Typical Delay</a:t>
              </a:r>
              <a:endParaRPr lang="en-US" sz="1600">
                <a:latin typeface="Book Antiqua" pitchFamily="18" charset="0"/>
                <a:cs typeface="Times New Roman" pitchFamily="18" charset="0"/>
              </a:endParaRPr>
            </a:p>
            <a:p>
              <a:pPr algn="ctr"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3685" y="1800"/>
              <a:ext cx="1140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4825" y="1800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4868" y="1800"/>
              <a:ext cx="10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 hangingPunct="0"/>
              <a:r>
                <a:rPr lang="en-US" sz="1600" b="1">
                  <a:latin typeface="Book Antiqua" pitchFamily="18" charset="0"/>
                  <a:cs typeface="Times New Roman" pitchFamily="18" charset="0"/>
                </a:rPr>
                <a:t>Repeater Spacing</a:t>
              </a:r>
              <a:endParaRPr lang="en-US" sz="1600">
                <a:latin typeface="Book Antiqua" pitchFamily="18" charset="0"/>
                <a:cs typeface="Times New Roman" pitchFamily="18" charset="0"/>
              </a:endParaRPr>
            </a:p>
            <a:p>
              <a:pPr algn="ctr"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4825" y="1800"/>
              <a:ext cx="1140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81" y="2203"/>
              <a:ext cx="13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10" name="Rectangle 18"/>
            <p:cNvSpPr>
              <a:spLocks noChangeArrowheads="1"/>
            </p:cNvSpPr>
            <p:nvPr/>
          </p:nvSpPr>
          <p:spPr bwMode="auto">
            <a:xfrm>
              <a:off x="131" y="2203"/>
              <a:ext cx="12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Twisted pair (with loading)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81" y="2203"/>
              <a:ext cx="1315" cy="51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>
              <a:off x="1405" y="2203"/>
              <a:ext cx="11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1448" y="2203"/>
              <a:ext cx="105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0 to 3.5 kHz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1396" y="2203"/>
              <a:ext cx="1149" cy="51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2545" y="2203"/>
              <a:ext cx="11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2588" y="2203"/>
              <a:ext cx="105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0.2 dB/km @ 1 kHz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2545" y="2203"/>
              <a:ext cx="1140" cy="51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3685" y="2203"/>
              <a:ext cx="11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3728" y="2203"/>
              <a:ext cx="105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50 µs/km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3685" y="2203"/>
              <a:ext cx="1140" cy="51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4825" y="2203"/>
              <a:ext cx="11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4868" y="2203"/>
              <a:ext cx="105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2 km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4825" y="2203"/>
              <a:ext cx="1140" cy="51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81" y="2721"/>
              <a:ext cx="14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136" y="2721"/>
              <a:ext cx="134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Twisted pairs (multi-pair cables)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81" y="2721"/>
              <a:ext cx="14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">
                  <a:solidFill>
                    <a:srgbClr val="A0A0A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1405" y="2721"/>
              <a:ext cx="11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1439" y="2721"/>
              <a:ext cx="106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0 to 1 MHz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29" name="Rectangle 37"/>
            <p:cNvSpPr>
              <a:spLocks noChangeArrowheads="1"/>
            </p:cNvSpPr>
            <p:nvPr/>
          </p:nvSpPr>
          <p:spPr bwMode="auto">
            <a:xfrm>
              <a:off x="1396" y="2721"/>
              <a:ext cx="1149" cy="51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30" name="Rectangle 38"/>
            <p:cNvSpPr>
              <a:spLocks noChangeArrowheads="1"/>
            </p:cNvSpPr>
            <p:nvPr/>
          </p:nvSpPr>
          <p:spPr bwMode="auto">
            <a:xfrm>
              <a:off x="2545" y="2721"/>
              <a:ext cx="11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588" y="2721"/>
              <a:ext cx="105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0.7 dB/km @ 1 kHz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545" y="2721"/>
              <a:ext cx="1140" cy="51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33" name="Rectangle 41"/>
            <p:cNvSpPr>
              <a:spLocks noChangeArrowheads="1"/>
            </p:cNvSpPr>
            <p:nvPr/>
          </p:nvSpPr>
          <p:spPr bwMode="auto">
            <a:xfrm>
              <a:off x="3685" y="2721"/>
              <a:ext cx="11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34" name="Rectangle 42"/>
            <p:cNvSpPr>
              <a:spLocks noChangeArrowheads="1"/>
            </p:cNvSpPr>
            <p:nvPr/>
          </p:nvSpPr>
          <p:spPr bwMode="auto">
            <a:xfrm>
              <a:off x="3728" y="2721"/>
              <a:ext cx="105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5 µs/km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3685" y="2721"/>
              <a:ext cx="1140" cy="51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4825" y="2721"/>
              <a:ext cx="11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auto">
            <a:xfrm>
              <a:off x="4868" y="2721"/>
              <a:ext cx="105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2 km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auto">
            <a:xfrm>
              <a:off x="4825" y="2721"/>
              <a:ext cx="1140" cy="518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39" name="Rectangle 47"/>
            <p:cNvSpPr>
              <a:spLocks noChangeArrowheads="1"/>
            </p:cNvSpPr>
            <p:nvPr/>
          </p:nvSpPr>
          <p:spPr bwMode="auto">
            <a:xfrm>
              <a:off x="81" y="3239"/>
              <a:ext cx="1315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40" name="Rectangle 48"/>
            <p:cNvSpPr>
              <a:spLocks noChangeArrowheads="1"/>
            </p:cNvSpPr>
            <p:nvPr/>
          </p:nvSpPr>
          <p:spPr bwMode="auto">
            <a:xfrm>
              <a:off x="131" y="3239"/>
              <a:ext cx="1215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Coaxial cable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41" name="Rectangle 49"/>
            <p:cNvSpPr>
              <a:spLocks noChangeArrowheads="1"/>
            </p:cNvSpPr>
            <p:nvPr/>
          </p:nvSpPr>
          <p:spPr bwMode="auto">
            <a:xfrm>
              <a:off x="81" y="3239"/>
              <a:ext cx="1315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1396" y="3239"/>
              <a:ext cx="1149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1439" y="3239"/>
              <a:ext cx="1063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0 to 500 MHz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1396" y="3239"/>
              <a:ext cx="1149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45" name="Rectangle 53"/>
            <p:cNvSpPr>
              <a:spLocks noChangeArrowheads="1"/>
            </p:cNvSpPr>
            <p:nvPr/>
          </p:nvSpPr>
          <p:spPr bwMode="auto">
            <a:xfrm>
              <a:off x="2545" y="3239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46" name="Rectangle 54"/>
            <p:cNvSpPr>
              <a:spLocks noChangeArrowheads="1"/>
            </p:cNvSpPr>
            <p:nvPr/>
          </p:nvSpPr>
          <p:spPr bwMode="auto">
            <a:xfrm>
              <a:off x="2588" y="3239"/>
              <a:ext cx="10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7 dB/km @ 10 MHz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47" name="Rectangle 55"/>
            <p:cNvSpPr>
              <a:spLocks noChangeArrowheads="1"/>
            </p:cNvSpPr>
            <p:nvPr/>
          </p:nvSpPr>
          <p:spPr bwMode="auto">
            <a:xfrm>
              <a:off x="2545" y="3239"/>
              <a:ext cx="1140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48" name="Rectangle 56"/>
            <p:cNvSpPr>
              <a:spLocks noChangeArrowheads="1"/>
            </p:cNvSpPr>
            <p:nvPr/>
          </p:nvSpPr>
          <p:spPr bwMode="auto">
            <a:xfrm>
              <a:off x="3685" y="3239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49" name="Rectangle 57"/>
            <p:cNvSpPr>
              <a:spLocks noChangeArrowheads="1"/>
            </p:cNvSpPr>
            <p:nvPr/>
          </p:nvSpPr>
          <p:spPr bwMode="auto">
            <a:xfrm>
              <a:off x="3728" y="3239"/>
              <a:ext cx="10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4 µs/km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50" name="Rectangle 58"/>
            <p:cNvSpPr>
              <a:spLocks noChangeArrowheads="1"/>
            </p:cNvSpPr>
            <p:nvPr/>
          </p:nvSpPr>
          <p:spPr bwMode="auto">
            <a:xfrm>
              <a:off x="3685" y="3239"/>
              <a:ext cx="1140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51" name="Rectangle 59"/>
            <p:cNvSpPr>
              <a:spLocks noChangeArrowheads="1"/>
            </p:cNvSpPr>
            <p:nvPr/>
          </p:nvSpPr>
          <p:spPr bwMode="auto">
            <a:xfrm>
              <a:off x="4825" y="3239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>
              <a:off x="4868" y="3239"/>
              <a:ext cx="10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1 to 9 km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53" name="Rectangle 61"/>
            <p:cNvSpPr>
              <a:spLocks noChangeArrowheads="1"/>
            </p:cNvSpPr>
            <p:nvPr/>
          </p:nvSpPr>
          <p:spPr bwMode="auto">
            <a:xfrm>
              <a:off x="4825" y="3239"/>
              <a:ext cx="1140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54" name="Rectangle 62"/>
            <p:cNvSpPr>
              <a:spLocks noChangeArrowheads="1"/>
            </p:cNvSpPr>
            <p:nvPr/>
          </p:nvSpPr>
          <p:spPr bwMode="auto">
            <a:xfrm>
              <a:off x="81" y="3642"/>
              <a:ext cx="132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55" name="Rectangle 63"/>
            <p:cNvSpPr>
              <a:spLocks noChangeArrowheads="1"/>
            </p:cNvSpPr>
            <p:nvPr/>
          </p:nvSpPr>
          <p:spPr bwMode="auto">
            <a:xfrm>
              <a:off x="131" y="3642"/>
              <a:ext cx="1265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Optical fiber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56" name="Rectangle 64"/>
            <p:cNvSpPr>
              <a:spLocks noChangeArrowheads="1"/>
            </p:cNvSpPr>
            <p:nvPr/>
          </p:nvSpPr>
          <p:spPr bwMode="auto">
            <a:xfrm>
              <a:off x="81" y="3642"/>
              <a:ext cx="132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57" name="Rectangle 65"/>
            <p:cNvSpPr>
              <a:spLocks noChangeArrowheads="1"/>
            </p:cNvSpPr>
            <p:nvPr/>
          </p:nvSpPr>
          <p:spPr bwMode="auto">
            <a:xfrm>
              <a:off x="1405" y="3642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58" name="Rectangle 66"/>
            <p:cNvSpPr>
              <a:spLocks noChangeArrowheads="1"/>
            </p:cNvSpPr>
            <p:nvPr/>
          </p:nvSpPr>
          <p:spPr bwMode="auto">
            <a:xfrm>
              <a:off x="1396" y="3642"/>
              <a:ext cx="1106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186 to 370 THz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59" name="Rectangle 67"/>
            <p:cNvSpPr>
              <a:spLocks noChangeArrowheads="1"/>
            </p:cNvSpPr>
            <p:nvPr/>
          </p:nvSpPr>
          <p:spPr bwMode="auto">
            <a:xfrm>
              <a:off x="1396" y="3642"/>
              <a:ext cx="1149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60" name="Rectangle 68"/>
            <p:cNvSpPr>
              <a:spLocks noChangeArrowheads="1"/>
            </p:cNvSpPr>
            <p:nvPr/>
          </p:nvSpPr>
          <p:spPr bwMode="auto">
            <a:xfrm>
              <a:off x="2545" y="3642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61" name="Rectangle 69"/>
            <p:cNvSpPr>
              <a:spLocks noChangeArrowheads="1"/>
            </p:cNvSpPr>
            <p:nvPr/>
          </p:nvSpPr>
          <p:spPr bwMode="auto">
            <a:xfrm>
              <a:off x="2588" y="3642"/>
              <a:ext cx="10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0.2 to 0.5 dB/km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62" name="Rectangle 70"/>
            <p:cNvSpPr>
              <a:spLocks noChangeArrowheads="1"/>
            </p:cNvSpPr>
            <p:nvPr/>
          </p:nvSpPr>
          <p:spPr bwMode="auto">
            <a:xfrm>
              <a:off x="2545" y="3642"/>
              <a:ext cx="1140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63" name="Rectangle 71"/>
            <p:cNvSpPr>
              <a:spLocks noChangeArrowheads="1"/>
            </p:cNvSpPr>
            <p:nvPr/>
          </p:nvSpPr>
          <p:spPr bwMode="auto">
            <a:xfrm>
              <a:off x="3685" y="3642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64" name="Rectangle 72"/>
            <p:cNvSpPr>
              <a:spLocks noChangeArrowheads="1"/>
            </p:cNvSpPr>
            <p:nvPr/>
          </p:nvSpPr>
          <p:spPr bwMode="auto">
            <a:xfrm>
              <a:off x="3728" y="3642"/>
              <a:ext cx="10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5 µs/km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65" name="Rectangle 73"/>
            <p:cNvSpPr>
              <a:spLocks noChangeArrowheads="1"/>
            </p:cNvSpPr>
            <p:nvPr/>
          </p:nvSpPr>
          <p:spPr bwMode="auto">
            <a:xfrm>
              <a:off x="4825" y="3642"/>
              <a:ext cx="1140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66" name="Rectangle 74"/>
            <p:cNvSpPr>
              <a:spLocks noChangeArrowheads="1"/>
            </p:cNvSpPr>
            <p:nvPr/>
          </p:nvSpPr>
          <p:spPr bwMode="auto">
            <a:xfrm>
              <a:off x="4868" y="3642"/>
              <a:ext cx="1054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9D9D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eaLnBrk="0" hangingPunct="0"/>
              <a:r>
                <a:rPr lang="en-US" sz="1600">
                  <a:latin typeface="Book Antiqua" pitchFamily="18" charset="0"/>
                  <a:cs typeface="Times New Roman" pitchFamily="18" charset="0"/>
                </a:rPr>
                <a:t>40 km</a:t>
              </a:r>
            </a:p>
            <a:p>
              <a:pPr eaLnBrk="0" hangingPunct="0"/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8267" name="Rectangle 75"/>
            <p:cNvSpPr>
              <a:spLocks noChangeArrowheads="1"/>
            </p:cNvSpPr>
            <p:nvPr/>
          </p:nvSpPr>
          <p:spPr bwMode="auto">
            <a:xfrm>
              <a:off x="4825" y="3642"/>
              <a:ext cx="1140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8268" name="Rectangle 76"/>
            <p:cNvSpPr>
              <a:spLocks noChangeArrowheads="1"/>
            </p:cNvSpPr>
            <p:nvPr/>
          </p:nvSpPr>
          <p:spPr bwMode="auto">
            <a:xfrm>
              <a:off x="81" y="1797"/>
              <a:ext cx="5887" cy="2251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Khúc xạ (tiếp)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Chỉ số khúc xạ</a:t>
            </a:r>
          </a:p>
          <a:p>
            <a:pPr lvl="1">
              <a:lnSpc>
                <a:spcPct val="80000"/>
              </a:lnSpc>
            </a:pPr>
            <a:r>
              <a:rPr lang="en-US"/>
              <a:t>Sin(góc tới)/sin(góc khúc xạ)</a:t>
            </a:r>
          </a:p>
          <a:p>
            <a:pPr lvl="1">
              <a:lnSpc>
                <a:spcPct val="80000"/>
              </a:lnSpc>
            </a:pPr>
            <a:r>
              <a:rPr lang="en-US"/>
              <a:t>Thay đổi theo chiều dài sóng</a:t>
            </a:r>
          </a:p>
          <a:p>
            <a:pPr>
              <a:lnSpc>
                <a:spcPct val="80000"/>
              </a:lnSpc>
            </a:pPr>
            <a:r>
              <a:rPr lang="en-US"/>
              <a:t>Gây ra sự thay đổi hướng đột ngột khi chuyển tiếp giữa các môi trường</a:t>
            </a:r>
          </a:p>
          <a:p>
            <a:pPr>
              <a:lnSpc>
                <a:spcPct val="80000"/>
              </a:lnSpc>
            </a:pPr>
            <a:r>
              <a:rPr lang="en-US"/>
              <a:t>Gây ra sự bẻ cong từ từ nếu mật độ môi trường truyền thay đổi</a:t>
            </a:r>
          </a:p>
          <a:p>
            <a:pPr lvl="1">
              <a:lnSpc>
                <a:spcPct val="80000"/>
              </a:lnSpc>
            </a:pPr>
            <a:r>
              <a:rPr lang="en-US"/>
              <a:t>Mật độ khí quyển giảm theo độ cao</a:t>
            </a:r>
          </a:p>
          <a:p>
            <a:pPr lvl="1">
              <a:lnSpc>
                <a:spcPct val="80000"/>
              </a:lnSpc>
            </a:pPr>
            <a:r>
              <a:rPr lang="en-US"/>
              <a:t>Khiến tín hiệu radio bị bẻ cong về phía trái đất</a:t>
            </a:r>
          </a:p>
          <a:p>
            <a:pPr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Optical and radio Horizons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4538"/>
            <a:ext cx="8748713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42925" y="2428875"/>
            <a:ext cx="965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Book Antiqua" pitchFamily="18" charset="0"/>
              </a:rPr>
              <a:t>Antenna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829175" y="1636713"/>
            <a:ext cx="1468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Book Antiqua" pitchFamily="18" charset="0"/>
              </a:rPr>
              <a:t>Radio horizon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theo đường thẳng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900"/>
              <a:t>Free space loss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Tín hiệu phân tán theo khoảng cách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Càng lớn khi tần số càng thấp (do chiều dài sóng dài hơn)</a:t>
            </a:r>
          </a:p>
          <a:p>
            <a:pPr>
              <a:lnSpc>
                <a:spcPct val="80000"/>
              </a:lnSpc>
            </a:pPr>
            <a:r>
              <a:rPr lang="en-US" sz="2900"/>
              <a:t>Hấp thụ bởi khí quyển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Hơi nước và oxy hấp thu tín hiệu radio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Hơi nước hấp thụ mạnh ở tần số 22GHz, tín hiệu dưới 15GHz ít bị hấp thụ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Oxy hấp thụ mạnh ở tần số 60GHz, tín hiệu dưới 30GHz ít bị hấp thụ</a:t>
            </a:r>
          </a:p>
          <a:p>
            <a:pPr lvl="1">
              <a:lnSpc>
                <a:spcPct val="80000"/>
              </a:lnSpc>
            </a:pPr>
            <a:r>
              <a:rPr lang="en-US" sz="2800"/>
              <a:t>Mưa và sương mù làm tan sóng radio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theo đường thẳng (tiếp)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/>
              <a:t>Đa đường (Multipath)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Tín hiệu thu được tốt nhất là truyền theo đường thẳng khi có thể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Tín hiệu có thể bị phản xạ, khiến thiết bị thu có thể nhận được nhiều tín hiệu từ một nguồn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Có trường hợp không có tín hiệu trực tiếp nào cả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Trong các trường hợp anten cố định, có thể tăng công suất tín hiệu trực tiếp và loại bỏ các tín hiệu phản xạ</a:t>
            </a:r>
          </a:p>
          <a:p>
            <a:pPr>
              <a:lnSpc>
                <a:spcPct val="80000"/>
              </a:lnSpc>
            </a:pPr>
            <a:r>
              <a:rPr lang="en-US" sz="2500"/>
              <a:t>Khúc xạ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Có thể khiến thiết bị thu mất toàn bộ hoặc nhận được chỉ một phần tín hiệu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Suy hao trong không gian (Free Space Loss)</a:t>
            </a:r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59436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8229600" cy="3810000"/>
          </a:xfrm>
          <a:noFill/>
          <a:ln/>
        </p:spPr>
        <p:txBody>
          <a:bodyPr/>
          <a:lstStyle/>
          <a:p>
            <a:r>
              <a:rPr lang="pt-BR" i="1"/>
              <a:t>P</a:t>
            </a:r>
            <a:r>
              <a:rPr lang="pt-BR" i="1" baseline="-25000"/>
              <a:t>transmitted</a:t>
            </a:r>
            <a:r>
              <a:rPr lang="pt-BR" i="1"/>
              <a:t> </a:t>
            </a:r>
            <a:r>
              <a:rPr lang="pt-BR"/>
              <a:t>: Công suất phát</a:t>
            </a:r>
            <a:endParaRPr lang="pt-BR" i="1"/>
          </a:p>
          <a:p>
            <a:r>
              <a:rPr lang="pt-BR" i="1"/>
              <a:t>P</a:t>
            </a:r>
            <a:r>
              <a:rPr lang="pt-BR" i="1" baseline="-25000"/>
              <a:t>received</a:t>
            </a:r>
            <a:r>
              <a:rPr lang="pt-BR" i="1"/>
              <a:t> </a:t>
            </a:r>
            <a:r>
              <a:rPr lang="pt-BR"/>
              <a:t>: Công suấ</a:t>
            </a:r>
            <a:r>
              <a:rPr lang="en-US"/>
              <a:t>t thu</a:t>
            </a:r>
            <a:endParaRPr lang="en-US" i="1"/>
          </a:p>
          <a:p>
            <a:r>
              <a:rPr lang="en-US" i="1"/>
              <a:t>G</a:t>
            </a:r>
            <a:r>
              <a:rPr lang="en-US" i="1" baseline="-25000"/>
              <a:t>t</a:t>
            </a:r>
            <a:r>
              <a:rPr lang="en-US"/>
              <a:t> : Độ lợi của anten phát</a:t>
            </a:r>
            <a:endParaRPr lang="en-US" i="1"/>
          </a:p>
          <a:p>
            <a:r>
              <a:rPr lang="en-US" i="1"/>
              <a:t>G</a:t>
            </a:r>
            <a:r>
              <a:rPr lang="en-US" i="1" baseline="-25000"/>
              <a:t>r</a:t>
            </a:r>
            <a:r>
              <a:rPr lang="en-US"/>
              <a:t> : Độ lợi của anten thu</a:t>
            </a:r>
            <a:endParaRPr lang="en-US" i="1"/>
          </a:p>
          <a:p>
            <a:r>
              <a:rPr lang="en-US" i="1"/>
              <a:t>d</a:t>
            </a:r>
            <a:r>
              <a:rPr lang="en-US"/>
              <a:t> : Khoảng cách giữa máy phát và máy thu (m)</a:t>
            </a:r>
            <a:endParaRPr lang="en-US" i="1">
              <a:sym typeface="Symbol" pitchFamily="18" charset="2"/>
            </a:endParaRPr>
          </a:p>
          <a:p>
            <a:r>
              <a:rPr lang="en-US" i="1">
                <a:sym typeface="Symbol" pitchFamily="18" charset="2"/>
              </a:rPr>
              <a:t></a:t>
            </a:r>
            <a:r>
              <a:rPr lang="en-US"/>
              <a:t> : chiều dài bước sóng (m)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1676400" cy="5665787"/>
          </a:xfrm>
        </p:spPr>
        <p:txBody>
          <a:bodyPr/>
          <a:lstStyle/>
          <a:p>
            <a:r>
              <a:rPr lang="en-US"/>
              <a:t>Suy hao trong không gian</a:t>
            </a:r>
            <a:br>
              <a:rPr lang="en-US"/>
            </a:br>
            <a:r>
              <a:rPr lang="en-US"/>
              <a:t>(Free Space Loss)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2"/>
          <a:stretch>
            <a:fillRect/>
          </a:stretch>
        </p:blipFill>
        <p:spPr bwMode="auto">
          <a:xfrm>
            <a:off x="1981200" y="128588"/>
            <a:ext cx="7162800" cy="672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Truyền đa đường</a:t>
            </a:r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41438"/>
            <a:ext cx="66897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19400"/>
            <a:ext cx="8229600" cy="1139825"/>
          </a:xfrm>
        </p:spPr>
        <p:txBody>
          <a:bodyPr/>
          <a:lstStyle/>
          <a:p>
            <a:pPr algn="ctr"/>
            <a:r>
              <a:rPr lang="en-US"/>
              <a:t>HẾT CHƯƠNG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Cáp đồng soắn cặp: twisted-pair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76588" cy="879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Tách rời</a:t>
            </a:r>
          </a:p>
          <a:p>
            <a:pPr>
              <a:lnSpc>
                <a:spcPct val="80000"/>
              </a:lnSpc>
            </a:pPr>
            <a:r>
              <a:rPr lang="en-US" sz="2600"/>
              <a:t>Xoắn lại với nhau</a:t>
            </a:r>
          </a:p>
          <a:p>
            <a:pPr>
              <a:lnSpc>
                <a:spcPct val="80000"/>
              </a:lnSpc>
            </a:pPr>
            <a:r>
              <a:rPr lang="en-US" sz="2600"/>
              <a:t>Thường được bó lại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946150" y="3514725"/>
            <a:ext cx="7435850" cy="1230313"/>
            <a:chOff x="716" y="2045"/>
            <a:chExt cx="4683" cy="775"/>
          </a:xfrm>
        </p:grpSpPr>
        <p:sp>
          <p:nvSpPr>
            <p:cNvPr id="12293" name="Freeform 5"/>
            <p:cNvSpPr>
              <a:spLocks/>
            </p:cNvSpPr>
            <p:nvPr/>
          </p:nvSpPr>
          <p:spPr bwMode="auto">
            <a:xfrm>
              <a:off x="1694" y="2045"/>
              <a:ext cx="390" cy="576"/>
            </a:xfrm>
            <a:custGeom>
              <a:avLst/>
              <a:gdLst>
                <a:gd name="T0" fmla="*/ 0 w 390"/>
                <a:gd name="T1" fmla="*/ 288 h 576"/>
                <a:gd name="T2" fmla="*/ 1 w 390"/>
                <a:gd name="T3" fmla="*/ 255 h 576"/>
                <a:gd name="T4" fmla="*/ 5 w 390"/>
                <a:gd name="T5" fmla="*/ 224 h 576"/>
                <a:gd name="T6" fmla="*/ 10 w 390"/>
                <a:gd name="T7" fmla="*/ 193 h 576"/>
                <a:gd name="T8" fmla="*/ 19 w 390"/>
                <a:gd name="T9" fmla="*/ 163 h 576"/>
                <a:gd name="T10" fmla="*/ 30 w 390"/>
                <a:gd name="T11" fmla="*/ 134 h 576"/>
                <a:gd name="T12" fmla="*/ 43 w 390"/>
                <a:gd name="T13" fmla="*/ 108 h 576"/>
                <a:gd name="T14" fmla="*/ 57 w 390"/>
                <a:gd name="T15" fmla="*/ 84 h 576"/>
                <a:gd name="T16" fmla="*/ 73 w 390"/>
                <a:gd name="T17" fmla="*/ 62 h 576"/>
                <a:gd name="T18" fmla="*/ 91 w 390"/>
                <a:gd name="T19" fmla="*/ 44 h 576"/>
                <a:gd name="T20" fmla="*/ 110 w 390"/>
                <a:gd name="T21" fmla="*/ 28 h 576"/>
                <a:gd name="T22" fmla="*/ 130 w 390"/>
                <a:gd name="T23" fmla="*/ 16 h 576"/>
                <a:gd name="T24" fmla="*/ 152 w 390"/>
                <a:gd name="T25" fmla="*/ 7 h 576"/>
                <a:gd name="T26" fmla="*/ 173 w 390"/>
                <a:gd name="T27" fmla="*/ 2 h 576"/>
                <a:gd name="T28" fmla="*/ 195 w 390"/>
                <a:gd name="T29" fmla="*/ 0 h 576"/>
                <a:gd name="T30" fmla="*/ 217 w 390"/>
                <a:gd name="T31" fmla="*/ 2 h 576"/>
                <a:gd name="T32" fmla="*/ 238 w 390"/>
                <a:gd name="T33" fmla="*/ 7 h 576"/>
                <a:gd name="T34" fmla="*/ 260 w 390"/>
                <a:gd name="T35" fmla="*/ 16 h 576"/>
                <a:gd name="T36" fmla="*/ 279 w 390"/>
                <a:gd name="T37" fmla="*/ 28 h 576"/>
                <a:gd name="T38" fmla="*/ 299 w 390"/>
                <a:gd name="T39" fmla="*/ 44 h 576"/>
                <a:gd name="T40" fmla="*/ 317 w 390"/>
                <a:gd name="T41" fmla="*/ 62 h 576"/>
                <a:gd name="T42" fmla="*/ 333 w 390"/>
                <a:gd name="T43" fmla="*/ 84 h 576"/>
                <a:gd name="T44" fmla="*/ 347 w 390"/>
                <a:gd name="T45" fmla="*/ 108 h 576"/>
                <a:gd name="T46" fmla="*/ 360 w 390"/>
                <a:gd name="T47" fmla="*/ 134 h 576"/>
                <a:gd name="T48" fmla="*/ 370 w 390"/>
                <a:gd name="T49" fmla="*/ 163 h 576"/>
                <a:gd name="T50" fmla="*/ 380 w 390"/>
                <a:gd name="T51" fmla="*/ 193 h 576"/>
                <a:gd name="T52" fmla="*/ 385 w 390"/>
                <a:gd name="T53" fmla="*/ 224 h 576"/>
                <a:gd name="T54" fmla="*/ 389 w 390"/>
                <a:gd name="T55" fmla="*/ 255 h 576"/>
                <a:gd name="T56" fmla="*/ 390 w 390"/>
                <a:gd name="T57" fmla="*/ 288 h 576"/>
                <a:gd name="T58" fmla="*/ 389 w 390"/>
                <a:gd name="T59" fmla="*/ 320 h 576"/>
                <a:gd name="T60" fmla="*/ 385 w 390"/>
                <a:gd name="T61" fmla="*/ 352 h 576"/>
                <a:gd name="T62" fmla="*/ 380 w 390"/>
                <a:gd name="T63" fmla="*/ 383 h 576"/>
                <a:gd name="T64" fmla="*/ 370 w 390"/>
                <a:gd name="T65" fmla="*/ 413 h 576"/>
                <a:gd name="T66" fmla="*/ 360 w 390"/>
                <a:gd name="T67" fmla="*/ 441 h 576"/>
                <a:gd name="T68" fmla="*/ 347 w 390"/>
                <a:gd name="T69" fmla="*/ 468 h 576"/>
                <a:gd name="T70" fmla="*/ 333 w 390"/>
                <a:gd name="T71" fmla="*/ 492 h 576"/>
                <a:gd name="T72" fmla="*/ 317 w 390"/>
                <a:gd name="T73" fmla="*/ 513 h 576"/>
                <a:gd name="T74" fmla="*/ 299 w 390"/>
                <a:gd name="T75" fmla="*/ 532 h 576"/>
                <a:gd name="T76" fmla="*/ 279 w 390"/>
                <a:gd name="T77" fmla="*/ 548 h 576"/>
                <a:gd name="T78" fmla="*/ 260 w 390"/>
                <a:gd name="T79" fmla="*/ 560 h 576"/>
                <a:gd name="T80" fmla="*/ 238 w 390"/>
                <a:gd name="T81" fmla="*/ 569 h 576"/>
                <a:gd name="T82" fmla="*/ 217 w 390"/>
                <a:gd name="T83" fmla="*/ 574 h 576"/>
                <a:gd name="T84" fmla="*/ 195 w 390"/>
                <a:gd name="T85" fmla="*/ 576 h 576"/>
                <a:gd name="T86" fmla="*/ 173 w 390"/>
                <a:gd name="T87" fmla="*/ 574 h 576"/>
                <a:gd name="T88" fmla="*/ 152 w 390"/>
                <a:gd name="T89" fmla="*/ 569 h 576"/>
                <a:gd name="T90" fmla="*/ 130 w 390"/>
                <a:gd name="T91" fmla="*/ 560 h 576"/>
                <a:gd name="T92" fmla="*/ 110 w 390"/>
                <a:gd name="T93" fmla="*/ 548 h 576"/>
                <a:gd name="T94" fmla="*/ 91 w 390"/>
                <a:gd name="T95" fmla="*/ 532 h 576"/>
                <a:gd name="T96" fmla="*/ 73 w 390"/>
                <a:gd name="T97" fmla="*/ 513 h 576"/>
                <a:gd name="T98" fmla="*/ 57 w 390"/>
                <a:gd name="T99" fmla="*/ 492 h 576"/>
                <a:gd name="T100" fmla="*/ 43 w 390"/>
                <a:gd name="T101" fmla="*/ 468 h 576"/>
                <a:gd name="T102" fmla="*/ 30 w 390"/>
                <a:gd name="T103" fmla="*/ 441 h 576"/>
                <a:gd name="T104" fmla="*/ 19 w 390"/>
                <a:gd name="T105" fmla="*/ 413 h 576"/>
                <a:gd name="T106" fmla="*/ 10 w 390"/>
                <a:gd name="T107" fmla="*/ 383 h 576"/>
                <a:gd name="T108" fmla="*/ 5 w 390"/>
                <a:gd name="T109" fmla="*/ 352 h 576"/>
                <a:gd name="T110" fmla="*/ 1 w 390"/>
                <a:gd name="T111" fmla="*/ 320 h 576"/>
                <a:gd name="T112" fmla="*/ 0 w 390"/>
                <a:gd name="T113" fmla="*/ 28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90" h="576">
                  <a:moveTo>
                    <a:pt x="0" y="288"/>
                  </a:moveTo>
                  <a:lnTo>
                    <a:pt x="1" y="255"/>
                  </a:lnTo>
                  <a:lnTo>
                    <a:pt x="5" y="224"/>
                  </a:lnTo>
                  <a:lnTo>
                    <a:pt x="10" y="193"/>
                  </a:lnTo>
                  <a:lnTo>
                    <a:pt x="19" y="163"/>
                  </a:lnTo>
                  <a:lnTo>
                    <a:pt x="30" y="134"/>
                  </a:lnTo>
                  <a:lnTo>
                    <a:pt x="43" y="108"/>
                  </a:lnTo>
                  <a:lnTo>
                    <a:pt x="57" y="84"/>
                  </a:lnTo>
                  <a:lnTo>
                    <a:pt x="73" y="62"/>
                  </a:lnTo>
                  <a:lnTo>
                    <a:pt x="91" y="44"/>
                  </a:lnTo>
                  <a:lnTo>
                    <a:pt x="110" y="28"/>
                  </a:lnTo>
                  <a:lnTo>
                    <a:pt x="130" y="16"/>
                  </a:lnTo>
                  <a:lnTo>
                    <a:pt x="152" y="7"/>
                  </a:lnTo>
                  <a:lnTo>
                    <a:pt x="173" y="2"/>
                  </a:lnTo>
                  <a:lnTo>
                    <a:pt x="195" y="0"/>
                  </a:lnTo>
                  <a:lnTo>
                    <a:pt x="217" y="2"/>
                  </a:lnTo>
                  <a:lnTo>
                    <a:pt x="238" y="7"/>
                  </a:lnTo>
                  <a:lnTo>
                    <a:pt x="260" y="16"/>
                  </a:lnTo>
                  <a:lnTo>
                    <a:pt x="279" y="28"/>
                  </a:lnTo>
                  <a:lnTo>
                    <a:pt x="299" y="44"/>
                  </a:lnTo>
                  <a:lnTo>
                    <a:pt x="317" y="62"/>
                  </a:lnTo>
                  <a:lnTo>
                    <a:pt x="333" y="84"/>
                  </a:lnTo>
                  <a:lnTo>
                    <a:pt x="347" y="108"/>
                  </a:lnTo>
                  <a:lnTo>
                    <a:pt x="360" y="134"/>
                  </a:lnTo>
                  <a:lnTo>
                    <a:pt x="370" y="163"/>
                  </a:lnTo>
                  <a:lnTo>
                    <a:pt x="380" y="193"/>
                  </a:lnTo>
                  <a:lnTo>
                    <a:pt x="385" y="224"/>
                  </a:lnTo>
                  <a:lnTo>
                    <a:pt x="389" y="255"/>
                  </a:lnTo>
                  <a:lnTo>
                    <a:pt x="390" y="288"/>
                  </a:lnTo>
                  <a:lnTo>
                    <a:pt x="389" y="320"/>
                  </a:lnTo>
                  <a:lnTo>
                    <a:pt x="385" y="352"/>
                  </a:lnTo>
                  <a:lnTo>
                    <a:pt x="380" y="383"/>
                  </a:lnTo>
                  <a:lnTo>
                    <a:pt x="370" y="413"/>
                  </a:lnTo>
                  <a:lnTo>
                    <a:pt x="360" y="441"/>
                  </a:lnTo>
                  <a:lnTo>
                    <a:pt x="347" y="468"/>
                  </a:lnTo>
                  <a:lnTo>
                    <a:pt x="333" y="492"/>
                  </a:lnTo>
                  <a:lnTo>
                    <a:pt x="317" y="513"/>
                  </a:lnTo>
                  <a:lnTo>
                    <a:pt x="299" y="532"/>
                  </a:lnTo>
                  <a:lnTo>
                    <a:pt x="279" y="548"/>
                  </a:lnTo>
                  <a:lnTo>
                    <a:pt x="260" y="560"/>
                  </a:lnTo>
                  <a:lnTo>
                    <a:pt x="238" y="569"/>
                  </a:lnTo>
                  <a:lnTo>
                    <a:pt x="217" y="574"/>
                  </a:lnTo>
                  <a:lnTo>
                    <a:pt x="195" y="576"/>
                  </a:lnTo>
                  <a:lnTo>
                    <a:pt x="173" y="574"/>
                  </a:lnTo>
                  <a:lnTo>
                    <a:pt x="152" y="569"/>
                  </a:lnTo>
                  <a:lnTo>
                    <a:pt x="130" y="560"/>
                  </a:lnTo>
                  <a:lnTo>
                    <a:pt x="110" y="548"/>
                  </a:lnTo>
                  <a:lnTo>
                    <a:pt x="91" y="532"/>
                  </a:lnTo>
                  <a:lnTo>
                    <a:pt x="73" y="513"/>
                  </a:lnTo>
                  <a:lnTo>
                    <a:pt x="57" y="492"/>
                  </a:lnTo>
                  <a:lnTo>
                    <a:pt x="43" y="468"/>
                  </a:lnTo>
                  <a:lnTo>
                    <a:pt x="30" y="441"/>
                  </a:lnTo>
                  <a:lnTo>
                    <a:pt x="19" y="413"/>
                  </a:lnTo>
                  <a:lnTo>
                    <a:pt x="10" y="383"/>
                  </a:lnTo>
                  <a:lnTo>
                    <a:pt x="5" y="352"/>
                  </a:lnTo>
                  <a:lnTo>
                    <a:pt x="1" y="320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FFFFFF"/>
            </a:solidFill>
            <a:ln w="539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889" y="2045"/>
              <a:ext cx="2242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1889" y="2621"/>
              <a:ext cx="2242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8"/>
            <p:cNvSpPr>
              <a:spLocks/>
            </p:cNvSpPr>
            <p:nvPr/>
          </p:nvSpPr>
          <p:spPr bwMode="auto">
            <a:xfrm>
              <a:off x="4131" y="2333"/>
              <a:ext cx="195" cy="288"/>
            </a:xfrm>
            <a:custGeom>
              <a:avLst/>
              <a:gdLst>
                <a:gd name="T0" fmla="*/ 0 w 195"/>
                <a:gd name="T1" fmla="*/ 288 h 288"/>
                <a:gd name="T2" fmla="*/ 22 w 195"/>
                <a:gd name="T3" fmla="*/ 286 h 288"/>
                <a:gd name="T4" fmla="*/ 43 w 195"/>
                <a:gd name="T5" fmla="*/ 281 h 288"/>
                <a:gd name="T6" fmla="*/ 65 w 195"/>
                <a:gd name="T7" fmla="*/ 272 h 288"/>
                <a:gd name="T8" fmla="*/ 85 w 195"/>
                <a:gd name="T9" fmla="*/ 260 h 288"/>
                <a:gd name="T10" fmla="*/ 104 w 195"/>
                <a:gd name="T11" fmla="*/ 244 h 288"/>
                <a:gd name="T12" fmla="*/ 123 w 195"/>
                <a:gd name="T13" fmla="*/ 225 h 288"/>
                <a:gd name="T14" fmla="*/ 138 w 195"/>
                <a:gd name="T15" fmla="*/ 204 h 288"/>
                <a:gd name="T16" fmla="*/ 152 w 195"/>
                <a:gd name="T17" fmla="*/ 180 h 288"/>
                <a:gd name="T18" fmla="*/ 165 w 195"/>
                <a:gd name="T19" fmla="*/ 153 h 288"/>
                <a:gd name="T20" fmla="*/ 176 w 195"/>
                <a:gd name="T21" fmla="*/ 125 h 288"/>
                <a:gd name="T22" fmla="*/ 185 w 195"/>
                <a:gd name="T23" fmla="*/ 95 h 288"/>
                <a:gd name="T24" fmla="*/ 190 w 195"/>
                <a:gd name="T25" fmla="*/ 64 h 288"/>
                <a:gd name="T26" fmla="*/ 194 w 195"/>
                <a:gd name="T27" fmla="*/ 32 h 288"/>
                <a:gd name="T28" fmla="*/ 195 w 195"/>
                <a:gd name="T2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288">
                  <a:moveTo>
                    <a:pt x="0" y="288"/>
                  </a:moveTo>
                  <a:lnTo>
                    <a:pt x="22" y="286"/>
                  </a:lnTo>
                  <a:lnTo>
                    <a:pt x="43" y="281"/>
                  </a:lnTo>
                  <a:lnTo>
                    <a:pt x="65" y="272"/>
                  </a:lnTo>
                  <a:lnTo>
                    <a:pt x="85" y="260"/>
                  </a:lnTo>
                  <a:lnTo>
                    <a:pt x="104" y="244"/>
                  </a:lnTo>
                  <a:lnTo>
                    <a:pt x="123" y="225"/>
                  </a:lnTo>
                  <a:lnTo>
                    <a:pt x="138" y="204"/>
                  </a:lnTo>
                  <a:lnTo>
                    <a:pt x="152" y="180"/>
                  </a:lnTo>
                  <a:lnTo>
                    <a:pt x="165" y="153"/>
                  </a:lnTo>
                  <a:lnTo>
                    <a:pt x="176" y="125"/>
                  </a:lnTo>
                  <a:lnTo>
                    <a:pt x="185" y="95"/>
                  </a:lnTo>
                  <a:lnTo>
                    <a:pt x="190" y="64"/>
                  </a:lnTo>
                  <a:lnTo>
                    <a:pt x="194" y="32"/>
                  </a:lnTo>
                  <a:lnTo>
                    <a:pt x="195" y="0"/>
                  </a:lnTo>
                </a:path>
              </a:pathLst>
            </a:custGeom>
            <a:noFill/>
            <a:ln w="539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4131" y="2045"/>
              <a:ext cx="195" cy="288"/>
            </a:xfrm>
            <a:custGeom>
              <a:avLst/>
              <a:gdLst>
                <a:gd name="T0" fmla="*/ 195 w 195"/>
                <a:gd name="T1" fmla="*/ 288 h 288"/>
                <a:gd name="T2" fmla="*/ 194 w 195"/>
                <a:gd name="T3" fmla="*/ 255 h 288"/>
                <a:gd name="T4" fmla="*/ 190 w 195"/>
                <a:gd name="T5" fmla="*/ 224 h 288"/>
                <a:gd name="T6" fmla="*/ 185 w 195"/>
                <a:gd name="T7" fmla="*/ 193 h 288"/>
                <a:gd name="T8" fmla="*/ 176 w 195"/>
                <a:gd name="T9" fmla="*/ 163 h 288"/>
                <a:gd name="T10" fmla="*/ 165 w 195"/>
                <a:gd name="T11" fmla="*/ 134 h 288"/>
                <a:gd name="T12" fmla="*/ 152 w 195"/>
                <a:gd name="T13" fmla="*/ 108 h 288"/>
                <a:gd name="T14" fmla="*/ 138 w 195"/>
                <a:gd name="T15" fmla="*/ 84 h 288"/>
                <a:gd name="T16" fmla="*/ 123 w 195"/>
                <a:gd name="T17" fmla="*/ 62 h 288"/>
                <a:gd name="T18" fmla="*/ 104 w 195"/>
                <a:gd name="T19" fmla="*/ 44 h 288"/>
                <a:gd name="T20" fmla="*/ 85 w 195"/>
                <a:gd name="T21" fmla="*/ 28 h 288"/>
                <a:gd name="T22" fmla="*/ 65 w 195"/>
                <a:gd name="T23" fmla="*/ 16 h 288"/>
                <a:gd name="T24" fmla="*/ 43 w 195"/>
                <a:gd name="T25" fmla="*/ 7 h 288"/>
                <a:gd name="T26" fmla="*/ 22 w 195"/>
                <a:gd name="T27" fmla="*/ 2 h 288"/>
                <a:gd name="T28" fmla="*/ 0 w 195"/>
                <a:gd name="T2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288">
                  <a:moveTo>
                    <a:pt x="195" y="288"/>
                  </a:moveTo>
                  <a:lnTo>
                    <a:pt x="194" y="255"/>
                  </a:lnTo>
                  <a:lnTo>
                    <a:pt x="190" y="224"/>
                  </a:lnTo>
                  <a:lnTo>
                    <a:pt x="185" y="193"/>
                  </a:lnTo>
                  <a:lnTo>
                    <a:pt x="176" y="163"/>
                  </a:lnTo>
                  <a:lnTo>
                    <a:pt x="165" y="134"/>
                  </a:lnTo>
                  <a:lnTo>
                    <a:pt x="152" y="108"/>
                  </a:lnTo>
                  <a:lnTo>
                    <a:pt x="138" y="84"/>
                  </a:lnTo>
                  <a:lnTo>
                    <a:pt x="123" y="62"/>
                  </a:lnTo>
                  <a:lnTo>
                    <a:pt x="104" y="44"/>
                  </a:lnTo>
                  <a:lnTo>
                    <a:pt x="85" y="28"/>
                  </a:lnTo>
                  <a:lnTo>
                    <a:pt x="65" y="16"/>
                  </a:lnTo>
                  <a:lnTo>
                    <a:pt x="43" y="7"/>
                  </a:lnTo>
                  <a:lnTo>
                    <a:pt x="22" y="2"/>
                  </a:lnTo>
                  <a:lnTo>
                    <a:pt x="0" y="0"/>
                  </a:lnTo>
                </a:path>
              </a:pathLst>
            </a:custGeom>
            <a:noFill/>
            <a:ln w="539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716" y="2129"/>
              <a:ext cx="1179" cy="0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719" y="2261"/>
              <a:ext cx="1170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719" y="2405"/>
              <a:ext cx="1170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719" y="2549"/>
              <a:ext cx="1170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4229" y="2117"/>
              <a:ext cx="1170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4229" y="2549"/>
              <a:ext cx="1170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4326" y="2261"/>
              <a:ext cx="1073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4326" y="2405"/>
              <a:ext cx="1073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2581" y="2187"/>
              <a:ext cx="52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Insulating</a:t>
              </a:r>
              <a:endParaRPr lang="en-US">
                <a:latin typeface="Verdana" pitchFamily="34" charset="0"/>
              </a:endParaRPr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2526" y="2321"/>
              <a:ext cx="6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outer cover</a:t>
              </a:r>
              <a:endParaRPr lang="en-US">
                <a:latin typeface="Verdana" pitchFamily="34" charset="0"/>
              </a:endParaRPr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2774" y="2686"/>
              <a:ext cx="52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Multi core</a:t>
              </a:r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12309" name="Group 21"/>
          <p:cNvGrpSpPr>
            <a:grpSpLocks/>
          </p:cNvGrpSpPr>
          <p:nvPr/>
        </p:nvGrpSpPr>
        <p:grpSpPr bwMode="auto">
          <a:xfrm>
            <a:off x="819150" y="5056188"/>
            <a:ext cx="7562850" cy="1344612"/>
            <a:chOff x="716" y="3263"/>
            <a:chExt cx="4763" cy="847"/>
          </a:xfrm>
        </p:grpSpPr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1889" y="3263"/>
              <a:ext cx="2242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1889" y="3839"/>
              <a:ext cx="2242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131" y="3263"/>
              <a:ext cx="195" cy="288"/>
            </a:xfrm>
            <a:custGeom>
              <a:avLst/>
              <a:gdLst>
                <a:gd name="T0" fmla="*/ 195 w 195"/>
                <a:gd name="T1" fmla="*/ 288 h 288"/>
                <a:gd name="T2" fmla="*/ 194 w 195"/>
                <a:gd name="T3" fmla="*/ 255 h 288"/>
                <a:gd name="T4" fmla="*/ 190 w 195"/>
                <a:gd name="T5" fmla="*/ 224 h 288"/>
                <a:gd name="T6" fmla="*/ 185 w 195"/>
                <a:gd name="T7" fmla="*/ 193 h 288"/>
                <a:gd name="T8" fmla="*/ 176 w 195"/>
                <a:gd name="T9" fmla="*/ 163 h 288"/>
                <a:gd name="T10" fmla="*/ 165 w 195"/>
                <a:gd name="T11" fmla="*/ 134 h 288"/>
                <a:gd name="T12" fmla="*/ 152 w 195"/>
                <a:gd name="T13" fmla="*/ 108 h 288"/>
                <a:gd name="T14" fmla="*/ 138 w 195"/>
                <a:gd name="T15" fmla="*/ 84 h 288"/>
                <a:gd name="T16" fmla="*/ 123 w 195"/>
                <a:gd name="T17" fmla="*/ 62 h 288"/>
                <a:gd name="T18" fmla="*/ 104 w 195"/>
                <a:gd name="T19" fmla="*/ 44 h 288"/>
                <a:gd name="T20" fmla="*/ 85 w 195"/>
                <a:gd name="T21" fmla="*/ 28 h 288"/>
                <a:gd name="T22" fmla="*/ 65 w 195"/>
                <a:gd name="T23" fmla="*/ 16 h 288"/>
                <a:gd name="T24" fmla="*/ 43 w 195"/>
                <a:gd name="T25" fmla="*/ 6 h 288"/>
                <a:gd name="T26" fmla="*/ 22 w 195"/>
                <a:gd name="T27" fmla="*/ 2 h 288"/>
                <a:gd name="T28" fmla="*/ 0 w 195"/>
                <a:gd name="T2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288">
                  <a:moveTo>
                    <a:pt x="195" y="288"/>
                  </a:moveTo>
                  <a:lnTo>
                    <a:pt x="194" y="255"/>
                  </a:lnTo>
                  <a:lnTo>
                    <a:pt x="190" y="224"/>
                  </a:lnTo>
                  <a:lnTo>
                    <a:pt x="185" y="193"/>
                  </a:lnTo>
                  <a:lnTo>
                    <a:pt x="176" y="163"/>
                  </a:lnTo>
                  <a:lnTo>
                    <a:pt x="165" y="134"/>
                  </a:lnTo>
                  <a:lnTo>
                    <a:pt x="152" y="108"/>
                  </a:lnTo>
                  <a:lnTo>
                    <a:pt x="138" y="84"/>
                  </a:lnTo>
                  <a:lnTo>
                    <a:pt x="123" y="62"/>
                  </a:lnTo>
                  <a:lnTo>
                    <a:pt x="104" y="44"/>
                  </a:lnTo>
                  <a:lnTo>
                    <a:pt x="85" y="28"/>
                  </a:lnTo>
                  <a:lnTo>
                    <a:pt x="65" y="16"/>
                  </a:lnTo>
                  <a:lnTo>
                    <a:pt x="43" y="6"/>
                  </a:lnTo>
                  <a:lnTo>
                    <a:pt x="22" y="2"/>
                  </a:lnTo>
                  <a:lnTo>
                    <a:pt x="0" y="0"/>
                  </a:lnTo>
                </a:path>
              </a:pathLst>
            </a:custGeom>
            <a:noFill/>
            <a:ln w="539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Freeform 25"/>
            <p:cNvSpPr>
              <a:spLocks/>
            </p:cNvSpPr>
            <p:nvPr/>
          </p:nvSpPr>
          <p:spPr bwMode="auto">
            <a:xfrm>
              <a:off x="4131" y="3551"/>
              <a:ext cx="195" cy="288"/>
            </a:xfrm>
            <a:custGeom>
              <a:avLst/>
              <a:gdLst>
                <a:gd name="T0" fmla="*/ 0 w 195"/>
                <a:gd name="T1" fmla="*/ 288 h 288"/>
                <a:gd name="T2" fmla="*/ 22 w 195"/>
                <a:gd name="T3" fmla="*/ 286 h 288"/>
                <a:gd name="T4" fmla="*/ 43 w 195"/>
                <a:gd name="T5" fmla="*/ 280 h 288"/>
                <a:gd name="T6" fmla="*/ 65 w 195"/>
                <a:gd name="T7" fmla="*/ 272 h 288"/>
                <a:gd name="T8" fmla="*/ 85 w 195"/>
                <a:gd name="T9" fmla="*/ 259 h 288"/>
                <a:gd name="T10" fmla="*/ 104 w 195"/>
                <a:gd name="T11" fmla="*/ 244 h 288"/>
                <a:gd name="T12" fmla="*/ 123 w 195"/>
                <a:gd name="T13" fmla="*/ 225 h 288"/>
                <a:gd name="T14" fmla="*/ 138 w 195"/>
                <a:gd name="T15" fmla="*/ 204 h 288"/>
                <a:gd name="T16" fmla="*/ 152 w 195"/>
                <a:gd name="T17" fmla="*/ 180 h 288"/>
                <a:gd name="T18" fmla="*/ 165 w 195"/>
                <a:gd name="T19" fmla="*/ 153 h 288"/>
                <a:gd name="T20" fmla="*/ 176 w 195"/>
                <a:gd name="T21" fmla="*/ 125 h 288"/>
                <a:gd name="T22" fmla="*/ 185 w 195"/>
                <a:gd name="T23" fmla="*/ 95 h 288"/>
                <a:gd name="T24" fmla="*/ 190 w 195"/>
                <a:gd name="T25" fmla="*/ 63 h 288"/>
                <a:gd name="T26" fmla="*/ 194 w 195"/>
                <a:gd name="T27" fmla="*/ 32 h 288"/>
                <a:gd name="T28" fmla="*/ 195 w 195"/>
                <a:gd name="T2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288">
                  <a:moveTo>
                    <a:pt x="0" y="288"/>
                  </a:moveTo>
                  <a:lnTo>
                    <a:pt x="22" y="286"/>
                  </a:lnTo>
                  <a:lnTo>
                    <a:pt x="43" y="280"/>
                  </a:lnTo>
                  <a:lnTo>
                    <a:pt x="65" y="272"/>
                  </a:lnTo>
                  <a:lnTo>
                    <a:pt x="85" y="259"/>
                  </a:lnTo>
                  <a:lnTo>
                    <a:pt x="104" y="244"/>
                  </a:lnTo>
                  <a:lnTo>
                    <a:pt x="123" y="225"/>
                  </a:lnTo>
                  <a:lnTo>
                    <a:pt x="138" y="204"/>
                  </a:lnTo>
                  <a:lnTo>
                    <a:pt x="152" y="180"/>
                  </a:lnTo>
                  <a:lnTo>
                    <a:pt x="165" y="153"/>
                  </a:lnTo>
                  <a:lnTo>
                    <a:pt x="176" y="125"/>
                  </a:lnTo>
                  <a:lnTo>
                    <a:pt x="185" y="95"/>
                  </a:lnTo>
                  <a:lnTo>
                    <a:pt x="190" y="63"/>
                  </a:lnTo>
                  <a:lnTo>
                    <a:pt x="194" y="32"/>
                  </a:lnTo>
                  <a:lnTo>
                    <a:pt x="195" y="0"/>
                  </a:lnTo>
                </a:path>
              </a:pathLst>
            </a:custGeom>
            <a:noFill/>
            <a:ln w="539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Freeform 26"/>
            <p:cNvSpPr>
              <a:spLocks/>
            </p:cNvSpPr>
            <p:nvPr/>
          </p:nvSpPr>
          <p:spPr bwMode="auto">
            <a:xfrm>
              <a:off x="1889" y="3263"/>
              <a:ext cx="195" cy="288"/>
            </a:xfrm>
            <a:custGeom>
              <a:avLst/>
              <a:gdLst>
                <a:gd name="T0" fmla="*/ 195 w 195"/>
                <a:gd name="T1" fmla="*/ 288 h 288"/>
                <a:gd name="T2" fmla="*/ 194 w 195"/>
                <a:gd name="T3" fmla="*/ 255 h 288"/>
                <a:gd name="T4" fmla="*/ 190 w 195"/>
                <a:gd name="T5" fmla="*/ 224 h 288"/>
                <a:gd name="T6" fmla="*/ 185 w 195"/>
                <a:gd name="T7" fmla="*/ 193 h 288"/>
                <a:gd name="T8" fmla="*/ 175 w 195"/>
                <a:gd name="T9" fmla="*/ 163 h 288"/>
                <a:gd name="T10" fmla="*/ 165 w 195"/>
                <a:gd name="T11" fmla="*/ 134 h 288"/>
                <a:gd name="T12" fmla="*/ 152 w 195"/>
                <a:gd name="T13" fmla="*/ 108 h 288"/>
                <a:gd name="T14" fmla="*/ 138 w 195"/>
                <a:gd name="T15" fmla="*/ 84 h 288"/>
                <a:gd name="T16" fmla="*/ 122 w 195"/>
                <a:gd name="T17" fmla="*/ 62 h 288"/>
                <a:gd name="T18" fmla="*/ 104 w 195"/>
                <a:gd name="T19" fmla="*/ 44 h 288"/>
                <a:gd name="T20" fmla="*/ 84 w 195"/>
                <a:gd name="T21" fmla="*/ 28 h 288"/>
                <a:gd name="T22" fmla="*/ 65 w 195"/>
                <a:gd name="T23" fmla="*/ 16 h 288"/>
                <a:gd name="T24" fmla="*/ 43 w 195"/>
                <a:gd name="T25" fmla="*/ 6 h 288"/>
                <a:gd name="T26" fmla="*/ 22 w 195"/>
                <a:gd name="T27" fmla="*/ 2 h 288"/>
                <a:gd name="T28" fmla="*/ 0 w 195"/>
                <a:gd name="T2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288">
                  <a:moveTo>
                    <a:pt x="195" y="288"/>
                  </a:moveTo>
                  <a:lnTo>
                    <a:pt x="194" y="255"/>
                  </a:lnTo>
                  <a:lnTo>
                    <a:pt x="190" y="224"/>
                  </a:lnTo>
                  <a:lnTo>
                    <a:pt x="185" y="193"/>
                  </a:lnTo>
                  <a:lnTo>
                    <a:pt x="175" y="163"/>
                  </a:lnTo>
                  <a:lnTo>
                    <a:pt x="165" y="134"/>
                  </a:lnTo>
                  <a:lnTo>
                    <a:pt x="152" y="108"/>
                  </a:lnTo>
                  <a:lnTo>
                    <a:pt x="138" y="84"/>
                  </a:lnTo>
                  <a:lnTo>
                    <a:pt x="122" y="62"/>
                  </a:lnTo>
                  <a:lnTo>
                    <a:pt x="104" y="44"/>
                  </a:lnTo>
                  <a:lnTo>
                    <a:pt x="84" y="28"/>
                  </a:lnTo>
                  <a:lnTo>
                    <a:pt x="65" y="16"/>
                  </a:lnTo>
                  <a:lnTo>
                    <a:pt x="43" y="6"/>
                  </a:lnTo>
                  <a:lnTo>
                    <a:pt x="22" y="2"/>
                  </a:lnTo>
                  <a:lnTo>
                    <a:pt x="0" y="0"/>
                  </a:lnTo>
                </a:path>
              </a:pathLst>
            </a:custGeom>
            <a:noFill/>
            <a:ln w="539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1889" y="3551"/>
              <a:ext cx="195" cy="288"/>
            </a:xfrm>
            <a:custGeom>
              <a:avLst/>
              <a:gdLst>
                <a:gd name="T0" fmla="*/ 0 w 195"/>
                <a:gd name="T1" fmla="*/ 288 h 288"/>
                <a:gd name="T2" fmla="*/ 22 w 195"/>
                <a:gd name="T3" fmla="*/ 286 h 288"/>
                <a:gd name="T4" fmla="*/ 43 w 195"/>
                <a:gd name="T5" fmla="*/ 280 h 288"/>
                <a:gd name="T6" fmla="*/ 65 w 195"/>
                <a:gd name="T7" fmla="*/ 272 h 288"/>
                <a:gd name="T8" fmla="*/ 84 w 195"/>
                <a:gd name="T9" fmla="*/ 259 h 288"/>
                <a:gd name="T10" fmla="*/ 104 w 195"/>
                <a:gd name="T11" fmla="*/ 244 h 288"/>
                <a:gd name="T12" fmla="*/ 122 w 195"/>
                <a:gd name="T13" fmla="*/ 225 h 288"/>
                <a:gd name="T14" fmla="*/ 138 w 195"/>
                <a:gd name="T15" fmla="*/ 204 h 288"/>
                <a:gd name="T16" fmla="*/ 152 w 195"/>
                <a:gd name="T17" fmla="*/ 180 h 288"/>
                <a:gd name="T18" fmla="*/ 165 w 195"/>
                <a:gd name="T19" fmla="*/ 153 h 288"/>
                <a:gd name="T20" fmla="*/ 175 w 195"/>
                <a:gd name="T21" fmla="*/ 125 h 288"/>
                <a:gd name="T22" fmla="*/ 185 w 195"/>
                <a:gd name="T23" fmla="*/ 95 h 288"/>
                <a:gd name="T24" fmla="*/ 190 w 195"/>
                <a:gd name="T25" fmla="*/ 63 h 288"/>
                <a:gd name="T26" fmla="*/ 194 w 195"/>
                <a:gd name="T27" fmla="*/ 32 h 288"/>
                <a:gd name="T28" fmla="*/ 195 w 195"/>
                <a:gd name="T2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288">
                  <a:moveTo>
                    <a:pt x="0" y="288"/>
                  </a:moveTo>
                  <a:lnTo>
                    <a:pt x="22" y="286"/>
                  </a:lnTo>
                  <a:lnTo>
                    <a:pt x="43" y="280"/>
                  </a:lnTo>
                  <a:lnTo>
                    <a:pt x="65" y="272"/>
                  </a:lnTo>
                  <a:lnTo>
                    <a:pt x="84" y="259"/>
                  </a:lnTo>
                  <a:lnTo>
                    <a:pt x="104" y="244"/>
                  </a:lnTo>
                  <a:lnTo>
                    <a:pt x="122" y="225"/>
                  </a:lnTo>
                  <a:lnTo>
                    <a:pt x="138" y="204"/>
                  </a:lnTo>
                  <a:lnTo>
                    <a:pt x="152" y="180"/>
                  </a:lnTo>
                  <a:lnTo>
                    <a:pt x="165" y="153"/>
                  </a:lnTo>
                  <a:lnTo>
                    <a:pt x="175" y="125"/>
                  </a:lnTo>
                  <a:lnTo>
                    <a:pt x="185" y="95"/>
                  </a:lnTo>
                  <a:lnTo>
                    <a:pt x="190" y="63"/>
                  </a:lnTo>
                  <a:lnTo>
                    <a:pt x="194" y="32"/>
                  </a:lnTo>
                  <a:lnTo>
                    <a:pt x="195" y="0"/>
                  </a:lnTo>
                </a:path>
              </a:pathLst>
            </a:custGeom>
            <a:noFill/>
            <a:ln w="539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1499" y="3335"/>
              <a:ext cx="487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29"/>
            <p:cNvSpPr>
              <a:spLocks noChangeShapeType="1"/>
            </p:cNvSpPr>
            <p:nvPr/>
          </p:nvSpPr>
          <p:spPr bwMode="auto">
            <a:xfrm>
              <a:off x="1499" y="3767"/>
              <a:ext cx="487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30"/>
            <p:cNvSpPr>
              <a:spLocks noChangeShapeType="1"/>
            </p:cNvSpPr>
            <p:nvPr/>
          </p:nvSpPr>
          <p:spPr bwMode="auto">
            <a:xfrm>
              <a:off x="4277" y="3335"/>
              <a:ext cx="340" cy="0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4229" y="3767"/>
              <a:ext cx="390" cy="1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1401" y="3335"/>
              <a:ext cx="195" cy="432"/>
            </a:xfrm>
            <a:custGeom>
              <a:avLst/>
              <a:gdLst>
                <a:gd name="T0" fmla="*/ 0 w 195"/>
                <a:gd name="T1" fmla="*/ 216 h 432"/>
                <a:gd name="T2" fmla="*/ 2 w 195"/>
                <a:gd name="T3" fmla="*/ 187 h 432"/>
                <a:gd name="T4" fmla="*/ 4 w 195"/>
                <a:gd name="T5" fmla="*/ 159 h 432"/>
                <a:gd name="T6" fmla="*/ 8 w 195"/>
                <a:gd name="T7" fmla="*/ 133 h 432"/>
                <a:gd name="T8" fmla="*/ 13 w 195"/>
                <a:gd name="T9" fmla="*/ 107 h 432"/>
                <a:gd name="T10" fmla="*/ 20 w 195"/>
                <a:gd name="T11" fmla="*/ 84 h 432"/>
                <a:gd name="T12" fmla="*/ 29 w 195"/>
                <a:gd name="T13" fmla="*/ 63 h 432"/>
                <a:gd name="T14" fmla="*/ 38 w 195"/>
                <a:gd name="T15" fmla="*/ 44 h 432"/>
                <a:gd name="T16" fmla="*/ 50 w 195"/>
                <a:gd name="T17" fmla="*/ 29 h 432"/>
                <a:gd name="T18" fmla="*/ 60 w 195"/>
                <a:gd name="T19" fmla="*/ 16 h 432"/>
                <a:gd name="T20" fmla="*/ 73 w 195"/>
                <a:gd name="T21" fmla="*/ 6 h 432"/>
                <a:gd name="T22" fmla="*/ 85 w 195"/>
                <a:gd name="T23" fmla="*/ 2 h 432"/>
                <a:gd name="T24" fmla="*/ 98 w 195"/>
                <a:gd name="T25" fmla="*/ 0 h 432"/>
                <a:gd name="T26" fmla="*/ 111 w 195"/>
                <a:gd name="T27" fmla="*/ 2 h 432"/>
                <a:gd name="T28" fmla="*/ 123 w 195"/>
                <a:gd name="T29" fmla="*/ 6 h 432"/>
                <a:gd name="T30" fmla="*/ 136 w 195"/>
                <a:gd name="T31" fmla="*/ 16 h 432"/>
                <a:gd name="T32" fmla="*/ 147 w 195"/>
                <a:gd name="T33" fmla="*/ 29 h 432"/>
                <a:gd name="T34" fmla="*/ 158 w 195"/>
                <a:gd name="T35" fmla="*/ 44 h 432"/>
                <a:gd name="T36" fmla="*/ 167 w 195"/>
                <a:gd name="T37" fmla="*/ 63 h 432"/>
                <a:gd name="T38" fmla="*/ 176 w 195"/>
                <a:gd name="T39" fmla="*/ 84 h 432"/>
                <a:gd name="T40" fmla="*/ 182 w 195"/>
                <a:gd name="T41" fmla="*/ 107 h 432"/>
                <a:gd name="T42" fmla="*/ 188 w 195"/>
                <a:gd name="T43" fmla="*/ 133 h 432"/>
                <a:gd name="T44" fmla="*/ 192 w 195"/>
                <a:gd name="T45" fmla="*/ 159 h 432"/>
                <a:gd name="T46" fmla="*/ 194 w 195"/>
                <a:gd name="T47" fmla="*/ 187 h 432"/>
                <a:gd name="T48" fmla="*/ 195 w 195"/>
                <a:gd name="T49" fmla="*/ 216 h 432"/>
                <a:gd name="T50" fmla="*/ 194 w 195"/>
                <a:gd name="T51" fmla="*/ 244 h 432"/>
                <a:gd name="T52" fmla="*/ 192 w 195"/>
                <a:gd name="T53" fmla="*/ 272 h 432"/>
                <a:gd name="T54" fmla="*/ 188 w 195"/>
                <a:gd name="T55" fmla="*/ 299 h 432"/>
                <a:gd name="T56" fmla="*/ 182 w 195"/>
                <a:gd name="T57" fmla="*/ 324 h 432"/>
                <a:gd name="T58" fmla="*/ 176 w 195"/>
                <a:gd name="T59" fmla="*/ 348 h 432"/>
                <a:gd name="T60" fmla="*/ 167 w 195"/>
                <a:gd name="T61" fmla="*/ 369 h 432"/>
                <a:gd name="T62" fmla="*/ 158 w 195"/>
                <a:gd name="T63" fmla="*/ 387 h 432"/>
                <a:gd name="T64" fmla="*/ 147 w 195"/>
                <a:gd name="T65" fmla="*/ 403 h 432"/>
                <a:gd name="T66" fmla="*/ 136 w 195"/>
                <a:gd name="T67" fmla="*/ 416 h 432"/>
                <a:gd name="T68" fmla="*/ 123 w 195"/>
                <a:gd name="T69" fmla="*/ 424 h 432"/>
                <a:gd name="T70" fmla="*/ 111 w 195"/>
                <a:gd name="T71" fmla="*/ 430 h 432"/>
                <a:gd name="T72" fmla="*/ 98 w 195"/>
                <a:gd name="T73" fmla="*/ 432 h 432"/>
                <a:gd name="T74" fmla="*/ 85 w 195"/>
                <a:gd name="T75" fmla="*/ 430 h 432"/>
                <a:gd name="T76" fmla="*/ 73 w 195"/>
                <a:gd name="T77" fmla="*/ 424 h 432"/>
                <a:gd name="T78" fmla="*/ 60 w 195"/>
                <a:gd name="T79" fmla="*/ 416 h 432"/>
                <a:gd name="T80" fmla="*/ 50 w 195"/>
                <a:gd name="T81" fmla="*/ 403 h 432"/>
                <a:gd name="T82" fmla="*/ 38 w 195"/>
                <a:gd name="T83" fmla="*/ 387 h 432"/>
                <a:gd name="T84" fmla="*/ 29 w 195"/>
                <a:gd name="T85" fmla="*/ 369 h 432"/>
                <a:gd name="T86" fmla="*/ 20 w 195"/>
                <a:gd name="T87" fmla="*/ 348 h 432"/>
                <a:gd name="T88" fmla="*/ 13 w 195"/>
                <a:gd name="T89" fmla="*/ 324 h 432"/>
                <a:gd name="T90" fmla="*/ 8 w 195"/>
                <a:gd name="T91" fmla="*/ 299 h 432"/>
                <a:gd name="T92" fmla="*/ 4 w 195"/>
                <a:gd name="T93" fmla="*/ 272 h 432"/>
                <a:gd name="T94" fmla="*/ 2 w 195"/>
                <a:gd name="T95" fmla="*/ 244 h 432"/>
                <a:gd name="T96" fmla="*/ 0 w 195"/>
                <a:gd name="T97" fmla="*/ 216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5" h="432">
                  <a:moveTo>
                    <a:pt x="0" y="216"/>
                  </a:moveTo>
                  <a:lnTo>
                    <a:pt x="2" y="187"/>
                  </a:lnTo>
                  <a:lnTo>
                    <a:pt x="4" y="159"/>
                  </a:lnTo>
                  <a:lnTo>
                    <a:pt x="8" y="133"/>
                  </a:lnTo>
                  <a:lnTo>
                    <a:pt x="13" y="107"/>
                  </a:lnTo>
                  <a:lnTo>
                    <a:pt x="20" y="84"/>
                  </a:lnTo>
                  <a:lnTo>
                    <a:pt x="29" y="63"/>
                  </a:lnTo>
                  <a:lnTo>
                    <a:pt x="38" y="44"/>
                  </a:lnTo>
                  <a:lnTo>
                    <a:pt x="50" y="29"/>
                  </a:lnTo>
                  <a:lnTo>
                    <a:pt x="60" y="16"/>
                  </a:lnTo>
                  <a:lnTo>
                    <a:pt x="73" y="6"/>
                  </a:lnTo>
                  <a:lnTo>
                    <a:pt x="85" y="2"/>
                  </a:lnTo>
                  <a:lnTo>
                    <a:pt x="98" y="0"/>
                  </a:lnTo>
                  <a:lnTo>
                    <a:pt x="111" y="2"/>
                  </a:lnTo>
                  <a:lnTo>
                    <a:pt x="123" y="6"/>
                  </a:lnTo>
                  <a:lnTo>
                    <a:pt x="136" y="16"/>
                  </a:lnTo>
                  <a:lnTo>
                    <a:pt x="147" y="29"/>
                  </a:lnTo>
                  <a:lnTo>
                    <a:pt x="158" y="44"/>
                  </a:lnTo>
                  <a:lnTo>
                    <a:pt x="167" y="63"/>
                  </a:lnTo>
                  <a:lnTo>
                    <a:pt x="176" y="84"/>
                  </a:lnTo>
                  <a:lnTo>
                    <a:pt x="182" y="107"/>
                  </a:lnTo>
                  <a:lnTo>
                    <a:pt x="188" y="133"/>
                  </a:lnTo>
                  <a:lnTo>
                    <a:pt x="192" y="159"/>
                  </a:lnTo>
                  <a:lnTo>
                    <a:pt x="194" y="187"/>
                  </a:lnTo>
                  <a:lnTo>
                    <a:pt x="195" y="216"/>
                  </a:lnTo>
                  <a:lnTo>
                    <a:pt x="194" y="244"/>
                  </a:lnTo>
                  <a:lnTo>
                    <a:pt x="192" y="272"/>
                  </a:lnTo>
                  <a:lnTo>
                    <a:pt x="188" y="299"/>
                  </a:lnTo>
                  <a:lnTo>
                    <a:pt x="182" y="324"/>
                  </a:lnTo>
                  <a:lnTo>
                    <a:pt x="176" y="348"/>
                  </a:lnTo>
                  <a:lnTo>
                    <a:pt x="167" y="369"/>
                  </a:lnTo>
                  <a:lnTo>
                    <a:pt x="158" y="387"/>
                  </a:lnTo>
                  <a:lnTo>
                    <a:pt x="147" y="403"/>
                  </a:lnTo>
                  <a:lnTo>
                    <a:pt x="136" y="416"/>
                  </a:lnTo>
                  <a:lnTo>
                    <a:pt x="123" y="424"/>
                  </a:lnTo>
                  <a:lnTo>
                    <a:pt x="111" y="430"/>
                  </a:lnTo>
                  <a:lnTo>
                    <a:pt x="98" y="432"/>
                  </a:lnTo>
                  <a:lnTo>
                    <a:pt x="85" y="430"/>
                  </a:lnTo>
                  <a:lnTo>
                    <a:pt x="73" y="424"/>
                  </a:lnTo>
                  <a:lnTo>
                    <a:pt x="60" y="416"/>
                  </a:lnTo>
                  <a:lnTo>
                    <a:pt x="50" y="403"/>
                  </a:lnTo>
                  <a:lnTo>
                    <a:pt x="38" y="387"/>
                  </a:lnTo>
                  <a:lnTo>
                    <a:pt x="29" y="369"/>
                  </a:lnTo>
                  <a:lnTo>
                    <a:pt x="20" y="348"/>
                  </a:lnTo>
                  <a:lnTo>
                    <a:pt x="13" y="324"/>
                  </a:lnTo>
                  <a:lnTo>
                    <a:pt x="8" y="299"/>
                  </a:lnTo>
                  <a:lnTo>
                    <a:pt x="4" y="272"/>
                  </a:lnTo>
                  <a:lnTo>
                    <a:pt x="2" y="244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 w="365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>
              <a:off x="4619" y="3334"/>
              <a:ext cx="97" cy="433"/>
            </a:xfrm>
            <a:custGeom>
              <a:avLst/>
              <a:gdLst>
                <a:gd name="T0" fmla="*/ 0 w 97"/>
                <a:gd name="T1" fmla="*/ 433 h 433"/>
                <a:gd name="T2" fmla="*/ 13 w 97"/>
                <a:gd name="T3" fmla="*/ 431 h 433"/>
                <a:gd name="T4" fmla="*/ 25 w 97"/>
                <a:gd name="T5" fmla="*/ 425 h 433"/>
                <a:gd name="T6" fmla="*/ 38 w 97"/>
                <a:gd name="T7" fmla="*/ 417 h 433"/>
                <a:gd name="T8" fmla="*/ 49 w 97"/>
                <a:gd name="T9" fmla="*/ 404 h 433"/>
                <a:gd name="T10" fmla="*/ 60 w 97"/>
                <a:gd name="T11" fmla="*/ 388 h 433"/>
                <a:gd name="T12" fmla="*/ 69 w 97"/>
                <a:gd name="T13" fmla="*/ 370 h 433"/>
                <a:gd name="T14" fmla="*/ 78 w 97"/>
                <a:gd name="T15" fmla="*/ 349 h 433"/>
                <a:gd name="T16" fmla="*/ 84 w 97"/>
                <a:gd name="T17" fmla="*/ 325 h 433"/>
                <a:gd name="T18" fmla="*/ 90 w 97"/>
                <a:gd name="T19" fmla="*/ 300 h 433"/>
                <a:gd name="T20" fmla="*/ 93 w 97"/>
                <a:gd name="T21" fmla="*/ 273 h 433"/>
                <a:gd name="T22" fmla="*/ 96 w 97"/>
                <a:gd name="T23" fmla="*/ 245 h 433"/>
                <a:gd name="T24" fmla="*/ 97 w 97"/>
                <a:gd name="T25" fmla="*/ 217 h 433"/>
                <a:gd name="T26" fmla="*/ 96 w 97"/>
                <a:gd name="T27" fmla="*/ 188 h 433"/>
                <a:gd name="T28" fmla="*/ 93 w 97"/>
                <a:gd name="T29" fmla="*/ 161 h 433"/>
                <a:gd name="T30" fmla="*/ 90 w 97"/>
                <a:gd name="T31" fmla="*/ 134 h 433"/>
                <a:gd name="T32" fmla="*/ 84 w 97"/>
                <a:gd name="T33" fmla="*/ 109 h 433"/>
                <a:gd name="T34" fmla="*/ 78 w 97"/>
                <a:gd name="T35" fmla="*/ 85 h 433"/>
                <a:gd name="T36" fmla="*/ 71 w 97"/>
                <a:gd name="T37" fmla="*/ 64 h 433"/>
                <a:gd name="T38" fmla="*/ 62 w 97"/>
                <a:gd name="T39" fmla="*/ 46 h 433"/>
                <a:gd name="T40" fmla="*/ 53 w 97"/>
                <a:gd name="T41" fmla="*/ 31 h 433"/>
                <a:gd name="T42" fmla="*/ 43 w 97"/>
                <a:gd name="T43" fmla="*/ 17 h 433"/>
                <a:gd name="T44" fmla="*/ 32 w 97"/>
                <a:gd name="T45" fmla="*/ 8 h 433"/>
                <a:gd name="T46" fmla="*/ 22 w 97"/>
                <a:gd name="T47" fmla="*/ 2 h 433"/>
                <a:gd name="T48" fmla="*/ 12 w 97"/>
                <a:gd name="T49" fmla="*/ 0 h 433"/>
                <a:gd name="T50" fmla="*/ 0 w 97"/>
                <a:gd name="T51" fmla="*/ 1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" h="433">
                  <a:moveTo>
                    <a:pt x="0" y="433"/>
                  </a:moveTo>
                  <a:lnTo>
                    <a:pt x="13" y="431"/>
                  </a:lnTo>
                  <a:lnTo>
                    <a:pt x="25" y="425"/>
                  </a:lnTo>
                  <a:lnTo>
                    <a:pt x="38" y="417"/>
                  </a:lnTo>
                  <a:lnTo>
                    <a:pt x="49" y="404"/>
                  </a:lnTo>
                  <a:lnTo>
                    <a:pt x="60" y="388"/>
                  </a:lnTo>
                  <a:lnTo>
                    <a:pt x="69" y="370"/>
                  </a:lnTo>
                  <a:lnTo>
                    <a:pt x="78" y="349"/>
                  </a:lnTo>
                  <a:lnTo>
                    <a:pt x="84" y="325"/>
                  </a:lnTo>
                  <a:lnTo>
                    <a:pt x="90" y="300"/>
                  </a:lnTo>
                  <a:lnTo>
                    <a:pt x="93" y="273"/>
                  </a:lnTo>
                  <a:lnTo>
                    <a:pt x="96" y="245"/>
                  </a:lnTo>
                  <a:lnTo>
                    <a:pt x="97" y="217"/>
                  </a:lnTo>
                  <a:lnTo>
                    <a:pt x="96" y="188"/>
                  </a:lnTo>
                  <a:lnTo>
                    <a:pt x="93" y="161"/>
                  </a:lnTo>
                  <a:lnTo>
                    <a:pt x="90" y="134"/>
                  </a:lnTo>
                  <a:lnTo>
                    <a:pt x="84" y="109"/>
                  </a:lnTo>
                  <a:lnTo>
                    <a:pt x="78" y="85"/>
                  </a:lnTo>
                  <a:lnTo>
                    <a:pt x="71" y="64"/>
                  </a:lnTo>
                  <a:lnTo>
                    <a:pt x="62" y="46"/>
                  </a:lnTo>
                  <a:lnTo>
                    <a:pt x="53" y="31"/>
                  </a:lnTo>
                  <a:lnTo>
                    <a:pt x="43" y="17"/>
                  </a:lnTo>
                  <a:lnTo>
                    <a:pt x="32" y="8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0" y="1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Freeform 34"/>
            <p:cNvSpPr>
              <a:spLocks/>
            </p:cNvSpPr>
            <p:nvPr/>
          </p:nvSpPr>
          <p:spPr bwMode="auto">
            <a:xfrm>
              <a:off x="1791" y="3263"/>
              <a:ext cx="98" cy="72"/>
            </a:xfrm>
            <a:custGeom>
              <a:avLst/>
              <a:gdLst>
                <a:gd name="T0" fmla="*/ 0 w 98"/>
                <a:gd name="T1" fmla="*/ 72 h 72"/>
                <a:gd name="T2" fmla="*/ 3 w 98"/>
                <a:gd name="T3" fmla="*/ 55 h 72"/>
                <a:gd name="T4" fmla="*/ 10 w 98"/>
                <a:gd name="T5" fmla="*/ 40 h 72"/>
                <a:gd name="T6" fmla="*/ 21 w 98"/>
                <a:gd name="T7" fmla="*/ 27 h 72"/>
                <a:gd name="T8" fmla="*/ 37 w 98"/>
                <a:gd name="T9" fmla="*/ 15 h 72"/>
                <a:gd name="T10" fmla="*/ 55 w 98"/>
                <a:gd name="T11" fmla="*/ 6 h 72"/>
                <a:gd name="T12" fmla="*/ 76 w 98"/>
                <a:gd name="T13" fmla="*/ 2 h 72"/>
                <a:gd name="T14" fmla="*/ 98 w 98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2">
                  <a:moveTo>
                    <a:pt x="0" y="72"/>
                  </a:moveTo>
                  <a:lnTo>
                    <a:pt x="3" y="55"/>
                  </a:lnTo>
                  <a:lnTo>
                    <a:pt x="10" y="40"/>
                  </a:lnTo>
                  <a:lnTo>
                    <a:pt x="21" y="27"/>
                  </a:lnTo>
                  <a:lnTo>
                    <a:pt x="37" y="15"/>
                  </a:lnTo>
                  <a:lnTo>
                    <a:pt x="55" y="6"/>
                  </a:lnTo>
                  <a:lnTo>
                    <a:pt x="76" y="2"/>
                  </a:lnTo>
                  <a:lnTo>
                    <a:pt x="98" y="0"/>
                  </a:lnTo>
                </a:path>
              </a:pathLst>
            </a:custGeom>
            <a:noFill/>
            <a:ln w="539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Freeform 35"/>
            <p:cNvSpPr>
              <a:spLocks/>
            </p:cNvSpPr>
            <p:nvPr/>
          </p:nvSpPr>
          <p:spPr bwMode="auto">
            <a:xfrm>
              <a:off x="1790" y="3767"/>
              <a:ext cx="99" cy="72"/>
            </a:xfrm>
            <a:custGeom>
              <a:avLst/>
              <a:gdLst>
                <a:gd name="T0" fmla="*/ 1 w 99"/>
                <a:gd name="T1" fmla="*/ 0 h 72"/>
                <a:gd name="T2" fmla="*/ 0 w 99"/>
                <a:gd name="T3" fmla="*/ 14 h 72"/>
                <a:gd name="T4" fmla="*/ 5 w 99"/>
                <a:gd name="T5" fmla="*/ 29 h 72"/>
                <a:gd name="T6" fmla="*/ 13 w 99"/>
                <a:gd name="T7" fmla="*/ 42 h 72"/>
                <a:gd name="T8" fmla="*/ 26 w 99"/>
                <a:gd name="T9" fmla="*/ 54 h 72"/>
                <a:gd name="T10" fmla="*/ 42 w 99"/>
                <a:gd name="T11" fmla="*/ 64 h 72"/>
                <a:gd name="T12" fmla="*/ 60 w 99"/>
                <a:gd name="T13" fmla="*/ 69 h 72"/>
                <a:gd name="T14" fmla="*/ 79 w 99"/>
                <a:gd name="T15" fmla="*/ 72 h 72"/>
                <a:gd name="T16" fmla="*/ 99 w 99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2">
                  <a:moveTo>
                    <a:pt x="1" y="0"/>
                  </a:moveTo>
                  <a:lnTo>
                    <a:pt x="0" y="14"/>
                  </a:lnTo>
                  <a:lnTo>
                    <a:pt x="5" y="29"/>
                  </a:lnTo>
                  <a:lnTo>
                    <a:pt x="13" y="42"/>
                  </a:lnTo>
                  <a:lnTo>
                    <a:pt x="26" y="54"/>
                  </a:lnTo>
                  <a:lnTo>
                    <a:pt x="42" y="64"/>
                  </a:lnTo>
                  <a:lnTo>
                    <a:pt x="60" y="69"/>
                  </a:lnTo>
                  <a:lnTo>
                    <a:pt x="79" y="72"/>
                  </a:lnTo>
                  <a:lnTo>
                    <a:pt x="99" y="72"/>
                  </a:lnTo>
                </a:path>
              </a:pathLst>
            </a:custGeom>
            <a:noFill/>
            <a:ln w="539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 flipV="1">
              <a:off x="716" y="3399"/>
              <a:ext cx="771" cy="0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716" y="3490"/>
              <a:ext cx="771" cy="0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>
              <a:off x="716" y="3581"/>
              <a:ext cx="771" cy="0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 flipV="1">
              <a:off x="716" y="3671"/>
              <a:ext cx="771" cy="0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2722" y="3413"/>
              <a:ext cx="52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Insulating</a:t>
              </a:r>
              <a:endParaRPr lang="en-US">
                <a:latin typeface="Verdana" pitchFamily="34" charset="0"/>
              </a:endParaRPr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668" y="3548"/>
              <a:ext cx="60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outer cover</a:t>
              </a:r>
              <a:endParaRPr lang="en-US">
                <a:latin typeface="Verdana" pitchFamily="34" charset="0"/>
              </a:endParaRPr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3401" y="3976"/>
              <a:ext cx="13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</a:rPr>
                <a:t>Protective screen (shield)</a:t>
              </a:r>
              <a:endParaRPr lang="en-US">
                <a:latin typeface="Verdana" pitchFamily="34" charset="0"/>
              </a:endParaRPr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 flipV="1">
              <a:off x="4424" y="3675"/>
              <a:ext cx="1" cy="308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2" name="Freeform 44"/>
            <p:cNvSpPr>
              <a:spLocks/>
            </p:cNvSpPr>
            <p:nvPr/>
          </p:nvSpPr>
          <p:spPr bwMode="auto">
            <a:xfrm>
              <a:off x="4363" y="3551"/>
              <a:ext cx="122" cy="135"/>
            </a:xfrm>
            <a:custGeom>
              <a:avLst/>
              <a:gdLst>
                <a:gd name="T0" fmla="*/ 0 w 122"/>
                <a:gd name="T1" fmla="*/ 135 h 135"/>
                <a:gd name="T2" fmla="*/ 61 w 122"/>
                <a:gd name="T3" fmla="*/ 0 h 135"/>
                <a:gd name="T4" fmla="*/ 122 w 122"/>
                <a:gd name="T5" fmla="*/ 135 h 135"/>
                <a:gd name="T6" fmla="*/ 0 w 122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135">
                  <a:moveTo>
                    <a:pt x="0" y="135"/>
                  </a:moveTo>
                  <a:lnTo>
                    <a:pt x="61" y="0"/>
                  </a:lnTo>
                  <a:lnTo>
                    <a:pt x="122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Line 45"/>
            <p:cNvSpPr>
              <a:spLocks noChangeShapeType="1"/>
            </p:cNvSpPr>
            <p:nvPr/>
          </p:nvSpPr>
          <p:spPr bwMode="auto">
            <a:xfrm flipV="1">
              <a:off x="4708" y="3399"/>
              <a:ext cx="771" cy="0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4708" y="3490"/>
              <a:ext cx="771" cy="0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4708" y="3581"/>
              <a:ext cx="771" cy="0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 flipV="1">
              <a:off x="4708" y="3671"/>
              <a:ext cx="771" cy="0"/>
            </a:xfrm>
            <a:prstGeom prst="line">
              <a:avLst/>
            </a:prstGeom>
            <a:noFill/>
            <a:ln w="539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37" name="Picture 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388" y="1244600"/>
            <a:ext cx="5027612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3797300"/>
            <a:ext cx="6042025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Khử nhiễu với dây soắn cặp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042025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cáp soắn cặp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Môi trường truyền dẫn thông dụng nhất</a:t>
            </a:r>
          </a:p>
          <a:p>
            <a:pPr>
              <a:lnSpc>
                <a:spcPct val="90000"/>
              </a:lnSpc>
            </a:pPr>
            <a:r>
              <a:rPr lang="en-US"/>
              <a:t>Mạng điện thoại</a:t>
            </a:r>
          </a:p>
          <a:p>
            <a:pPr lvl="1">
              <a:lnSpc>
                <a:spcPct val="90000"/>
              </a:lnSpc>
            </a:pPr>
            <a:r>
              <a:rPr lang="en-US"/>
              <a:t>Giữa các thuê bao và hộp cáp (subscriber loop)</a:t>
            </a:r>
          </a:p>
          <a:p>
            <a:pPr>
              <a:lnSpc>
                <a:spcPct val="90000"/>
              </a:lnSpc>
            </a:pPr>
            <a:r>
              <a:rPr lang="en-US"/>
              <a:t>Kết nối các tòa nhà</a:t>
            </a:r>
          </a:p>
          <a:p>
            <a:pPr lvl="1">
              <a:lnSpc>
                <a:spcPct val="90000"/>
              </a:lnSpc>
            </a:pPr>
            <a:r>
              <a:rPr lang="en-US"/>
              <a:t>Tổng đài nội bộ (Private Branch eXchange – PBX)</a:t>
            </a:r>
          </a:p>
          <a:p>
            <a:pPr>
              <a:lnSpc>
                <a:spcPct val="90000"/>
              </a:lnSpc>
            </a:pPr>
            <a:r>
              <a:rPr lang="en-US"/>
              <a:t>Mạng cục bộ (LAN)</a:t>
            </a:r>
          </a:p>
          <a:p>
            <a:pPr lvl="1">
              <a:lnSpc>
                <a:spcPct val="90000"/>
              </a:lnSpc>
            </a:pPr>
            <a:r>
              <a:rPr lang="en-US"/>
              <a:t>10Mbps hoặc 100Mbps</a:t>
            </a:r>
          </a:p>
          <a:p>
            <a:pPr lvl="1">
              <a:lnSpc>
                <a:spcPct val="90000"/>
              </a:lnSpc>
            </a:pPr>
            <a:r>
              <a:rPr lang="en-US"/>
              <a:t>Tầm ngắn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179</TotalTime>
  <Words>2464</Words>
  <Application>Microsoft Office PowerPoint</Application>
  <PresentationFormat>On-screen Show (4:3)</PresentationFormat>
  <Paragraphs>444</Paragraphs>
  <Slides>67</Slides>
  <Notes>48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Times New Roman</vt:lpstr>
      <vt:lpstr>Wingdings</vt:lpstr>
      <vt:lpstr>Book Antiqua</vt:lpstr>
      <vt:lpstr>Verdana</vt:lpstr>
      <vt:lpstr>Symbol</vt:lpstr>
      <vt:lpstr>Tahoma</vt:lpstr>
      <vt:lpstr>VNI-Times</vt:lpstr>
      <vt:lpstr>Edge</vt:lpstr>
      <vt:lpstr>CHƯƠNG 4 MÔI TRƯỜNG TRUYỀN DẪN</vt:lpstr>
      <vt:lpstr>Môi trường truyền dẫn</vt:lpstr>
      <vt:lpstr>Những thành phần cần quan tâm  khi thiết kế</vt:lpstr>
      <vt:lpstr>Môi trường truyền dẫn</vt:lpstr>
      <vt:lpstr>Đường truyền hữu tuyến</vt:lpstr>
      <vt:lpstr>Các đặc tính của đường truyền hữu tuyến</vt:lpstr>
      <vt:lpstr>Cáp đồng soắn cặp: twisted-pair</vt:lpstr>
      <vt:lpstr>Khử nhiễu với dây soắn cặp</vt:lpstr>
      <vt:lpstr>Ứng dụng cáp soắn cặp</vt:lpstr>
      <vt:lpstr>Ưu – nhược điểm của cáp soắn cặp</vt:lpstr>
      <vt:lpstr>Đặc tính truyền dẫn của cáp soắn cặp</vt:lpstr>
      <vt:lpstr>Nhiễu xuyên kênh đầu cuối</vt:lpstr>
      <vt:lpstr>Cáp đồng có bọc và không bọc giáp</vt:lpstr>
      <vt:lpstr>Unshielded Twisted-Pair</vt:lpstr>
      <vt:lpstr>Cáp không vỏ bọc giáp (UTP)</vt:lpstr>
      <vt:lpstr>Shielded Twisted-Pair</vt:lpstr>
      <vt:lpstr>So sánh cáp có bọc và không bọc</vt:lpstr>
      <vt:lpstr>Cáp đồng trục (Coaxial Cable)</vt:lpstr>
      <vt:lpstr>Cáp đồng trục (Coaxial Cable)</vt:lpstr>
      <vt:lpstr>Ứng dụng cáp đồng trục</vt:lpstr>
      <vt:lpstr>Đặc tính truyền dẫn của cáp đồng trục</vt:lpstr>
      <vt:lpstr>Cáp quang</vt:lpstr>
      <vt:lpstr>Cáp quang</vt:lpstr>
      <vt:lpstr>Cáp quang: lợi ích</vt:lpstr>
      <vt:lpstr>Cáp quang: ứng dụng</vt:lpstr>
      <vt:lpstr>Cáp quang: đặc tính truyền dẫn</vt:lpstr>
      <vt:lpstr>Nguồn phát sáng</vt:lpstr>
      <vt:lpstr>Cáp quang: chế độ truyền tải</vt:lpstr>
      <vt:lpstr>Sử dụng tần số với cáp quang</vt:lpstr>
      <vt:lpstr>Cáp quang</vt:lpstr>
      <vt:lpstr>Truyễn tải bằng sóng vô tuyến</vt:lpstr>
      <vt:lpstr>Các tần số vô tuyến</vt:lpstr>
      <vt:lpstr>Đường truyền vô tuyến</vt:lpstr>
      <vt:lpstr>Vô tuyến: các băng tần truyền dẫn</vt:lpstr>
      <vt:lpstr>Anten</vt:lpstr>
      <vt:lpstr>Anten (tiếp)</vt:lpstr>
      <vt:lpstr>Truyền sóng vô tuyến  (Radio Frequency RF)</vt:lpstr>
      <vt:lpstr>Ví dụ về Anten</vt:lpstr>
      <vt:lpstr>Thu phát sóng</vt:lpstr>
      <vt:lpstr>Sự bức xạ</vt:lpstr>
      <vt:lpstr>Anten đẳng hướng</vt:lpstr>
      <vt:lpstr>Anten Parabol</vt:lpstr>
      <vt:lpstr>Phản xạ của Anten parabolic</vt:lpstr>
      <vt:lpstr>Anten Parabol</vt:lpstr>
      <vt:lpstr>Độ lợi Anten</vt:lpstr>
      <vt:lpstr>Sóng viba mặt đất</vt:lpstr>
      <vt:lpstr>Vô tuyến: sóng vệ tinh</vt:lpstr>
      <vt:lpstr>Truyền vệ tinh điểm với điểm</vt:lpstr>
      <vt:lpstr>Truyền vệ tinh đa điểm</vt:lpstr>
      <vt:lpstr>Sóng radio</vt:lpstr>
      <vt:lpstr>Sóng hồng ngoại</vt:lpstr>
      <vt:lpstr>Lan truyền vô tuyến</vt:lpstr>
      <vt:lpstr>Lan truyền sóng mặt đất</vt:lpstr>
      <vt:lpstr>Lan truyền sóng bầu trời</vt:lpstr>
      <vt:lpstr>Lan truyền đường thẳng</vt:lpstr>
      <vt:lpstr>Các loại sóng lan truyền</vt:lpstr>
      <vt:lpstr>Sự phản xạ</vt:lpstr>
      <vt:lpstr>Sự khúc xạ</vt:lpstr>
      <vt:lpstr>Khúc xạ</vt:lpstr>
      <vt:lpstr>Khúc xạ (tiếp)</vt:lpstr>
      <vt:lpstr>Optical and radio Horizons</vt:lpstr>
      <vt:lpstr>Truyền theo đường thẳng</vt:lpstr>
      <vt:lpstr>Truyền theo đường thẳng (tiếp)</vt:lpstr>
      <vt:lpstr>Suy hao trong không gian (Free Space Loss)</vt:lpstr>
      <vt:lpstr>Suy hao trong không gian (Free Space Loss)</vt:lpstr>
      <vt:lpstr>Truyền đa đường</vt:lpstr>
      <vt:lpstr>HẾT CHƯƠNG 4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Môi trường truyền dẫn</dc:title>
  <dc:creator>Hai Quang Dam</dc:creator>
  <cp:lastModifiedBy>HT</cp:lastModifiedBy>
  <cp:revision>8</cp:revision>
  <dcterms:created xsi:type="dcterms:W3CDTF">2009-09-22T11:51:54Z</dcterms:created>
  <dcterms:modified xsi:type="dcterms:W3CDTF">2012-01-06T10:33:30Z</dcterms:modified>
</cp:coreProperties>
</file>