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454" r:id="rId2"/>
    <p:sldId id="273" r:id="rId3"/>
    <p:sldId id="275" r:id="rId4"/>
    <p:sldId id="276" r:id="rId5"/>
    <p:sldId id="427" r:id="rId6"/>
    <p:sldId id="277" r:id="rId7"/>
    <p:sldId id="428" r:id="rId8"/>
    <p:sldId id="429" r:id="rId9"/>
    <p:sldId id="430" r:id="rId10"/>
    <p:sldId id="279" r:id="rId11"/>
    <p:sldId id="431" r:id="rId12"/>
    <p:sldId id="432" r:id="rId13"/>
    <p:sldId id="280" r:id="rId14"/>
    <p:sldId id="433" r:id="rId15"/>
    <p:sldId id="281" r:id="rId16"/>
    <p:sldId id="434" r:id="rId17"/>
    <p:sldId id="435" r:id="rId18"/>
    <p:sldId id="282" r:id="rId19"/>
    <p:sldId id="283" r:id="rId20"/>
    <p:sldId id="436" r:id="rId21"/>
    <p:sldId id="437" r:id="rId22"/>
    <p:sldId id="285" r:id="rId23"/>
    <p:sldId id="438" r:id="rId24"/>
    <p:sldId id="296" r:id="rId25"/>
    <p:sldId id="297" r:id="rId26"/>
    <p:sldId id="298" r:id="rId27"/>
    <p:sldId id="299" r:id="rId28"/>
    <p:sldId id="300" r:id="rId29"/>
    <p:sldId id="439" r:id="rId30"/>
    <p:sldId id="306" r:id="rId31"/>
    <p:sldId id="440" r:id="rId32"/>
    <p:sldId id="307" r:id="rId33"/>
    <p:sldId id="309" r:id="rId34"/>
    <p:sldId id="445" r:id="rId35"/>
    <p:sldId id="308" r:id="rId36"/>
    <p:sldId id="310" r:id="rId37"/>
    <p:sldId id="311" r:id="rId38"/>
    <p:sldId id="312" r:id="rId39"/>
    <p:sldId id="441" r:id="rId40"/>
    <p:sldId id="313" r:id="rId41"/>
    <p:sldId id="446" r:id="rId42"/>
    <p:sldId id="442" r:id="rId43"/>
    <p:sldId id="443" r:id="rId44"/>
    <p:sldId id="315" r:id="rId45"/>
    <p:sldId id="447" r:id="rId46"/>
    <p:sldId id="448" r:id="rId47"/>
    <p:sldId id="316" r:id="rId48"/>
    <p:sldId id="317" r:id="rId49"/>
    <p:sldId id="449" r:id="rId50"/>
    <p:sldId id="450" r:id="rId51"/>
    <p:sldId id="318" r:id="rId52"/>
    <p:sldId id="319" r:id="rId53"/>
    <p:sldId id="452" r:id="rId54"/>
    <p:sldId id="320" r:id="rId55"/>
    <p:sldId id="321" r:id="rId56"/>
    <p:sldId id="322" r:id="rId57"/>
    <p:sldId id="323" r:id="rId58"/>
    <p:sldId id="324" r:id="rId59"/>
    <p:sldId id="325" r:id="rId60"/>
    <p:sldId id="327" r:id="rId61"/>
    <p:sldId id="326" r:id="rId62"/>
    <p:sldId id="453" r:id="rId63"/>
    <p:sldId id="328" r:id="rId64"/>
    <p:sldId id="330" r:id="rId65"/>
    <p:sldId id="331" r:id="rId66"/>
    <p:sldId id="333" r:id="rId67"/>
    <p:sldId id="426" r:id="rId68"/>
    <p:sldId id="455" r:id="rId69"/>
    <p:sldId id="456" r:id="rId70"/>
    <p:sldId id="457" r:id="rId71"/>
    <p:sldId id="458"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1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7"/>
  </p:normalViewPr>
  <p:slideViewPr>
    <p:cSldViewPr>
      <p:cViewPr varScale="1">
        <p:scale>
          <a:sx n="85" d="100"/>
          <a:sy n="85" d="100"/>
        </p:scale>
        <p:origin x="17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5F669AC-B512-461C-90F7-6EA4565653CA}" type="slidenum">
              <a:rPr lang="en-US"/>
              <a:pPr/>
              <a:t>‹#›</a:t>
            </a:fld>
            <a:endParaRPr lang="en-US"/>
          </a:p>
        </p:txBody>
      </p:sp>
    </p:spTree>
    <p:extLst>
      <p:ext uri="{BB962C8B-B14F-4D97-AF65-F5344CB8AC3E}">
        <p14:creationId xmlns:p14="http://schemas.microsoft.com/office/powerpoint/2010/main" val="424201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3D76D-6941-4385-90DC-6EDC786B938D}" type="slidenum">
              <a:rPr lang="en-US"/>
              <a:pPr/>
              <a:t>1</a:t>
            </a:fld>
            <a:endParaRPr lang="en-US"/>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66BBD-A437-4D63-901D-703E292346A5}" type="slidenum">
              <a:rPr lang="en-US"/>
              <a:pPr/>
              <a:t>14</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07323-789A-4153-94F8-A61D6B03FFE5}" type="slidenum">
              <a:rPr lang="en-US"/>
              <a:pPr/>
              <a:t>15</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CBAC5-A533-4106-94BF-C597DC7B22A3}" type="slidenum">
              <a:rPr lang="en-US"/>
              <a:pPr/>
              <a:t>16</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2A7CB-3DB4-4A05-819F-C801E4DDD73F}" type="slidenum">
              <a:rPr lang="en-US"/>
              <a:pPr/>
              <a:t>18</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E288B-2F69-43D2-8318-F149B6497C6D}" type="slidenum">
              <a:rPr lang="en-US"/>
              <a:pPr/>
              <a:t>19</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8AC8D-0574-45C1-B4A7-537E9C50DAEC}" type="slidenum">
              <a:rPr lang="en-US"/>
              <a:pPr/>
              <a:t>22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977AC-CED6-455F-A2FA-78369C9749FC}" type="slidenum">
              <a:rPr lang="en-US"/>
              <a:pPr/>
              <a:t>24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FB2741-2BB9-467A-AE82-0653DC40D705}" type="slidenum">
              <a:rPr lang="en-US"/>
              <a:pPr/>
              <a:t>25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47638-961F-437B-A55F-0C4C4A1777D7}" type="slidenum">
              <a:rPr lang="en-US"/>
              <a:pPr/>
              <a:t>26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56576-164D-46A0-BA65-B42FE03772AE}" type="slidenum">
              <a:rPr lang="en-US"/>
              <a:pPr/>
              <a:t>27</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50ECE-786D-4C45-A8EF-D9BE2500E95C}" type="slidenum">
              <a:rPr lang="en-US"/>
              <a:pPr/>
              <a:t>2</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1B2E-2F84-45C8-A91A-B343BA939236}" type="slidenum">
              <a:rPr lang="en-US"/>
              <a:pPr/>
              <a:t>28</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23332-00A5-446F-826B-380207A340E6}" type="slidenum">
              <a:rPr lang="en-US"/>
              <a:pPr/>
              <a:t>30</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6EC58-7357-43D8-8CF2-79FA29EAC412}" type="slidenum">
              <a:rPr lang="en-US"/>
              <a:pPr/>
              <a:t>32</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B35AB8-F539-481F-B7BE-C6FD981394F7}" type="slidenum">
              <a:rPr lang="en-US"/>
              <a:pPr/>
              <a:t>33</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9F752-6F0A-49CD-8FCF-B81C6FC1CF6A}" type="slidenum">
              <a:rPr lang="en-US"/>
              <a:pPr/>
              <a:t>35</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200C4-9F78-4182-A258-00E671C1B8EF}" type="slidenum">
              <a:rPr lang="en-US"/>
              <a:pPr/>
              <a:t>36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7B50D-3516-4450-A8E7-76219BDDF05F}" type="slidenum">
              <a:rPr lang="en-US"/>
              <a:pPr/>
              <a:t>37</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F07F6-E1E6-4874-A38D-D05447B132E9}" type="slidenum">
              <a:rPr lang="en-US"/>
              <a:pPr/>
              <a:t>38</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B6E90-C4F1-470B-9D8E-CC795051A3F9}" type="slidenum">
              <a:rPr lang="en-US"/>
              <a:pPr/>
              <a:t>40</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86C0B-5935-45E9-AF6D-2B99D32EA671}" type="slidenum">
              <a:rPr lang="en-US"/>
              <a:pPr/>
              <a:t>44</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253A7-209F-4D9B-868B-EAF64DE3B464}" type="slidenum">
              <a:rPr lang="en-US"/>
              <a:pPr/>
              <a:t>3</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3B1B65-EC50-480F-8D3E-D7041D530417}" type="slidenum">
              <a:rPr lang="en-US"/>
              <a:pPr/>
              <a:t>47</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0C642-4B88-4729-ADFD-4BA6E67DCC53}" type="slidenum">
              <a:rPr lang="en-US"/>
              <a:pPr/>
              <a:t>48</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712CD-E02C-4776-8F32-941C113F9A58}" type="slidenum">
              <a:rPr lang="en-US"/>
              <a:pPr/>
              <a:t>51</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89F4B-F2FD-490E-967B-C88F77545906}" type="slidenum">
              <a:rPr lang="en-US"/>
              <a:pPr/>
              <a:t>52</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8B283-9ED1-472C-A639-B7EB4DD4A91D}" type="slidenum">
              <a:rPr lang="en-US"/>
              <a:pPr/>
              <a:t>54</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EFFA5-6C68-482E-A83A-80D0A54A9DFF}" type="slidenum">
              <a:rPr lang="en-US"/>
              <a:pPr/>
              <a:t>55</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BE6609-7D59-4547-A710-E73BF88569D2}" type="slidenum">
              <a:rPr lang="en-US"/>
              <a:pPr/>
              <a:t>56</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9F658-4BE7-4EBF-B019-53DF5B74C16E}" type="slidenum">
              <a:rPr lang="en-US"/>
              <a:pPr/>
              <a:t>57</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49A16-F00D-4E3A-A053-4251F5B0F992}" type="slidenum">
              <a:rPr lang="en-US"/>
              <a:pPr/>
              <a:t>58</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05AB8-F574-46AA-B2E7-72CF11B0B1A1}" type="slidenum">
              <a:rPr lang="en-US"/>
              <a:pPr/>
              <a:t>59</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C2F54A-4C37-454C-B652-D382090D545A}" type="slidenum">
              <a:rPr lang="en-US"/>
              <a:pPr/>
              <a:t>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23E3D-7DE1-474F-9886-EFC240E19FB6}" type="slidenum">
              <a:rPr lang="en-US"/>
              <a:pPr/>
              <a:t>60</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3C1E5-CEB4-46C7-A3AE-BAC753D7F636}" type="slidenum">
              <a:rPr lang="en-US"/>
              <a:pPr/>
              <a:t>61</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9CD03-A248-40C2-AC31-808D341EECC6}" type="slidenum">
              <a:rPr lang="en-US"/>
              <a:pPr/>
              <a:t>62</a:t>
            </a:fld>
            <a:endParaRPr lang="en-US"/>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A4DE9-25D2-4253-8B95-86A5CF4AAD82}" type="slidenum">
              <a:rPr lang="en-US"/>
              <a:pPr/>
              <a:t>63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835F1-68F1-4EA8-A11D-6722C8EB542E}" type="slidenum">
              <a:rPr lang="en-US"/>
              <a:pPr/>
              <a:t>64</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9F9AE-082D-4715-B97E-FBB483D4FD23}" type="slidenum">
              <a:rPr lang="en-US"/>
              <a:pPr/>
              <a:t>65</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C249F-4113-474E-B770-FE5E39045742}" type="slidenum">
              <a:rPr lang="en-US"/>
              <a:pPr/>
              <a:t>66</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60D71-4281-4CCB-B395-8F0CEAD8F17F}" type="slidenum">
              <a:rPr lang="en-US"/>
              <a:pPr/>
              <a:t>5</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54A1F9-9E5B-488E-82C3-71575BE38C32}" type="slidenum">
              <a:rPr lang="en-US"/>
              <a:pPr/>
              <a:t>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50B7B-A181-4B80-AEEA-0BDC4EA5BC8D}" type="slidenum">
              <a:rPr lang="en-US"/>
              <a:pPr/>
              <a:t>10</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A7350-489B-43BC-A0B1-C4406AB04D4A}" type="slidenum">
              <a:rPr lang="en-US"/>
              <a:pPr/>
              <a:t>11</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E197C-E393-4D8C-A29A-7C9809F01D27}" type="slidenum">
              <a:rPr lang="en-US"/>
              <a:pPr/>
              <a:t>13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021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35021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350212" name="Rectangle 4"/>
          <p:cNvSpPr>
            <a:spLocks noGrp="1" noChangeArrowheads="1"/>
          </p:cNvSpPr>
          <p:nvPr>
            <p:ph type="dt" sz="half" idx="2"/>
          </p:nvPr>
        </p:nvSpPr>
        <p:spPr/>
        <p:txBody>
          <a:bodyPr/>
          <a:lstStyle>
            <a:lvl1pPr>
              <a:defRPr/>
            </a:lvl1pPr>
          </a:lstStyle>
          <a:p>
            <a:endParaRPr lang="en-US" altLang="en-US"/>
          </a:p>
        </p:txBody>
      </p:sp>
      <p:sp>
        <p:nvSpPr>
          <p:cNvPr id="35021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350214" name="Rectangle 6"/>
          <p:cNvSpPr>
            <a:spLocks noGrp="1" noChangeArrowheads="1"/>
          </p:cNvSpPr>
          <p:nvPr>
            <p:ph type="sldNum" sz="quarter" idx="4"/>
          </p:nvPr>
        </p:nvSpPr>
        <p:spPr/>
        <p:txBody>
          <a:bodyPr/>
          <a:lstStyle>
            <a:lvl1pPr>
              <a:defRPr/>
            </a:lvl1pPr>
          </a:lstStyle>
          <a:p>
            <a:fld id="{10546308-B937-462F-8DB9-EE6D997B8D2F}" type="slidenum">
              <a:rPr lang="en-US" altLang="en-US"/>
              <a:pPr/>
              <a:t>‹#›</a:t>
            </a:fld>
            <a:endParaRPr lang="en-US" altLang="en-US"/>
          </a:p>
        </p:txBody>
      </p:sp>
      <p:sp>
        <p:nvSpPr>
          <p:cNvPr id="35021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021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2C23C5-2294-4593-9AD8-CEAE5E742FE4}" type="slidenum">
              <a:rPr lang="en-US" altLang="en-US"/>
              <a:pPr/>
              <a:t>‹#›</a:t>
            </a:fld>
            <a:endParaRPr lang="en-US" altLang="en-US"/>
          </a:p>
        </p:txBody>
      </p:sp>
    </p:spTree>
    <p:extLst>
      <p:ext uri="{BB962C8B-B14F-4D97-AF65-F5344CB8AC3E}">
        <p14:creationId xmlns:p14="http://schemas.microsoft.com/office/powerpoint/2010/main" val="251255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B29FF85-A56C-4AD1-8C2C-6F5603D7EB78}" type="slidenum">
              <a:rPr lang="en-US" altLang="en-US"/>
              <a:pPr/>
              <a:t>‹#›</a:t>
            </a:fld>
            <a:endParaRPr lang="en-US" altLang="en-US"/>
          </a:p>
        </p:txBody>
      </p:sp>
    </p:spTree>
    <p:extLst>
      <p:ext uri="{BB962C8B-B14F-4D97-AF65-F5344CB8AC3E}">
        <p14:creationId xmlns:p14="http://schemas.microsoft.com/office/powerpoint/2010/main" val="44849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B6571486-6167-42DC-997A-4692E1E00C8A}" type="slidenum">
              <a:rPr lang="en-US" altLang="en-US"/>
              <a:pPr/>
              <a:t>‹#›</a:t>
            </a:fld>
            <a:endParaRPr lang="en-US" altLang="en-US"/>
          </a:p>
        </p:txBody>
      </p:sp>
    </p:spTree>
    <p:extLst>
      <p:ext uri="{BB962C8B-B14F-4D97-AF65-F5344CB8AC3E}">
        <p14:creationId xmlns:p14="http://schemas.microsoft.com/office/powerpoint/2010/main" val="225570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ABFBA34-C61D-4330-BE1F-D24DDD84C8DD}" type="slidenum">
              <a:rPr lang="en-US" altLang="en-US"/>
              <a:pPr/>
              <a:t>‹#›</a:t>
            </a:fld>
            <a:endParaRPr lang="en-US" altLang="en-US"/>
          </a:p>
        </p:txBody>
      </p:sp>
    </p:spTree>
    <p:extLst>
      <p:ext uri="{BB962C8B-B14F-4D97-AF65-F5344CB8AC3E}">
        <p14:creationId xmlns:p14="http://schemas.microsoft.com/office/powerpoint/2010/main" val="167913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16C1EED-5FD8-4B59-9DE3-D123787689DA}" type="slidenum">
              <a:rPr lang="en-US" altLang="en-US"/>
              <a:pPr/>
              <a:t>‹#›</a:t>
            </a:fld>
            <a:endParaRPr lang="en-US" altLang="en-US"/>
          </a:p>
        </p:txBody>
      </p:sp>
    </p:spTree>
    <p:extLst>
      <p:ext uri="{BB962C8B-B14F-4D97-AF65-F5344CB8AC3E}">
        <p14:creationId xmlns:p14="http://schemas.microsoft.com/office/powerpoint/2010/main" val="195234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42834FF-06D3-46A3-8083-2CE7B3F0D034}" type="slidenum">
              <a:rPr lang="en-US" altLang="en-US"/>
              <a:pPr/>
              <a:t>‹#›</a:t>
            </a:fld>
            <a:endParaRPr lang="en-US" altLang="en-US"/>
          </a:p>
        </p:txBody>
      </p:sp>
    </p:spTree>
    <p:extLst>
      <p:ext uri="{BB962C8B-B14F-4D97-AF65-F5344CB8AC3E}">
        <p14:creationId xmlns:p14="http://schemas.microsoft.com/office/powerpoint/2010/main" val="284673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8AA40EF-DFD2-4E16-A3A6-0E1215A8A5D6}" type="slidenum">
              <a:rPr lang="en-US" altLang="en-US"/>
              <a:pPr/>
              <a:t>‹#›</a:t>
            </a:fld>
            <a:endParaRPr lang="en-US" altLang="en-US"/>
          </a:p>
        </p:txBody>
      </p:sp>
    </p:spTree>
    <p:extLst>
      <p:ext uri="{BB962C8B-B14F-4D97-AF65-F5344CB8AC3E}">
        <p14:creationId xmlns:p14="http://schemas.microsoft.com/office/powerpoint/2010/main" val="118504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327465B-E31E-4396-8037-0FD948A2ADDC}" type="slidenum">
              <a:rPr lang="en-US" altLang="en-US"/>
              <a:pPr/>
              <a:t>‹#›</a:t>
            </a:fld>
            <a:endParaRPr lang="en-US" altLang="en-US"/>
          </a:p>
        </p:txBody>
      </p:sp>
    </p:spTree>
    <p:extLst>
      <p:ext uri="{BB962C8B-B14F-4D97-AF65-F5344CB8AC3E}">
        <p14:creationId xmlns:p14="http://schemas.microsoft.com/office/powerpoint/2010/main" val="8284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836C131A-5B26-4783-8608-2ED670B578B2}" type="slidenum">
              <a:rPr lang="en-US" altLang="en-US"/>
              <a:pPr/>
              <a:t>‹#›</a:t>
            </a:fld>
            <a:endParaRPr lang="en-US" altLang="en-US"/>
          </a:p>
        </p:txBody>
      </p:sp>
    </p:spTree>
    <p:extLst>
      <p:ext uri="{BB962C8B-B14F-4D97-AF65-F5344CB8AC3E}">
        <p14:creationId xmlns:p14="http://schemas.microsoft.com/office/powerpoint/2010/main" val="163044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3D4F1AF-9012-4849-8112-2BBA1F40FBEC}" type="slidenum">
              <a:rPr lang="en-US" altLang="en-US"/>
              <a:pPr/>
              <a:t>‹#›</a:t>
            </a:fld>
            <a:endParaRPr lang="en-US" altLang="en-US"/>
          </a:p>
        </p:txBody>
      </p:sp>
    </p:spTree>
    <p:extLst>
      <p:ext uri="{BB962C8B-B14F-4D97-AF65-F5344CB8AC3E}">
        <p14:creationId xmlns:p14="http://schemas.microsoft.com/office/powerpoint/2010/main" val="30424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CA2A039-EB39-43BC-9BD8-A592717F5414}" type="slidenum">
              <a:rPr lang="en-US" altLang="en-US"/>
              <a:pPr/>
              <a:t>‹#›</a:t>
            </a:fld>
            <a:endParaRPr lang="en-US" altLang="en-US"/>
          </a:p>
        </p:txBody>
      </p:sp>
    </p:spTree>
    <p:extLst>
      <p:ext uri="{BB962C8B-B14F-4D97-AF65-F5344CB8AC3E}">
        <p14:creationId xmlns:p14="http://schemas.microsoft.com/office/powerpoint/2010/main" val="181696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4918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918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34918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34919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B3C219E-439E-47E3-9B2B-3B698FB65F97}" type="slidenum">
              <a:rPr lang="en-US" altLang="en-US"/>
              <a:pPr/>
              <a:t>‹#›</a:t>
            </a:fld>
            <a:endParaRPr lang="en-US" altLang="en-US"/>
          </a:p>
        </p:txBody>
      </p:sp>
      <p:sp>
        <p:nvSpPr>
          <p:cNvPr id="34919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919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3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p:txBody>
          <a:bodyPr/>
          <a:lstStyle/>
          <a:p>
            <a:fld id="{9C615E7B-407E-4888-80A0-1227B55BB965}" type="slidenum">
              <a:rPr lang="en-US" altLang="en-US"/>
              <a:pPr/>
              <a:t>1</a:t>
            </a:fld>
            <a:endParaRPr lang="en-US" altLang="en-US"/>
          </a:p>
        </p:txBody>
      </p:sp>
      <p:sp>
        <p:nvSpPr>
          <p:cNvPr id="398338" name="Rectangle 2"/>
          <p:cNvSpPr>
            <a:spLocks noGrp="1" noChangeArrowheads="1"/>
          </p:cNvSpPr>
          <p:nvPr>
            <p:ph type="ctrTitle"/>
          </p:nvPr>
        </p:nvSpPr>
        <p:spPr>
          <a:xfrm>
            <a:off x="609600" y="1600200"/>
            <a:ext cx="8229600" cy="2743200"/>
          </a:xfrm>
        </p:spPr>
        <p:txBody>
          <a:bodyPr/>
          <a:lstStyle/>
          <a:p>
            <a:pPr algn="ctr"/>
            <a:r>
              <a:rPr lang="en-US">
                <a:solidFill>
                  <a:srgbClr val="0000CC"/>
                </a:solidFill>
              </a:rPr>
              <a:t>CHƯƠNG 5</a:t>
            </a:r>
            <a:br>
              <a:rPr lang="en-US">
                <a:solidFill>
                  <a:srgbClr val="FF0000"/>
                </a:solidFill>
              </a:rPr>
            </a:br>
            <a:r>
              <a:rPr lang="en-US">
                <a:solidFill>
                  <a:srgbClr val="FF0000"/>
                </a:solidFill>
              </a:rPr>
              <a:t>KỸ THUẬT MÃ HÓA </a:t>
            </a:r>
            <a:br>
              <a:rPr lang="en-US">
                <a:solidFill>
                  <a:srgbClr val="FF0000"/>
                </a:solidFill>
              </a:rPr>
            </a:br>
            <a:r>
              <a:rPr lang="en-US">
                <a:solidFill>
                  <a:srgbClr val="FF0000"/>
                </a:solidFill>
              </a:rPr>
              <a:t>TÍN HIỆU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F93CC7-6363-405E-86A1-A5E8547A6B29}" type="slidenum">
              <a:rPr lang="en-US" altLang="en-US"/>
              <a:pPr/>
              <a:t>10</a:t>
            </a:fld>
            <a:endParaRPr lang="en-US" altLang="en-US"/>
          </a:p>
        </p:txBody>
      </p:sp>
      <p:sp>
        <p:nvSpPr>
          <p:cNvPr id="49155" name="Rectangle 3"/>
          <p:cNvSpPr>
            <a:spLocks noGrp="1" noChangeArrowheads="1"/>
          </p:cNvSpPr>
          <p:nvPr>
            <p:ph type="title"/>
          </p:nvPr>
        </p:nvSpPr>
        <p:spPr/>
        <p:txBody>
          <a:bodyPr/>
          <a:lstStyle/>
          <a:p>
            <a:r>
              <a:rPr lang="en-US"/>
              <a:t>Nonreturn to zero (NRZ-L)</a:t>
            </a:r>
          </a:p>
        </p:txBody>
      </p:sp>
      <p:sp>
        <p:nvSpPr>
          <p:cNvPr id="49156" name="Rectangle 4"/>
          <p:cNvSpPr>
            <a:spLocks noGrp="1" noChangeArrowheads="1"/>
          </p:cNvSpPr>
          <p:nvPr>
            <p:ph type="body" idx="1"/>
          </p:nvPr>
        </p:nvSpPr>
        <p:spPr>
          <a:xfrm>
            <a:off x="457200" y="1219200"/>
            <a:ext cx="8229600" cy="4495800"/>
          </a:xfrm>
        </p:spPr>
        <p:txBody>
          <a:bodyPr/>
          <a:lstStyle/>
          <a:p>
            <a:pPr>
              <a:lnSpc>
                <a:spcPct val="80000"/>
              </a:lnSpc>
            </a:pPr>
            <a:r>
              <a:rPr lang="en-US" sz="2900"/>
              <a:t>2 mức điện áp khác nhau cho bit 1 và bit 0, </a:t>
            </a:r>
          </a:p>
          <a:p>
            <a:pPr>
              <a:lnSpc>
                <a:spcPct val="80000"/>
              </a:lnSpc>
            </a:pPr>
            <a:r>
              <a:rPr lang="en-US" sz="2900"/>
              <a:t>Điện áp không thay đổi (không có transition) khi không có sự thay đổi tín hiệu</a:t>
            </a:r>
          </a:p>
          <a:p>
            <a:pPr>
              <a:lnSpc>
                <a:spcPct val="80000"/>
              </a:lnSpc>
            </a:pPr>
            <a:r>
              <a:rPr lang="en-US" sz="2900"/>
              <a:t>Ví dụ: khi không có điện áp của bít 0, sẽ có một mức điện áp không đổi cho các bít 1</a:t>
            </a:r>
          </a:p>
          <a:p>
            <a:pPr>
              <a:lnSpc>
                <a:spcPct val="80000"/>
              </a:lnSpc>
            </a:pPr>
            <a:r>
              <a:rPr lang="en-US" sz="2900"/>
              <a:t>Điện áp thay đổi (có transition) khi có sự thay đổi tín hiệu (từ 0</a:t>
            </a:r>
            <a:r>
              <a:rPr lang="en-US" sz="2900">
                <a:sym typeface="Symbol" pitchFamily="18" charset="2"/>
              </a:rPr>
              <a:t>1 hoặc từ 10)</a:t>
            </a:r>
            <a:r>
              <a:rPr lang="en-US" sz="2900"/>
              <a:t> </a:t>
            </a:r>
          </a:p>
          <a:p>
            <a:pPr>
              <a:lnSpc>
                <a:spcPct val="80000"/>
              </a:lnSpc>
            </a:pPr>
            <a:r>
              <a:rPr lang="en-US" sz="2900"/>
              <a:t>Thông thường, có mức điện áp âm và mức điện áo dương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5BD71E8-3A0B-4953-A0A2-F84C834CC452}" type="slidenum">
              <a:rPr lang="en-US" altLang="en-US"/>
              <a:pPr/>
              <a:t>11</a:t>
            </a:fld>
            <a:endParaRPr lang="en-US" altLang="en-US"/>
          </a:p>
        </p:txBody>
      </p:sp>
      <p:sp>
        <p:nvSpPr>
          <p:cNvPr id="361475" name="Rectangle 3"/>
          <p:cNvSpPr>
            <a:spLocks noGrp="1" noChangeArrowheads="1"/>
          </p:cNvSpPr>
          <p:nvPr>
            <p:ph type="title"/>
          </p:nvPr>
        </p:nvSpPr>
        <p:spPr/>
        <p:txBody>
          <a:bodyPr/>
          <a:lstStyle/>
          <a:p>
            <a:r>
              <a:rPr lang="en-US"/>
              <a:t>Nonreturn to zero Inverted (NRZI)</a:t>
            </a:r>
          </a:p>
        </p:txBody>
      </p:sp>
      <p:sp>
        <p:nvSpPr>
          <p:cNvPr id="361476" name="Rectangle 4"/>
          <p:cNvSpPr>
            <a:spLocks noGrp="1" noChangeArrowheads="1"/>
          </p:cNvSpPr>
          <p:nvPr>
            <p:ph type="body" idx="1"/>
          </p:nvPr>
        </p:nvSpPr>
        <p:spPr>
          <a:xfrm>
            <a:off x="457200" y="1447800"/>
            <a:ext cx="8229600" cy="4572000"/>
          </a:xfrm>
        </p:spPr>
        <p:txBody>
          <a:bodyPr/>
          <a:lstStyle/>
          <a:p>
            <a:pPr>
              <a:lnSpc>
                <a:spcPct val="80000"/>
              </a:lnSpc>
            </a:pPr>
            <a:r>
              <a:rPr lang="en-US" sz="2900"/>
              <a:t>Nonreturn to zero Inverted  với các bit 1</a:t>
            </a:r>
          </a:p>
          <a:p>
            <a:pPr>
              <a:lnSpc>
                <a:spcPct val="80000"/>
              </a:lnSpc>
            </a:pPr>
            <a:r>
              <a:rPr lang="en-US" sz="2900"/>
              <a:t>Dữ liệu được mã hóa căn cứ vào việc có hay không sự thay đổi tín hiệu ở đầu thời khoảng bit.</a:t>
            </a:r>
          </a:p>
          <a:p>
            <a:pPr>
              <a:lnSpc>
                <a:spcPct val="80000"/>
              </a:lnSpc>
            </a:pPr>
            <a:r>
              <a:rPr lang="en-US" sz="2900"/>
              <a:t>Bit 1: được mã hóa bằng sự thay đổi điện áp (có transition)</a:t>
            </a:r>
          </a:p>
          <a:p>
            <a:pPr>
              <a:lnSpc>
                <a:spcPct val="80000"/>
              </a:lnSpc>
            </a:pPr>
            <a:r>
              <a:rPr lang="en-US" sz="2900"/>
              <a:t>Bit 0: được mã hóa bằng sự không thay đổi điện áp (không có transition)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4EAD9E3-1F6F-4D5B-973C-255943EC3DC8}" type="slidenum">
              <a:rPr lang="en-US" altLang="en-US"/>
              <a:pPr/>
              <a:t>12</a:t>
            </a:fld>
            <a:endParaRPr lang="en-US" altLang="en-US"/>
          </a:p>
        </p:txBody>
      </p:sp>
      <p:sp>
        <p:nvSpPr>
          <p:cNvPr id="363522" name="Rectangle 2"/>
          <p:cNvSpPr>
            <a:spLocks noGrp="1" noChangeArrowheads="1"/>
          </p:cNvSpPr>
          <p:nvPr>
            <p:ph type="title"/>
          </p:nvPr>
        </p:nvSpPr>
        <p:spPr/>
        <p:txBody>
          <a:bodyPr/>
          <a:lstStyle/>
          <a:p>
            <a:r>
              <a:rPr lang="en-US"/>
              <a:t>Nonreturn to zero</a:t>
            </a:r>
          </a:p>
        </p:txBody>
      </p:sp>
      <p:pic>
        <p:nvPicPr>
          <p:cNvPr id="363524" name="Picture 4"/>
          <p:cNvPicPr>
            <a:picLocks noChangeAspect="1" noChangeArrowheads="1"/>
          </p:cNvPicPr>
          <p:nvPr/>
        </p:nvPicPr>
        <p:blipFill>
          <a:blip r:embed="rId2">
            <a:extLst>
              <a:ext uri="{28A0092B-C50C-407E-A947-70E740481C1C}">
                <a14:useLocalDpi xmlns:a14="http://schemas.microsoft.com/office/drawing/2010/main" val="0"/>
              </a:ext>
            </a:extLst>
          </a:blip>
          <a:srcRect l="3047" b="69867"/>
          <a:stretch>
            <a:fillRect/>
          </a:stretch>
        </p:blipFill>
        <p:spPr bwMode="auto">
          <a:xfrm>
            <a:off x="381000" y="1828800"/>
            <a:ext cx="8153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28B53A-BD53-4ABA-9972-B7D7EBD35D22}" type="slidenum">
              <a:rPr lang="en-US" altLang="en-US"/>
              <a:pPr/>
              <a:t>13</a:t>
            </a:fld>
            <a:endParaRPr lang="en-US" altLang="en-US"/>
          </a:p>
        </p:txBody>
      </p:sp>
      <p:sp>
        <p:nvSpPr>
          <p:cNvPr id="51202" name="Rectangle 2"/>
          <p:cNvSpPr>
            <a:spLocks noGrp="1" noChangeArrowheads="1"/>
          </p:cNvSpPr>
          <p:nvPr>
            <p:ph type="title"/>
          </p:nvPr>
        </p:nvSpPr>
        <p:spPr/>
        <p:txBody>
          <a:bodyPr/>
          <a:lstStyle/>
          <a:p>
            <a:r>
              <a:rPr lang="en-US"/>
              <a:t>Mã hóa sai phân</a:t>
            </a:r>
          </a:p>
        </p:txBody>
      </p:sp>
      <p:sp>
        <p:nvSpPr>
          <p:cNvPr id="51203" name="Rectangle 3"/>
          <p:cNvSpPr>
            <a:spLocks noGrp="1" noChangeArrowheads="1"/>
          </p:cNvSpPr>
          <p:nvPr>
            <p:ph type="body" idx="1"/>
          </p:nvPr>
        </p:nvSpPr>
        <p:spPr>
          <a:xfrm>
            <a:off x="457200" y="1752600"/>
            <a:ext cx="8229600" cy="3200400"/>
          </a:xfrm>
        </p:spPr>
        <p:txBody>
          <a:bodyPr/>
          <a:lstStyle/>
          <a:p>
            <a:pPr>
              <a:lnSpc>
                <a:spcPct val="80000"/>
              </a:lnSpc>
            </a:pPr>
            <a:r>
              <a:rPr lang="en-US" sz="3400"/>
              <a:t>Dữ liệu được biểu diễn bằng việc thay đổi hơn là mức tín hiệu)</a:t>
            </a:r>
          </a:p>
          <a:p>
            <a:pPr>
              <a:lnSpc>
                <a:spcPct val="80000"/>
              </a:lnSpc>
            </a:pPr>
            <a:r>
              <a:rPr lang="en-US" sz="3400"/>
              <a:t>Nhận biết sự thay đổi dễ dàng hơn so với nhận biết mức</a:t>
            </a:r>
          </a:p>
          <a:p>
            <a:pPr>
              <a:lnSpc>
                <a:spcPct val="80000"/>
              </a:lnSpc>
            </a:pPr>
            <a:r>
              <a:rPr lang="en-US" sz="3400"/>
              <a:t>Trong các hệ thống truyền dẫn phức tạp, cảm giác cực tính dễ dàng bị mất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DBC981C-C80C-45EF-A699-FF190F675BE2}" type="slidenum">
              <a:rPr lang="en-US" altLang="en-US"/>
              <a:pPr/>
              <a:t>14</a:t>
            </a:fld>
            <a:endParaRPr lang="en-US" altLang="en-US"/>
          </a:p>
        </p:txBody>
      </p:sp>
      <p:sp>
        <p:nvSpPr>
          <p:cNvPr id="364546" name="Rectangle 2"/>
          <p:cNvSpPr>
            <a:spLocks noGrp="1" noChangeArrowheads="1"/>
          </p:cNvSpPr>
          <p:nvPr>
            <p:ph type="title"/>
          </p:nvPr>
        </p:nvSpPr>
        <p:spPr/>
        <p:txBody>
          <a:bodyPr/>
          <a:lstStyle/>
          <a:p>
            <a:r>
              <a:rPr lang="en-US"/>
              <a:t>Ưu và nhược điểm của mã hóa NRZ</a:t>
            </a:r>
          </a:p>
        </p:txBody>
      </p:sp>
      <p:sp>
        <p:nvSpPr>
          <p:cNvPr id="364547" name="Rectangle 3"/>
          <p:cNvSpPr>
            <a:spLocks noGrp="1" noChangeArrowheads="1"/>
          </p:cNvSpPr>
          <p:nvPr>
            <p:ph type="body" idx="1"/>
          </p:nvPr>
        </p:nvSpPr>
        <p:spPr/>
        <p:txBody>
          <a:bodyPr/>
          <a:lstStyle/>
          <a:p>
            <a:pPr>
              <a:lnSpc>
                <a:spcPct val="80000"/>
              </a:lnSpc>
            </a:pPr>
            <a:r>
              <a:rPr lang="en-US"/>
              <a:t>Ưu</a:t>
            </a:r>
          </a:p>
          <a:p>
            <a:pPr lvl="1">
              <a:lnSpc>
                <a:spcPct val="80000"/>
              </a:lnSpc>
            </a:pPr>
            <a:r>
              <a:rPr lang="en-US"/>
              <a:t>Dễ dàng nắm bắt với các kỹ sư</a:t>
            </a:r>
          </a:p>
          <a:p>
            <a:pPr lvl="1">
              <a:lnSpc>
                <a:spcPct val="80000"/>
              </a:lnSpc>
            </a:pPr>
            <a:r>
              <a:rPr lang="en-US"/>
              <a:t>Sử dụng hiệu quả băng thông</a:t>
            </a:r>
          </a:p>
          <a:p>
            <a:pPr>
              <a:lnSpc>
                <a:spcPct val="80000"/>
              </a:lnSpc>
            </a:pPr>
            <a:r>
              <a:rPr lang="en-US"/>
              <a:t>Nhược </a:t>
            </a:r>
          </a:p>
          <a:p>
            <a:pPr lvl="1">
              <a:lnSpc>
                <a:spcPct val="80000"/>
              </a:lnSpc>
            </a:pPr>
            <a:r>
              <a:rPr lang="en-US"/>
              <a:t>Có thành phần một chiều</a:t>
            </a:r>
          </a:p>
          <a:p>
            <a:pPr lvl="1">
              <a:lnSpc>
                <a:spcPct val="80000"/>
              </a:lnSpc>
            </a:pPr>
            <a:r>
              <a:rPr lang="en-US"/>
              <a:t>Thiếu khả năng đồng bộ</a:t>
            </a:r>
          </a:p>
          <a:p>
            <a:pPr>
              <a:lnSpc>
                <a:spcPct val="80000"/>
              </a:lnSpc>
            </a:pPr>
            <a:r>
              <a:rPr lang="en-US"/>
              <a:t>Dùng trong việc ghi băng từ</a:t>
            </a:r>
          </a:p>
          <a:p>
            <a:pPr>
              <a:lnSpc>
                <a:spcPct val="80000"/>
              </a:lnSpc>
            </a:pPr>
            <a:r>
              <a:rPr lang="en-US"/>
              <a:t>Ít dùng trong việc truyền tín hiệu</a:t>
            </a:r>
          </a:p>
          <a:p>
            <a:pPr>
              <a:lnSpc>
                <a:spcPct val="80000"/>
              </a:lnSpc>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1C1F48-D84B-49A0-B9AE-820A717F0C27}" type="slidenum">
              <a:rPr lang="en-US" altLang="en-US"/>
              <a:pPr/>
              <a:t>15</a:t>
            </a:fld>
            <a:endParaRPr lang="en-US" altLang="en-US"/>
          </a:p>
        </p:txBody>
      </p:sp>
      <p:sp>
        <p:nvSpPr>
          <p:cNvPr id="53251" name="Rectangle 3"/>
          <p:cNvSpPr>
            <a:spLocks noGrp="1" noChangeArrowheads="1"/>
          </p:cNvSpPr>
          <p:nvPr>
            <p:ph type="title"/>
          </p:nvPr>
        </p:nvSpPr>
        <p:spPr/>
        <p:txBody>
          <a:bodyPr/>
          <a:lstStyle/>
          <a:p>
            <a:r>
              <a:rPr lang="en-US"/>
              <a:t>Multilevel Binary</a:t>
            </a:r>
          </a:p>
        </p:txBody>
      </p:sp>
      <p:sp>
        <p:nvSpPr>
          <p:cNvPr id="53252" name="Rectangle 4"/>
          <p:cNvSpPr>
            <a:spLocks noGrp="1" noChangeArrowheads="1"/>
          </p:cNvSpPr>
          <p:nvPr>
            <p:ph type="body" idx="1"/>
          </p:nvPr>
        </p:nvSpPr>
        <p:spPr>
          <a:xfrm>
            <a:off x="457200" y="1600200"/>
            <a:ext cx="7924800" cy="4530725"/>
          </a:xfrm>
        </p:spPr>
        <p:txBody>
          <a:bodyPr/>
          <a:lstStyle/>
          <a:p>
            <a:pPr>
              <a:lnSpc>
                <a:spcPct val="80000"/>
              </a:lnSpc>
            </a:pPr>
            <a:r>
              <a:rPr lang="en-US" sz="2900"/>
              <a:t>Dùng nhiều hơn 2 mức điện áp</a:t>
            </a:r>
          </a:p>
          <a:p>
            <a:pPr>
              <a:lnSpc>
                <a:spcPct val="80000"/>
              </a:lnSpc>
            </a:pPr>
            <a:r>
              <a:rPr lang="en-US" sz="2900" b="1">
                <a:solidFill>
                  <a:srgbClr val="0000CC"/>
                </a:solidFill>
              </a:rPr>
              <a:t>Bipolar-AMI</a:t>
            </a:r>
            <a:r>
              <a:rPr lang="en-US" sz="2900"/>
              <a:t> (Alternate Mark Inversion)</a:t>
            </a:r>
          </a:p>
          <a:p>
            <a:pPr lvl="1">
              <a:lnSpc>
                <a:spcPct val="80000"/>
              </a:lnSpc>
            </a:pPr>
            <a:r>
              <a:rPr lang="en-US" sz="2800"/>
              <a:t>Bit-0 được biểu diễn bằng không có tín hiệu</a:t>
            </a:r>
          </a:p>
          <a:p>
            <a:pPr lvl="1">
              <a:lnSpc>
                <a:spcPct val="80000"/>
              </a:lnSpc>
            </a:pPr>
            <a:r>
              <a:rPr lang="en-US" sz="2800"/>
              <a:t>Bit-1 được biểu diễn bằng xung dương hay xung âm</a:t>
            </a:r>
          </a:p>
          <a:p>
            <a:pPr lvl="1">
              <a:lnSpc>
                <a:spcPct val="80000"/>
              </a:lnSpc>
            </a:pPr>
            <a:r>
              <a:rPr lang="en-US" sz="2800"/>
              <a:t>Các xung 1 thay đổi cực tính xen kẽ</a:t>
            </a:r>
          </a:p>
          <a:p>
            <a:pPr lvl="1">
              <a:lnSpc>
                <a:spcPct val="80000"/>
              </a:lnSpc>
            </a:pPr>
            <a:r>
              <a:rPr lang="en-US" sz="2800"/>
              <a:t>Không mất đồng bộ khi dữ liệu là một dãy 1 dài (dãy 0 vẫn bị vấn đề đồng bộ)</a:t>
            </a:r>
          </a:p>
          <a:p>
            <a:pPr lvl="1">
              <a:lnSpc>
                <a:spcPct val="80000"/>
              </a:lnSpc>
            </a:pPr>
            <a:r>
              <a:rPr lang="en-US" sz="2800"/>
              <a:t>Không có thành phần một chiều</a:t>
            </a:r>
          </a:p>
          <a:p>
            <a:pPr lvl="1">
              <a:lnSpc>
                <a:spcPct val="80000"/>
              </a:lnSpc>
            </a:pPr>
            <a:r>
              <a:rPr lang="en-US" sz="2800"/>
              <a:t>Băng thông thấp</a:t>
            </a:r>
          </a:p>
          <a:p>
            <a:pPr lvl="1">
              <a:lnSpc>
                <a:spcPct val="80000"/>
              </a:lnSpc>
            </a:pPr>
            <a:r>
              <a:rPr lang="en-US" sz="2800"/>
              <a:t>Phát hiện lỗi dễ dàng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0B2C93-A235-4CA5-A93E-2F91DE5A09D7}" type="slidenum">
              <a:rPr lang="en-US" altLang="en-US"/>
              <a:pPr/>
              <a:t>16</a:t>
            </a:fld>
            <a:endParaRPr lang="en-US" altLang="en-US"/>
          </a:p>
        </p:txBody>
      </p:sp>
      <p:sp>
        <p:nvSpPr>
          <p:cNvPr id="366594" name="Rectangle 2"/>
          <p:cNvSpPr>
            <a:spLocks noGrp="1" noChangeArrowheads="1"/>
          </p:cNvSpPr>
          <p:nvPr>
            <p:ph type="title"/>
          </p:nvPr>
        </p:nvSpPr>
        <p:spPr/>
        <p:txBody>
          <a:bodyPr/>
          <a:lstStyle/>
          <a:p>
            <a:r>
              <a:rPr lang="en-US"/>
              <a:t>Pseudoternary </a:t>
            </a:r>
          </a:p>
        </p:txBody>
      </p:sp>
      <p:sp>
        <p:nvSpPr>
          <p:cNvPr id="366595" name="Rectangle 3"/>
          <p:cNvSpPr>
            <a:spLocks noGrp="1" noChangeArrowheads="1"/>
          </p:cNvSpPr>
          <p:nvPr>
            <p:ph type="body" idx="1"/>
          </p:nvPr>
        </p:nvSpPr>
        <p:spPr>
          <a:xfrm>
            <a:off x="457200" y="1600200"/>
            <a:ext cx="7924800" cy="4530725"/>
          </a:xfrm>
        </p:spPr>
        <p:txBody>
          <a:bodyPr/>
          <a:lstStyle/>
          <a:p>
            <a:pPr>
              <a:lnSpc>
                <a:spcPct val="80000"/>
              </a:lnSpc>
            </a:pPr>
            <a:r>
              <a:rPr lang="en-US" sz="3200"/>
              <a:t>1 được biểu diễn bằng không có tín hiệu</a:t>
            </a:r>
          </a:p>
          <a:p>
            <a:pPr>
              <a:lnSpc>
                <a:spcPct val="80000"/>
              </a:lnSpc>
            </a:pPr>
            <a:r>
              <a:rPr lang="en-US" sz="3200"/>
              <a:t>0 được biểu diễn bằng xung dương âm xen kẽ nhau</a:t>
            </a:r>
          </a:p>
          <a:p>
            <a:pPr>
              <a:lnSpc>
                <a:spcPct val="80000"/>
              </a:lnSpc>
            </a:pPr>
            <a:r>
              <a:rPr lang="en-US" sz="3200"/>
              <a:t>Không có ưu điểm và nhược điểm so với bipolar-AMI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EA9075B-99C4-4625-8795-7ADF6790DB83}" type="slidenum">
              <a:rPr lang="en-US" altLang="en-US"/>
              <a:pPr/>
              <a:t>17</a:t>
            </a:fld>
            <a:endParaRPr lang="en-US" altLang="en-US"/>
          </a:p>
        </p:txBody>
      </p:sp>
      <p:sp>
        <p:nvSpPr>
          <p:cNvPr id="368642" name="Rectangle 2"/>
          <p:cNvSpPr>
            <a:spLocks noGrp="1" noChangeArrowheads="1"/>
          </p:cNvSpPr>
          <p:nvPr>
            <p:ph type="title"/>
          </p:nvPr>
        </p:nvSpPr>
        <p:spPr/>
        <p:txBody>
          <a:bodyPr/>
          <a:lstStyle/>
          <a:p>
            <a:r>
              <a:rPr lang="en-US" altLang="en-US"/>
              <a:t>Bipolar-AMI and Pseudoternary</a:t>
            </a:r>
          </a:p>
        </p:txBody>
      </p:sp>
      <p:pic>
        <p:nvPicPr>
          <p:cNvPr id="368643" name="Picture 3"/>
          <p:cNvPicPr>
            <a:picLocks noChangeAspect="1" noChangeArrowheads="1"/>
          </p:cNvPicPr>
          <p:nvPr/>
        </p:nvPicPr>
        <p:blipFill>
          <a:blip r:embed="rId2">
            <a:extLst>
              <a:ext uri="{28A0092B-C50C-407E-A947-70E740481C1C}">
                <a14:useLocalDpi xmlns:a14="http://schemas.microsoft.com/office/drawing/2010/main" val="0"/>
              </a:ext>
            </a:extLst>
          </a:blip>
          <a:srcRect t="33022" b="36497"/>
          <a:stretch>
            <a:fillRect/>
          </a:stretch>
        </p:blipFill>
        <p:spPr bwMode="auto">
          <a:xfrm>
            <a:off x="76200" y="2093913"/>
            <a:ext cx="8991600"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F3719EB-86C8-48DF-BB9B-8FB2AD3AE386}" type="slidenum">
              <a:rPr lang="en-US" altLang="en-US"/>
              <a:pPr/>
              <a:t>18</a:t>
            </a:fld>
            <a:endParaRPr lang="en-US" altLang="en-US"/>
          </a:p>
        </p:txBody>
      </p:sp>
      <p:sp>
        <p:nvSpPr>
          <p:cNvPr id="55298" name="Rectangle 2"/>
          <p:cNvSpPr>
            <a:spLocks noGrp="1" noChangeArrowheads="1"/>
          </p:cNvSpPr>
          <p:nvPr>
            <p:ph type="body" idx="1"/>
          </p:nvPr>
        </p:nvSpPr>
        <p:spPr>
          <a:xfrm>
            <a:off x="152400" y="1828800"/>
            <a:ext cx="8686800" cy="4343400"/>
          </a:xfrm>
        </p:spPr>
        <p:txBody>
          <a:bodyPr/>
          <a:lstStyle/>
          <a:p>
            <a:r>
              <a:rPr lang="en-US"/>
              <a:t>Không hiệu quả bằng NRZ</a:t>
            </a:r>
          </a:p>
          <a:p>
            <a:pPr lvl="1"/>
            <a:r>
              <a:rPr lang="en-US"/>
              <a:t>Mỗi phần tử tín hiệu chỉ biểu diễn 1 bit</a:t>
            </a:r>
          </a:p>
          <a:p>
            <a:pPr lvl="1"/>
            <a:r>
              <a:rPr lang="en-US"/>
              <a:t>Hệ thống 3 mức có thể biểu diễn log</a:t>
            </a:r>
            <a:r>
              <a:rPr lang="en-US" baseline="-25000"/>
              <a:t>2</a:t>
            </a:r>
            <a:r>
              <a:rPr lang="en-US"/>
              <a:t>3 = 1.58 bit</a:t>
            </a:r>
          </a:p>
          <a:p>
            <a:pPr lvl="1"/>
            <a:r>
              <a:rPr lang="en-US"/>
              <a:t>Bộ thu phải có khả năng phân biệt 3 mức điện áp (+A, -A, 0)</a:t>
            </a:r>
          </a:p>
          <a:p>
            <a:r>
              <a:rPr lang="en-US"/>
              <a:t>Cần thêm khoảng 3dB công suất để đạt được cùng xác suất bit lỗi</a:t>
            </a:r>
          </a:p>
          <a:p>
            <a:endParaRPr lang="en-US"/>
          </a:p>
        </p:txBody>
      </p:sp>
      <p:sp>
        <p:nvSpPr>
          <p:cNvPr id="55299" name="Rectangle 3"/>
          <p:cNvSpPr>
            <a:spLocks noGrp="1" noChangeArrowheads="1"/>
          </p:cNvSpPr>
          <p:nvPr>
            <p:ph type="title"/>
          </p:nvPr>
        </p:nvSpPr>
        <p:spPr/>
        <p:txBody>
          <a:bodyPr/>
          <a:lstStyle/>
          <a:p>
            <a:r>
              <a:rPr lang="en-US"/>
              <a:t>Hạn chế của Multilevel Binary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A3BEAE-28C1-425A-B5AC-097DDF6E5B38}" type="slidenum">
              <a:rPr lang="en-US" altLang="en-US"/>
              <a:pPr/>
              <a:t>19</a:t>
            </a:fld>
            <a:endParaRPr lang="en-US" altLang="en-US"/>
          </a:p>
        </p:txBody>
      </p:sp>
      <p:sp>
        <p:nvSpPr>
          <p:cNvPr id="57346" name="Rectangle 2"/>
          <p:cNvSpPr>
            <a:spLocks noGrp="1" noChangeArrowheads="1"/>
          </p:cNvSpPr>
          <p:nvPr>
            <p:ph type="title"/>
          </p:nvPr>
        </p:nvSpPr>
        <p:spPr/>
        <p:txBody>
          <a:bodyPr/>
          <a:lstStyle/>
          <a:p>
            <a:r>
              <a:rPr lang="en-US"/>
              <a:t>Biphase</a:t>
            </a:r>
          </a:p>
        </p:txBody>
      </p:sp>
      <p:sp>
        <p:nvSpPr>
          <p:cNvPr id="57347" name="Rectangle 3"/>
          <p:cNvSpPr>
            <a:spLocks noGrp="1" noChangeArrowheads="1"/>
          </p:cNvSpPr>
          <p:nvPr>
            <p:ph type="body" idx="1"/>
          </p:nvPr>
        </p:nvSpPr>
        <p:spPr>
          <a:xfrm>
            <a:off x="457200" y="1600200"/>
            <a:ext cx="8229600" cy="4572000"/>
          </a:xfrm>
        </p:spPr>
        <p:txBody>
          <a:bodyPr/>
          <a:lstStyle/>
          <a:p>
            <a:pPr>
              <a:lnSpc>
                <a:spcPct val="90000"/>
              </a:lnSpc>
            </a:pPr>
            <a:r>
              <a:rPr lang="en-US" sz="2600"/>
              <a:t>Manchester</a:t>
            </a:r>
          </a:p>
          <a:p>
            <a:pPr lvl="1">
              <a:lnSpc>
                <a:spcPct val="90000"/>
              </a:lnSpc>
            </a:pPr>
            <a:r>
              <a:rPr lang="en-US" sz="2200"/>
              <a:t>Thay đổi ở giữa thời khoảng bit</a:t>
            </a:r>
          </a:p>
          <a:p>
            <a:pPr lvl="1">
              <a:lnSpc>
                <a:spcPct val="90000"/>
              </a:lnSpc>
            </a:pPr>
            <a:r>
              <a:rPr lang="en-US" sz="2200"/>
              <a:t>Thay đổi được dùng như tín hiệu đồng bộ dữ liệu</a:t>
            </a:r>
          </a:p>
          <a:p>
            <a:pPr lvl="1">
              <a:lnSpc>
                <a:spcPct val="90000"/>
              </a:lnSpc>
            </a:pPr>
            <a:r>
              <a:rPr lang="en-US" sz="2200"/>
              <a:t>L</a:t>
            </a:r>
            <a:r>
              <a:rPr lang="en-US" sz="2200">
                <a:sym typeface="Symbol" pitchFamily="18" charset="2"/>
              </a:rPr>
              <a:t></a:t>
            </a:r>
            <a:r>
              <a:rPr lang="en-US" sz="2200"/>
              <a:t>H biểu diễn 1</a:t>
            </a:r>
          </a:p>
          <a:p>
            <a:pPr lvl="1">
              <a:lnSpc>
                <a:spcPct val="90000"/>
              </a:lnSpc>
            </a:pPr>
            <a:r>
              <a:rPr lang="en-US" sz="2200"/>
              <a:t>H</a:t>
            </a:r>
            <a:r>
              <a:rPr lang="en-US" sz="2200">
                <a:sym typeface="Symbol" pitchFamily="18" charset="2"/>
              </a:rPr>
              <a:t></a:t>
            </a:r>
            <a:r>
              <a:rPr lang="en-US" sz="2200"/>
              <a:t>L biểu diễn 0</a:t>
            </a:r>
          </a:p>
          <a:p>
            <a:pPr lvl="1">
              <a:lnSpc>
                <a:spcPct val="90000"/>
              </a:lnSpc>
            </a:pPr>
            <a:r>
              <a:rPr lang="en-US" sz="2200"/>
              <a:t>Dùng trong IEEE 802.3</a:t>
            </a:r>
          </a:p>
          <a:p>
            <a:pPr>
              <a:lnSpc>
                <a:spcPct val="90000"/>
              </a:lnSpc>
            </a:pPr>
            <a:r>
              <a:rPr lang="en-US" sz="2600"/>
              <a:t>Differential Manchester</a:t>
            </a:r>
          </a:p>
          <a:p>
            <a:pPr lvl="1">
              <a:lnSpc>
                <a:spcPct val="90000"/>
              </a:lnSpc>
            </a:pPr>
            <a:r>
              <a:rPr lang="en-US" sz="2200"/>
              <a:t>Thay đổi giữa thời khoảng bit chỉ dùng cho đồng bộ</a:t>
            </a:r>
          </a:p>
          <a:p>
            <a:pPr lvl="1">
              <a:lnSpc>
                <a:spcPct val="90000"/>
              </a:lnSpc>
            </a:pPr>
            <a:r>
              <a:rPr lang="en-US" sz="2200"/>
              <a:t>Thay đổi đầu thời khoảng biểu diễn 0</a:t>
            </a:r>
          </a:p>
          <a:p>
            <a:pPr lvl="1">
              <a:lnSpc>
                <a:spcPct val="90000"/>
              </a:lnSpc>
            </a:pPr>
            <a:r>
              <a:rPr lang="en-US" sz="2200"/>
              <a:t>Không có thay đổi ở đầu thời khoảng biểu diễn 1</a:t>
            </a:r>
          </a:p>
          <a:p>
            <a:pPr lvl="1">
              <a:lnSpc>
                <a:spcPct val="90000"/>
              </a:lnSpc>
            </a:pPr>
            <a:r>
              <a:rPr lang="en-US" sz="2200"/>
              <a:t>Dùng trong IEEE 802.5</a:t>
            </a:r>
          </a:p>
          <a:p>
            <a:pPr lvl="1">
              <a:lnSpc>
                <a:spcPct val="90000"/>
              </a:lnSpc>
            </a:pPr>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9D164F08-9BDB-4629-B787-5A52E025B87C}" type="slidenum">
              <a:rPr lang="en-US" altLang="en-US"/>
              <a:pPr/>
              <a:t>2</a:t>
            </a:fld>
            <a:endParaRPr lang="en-US" altLang="en-US"/>
          </a:p>
        </p:txBody>
      </p:sp>
      <p:sp>
        <p:nvSpPr>
          <p:cNvPr id="36866" name="Rectangle 2"/>
          <p:cNvSpPr>
            <a:spLocks noGrp="1" noChangeArrowheads="1"/>
          </p:cNvSpPr>
          <p:nvPr>
            <p:ph type="body" sz="half" idx="1"/>
          </p:nvPr>
        </p:nvSpPr>
        <p:spPr>
          <a:xfrm>
            <a:off x="457200" y="1662113"/>
            <a:ext cx="8229600" cy="4468812"/>
          </a:xfrm>
        </p:spPr>
        <p:txBody>
          <a:bodyPr/>
          <a:lstStyle/>
          <a:p>
            <a:r>
              <a:rPr lang="en-US"/>
              <a:t>Digital Data, Digital Signal</a:t>
            </a:r>
          </a:p>
          <a:p>
            <a:r>
              <a:rPr lang="en-US"/>
              <a:t>Analog data, Digital Signal</a:t>
            </a:r>
          </a:p>
          <a:p>
            <a:r>
              <a:rPr lang="en-US"/>
              <a:t>Digital Data, Analog Signal </a:t>
            </a:r>
          </a:p>
          <a:p>
            <a:r>
              <a:rPr lang="en-US"/>
              <a:t>Analog data, Analog Signal</a:t>
            </a:r>
          </a:p>
        </p:txBody>
      </p:sp>
      <p:sp>
        <p:nvSpPr>
          <p:cNvPr id="36867" name="Rectangle 3"/>
          <p:cNvSpPr>
            <a:spLocks noGrp="1" noChangeArrowheads="1"/>
          </p:cNvSpPr>
          <p:nvPr>
            <p:ph type="title"/>
          </p:nvPr>
        </p:nvSpPr>
        <p:spPr/>
        <p:txBody>
          <a:bodyPr/>
          <a:lstStyle/>
          <a:p>
            <a:r>
              <a:rPr lang="en-US"/>
              <a:t>Các kỹ thuật mã hóa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AFF1D4-5E8E-44A4-93E1-FEA27C5F4E31}" type="slidenum">
              <a:rPr lang="en-US" altLang="en-US"/>
              <a:pPr/>
              <a:t>20</a:t>
            </a:fld>
            <a:endParaRPr lang="en-US" altLang="en-US"/>
          </a:p>
        </p:txBody>
      </p:sp>
      <p:sp>
        <p:nvSpPr>
          <p:cNvPr id="369666" name="Rectangle 2"/>
          <p:cNvSpPr>
            <a:spLocks noGrp="1" noChangeArrowheads="1"/>
          </p:cNvSpPr>
          <p:nvPr>
            <p:ph type="title"/>
          </p:nvPr>
        </p:nvSpPr>
        <p:spPr/>
        <p:txBody>
          <a:bodyPr/>
          <a:lstStyle/>
          <a:p>
            <a:r>
              <a:rPr lang="en-GB"/>
              <a:t>Manchester Encoding</a:t>
            </a:r>
          </a:p>
        </p:txBody>
      </p:sp>
      <p:pic>
        <p:nvPicPr>
          <p:cNvPr id="369667" name="Picture 3" descr="LN2E0328"/>
          <p:cNvPicPr>
            <a:picLocks noChangeAspect="1" noChangeArrowheads="1"/>
          </p:cNvPicPr>
          <p:nvPr/>
        </p:nvPicPr>
        <p:blipFill>
          <a:blip r:embed="rId2">
            <a:extLst>
              <a:ext uri="{28A0092B-C50C-407E-A947-70E740481C1C}">
                <a14:useLocalDpi xmlns:a14="http://schemas.microsoft.com/office/drawing/2010/main" val="0"/>
              </a:ext>
            </a:extLst>
          </a:blip>
          <a:srcRect b="58218"/>
          <a:stretch>
            <a:fillRect/>
          </a:stretch>
        </p:blipFill>
        <p:spPr bwMode="auto">
          <a:xfrm>
            <a:off x="457200" y="2420938"/>
            <a:ext cx="8305800" cy="29130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E484906-E54F-4DC6-9CCC-3FAA7CA31870}" type="slidenum">
              <a:rPr lang="en-US" altLang="en-US"/>
              <a:pPr/>
              <a:t>21</a:t>
            </a:fld>
            <a:endParaRPr lang="en-US" altLang="en-US"/>
          </a:p>
        </p:txBody>
      </p:sp>
      <p:sp>
        <p:nvSpPr>
          <p:cNvPr id="370690" name="Rectangle 2"/>
          <p:cNvSpPr>
            <a:spLocks noGrp="1" noChangeArrowheads="1"/>
          </p:cNvSpPr>
          <p:nvPr>
            <p:ph type="title"/>
          </p:nvPr>
        </p:nvSpPr>
        <p:spPr/>
        <p:txBody>
          <a:bodyPr/>
          <a:lstStyle/>
          <a:p>
            <a:r>
              <a:rPr lang="en-GB"/>
              <a:t>Differential Manchester Encoding</a:t>
            </a:r>
          </a:p>
        </p:txBody>
      </p:sp>
      <p:pic>
        <p:nvPicPr>
          <p:cNvPr id="370691" name="Picture 3" descr="LN2E0328"/>
          <p:cNvPicPr>
            <a:picLocks noChangeAspect="1" noChangeArrowheads="1"/>
          </p:cNvPicPr>
          <p:nvPr/>
        </p:nvPicPr>
        <p:blipFill>
          <a:blip r:embed="rId2">
            <a:extLst>
              <a:ext uri="{28A0092B-C50C-407E-A947-70E740481C1C}">
                <a14:useLocalDpi xmlns:a14="http://schemas.microsoft.com/office/drawing/2010/main" val="0"/>
              </a:ext>
            </a:extLst>
          </a:blip>
          <a:srcRect t="44995" b="13223"/>
          <a:stretch>
            <a:fillRect/>
          </a:stretch>
        </p:blipFill>
        <p:spPr bwMode="auto">
          <a:xfrm>
            <a:off x="152400" y="2559050"/>
            <a:ext cx="8839200" cy="309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48D8B75-BC5E-4560-8D23-4F7F26348F83}" type="slidenum">
              <a:rPr lang="en-US" altLang="en-US"/>
              <a:pPr/>
              <a:t>22</a:t>
            </a:fld>
            <a:endParaRPr lang="en-US" altLang="en-US"/>
          </a:p>
        </p:txBody>
      </p:sp>
      <p:sp>
        <p:nvSpPr>
          <p:cNvPr id="61442" name="Rectangle 2"/>
          <p:cNvSpPr>
            <a:spLocks noGrp="1" noChangeArrowheads="1"/>
          </p:cNvSpPr>
          <p:nvPr>
            <p:ph type="title"/>
          </p:nvPr>
        </p:nvSpPr>
        <p:spPr/>
        <p:txBody>
          <a:bodyPr/>
          <a:lstStyle/>
          <a:p>
            <a:r>
              <a:rPr lang="en-US"/>
              <a:t>Ưu và nhược điểm của Biphase</a:t>
            </a:r>
          </a:p>
        </p:txBody>
      </p:sp>
      <p:sp>
        <p:nvSpPr>
          <p:cNvPr id="61443" name="Rectangle 3"/>
          <p:cNvSpPr>
            <a:spLocks noGrp="1" noChangeArrowheads="1"/>
          </p:cNvSpPr>
          <p:nvPr>
            <p:ph type="body" idx="1"/>
          </p:nvPr>
        </p:nvSpPr>
        <p:spPr>
          <a:xfrm>
            <a:off x="457200" y="1600200"/>
            <a:ext cx="8382000" cy="4530725"/>
          </a:xfrm>
        </p:spPr>
        <p:txBody>
          <a:bodyPr/>
          <a:lstStyle/>
          <a:p>
            <a:pPr>
              <a:lnSpc>
                <a:spcPct val="80000"/>
              </a:lnSpc>
            </a:pPr>
            <a:r>
              <a:rPr lang="en-US"/>
              <a:t>Nhược điểm</a:t>
            </a:r>
          </a:p>
          <a:p>
            <a:pPr lvl="1">
              <a:lnSpc>
                <a:spcPct val="80000"/>
              </a:lnSpc>
            </a:pPr>
            <a:r>
              <a:rPr lang="en-US"/>
              <a:t>Tối thiểu có 1 thay đổi trong thời khoảng 1 bit và có thể có tới 2</a:t>
            </a:r>
          </a:p>
          <a:p>
            <a:pPr lvl="1">
              <a:lnSpc>
                <a:spcPct val="80000"/>
              </a:lnSpc>
            </a:pPr>
            <a:r>
              <a:rPr lang="en-US"/>
              <a:t>Tốc độ điều chế tối đa bằng 2 lần NRZ</a:t>
            </a:r>
          </a:p>
          <a:p>
            <a:pPr lvl="1">
              <a:lnSpc>
                <a:spcPct val="80000"/>
              </a:lnSpc>
            </a:pPr>
            <a:r>
              <a:rPr lang="en-US"/>
              <a:t>Cần nhiều băng thông hơn</a:t>
            </a:r>
          </a:p>
          <a:p>
            <a:pPr>
              <a:lnSpc>
                <a:spcPct val="80000"/>
              </a:lnSpc>
            </a:pPr>
            <a:r>
              <a:rPr lang="en-US"/>
              <a:t>Ưu điểm</a:t>
            </a:r>
          </a:p>
          <a:p>
            <a:pPr lvl="1">
              <a:lnSpc>
                <a:spcPct val="80000"/>
              </a:lnSpc>
            </a:pPr>
            <a:r>
              <a:rPr lang="en-US"/>
              <a:t>Đồng bộ dựa vào sự thay đổi ở giữa thời khoảng bit (self clocking)</a:t>
            </a:r>
          </a:p>
          <a:p>
            <a:pPr lvl="1">
              <a:lnSpc>
                <a:spcPct val="80000"/>
              </a:lnSpc>
            </a:pPr>
            <a:r>
              <a:rPr lang="en-US"/>
              <a:t>Không có thành phần một chiều</a:t>
            </a:r>
          </a:p>
          <a:p>
            <a:pPr lvl="1">
              <a:lnSpc>
                <a:spcPct val="80000"/>
              </a:lnSpc>
            </a:pPr>
            <a:r>
              <a:rPr lang="en-US"/>
              <a:t>Phát hiện lỗi</a:t>
            </a:r>
          </a:p>
          <a:p>
            <a:pPr lvl="2">
              <a:lnSpc>
                <a:spcPct val="80000"/>
              </a:lnSpc>
            </a:pPr>
            <a:r>
              <a:rPr lang="en-US"/>
              <a:t>Khi thiếu sự thay đổi mong đợi</a:t>
            </a:r>
          </a:p>
          <a:p>
            <a:pPr>
              <a:lnSpc>
                <a:spcPct val="80000"/>
              </a:lnSpc>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511923-36A1-45AF-BEFA-529815CDC70D}" type="slidenum">
              <a:rPr lang="en-US" altLang="en-US"/>
              <a:pPr/>
              <a:t>23</a:t>
            </a:fld>
            <a:endParaRPr lang="en-US" altLang="en-US"/>
          </a:p>
        </p:txBody>
      </p:sp>
      <p:sp>
        <p:nvSpPr>
          <p:cNvPr id="371714" name="Rectangle 2"/>
          <p:cNvSpPr>
            <a:spLocks noGrp="1" noChangeArrowheads="1"/>
          </p:cNvSpPr>
          <p:nvPr>
            <p:ph type="title"/>
          </p:nvPr>
        </p:nvSpPr>
        <p:spPr/>
        <p:txBody>
          <a:bodyPr/>
          <a:lstStyle/>
          <a:p>
            <a:r>
              <a:rPr lang="en-US" altLang="en-US"/>
              <a:t>So sánh tốc độ điều biến</a:t>
            </a:r>
          </a:p>
        </p:txBody>
      </p:sp>
      <p:pic>
        <p:nvPicPr>
          <p:cNvPr id="371715" name="Picture 3"/>
          <p:cNvPicPr>
            <a:picLocks noChangeAspect="1" noChangeArrowheads="1"/>
          </p:cNvPicPr>
          <p:nvPr/>
        </p:nvPicPr>
        <p:blipFill>
          <a:blip r:embed="rId2">
            <a:extLst>
              <a:ext uri="{28A0092B-C50C-407E-A947-70E740481C1C}">
                <a14:useLocalDpi xmlns:a14="http://schemas.microsoft.com/office/drawing/2010/main" val="0"/>
              </a:ext>
            </a:extLst>
          </a:blip>
          <a:srcRect b="23611"/>
          <a:stretch>
            <a:fillRect/>
          </a:stretch>
        </p:blipFill>
        <p:spPr bwMode="auto">
          <a:xfrm>
            <a:off x="1473200" y="1371600"/>
            <a:ext cx="6299200"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0D1B04-2093-46A8-B84A-4376AD897514}" type="slidenum">
              <a:rPr lang="en-US" altLang="en-US"/>
              <a:pPr/>
              <a:t>24</a:t>
            </a:fld>
            <a:endParaRPr lang="en-US" altLang="en-US"/>
          </a:p>
        </p:txBody>
      </p:sp>
      <p:sp>
        <p:nvSpPr>
          <p:cNvPr id="83970" name="Rectangle 2"/>
          <p:cNvSpPr>
            <a:spLocks noGrp="1" noChangeArrowheads="1"/>
          </p:cNvSpPr>
          <p:nvPr>
            <p:ph type="title"/>
          </p:nvPr>
        </p:nvSpPr>
        <p:spPr/>
        <p:txBody>
          <a:bodyPr/>
          <a:lstStyle/>
          <a:p>
            <a:r>
              <a:rPr lang="en-US"/>
              <a:t>Scrambling</a:t>
            </a:r>
          </a:p>
        </p:txBody>
      </p:sp>
      <p:sp>
        <p:nvSpPr>
          <p:cNvPr id="83971" name="Rectangle 3"/>
          <p:cNvSpPr>
            <a:spLocks noGrp="1" noChangeArrowheads="1"/>
          </p:cNvSpPr>
          <p:nvPr>
            <p:ph type="body" idx="1"/>
          </p:nvPr>
        </p:nvSpPr>
        <p:spPr>
          <a:xfrm>
            <a:off x="228600" y="1600200"/>
            <a:ext cx="8915400" cy="4724400"/>
          </a:xfrm>
        </p:spPr>
        <p:txBody>
          <a:bodyPr/>
          <a:lstStyle/>
          <a:p>
            <a:r>
              <a:rPr lang="en-US" sz="2600"/>
              <a:t>Dùng kỹ thuật scrambling để thay thế các chuỗi tạo ra hằng số điện áp</a:t>
            </a:r>
          </a:p>
          <a:p>
            <a:r>
              <a:rPr lang="en-US" sz="2600"/>
              <a:t>Chuỗi thay thế </a:t>
            </a:r>
          </a:p>
          <a:p>
            <a:pPr lvl="1"/>
            <a:r>
              <a:rPr lang="en-US" sz="2200"/>
              <a:t>Phải tạo ra đủ sự thay đổi tín hiệu, dùng cho việc đồng bộ hóa</a:t>
            </a:r>
          </a:p>
          <a:p>
            <a:pPr lvl="1"/>
            <a:r>
              <a:rPr lang="en-US" sz="2200"/>
              <a:t>Phải được nhận diện bởi bộ thu và thay thế trở lại chuỗi ban đầu</a:t>
            </a:r>
          </a:p>
          <a:p>
            <a:pPr lvl="1"/>
            <a:r>
              <a:rPr lang="en-US" sz="2200"/>
              <a:t>Cùng độ dài như chuỗi ban đầu</a:t>
            </a:r>
          </a:p>
          <a:p>
            <a:r>
              <a:rPr lang="en-US" sz="2600"/>
              <a:t>Không có thành phần một chiều</a:t>
            </a:r>
          </a:p>
          <a:p>
            <a:r>
              <a:rPr lang="en-US" sz="2600"/>
              <a:t>Không tạo ra chuỗi dài các tín hiệu mức 0</a:t>
            </a:r>
          </a:p>
          <a:p>
            <a:r>
              <a:rPr lang="en-US" sz="2600"/>
              <a:t>Không giảm tốc độ dữ liệu</a:t>
            </a:r>
          </a:p>
          <a:p>
            <a:r>
              <a:rPr lang="en-US" sz="2600"/>
              <a:t>Có khả năng phát hiện lỗi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B51DEC7-F089-478E-A713-C8FD17741AC1}" type="slidenum">
              <a:rPr lang="en-US" altLang="en-US"/>
              <a:pPr/>
              <a:t>25</a:t>
            </a:fld>
            <a:endParaRPr lang="en-US" altLang="en-US"/>
          </a:p>
        </p:txBody>
      </p:sp>
      <p:sp>
        <p:nvSpPr>
          <p:cNvPr id="86018" name="Rectangle 2"/>
          <p:cNvSpPr>
            <a:spLocks noGrp="1" noChangeArrowheads="1"/>
          </p:cNvSpPr>
          <p:nvPr>
            <p:ph type="title"/>
          </p:nvPr>
        </p:nvSpPr>
        <p:spPr/>
        <p:txBody>
          <a:bodyPr/>
          <a:lstStyle/>
          <a:p>
            <a:r>
              <a:rPr lang="en-US"/>
              <a:t>B8ZS</a:t>
            </a:r>
          </a:p>
        </p:txBody>
      </p:sp>
      <p:sp>
        <p:nvSpPr>
          <p:cNvPr id="86019" name="Rectangle 3"/>
          <p:cNvSpPr>
            <a:spLocks noGrp="1" noChangeArrowheads="1"/>
          </p:cNvSpPr>
          <p:nvPr>
            <p:ph type="body" idx="1"/>
          </p:nvPr>
        </p:nvSpPr>
        <p:spPr>
          <a:xfrm>
            <a:off x="228600" y="1295400"/>
            <a:ext cx="8686800" cy="4343400"/>
          </a:xfrm>
        </p:spPr>
        <p:txBody>
          <a:bodyPr/>
          <a:lstStyle/>
          <a:p>
            <a:pPr>
              <a:lnSpc>
                <a:spcPct val="80000"/>
              </a:lnSpc>
            </a:pPr>
            <a:r>
              <a:rPr lang="en-US"/>
              <a:t>B8ZS (Bipolar With 8 Zeros Substitution)</a:t>
            </a:r>
          </a:p>
          <a:p>
            <a:pPr>
              <a:lnSpc>
                <a:spcPct val="80000"/>
              </a:lnSpc>
            </a:pPr>
            <a:r>
              <a:rPr lang="en-US"/>
              <a:t>Dựa trên bipolar-AMI</a:t>
            </a:r>
          </a:p>
          <a:p>
            <a:pPr>
              <a:lnSpc>
                <a:spcPct val="80000"/>
              </a:lnSpc>
            </a:pPr>
            <a:r>
              <a:rPr lang="en-US"/>
              <a:t>Nếu có 8 số 0 liên tiếp và xung điện áp cuối cùng trước đó là dương, mã thành 000+–0–+</a:t>
            </a:r>
          </a:p>
          <a:p>
            <a:pPr>
              <a:lnSpc>
                <a:spcPct val="80000"/>
              </a:lnSpc>
            </a:pPr>
            <a:r>
              <a:rPr lang="en-US"/>
              <a:t>Nếu có 8 số 0 liên tiếp và xung điện áp cuối cùng trước đó là âm, mã thành 000–+0+–</a:t>
            </a:r>
          </a:p>
          <a:p>
            <a:pPr>
              <a:lnSpc>
                <a:spcPct val="80000"/>
              </a:lnSpc>
            </a:pPr>
            <a:r>
              <a:rPr lang="en-US"/>
              <a:t>Gây ra 2 vi phạm mã AMI</a:t>
            </a:r>
          </a:p>
          <a:p>
            <a:pPr>
              <a:lnSpc>
                <a:spcPct val="80000"/>
              </a:lnSpc>
            </a:pPr>
            <a:r>
              <a:rPr lang="en-US"/>
              <a:t>Khó có thể xuất hiện với tác động bởi nhiễu</a:t>
            </a:r>
          </a:p>
          <a:p>
            <a:pPr>
              <a:lnSpc>
                <a:spcPct val="80000"/>
              </a:lnSpc>
            </a:pPr>
            <a:r>
              <a:rPr lang="en-US"/>
              <a:t>Bộ thu phát hiện và diễn giải chúng thành 8 số 0 liên tiếp</a:t>
            </a:r>
          </a:p>
          <a:p>
            <a:pPr>
              <a:lnSpc>
                <a:spcPct val="80000"/>
              </a:lnSpc>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B30501-EBD9-4AFE-B0D5-2C15D076F80C}" type="slidenum">
              <a:rPr lang="en-US" altLang="en-US"/>
              <a:pPr/>
              <a:t>26</a:t>
            </a:fld>
            <a:endParaRPr lang="en-US" altLang="en-US"/>
          </a:p>
        </p:txBody>
      </p:sp>
      <p:sp>
        <p:nvSpPr>
          <p:cNvPr id="88066" name="Rectangle 2"/>
          <p:cNvSpPr>
            <a:spLocks noGrp="1" noChangeArrowheads="1"/>
          </p:cNvSpPr>
          <p:nvPr>
            <p:ph type="title"/>
          </p:nvPr>
        </p:nvSpPr>
        <p:spPr/>
        <p:txBody>
          <a:bodyPr/>
          <a:lstStyle/>
          <a:p>
            <a:r>
              <a:rPr lang="en-US"/>
              <a:t>B8ZS</a:t>
            </a: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41388"/>
            <a:ext cx="6280150"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05200"/>
            <a:ext cx="8501063"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9" name="Rectangle 5"/>
          <p:cNvSpPr>
            <a:spLocks noChangeArrowheads="1"/>
          </p:cNvSpPr>
          <p:nvPr/>
        </p:nvSpPr>
        <p:spPr bwMode="auto">
          <a:xfrm>
            <a:off x="1171575" y="4114800"/>
            <a:ext cx="4267200" cy="381000"/>
          </a:xfrm>
          <a:prstGeom prst="rect">
            <a:avLst/>
          </a:prstGeom>
          <a:solidFill>
            <a:srgbClr val="FFFF00">
              <a:alpha val="39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41262E-B5BE-472A-9512-E67F3CF4EDD8}" type="slidenum">
              <a:rPr lang="en-US" altLang="en-US"/>
              <a:pPr/>
              <a:t>27</a:t>
            </a:fld>
            <a:endParaRPr lang="en-US" altLang="en-US"/>
          </a:p>
        </p:txBody>
      </p:sp>
      <p:sp>
        <p:nvSpPr>
          <p:cNvPr id="90114" name="Rectangle 2"/>
          <p:cNvSpPr>
            <a:spLocks noGrp="1" noChangeArrowheads="1"/>
          </p:cNvSpPr>
          <p:nvPr>
            <p:ph type="title"/>
          </p:nvPr>
        </p:nvSpPr>
        <p:spPr/>
        <p:txBody>
          <a:bodyPr/>
          <a:lstStyle/>
          <a:p>
            <a:r>
              <a:rPr lang="en-US"/>
              <a:t>HDB3</a:t>
            </a:r>
          </a:p>
        </p:txBody>
      </p:sp>
      <p:sp>
        <p:nvSpPr>
          <p:cNvPr id="90115" name="Rectangle 3"/>
          <p:cNvSpPr>
            <a:spLocks noGrp="1" noChangeArrowheads="1"/>
          </p:cNvSpPr>
          <p:nvPr>
            <p:ph type="body" idx="1"/>
          </p:nvPr>
        </p:nvSpPr>
        <p:spPr>
          <a:xfrm>
            <a:off x="457200" y="1600200"/>
            <a:ext cx="8229600" cy="2133600"/>
          </a:xfrm>
        </p:spPr>
        <p:txBody>
          <a:bodyPr/>
          <a:lstStyle/>
          <a:p>
            <a:pPr>
              <a:lnSpc>
                <a:spcPct val="90000"/>
              </a:lnSpc>
            </a:pPr>
            <a:r>
              <a:rPr lang="en-US" sz="2600"/>
              <a:t>HDB3 (High Density Bipolar 3 Zeros)</a:t>
            </a:r>
          </a:p>
          <a:p>
            <a:pPr>
              <a:lnSpc>
                <a:spcPct val="90000"/>
              </a:lnSpc>
            </a:pPr>
            <a:r>
              <a:rPr lang="en-US" sz="2600"/>
              <a:t>Dựa trên bipolar-AMI</a:t>
            </a:r>
          </a:p>
          <a:p>
            <a:pPr>
              <a:lnSpc>
                <a:spcPct val="90000"/>
              </a:lnSpc>
            </a:pPr>
            <a:r>
              <a:rPr lang="en-US" sz="2600"/>
              <a:t>Chuỗi 4 số 0 liên tiếp được thay thế bởi một hoặc hai xung</a:t>
            </a:r>
          </a:p>
          <a:p>
            <a:pPr lvl="2">
              <a:lnSpc>
                <a:spcPct val="90000"/>
              </a:lnSpc>
              <a:buFont typeface="Wingdings" pitchFamily="2" charset="2"/>
              <a:buNone/>
            </a:pP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361813-5F1C-4AB2-9EDA-7B797611C01D}" type="slidenum">
              <a:rPr lang="en-US" altLang="en-US"/>
              <a:pPr/>
              <a:t>28</a:t>
            </a:fld>
            <a:endParaRPr lang="en-US" altLang="en-US"/>
          </a:p>
        </p:txBody>
      </p:sp>
      <p:sp>
        <p:nvSpPr>
          <p:cNvPr id="92162" name="Rectangle 2"/>
          <p:cNvSpPr>
            <a:spLocks noGrp="1" noChangeArrowheads="1"/>
          </p:cNvSpPr>
          <p:nvPr>
            <p:ph type="title"/>
          </p:nvPr>
        </p:nvSpPr>
        <p:spPr/>
        <p:txBody>
          <a:bodyPr/>
          <a:lstStyle/>
          <a:p>
            <a:r>
              <a:rPr lang="en-US"/>
              <a:t>HDB3</a:t>
            </a:r>
          </a:p>
        </p:txBody>
      </p:sp>
      <p:pic>
        <p:nvPicPr>
          <p:cNvPr id="921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14400"/>
            <a:ext cx="3884613" cy="258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81400"/>
            <a:ext cx="8391525"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5" name="Line 5"/>
          <p:cNvSpPr>
            <a:spLocks noChangeShapeType="1"/>
          </p:cNvSpPr>
          <p:nvPr/>
        </p:nvSpPr>
        <p:spPr bwMode="auto">
          <a:xfrm>
            <a:off x="1219200" y="6477000"/>
            <a:ext cx="2209800" cy="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2166" name="Line 6"/>
          <p:cNvSpPr>
            <a:spLocks noChangeShapeType="1"/>
          </p:cNvSpPr>
          <p:nvPr/>
        </p:nvSpPr>
        <p:spPr bwMode="auto">
          <a:xfrm>
            <a:off x="3429000" y="3962400"/>
            <a:ext cx="2057400" cy="0"/>
          </a:xfrm>
          <a:prstGeom prst="line">
            <a:avLst/>
          </a:prstGeom>
          <a:noFill/>
          <a:ln w="28575">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725AEFA-4ED0-4C49-A6D2-D8B395D95396}" type="slidenum">
              <a:rPr lang="en-US" altLang="en-US"/>
              <a:pPr/>
              <a:t>29</a:t>
            </a:fld>
            <a:endParaRPr lang="en-US" altLang="en-US"/>
          </a:p>
        </p:txBody>
      </p:sp>
      <p:sp>
        <p:nvSpPr>
          <p:cNvPr id="372738" name="Rectangle 2"/>
          <p:cNvSpPr>
            <a:spLocks noGrp="1" noChangeArrowheads="1"/>
          </p:cNvSpPr>
          <p:nvPr>
            <p:ph type="title"/>
          </p:nvPr>
        </p:nvSpPr>
        <p:spPr/>
        <p:txBody>
          <a:bodyPr/>
          <a:lstStyle/>
          <a:p>
            <a:r>
              <a:rPr lang="en-US" altLang="en-US"/>
              <a:t>B8ZS and HDB3</a:t>
            </a:r>
          </a:p>
        </p:txBody>
      </p:sp>
      <p:pic>
        <p:nvPicPr>
          <p:cNvPr id="372739" name="Picture 3"/>
          <p:cNvPicPr>
            <a:picLocks noChangeAspect="1" noChangeArrowheads="1"/>
          </p:cNvPicPr>
          <p:nvPr/>
        </p:nvPicPr>
        <p:blipFill>
          <a:blip r:embed="rId2">
            <a:extLst>
              <a:ext uri="{28A0092B-C50C-407E-A947-70E740481C1C}">
                <a14:useLocalDpi xmlns:a14="http://schemas.microsoft.com/office/drawing/2010/main" val="0"/>
              </a:ext>
            </a:extLst>
          </a:blip>
          <a:srcRect b="11125"/>
          <a:stretch>
            <a:fillRect/>
          </a:stretch>
        </p:blipFill>
        <p:spPr bwMode="auto">
          <a:xfrm>
            <a:off x="457200" y="1343025"/>
            <a:ext cx="79248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A702C7E1-2B07-4B13-8CDB-BF5FB7EF6A86}" type="slidenum">
              <a:rPr lang="en-US" altLang="en-US"/>
              <a:pPr/>
              <a:t>3</a:t>
            </a:fld>
            <a:endParaRPr lang="en-US" altLang="en-US"/>
          </a:p>
        </p:txBody>
      </p:sp>
      <p:sp>
        <p:nvSpPr>
          <p:cNvPr id="40962" name="Rectangle 2"/>
          <p:cNvSpPr>
            <a:spLocks noGrp="1" noChangeArrowheads="1"/>
          </p:cNvSpPr>
          <p:nvPr>
            <p:ph type="title"/>
          </p:nvPr>
        </p:nvSpPr>
        <p:spPr/>
        <p:txBody>
          <a:bodyPr/>
          <a:lstStyle/>
          <a:p>
            <a:r>
              <a:rPr lang="en-US"/>
              <a:t>Digital Data, Digital Signal</a:t>
            </a:r>
            <a:br>
              <a:rPr lang="en-US"/>
            </a:br>
            <a:r>
              <a:rPr lang="en-US"/>
              <a:t>Dữ liệu sô, tín hiệu số </a:t>
            </a:r>
            <a:br>
              <a:rPr lang="en-US"/>
            </a:br>
            <a:endParaRPr lang="en-US"/>
          </a:p>
        </p:txBody>
      </p:sp>
      <p:sp>
        <p:nvSpPr>
          <p:cNvPr id="40963" name="Rectangle 3"/>
          <p:cNvSpPr>
            <a:spLocks noGrp="1" noChangeArrowheads="1"/>
          </p:cNvSpPr>
          <p:nvPr>
            <p:ph type="body" sz="half" idx="1"/>
          </p:nvPr>
        </p:nvSpPr>
        <p:spPr>
          <a:xfrm>
            <a:off x="533400" y="1828800"/>
            <a:ext cx="8001000" cy="3200400"/>
          </a:xfrm>
        </p:spPr>
        <p:txBody>
          <a:bodyPr/>
          <a:lstStyle/>
          <a:p>
            <a:pPr>
              <a:lnSpc>
                <a:spcPct val="90000"/>
              </a:lnSpc>
            </a:pPr>
            <a:r>
              <a:rPr lang="en-US" sz="3400"/>
              <a:t>Tín hiệu số</a:t>
            </a:r>
          </a:p>
          <a:p>
            <a:pPr lvl="1">
              <a:lnSpc>
                <a:spcPct val="90000"/>
              </a:lnSpc>
            </a:pPr>
            <a:r>
              <a:rPr lang="en-US" sz="3000"/>
              <a:t>Các xung điện áp rời rạc, không liên tục</a:t>
            </a:r>
          </a:p>
          <a:p>
            <a:pPr lvl="1">
              <a:lnSpc>
                <a:spcPct val="90000"/>
              </a:lnSpc>
            </a:pPr>
            <a:r>
              <a:rPr lang="en-US" sz="3000"/>
              <a:t>Mỗi xung là một phần tử tín hiệu</a:t>
            </a:r>
          </a:p>
          <a:p>
            <a:pPr lvl="1">
              <a:lnSpc>
                <a:spcPct val="90000"/>
              </a:lnSpc>
            </a:pPr>
            <a:r>
              <a:rPr lang="en-US" sz="3000"/>
              <a:t>Dữ liệu nhị phân được mã hóa thành các phần tử tín hiệu</a:t>
            </a:r>
          </a:p>
          <a:p>
            <a:pPr>
              <a:lnSpc>
                <a:spcPct val="90000"/>
              </a:lnSpc>
              <a:buFont typeface="Wingdings" pitchFamily="2" charset="2"/>
              <a:buNone/>
            </a:pPr>
            <a:endParaRPr lang="en-US"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964770-6ED3-46FA-97B1-B39E55D921B8}" type="slidenum">
              <a:rPr lang="en-US" altLang="en-US"/>
              <a:pPr/>
              <a:t>30</a:t>
            </a:fld>
            <a:endParaRPr lang="en-US" altLang="en-US"/>
          </a:p>
        </p:txBody>
      </p:sp>
      <p:sp>
        <p:nvSpPr>
          <p:cNvPr id="104450" name="Rectangle 2"/>
          <p:cNvSpPr>
            <a:spLocks noGrp="1" noChangeArrowheads="1"/>
          </p:cNvSpPr>
          <p:nvPr>
            <p:ph type="body" idx="1"/>
          </p:nvPr>
        </p:nvSpPr>
        <p:spPr>
          <a:xfrm>
            <a:off x="457200" y="1600200"/>
            <a:ext cx="8153400" cy="4530725"/>
          </a:xfrm>
        </p:spPr>
        <p:txBody>
          <a:bodyPr/>
          <a:lstStyle/>
          <a:p>
            <a:r>
              <a:rPr lang="en-US"/>
              <a:t>Dùng để truyền dữ liệu số trên mạng điện thoại công cộng</a:t>
            </a:r>
          </a:p>
          <a:p>
            <a:pPr lvl="1"/>
            <a:r>
              <a:rPr lang="en-US"/>
              <a:t>300Hz </a:t>
            </a:r>
            <a:r>
              <a:rPr lang="en-US">
                <a:sym typeface="Symbol" pitchFamily="18" charset="2"/>
              </a:rPr>
              <a:t></a:t>
            </a:r>
            <a:r>
              <a:rPr lang="en-US"/>
              <a:t> 3400Hz</a:t>
            </a:r>
          </a:p>
          <a:p>
            <a:pPr lvl="1"/>
            <a:r>
              <a:rPr lang="en-US"/>
              <a:t>Sử dụng thiết bị MODEM (MOdulator-DEMulator)</a:t>
            </a:r>
          </a:p>
          <a:p>
            <a:r>
              <a:rPr lang="en-US"/>
              <a:t>Điều biên: Amplitude-Shift Keying (ASK)</a:t>
            </a:r>
          </a:p>
          <a:p>
            <a:r>
              <a:rPr lang="en-US"/>
              <a:t>Điều tần: Frequency-Shift Keying (FSK)</a:t>
            </a:r>
          </a:p>
          <a:p>
            <a:r>
              <a:rPr lang="en-US"/>
              <a:t>Điều pha: Phase-Shift Keying (PSK)</a:t>
            </a:r>
          </a:p>
        </p:txBody>
      </p:sp>
      <p:sp>
        <p:nvSpPr>
          <p:cNvPr id="104451" name="Rectangle 3"/>
          <p:cNvSpPr>
            <a:spLocks noGrp="1" noChangeArrowheads="1"/>
          </p:cNvSpPr>
          <p:nvPr>
            <p:ph type="title"/>
          </p:nvPr>
        </p:nvSpPr>
        <p:spPr/>
        <p:txBody>
          <a:bodyPr/>
          <a:lstStyle/>
          <a:p>
            <a:r>
              <a:rPr lang="en-US"/>
              <a:t>Dữ liệu số, tín hiệu tuần tự</a:t>
            </a:r>
            <a:endParaRPr lang="en-US">
              <a:sym typeface="Symbol"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CBC9DC-2195-4E51-8338-45D08E1C11FC}" type="slidenum">
              <a:rPr lang="en-US" altLang="en-US"/>
              <a:pPr/>
              <a:t>31</a:t>
            </a:fld>
            <a:endParaRPr lang="en-US" altLang="en-US"/>
          </a:p>
        </p:txBody>
      </p:sp>
      <p:sp>
        <p:nvSpPr>
          <p:cNvPr id="373762" name="Rectangle 2"/>
          <p:cNvSpPr>
            <a:spLocks noGrp="1" noChangeArrowheads="1"/>
          </p:cNvSpPr>
          <p:nvPr>
            <p:ph type="title"/>
          </p:nvPr>
        </p:nvSpPr>
        <p:spPr/>
        <p:txBody>
          <a:bodyPr/>
          <a:lstStyle/>
          <a:p>
            <a:r>
              <a:rPr lang="en-US" altLang="en-US"/>
              <a:t>Các kỹ thuật điều biến</a:t>
            </a:r>
          </a:p>
        </p:txBody>
      </p:sp>
      <p:pic>
        <p:nvPicPr>
          <p:cNvPr id="373763" name="Picture 3"/>
          <p:cNvPicPr>
            <a:picLocks noChangeAspect="1" noChangeArrowheads="1"/>
          </p:cNvPicPr>
          <p:nvPr/>
        </p:nvPicPr>
        <p:blipFill>
          <a:blip r:embed="rId2">
            <a:extLst>
              <a:ext uri="{28A0092B-C50C-407E-A947-70E740481C1C}">
                <a14:useLocalDpi xmlns:a14="http://schemas.microsoft.com/office/drawing/2010/main" val="0"/>
              </a:ext>
            </a:extLst>
          </a:blip>
          <a:srcRect r="4240" b="15945"/>
          <a:stretch>
            <a:fillRect/>
          </a:stretch>
        </p:blipFill>
        <p:spPr bwMode="auto">
          <a:xfrm>
            <a:off x="685800" y="1371600"/>
            <a:ext cx="7467600"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A767E572-AF01-4EA7-8548-5B7395A2C8A8}" type="slidenum">
              <a:rPr lang="en-US" altLang="en-US"/>
              <a:pPr/>
              <a:t>32</a:t>
            </a:fld>
            <a:endParaRPr lang="en-US" altLang="en-US"/>
          </a:p>
        </p:txBody>
      </p:sp>
      <p:sp>
        <p:nvSpPr>
          <p:cNvPr id="106498" name="Rectangle 2"/>
          <p:cNvSpPr>
            <a:spLocks noGrp="1" noChangeArrowheads="1"/>
          </p:cNvSpPr>
          <p:nvPr>
            <p:ph type="title"/>
          </p:nvPr>
        </p:nvSpPr>
        <p:spPr/>
        <p:txBody>
          <a:bodyPr/>
          <a:lstStyle/>
          <a:p>
            <a:r>
              <a:rPr lang="en-US"/>
              <a:t>Điều biên (ASK)</a:t>
            </a:r>
          </a:p>
        </p:txBody>
      </p:sp>
      <p:sp>
        <p:nvSpPr>
          <p:cNvPr id="106499" name="Rectangle 3"/>
          <p:cNvSpPr>
            <a:spLocks noGrp="1" noChangeArrowheads="1"/>
          </p:cNvSpPr>
          <p:nvPr>
            <p:ph type="body" sz="half" idx="1"/>
          </p:nvPr>
        </p:nvSpPr>
        <p:spPr>
          <a:xfrm>
            <a:off x="457200" y="1662113"/>
            <a:ext cx="8229600" cy="4468812"/>
          </a:xfrm>
        </p:spPr>
        <p:txBody>
          <a:bodyPr/>
          <a:lstStyle/>
          <a:p>
            <a:r>
              <a:rPr lang="en-US" sz="2600"/>
              <a:t>Các giá trị thể hiện bằng các biên độ khác nhau của sóng mang</a:t>
            </a:r>
          </a:p>
          <a:p>
            <a:r>
              <a:rPr lang="en-US" sz="2600"/>
              <a:t>Thông thường một biên độ bằng 0</a:t>
            </a:r>
          </a:p>
          <a:p>
            <a:r>
              <a:rPr lang="en-US" sz="2600"/>
              <a:t>Dễ bị ảnh hưởng khi có sự thay đổi nhiễu điện áp</a:t>
            </a:r>
          </a:p>
          <a:p>
            <a:r>
              <a:rPr lang="en-US" sz="2600"/>
              <a:t>Phương pháp này chỉ phù hợp trong truyền số liệu tốc độ thấp (~1200bps trên kênh truyền thoại) </a:t>
            </a:r>
          </a:p>
          <a:p>
            <a:r>
              <a:rPr lang="en-US" sz="2600"/>
              <a:t>Tần số của tín hiệu sóng mang được dùng phụ thuộc vào chuẩn giao tiếp đang được sử dụng</a:t>
            </a:r>
          </a:p>
          <a:p>
            <a:r>
              <a:rPr lang="en-US" sz="2600"/>
              <a:t>Kỹ thuật được dùng trong cáp quang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48EC85-2B77-4507-81AB-C4517B1CFB77}" type="slidenum">
              <a:rPr lang="en-US" altLang="en-US"/>
              <a:pPr/>
              <a:t>33</a:t>
            </a:fld>
            <a:endParaRPr lang="en-US" altLang="en-US"/>
          </a:p>
        </p:txBody>
      </p:sp>
      <p:sp>
        <p:nvSpPr>
          <p:cNvPr id="110594" name="Rectangle 2"/>
          <p:cNvSpPr>
            <a:spLocks noGrp="1" noChangeArrowheads="1"/>
          </p:cNvSpPr>
          <p:nvPr>
            <p:ph type="title"/>
          </p:nvPr>
        </p:nvSpPr>
        <p:spPr/>
        <p:txBody>
          <a:bodyPr/>
          <a:lstStyle/>
          <a:p>
            <a:r>
              <a:rPr lang="en-US"/>
              <a:t>Điều biên (ASK)</a:t>
            </a:r>
          </a:p>
        </p:txBody>
      </p:sp>
      <p:pic>
        <p:nvPicPr>
          <p:cNvPr id="11059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8" y="1398588"/>
            <a:ext cx="8505825"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40C2695F-7842-4BE9-9E5F-A6247AEB2EF4}" type="slidenum">
              <a:rPr lang="en-US" altLang="en-US"/>
              <a:pPr/>
              <a:t>34</a:t>
            </a:fld>
            <a:endParaRPr lang="en-US" altLang="en-US"/>
          </a:p>
        </p:txBody>
      </p:sp>
      <p:sp>
        <p:nvSpPr>
          <p:cNvPr id="380933" name="Rectangle 5"/>
          <p:cNvSpPr>
            <a:spLocks noGrp="1" noChangeArrowheads="1"/>
          </p:cNvSpPr>
          <p:nvPr>
            <p:ph type="title"/>
          </p:nvPr>
        </p:nvSpPr>
        <p:spPr/>
        <p:txBody>
          <a:bodyPr/>
          <a:lstStyle/>
          <a:p>
            <a:r>
              <a:rPr lang="en-US"/>
              <a:t>Amplitude-Shift Keying</a:t>
            </a:r>
          </a:p>
        </p:txBody>
      </p:sp>
      <p:graphicFrame>
        <p:nvGraphicFramePr>
          <p:cNvPr id="380932" name="Object 4"/>
          <p:cNvGraphicFramePr>
            <a:graphicFrameLocks noGrp="1" noChangeAspect="1"/>
          </p:cNvGraphicFramePr>
          <p:nvPr>
            <p:ph sz="half" idx="1"/>
          </p:nvPr>
        </p:nvGraphicFramePr>
        <p:xfrm>
          <a:off x="1409700" y="1295400"/>
          <a:ext cx="6361113" cy="1538288"/>
        </p:xfrm>
        <a:graphic>
          <a:graphicData uri="http://schemas.openxmlformats.org/presentationml/2006/ole">
            <mc:AlternateContent xmlns:mc="http://schemas.openxmlformats.org/markup-compatibility/2006">
              <mc:Choice xmlns:v="urn:schemas-microsoft-com:vml" Requires="v">
                <p:oleObj spid="_x0000_s380947" name="Equation" r:id="rId3" imgW="1942920" imgH="469800" progId="Equation.3">
                  <p:embed/>
                </p:oleObj>
              </mc:Choice>
              <mc:Fallback>
                <p:oleObj name="Equation" r:id="rId3" imgW="194292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295400"/>
                        <a:ext cx="6361113" cy="153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35" name="Object 7"/>
          <p:cNvGraphicFramePr>
            <a:graphicFrameLocks noGrp="1" noChangeAspect="1"/>
          </p:cNvGraphicFramePr>
          <p:nvPr>
            <p:ph sz="half" idx="2"/>
          </p:nvPr>
        </p:nvGraphicFramePr>
        <p:xfrm>
          <a:off x="1487488" y="3748088"/>
          <a:ext cx="6130925" cy="1492250"/>
        </p:xfrm>
        <a:graphic>
          <a:graphicData uri="http://schemas.openxmlformats.org/presentationml/2006/ole">
            <mc:AlternateContent xmlns:mc="http://schemas.openxmlformats.org/markup-compatibility/2006">
              <mc:Choice xmlns:v="urn:schemas-microsoft-com:vml" Requires="v">
                <p:oleObj spid="_x0000_s380948" name="Equation" r:id="rId5" imgW="1930320" imgH="469800" progId="Equation.3">
                  <p:embed/>
                </p:oleObj>
              </mc:Choice>
              <mc:Fallback>
                <p:oleObj name="Equation" r:id="rId5" imgW="1930320" imgH="469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3748088"/>
                        <a:ext cx="6130925"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8" name="Rectangle 10"/>
          <p:cNvSpPr>
            <a:spLocks noChangeArrowheads="1"/>
          </p:cNvSpPr>
          <p:nvPr/>
        </p:nvSpPr>
        <p:spPr bwMode="auto">
          <a:xfrm>
            <a:off x="533400" y="2971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r>
              <a:rPr lang="en-US" sz="2600"/>
              <a:t>Với một biên độ bằng 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11CCEB7-41B5-477F-86B7-51BD7C73B272}" type="slidenum">
              <a:rPr lang="en-US" altLang="en-US"/>
              <a:pPr/>
              <a:t>35</a:t>
            </a:fld>
            <a:endParaRPr lang="en-US" altLang="en-US"/>
          </a:p>
        </p:txBody>
      </p:sp>
      <p:sp>
        <p:nvSpPr>
          <p:cNvPr id="108546" name="Rectangle 2"/>
          <p:cNvSpPr>
            <a:spLocks noGrp="1" noChangeArrowheads="1"/>
          </p:cNvSpPr>
          <p:nvPr>
            <p:ph type="title"/>
          </p:nvPr>
        </p:nvSpPr>
        <p:spPr/>
        <p:txBody>
          <a:bodyPr/>
          <a:lstStyle/>
          <a:p>
            <a:r>
              <a:rPr lang="en-US" sz="3800"/>
              <a:t>Điều biên (ASK) với một biên độ bằng 0</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69342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FEAEE8A-9CA7-4345-A6D4-D2B048C6BF7A}" type="slidenum">
              <a:rPr lang="en-US" altLang="en-US"/>
              <a:pPr/>
              <a:t>36</a:t>
            </a:fld>
            <a:endParaRPr lang="en-US" altLang="en-US"/>
          </a:p>
        </p:txBody>
      </p:sp>
      <p:sp>
        <p:nvSpPr>
          <p:cNvPr id="112642" name="Rectangle 2"/>
          <p:cNvSpPr>
            <a:spLocks noGrp="1" noChangeArrowheads="1"/>
          </p:cNvSpPr>
          <p:nvPr>
            <p:ph type="title"/>
          </p:nvPr>
        </p:nvSpPr>
        <p:spPr/>
        <p:txBody>
          <a:bodyPr/>
          <a:lstStyle/>
          <a:p>
            <a:r>
              <a:rPr lang="en-US" sz="3800"/>
              <a:t>Binary Frequency-Shift Keying (BFSK)</a:t>
            </a:r>
          </a:p>
        </p:txBody>
      </p:sp>
      <p:sp>
        <p:nvSpPr>
          <p:cNvPr id="112643" name="Rectangle 3"/>
          <p:cNvSpPr>
            <a:spLocks noGrp="1" noChangeArrowheads="1"/>
          </p:cNvSpPr>
          <p:nvPr>
            <p:ph type="body" idx="1"/>
          </p:nvPr>
        </p:nvSpPr>
        <p:spPr>
          <a:xfrm>
            <a:off x="457200" y="1600200"/>
            <a:ext cx="8229600" cy="4114800"/>
          </a:xfrm>
        </p:spPr>
        <p:txBody>
          <a:bodyPr/>
          <a:lstStyle/>
          <a:p>
            <a:pPr>
              <a:lnSpc>
                <a:spcPct val="90000"/>
              </a:lnSpc>
            </a:pPr>
            <a:r>
              <a:rPr lang="en-US"/>
              <a:t>Sử dụng hai tần số sóng mang: tần số cao tương ứng mức 1, tần số thấp tương ứng mức 0.</a:t>
            </a:r>
          </a:p>
          <a:p>
            <a:pPr>
              <a:lnSpc>
                <a:spcPct val="90000"/>
              </a:lnSpc>
            </a:pPr>
            <a:r>
              <a:rPr lang="en-US"/>
              <a:t>Ít lỗi hơn so với ASK</a:t>
            </a:r>
          </a:p>
          <a:p>
            <a:pPr>
              <a:lnSpc>
                <a:spcPct val="90000"/>
              </a:lnSpc>
            </a:pPr>
            <a:r>
              <a:rPr lang="en-US"/>
              <a:t>Được sử dụng truyền dữ liệu tốc độ 1200bps hay thấp hơn trên mạng điện thoại</a:t>
            </a:r>
          </a:p>
          <a:p>
            <a:pPr>
              <a:lnSpc>
                <a:spcPct val="90000"/>
              </a:lnSpc>
            </a:pPr>
            <a:r>
              <a:rPr lang="en-US"/>
              <a:t>Có thể dùng tần số cao (3-30MHz) để truyền trên sóng radio hoặc cáp đồng trục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C54E64-FAE5-495B-9A23-9DD3BC052AB1}" type="slidenum">
              <a:rPr lang="en-US" altLang="en-US"/>
              <a:pPr/>
              <a:t>37</a:t>
            </a:fld>
            <a:endParaRPr lang="en-US" altLang="en-US"/>
          </a:p>
        </p:txBody>
      </p:sp>
      <p:sp>
        <p:nvSpPr>
          <p:cNvPr id="114690" name="Rectangle 2"/>
          <p:cNvSpPr>
            <a:spLocks noGrp="1" noChangeArrowheads="1"/>
          </p:cNvSpPr>
          <p:nvPr>
            <p:ph type="title"/>
          </p:nvPr>
        </p:nvSpPr>
        <p:spPr/>
        <p:txBody>
          <a:bodyPr/>
          <a:lstStyle/>
          <a:p>
            <a:r>
              <a:rPr lang="en-US" sz="3800"/>
              <a:t>Binary Frequency-Shift Keying (BFSK)</a:t>
            </a:r>
          </a:p>
        </p:txBody>
      </p:sp>
      <p:pic>
        <p:nvPicPr>
          <p:cNvPr id="114692" name="Picture 4"/>
          <p:cNvPicPr>
            <a:picLocks noChangeAspect="1" noChangeArrowheads="1"/>
          </p:cNvPicPr>
          <p:nvPr/>
        </p:nvPicPr>
        <p:blipFill>
          <a:blip r:embed="rId4">
            <a:extLst>
              <a:ext uri="{28A0092B-C50C-407E-A947-70E740481C1C}">
                <a14:useLocalDpi xmlns:a14="http://schemas.microsoft.com/office/drawing/2010/main" val="0"/>
              </a:ext>
            </a:extLst>
          </a:blip>
          <a:srcRect t="32701" r="4257" b="42044"/>
          <a:stretch>
            <a:fillRect/>
          </a:stretch>
        </p:blipFill>
        <p:spPr bwMode="auto">
          <a:xfrm>
            <a:off x="990600" y="2438400"/>
            <a:ext cx="7467600" cy="21145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4693" name="Object 5"/>
          <p:cNvGraphicFramePr>
            <a:graphicFrameLocks noGrp="1" noChangeAspect="1"/>
          </p:cNvGraphicFramePr>
          <p:nvPr>
            <p:ph idx="1"/>
          </p:nvPr>
        </p:nvGraphicFramePr>
        <p:xfrm>
          <a:off x="2133600" y="4648200"/>
          <a:ext cx="5549900" cy="1377950"/>
        </p:xfrm>
        <a:graphic>
          <a:graphicData uri="http://schemas.openxmlformats.org/presentationml/2006/ole">
            <mc:AlternateContent xmlns:mc="http://schemas.openxmlformats.org/markup-compatibility/2006">
              <mc:Choice xmlns:v="urn:schemas-microsoft-com:vml" Requires="v">
                <p:oleObj spid="_x0000_s114700" name="Equation" r:id="rId5" imgW="1892160" imgH="469800" progId="Equation.3">
                  <p:embed/>
                </p:oleObj>
              </mc:Choice>
              <mc:Fallback>
                <p:oleObj name="Equation" r:id="rId5" imgW="189216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648200"/>
                        <a:ext cx="554990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4695" name="Picture 7" descr="bx"/>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290638"/>
            <a:ext cx="6477000" cy="1160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24DA16-D822-4099-90C7-C9273C335780}" type="slidenum">
              <a:rPr lang="en-US" altLang="en-US"/>
              <a:pPr/>
              <a:t>38</a:t>
            </a:fld>
            <a:endParaRPr lang="en-US" altLang="en-US"/>
          </a:p>
        </p:txBody>
      </p:sp>
      <p:sp>
        <p:nvSpPr>
          <p:cNvPr id="116738" name="Rectangle 2"/>
          <p:cNvSpPr>
            <a:spLocks noGrp="1" noChangeArrowheads="1"/>
          </p:cNvSpPr>
          <p:nvPr>
            <p:ph type="title"/>
          </p:nvPr>
        </p:nvSpPr>
        <p:spPr/>
        <p:txBody>
          <a:bodyPr/>
          <a:lstStyle/>
          <a:p>
            <a:r>
              <a:rPr lang="en-US"/>
              <a:t>Multiple Frequency-Shift Keying</a:t>
            </a:r>
          </a:p>
        </p:txBody>
      </p:sp>
      <p:sp>
        <p:nvSpPr>
          <p:cNvPr id="116739" name="Rectangle 3"/>
          <p:cNvSpPr>
            <a:spLocks noGrp="1" noChangeArrowheads="1"/>
          </p:cNvSpPr>
          <p:nvPr>
            <p:ph type="body" idx="1"/>
          </p:nvPr>
        </p:nvSpPr>
        <p:spPr/>
        <p:txBody>
          <a:bodyPr/>
          <a:lstStyle/>
          <a:p>
            <a:r>
              <a:rPr lang="en-US"/>
              <a:t>Dùng nhiều hơn 2 tần số</a:t>
            </a:r>
          </a:p>
          <a:p>
            <a:r>
              <a:rPr lang="en-US"/>
              <a:t>Băng thông được dùng hiệu quả hơn</a:t>
            </a:r>
          </a:p>
          <a:p>
            <a:r>
              <a:rPr lang="en-US"/>
              <a:t>Khả năng lỗi nhiều hơn</a:t>
            </a:r>
          </a:p>
          <a:p>
            <a:r>
              <a:rPr lang="en-US"/>
              <a:t>Mỗi phần tử tín hiệu biểu diễn nhiều hơn 1 bit dữ liệu</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307E21-8F1F-440B-8170-6504CA3FC6BA}" type="slidenum">
              <a:rPr lang="en-US" altLang="en-US"/>
              <a:pPr/>
              <a:t>39</a:t>
            </a:fld>
            <a:endParaRPr lang="en-US" altLang="en-US"/>
          </a:p>
        </p:txBody>
      </p:sp>
      <p:sp>
        <p:nvSpPr>
          <p:cNvPr id="374786" name="Rectangle 2"/>
          <p:cNvSpPr>
            <a:spLocks noGrp="1" noChangeArrowheads="1"/>
          </p:cNvSpPr>
          <p:nvPr>
            <p:ph type="title"/>
          </p:nvPr>
        </p:nvSpPr>
        <p:spPr>
          <a:xfrm>
            <a:off x="457200" y="277813"/>
            <a:ext cx="8686800" cy="1139825"/>
          </a:xfrm>
        </p:spPr>
        <p:txBody>
          <a:bodyPr/>
          <a:lstStyle/>
          <a:p>
            <a:r>
              <a:rPr lang="en-US" altLang="en-US" sz="3800"/>
              <a:t>Điều tần trên đường truyền mức âm thanh</a:t>
            </a:r>
          </a:p>
        </p:txBody>
      </p:sp>
      <p:pic>
        <p:nvPicPr>
          <p:cNvPr id="374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63663"/>
            <a:ext cx="8001000"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2210ABC-1D25-4446-ADD5-F0D3435390DD}" type="slidenum">
              <a:rPr lang="en-US" altLang="en-US"/>
              <a:pPr/>
              <a:t>4</a:t>
            </a:fld>
            <a:endParaRPr lang="en-US" altLang="en-US"/>
          </a:p>
        </p:txBody>
      </p:sp>
      <p:sp>
        <p:nvSpPr>
          <p:cNvPr id="43010" name="Rectangle 2"/>
          <p:cNvSpPr>
            <a:spLocks noGrp="1" noChangeArrowheads="1"/>
          </p:cNvSpPr>
          <p:nvPr>
            <p:ph type="title"/>
          </p:nvPr>
        </p:nvSpPr>
        <p:spPr/>
        <p:txBody>
          <a:bodyPr/>
          <a:lstStyle/>
          <a:p>
            <a:r>
              <a:rPr lang="en-US"/>
              <a:t>Các thuật ngữ</a:t>
            </a:r>
          </a:p>
        </p:txBody>
      </p:sp>
      <p:sp>
        <p:nvSpPr>
          <p:cNvPr id="43011" name="Rectangle 3"/>
          <p:cNvSpPr>
            <a:spLocks noGrp="1" noChangeArrowheads="1"/>
          </p:cNvSpPr>
          <p:nvPr>
            <p:ph type="body" idx="1"/>
          </p:nvPr>
        </p:nvSpPr>
        <p:spPr>
          <a:xfrm>
            <a:off x="457200" y="1295400"/>
            <a:ext cx="8229600" cy="5029200"/>
          </a:xfrm>
        </p:spPr>
        <p:txBody>
          <a:bodyPr/>
          <a:lstStyle/>
          <a:p>
            <a:pPr>
              <a:lnSpc>
                <a:spcPct val="90000"/>
              </a:lnSpc>
            </a:pPr>
            <a:r>
              <a:rPr lang="en-US"/>
              <a:t>Unipolar</a:t>
            </a:r>
          </a:p>
          <a:p>
            <a:pPr lvl="1">
              <a:lnSpc>
                <a:spcPct val="90000"/>
              </a:lnSpc>
            </a:pPr>
            <a:r>
              <a:rPr lang="en-US"/>
              <a:t>Tất cả các phần tử tín hiệu có cùng dấu</a:t>
            </a:r>
          </a:p>
          <a:p>
            <a:pPr>
              <a:lnSpc>
                <a:spcPct val="90000"/>
              </a:lnSpc>
            </a:pPr>
            <a:r>
              <a:rPr lang="en-US"/>
              <a:t>Polar</a:t>
            </a:r>
          </a:p>
          <a:p>
            <a:pPr lvl="1">
              <a:lnSpc>
                <a:spcPct val="90000"/>
              </a:lnSpc>
            </a:pPr>
            <a:r>
              <a:rPr lang="en-US"/>
              <a:t>Một trạng thái logic được biểu diễn bằng mức điện áp dương, trạng thái logic khác được biểu diễn bằng mức điện áp âm</a:t>
            </a:r>
          </a:p>
          <a:p>
            <a:pPr>
              <a:lnSpc>
                <a:spcPct val="90000"/>
              </a:lnSpc>
            </a:pPr>
            <a:r>
              <a:rPr lang="en-US"/>
              <a:t>Tốc độ dữ liệu (</a:t>
            </a:r>
            <a:r>
              <a:rPr lang="en-US" i="1"/>
              <a:t>data rate</a:t>
            </a:r>
            <a:r>
              <a:rPr lang="en-US"/>
              <a:t>)</a:t>
            </a:r>
          </a:p>
          <a:p>
            <a:pPr lvl="1">
              <a:lnSpc>
                <a:spcPct val="90000"/>
              </a:lnSpc>
            </a:pPr>
            <a:r>
              <a:rPr lang="en-US"/>
              <a:t>Tốc độ truyền dẫn dữ liệu theo bps (bit per second)</a:t>
            </a:r>
          </a:p>
          <a:p>
            <a:pPr>
              <a:lnSpc>
                <a:spcPct val="90000"/>
              </a:lnSpc>
            </a:pPr>
            <a:r>
              <a:rPr lang="en-US"/>
              <a:t>Khoảng rộng hoặc chiều dài 1 bit</a:t>
            </a:r>
          </a:p>
          <a:p>
            <a:pPr lvl="1">
              <a:lnSpc>
                <a:spcPct val="90000"/>
              </a:lnSpc>
            </a:pPr>
            <a:r>
              <a:rPr lang="en-US"/>
              <a:t>Thời gian (thiết bị phát) dùng để truyền 1 bit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CB7A1CB-D82E-411D-BDA1-CAED801D425D}" type="slidenum">
              <a:rPr lang="en-US" altLang="en-US"/>
              <a:pPr/>
              <a:t>40</a:t>
            </a:fld>
            <a:endParaRPr lang="en-US" altLang="en-US"/>
          </a:p>
        </p:txBody>
      </p:sp>
      <p:sp>
        <p:nvSpPr>
          <p:cNvPr id="118786" name="Rectangle 2"/>
          <p:cNvSpPr>
            <a:spLocks noGrp="1" noChangeArrowheads="1"/>
          </p:cNvSpPr>
          <p:nvPr>
            <p:ph type="title"/>
          </p:nvPr>
        </p:nvSpPr>
        <p:spPr/>
        <p:txBody>
          <a:bodyPr/>
          <a:lstStyle/>
          <a:p>
            <a:r>
              <a:rPr lang="en-US"/>
              <a:t>Điều pha (PSK)</a:t>
            </a:r>
          </a:p>
        </p:txBody>
      </p:sp>
      <p:sp>
        <p:nvSpPr>
          <p:cNvPr id="118787" name="Rectangle 3"/>
          <p:cNvSpPr>
            <a:spLocks noGrp="1" noChangeArrowheads="1"/>
          </p:cNvSpPr>
          <p:nvPr>
            <p:ph type="body" idx="1"/>
          </p:nvPr>
        </p:nvSpPr>
        <p:spPr>
          <a:xfrm>
            <a:off x="457200" y="1600200"/>
            <a:ext cx="8229600" cy="4057650"/>
          </a:xfrm>
        </p:spPr>
        <p:txBody>
          <a:bodyPr/>
          <a:lstStyle/>
          <a:p>
            <a:pPr>
              <a:lnSpc>
                <a:spcPct val="80000"/>
              </a:lnSpc>
            </a:pPr>
            <a:r>
              <a:rPr lang="en-US"/>
              <a:t>Sử dụng một tần số sóng mang và thay đổi pha của sóng mang này</a:t>
            </a:r>
          </a:p>
          <a:p>
            <a:pPr>
              <a:lnSpc>
                <a:spcPct val="80000"/>
              </a:lnSpc>
            </a:pPr>
            <a:r>
              <a:rPr lang="en-US"/>
              <a:t>Điều pha hai pha (</a:t>
            </a:r>
            <a:r>
              <a:rPr lang="en-US" altLang="en-US"/>
              <a:t>Binary PSK</a:t>
            </a:r>
            <a:r>
              <a:rPr lang="en-US"/>
              <a:t>): có 2 pha thể hiện 2 số nhị phân</a:t>
            </a:r>
          </a:p>
          <a:p>
            <a:pPr>
              <a:lnSpc>
                <a:spcPct val="80000"/>
              </a:lnSpc>
            </a:pPr>
            <a:r>
              <a:rPr lang="en-US"/>
              <a:t>Điều pha biến pha (Differential PSK) – thay đổi pha tương đối so với sóng trước đó (thay vì so với sóng tham chiếu cố định)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013831-BBB3-48D5-B9DD-E2A6C6CBB7F0}" type="slidenum">
              <a:rPr lang="en-US" altLang="en-US"/>
              <a:pPr/>
              <a:t>41</a:t>
            </a:fld>
            <a:endParaRPr lang="en-US" altLang="en-US"/>
          </a:p>
        </p:txBody>
      </p:sp>
      <p:sp>
        <p:nvSpPr>
          <p:cNvPr id="382981" name="Rectangle 5"/>
          <p:cNvSpPr>
            <a:spLocks noGrp="1" noChangeArrowheads="1"/>
          </p:cNvSpPr>
          <p:nvPr>
            <p:ph type="title"/>
          </p:nvPr>
        </p:nvSpPr>
        <p:spPr/>
        <p:txBody>
          <a:bodyPr/>
          <a:lstStyle/>
          <a:p>
            <a:r>
              <a:rPr lang="en-US"/>
              <a:t>Điều pha hai pha (</a:t>
            </a:r>
            <a:r>
              <a:rPr lang="en-US" altLang="en-US"/>
              <a:t>Binary PSK</a:t>
            </a:r>
            <a:r>
              <a:rPr lang="en-US"/>
              <a:t>)</a:t>
            </a:r>
          </a:p>
        </p:txBody>
      </p:sp>
      <p:graphicFrame>
        <p:nvGraphicFramePr>
          <p:cNvPr id="382980" name="Object 4"/>
          <p:cNvGraphicFramePr>
            <a:graphicFrameLocks noGrp="1" noChangeAspect="1"/>
          </p:cNvGraphicFramePr>
          <p:nvPr>
            <p:ph idx="1"/>
          </p:nvPr>
        </p:nvGraphicFramePr>
        <p:xfrm>
          <a:off x="685800" y="4648200"/>
          <a:ext cx="8153400" cy="1133475"/>
        </p:xfrm>
        <a:graphic>
          <a:graphicData uri="http://schemas.openxmlformats.org/presentationml/2006/ole">
            <mc:AlternateContent xmlns:mc="http://schemas.openxmlformats.org/markup-compatibility/2006">
              <mc:Choice xmlns:v="urn:schemas-microsoft-com:vml" Requires="v">
                <p:oleObj spid="_x0000_s382989" name="Equation" r:id="rId3" imgW="3377880" imgH="469800" progId="Equation.3">
                  <p:embed/>
                </p:oleObj>
              </mc:Choice>
              <mc:Fallback>
                <p:oleObj name="Equation" r:id="rId3" imgW="337788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648200"/>
                        <a:ext cx="81534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2983" name="Picture 7"/>
          <p:cNvPicPr>
            <a:picLocks noChangeAspect="1" noChangeArrowheads="1"/>
          </p:cNvPicPr>
          <p:nvPr/>
        </p:nvPicPr>
        <p:blipFill>
          <a:blip r:embed="rId5">
            <a:extLst>
              <a:ext uri="{28A0092B-C50C-407E-A947-70E740481C1C}">
                <a14:useLocalDpi xmlns:a14="http://schemas.microsoft.com/office/drawing/2010/main" val="0"/>
              </a:ext>
            </a:extLst>
          </a:blip>
          <a:srcRect t="60730" r="4257" b="16350"/>
          <a:stretch>
            <a:fillRect/>
          </a:stretch>
        </p:blipFill>
        <p:spPr bwMode="auto">
          <a:xfrm>
            <a:off x="609600" y="2333625"/>
            <a:ext cx="7924800" cy="20383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984" name="Picture 8" descr="b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133475"/>
            <a:ext cx="6858000" cy="122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B26F2B-4FFE-41F3-A868-EE531E85C8BC}" type="slidenum">
              <a:rPr lang="en-US" altLang="en-US"/>
              <a:pPr/>
              <a:t>42</a:t>
            </a:fld>
            <a:endParaRPr lang="en-US" altLang="en-US"/>
          </a:p>
        </p:txBody>
      </p:sp>
      <p:sp>
        <p:nvSpPr>
          <p:cNvPr id="375810" name="Rectangle 2"/>
          <p:cNvSpPr>
            <a:spLocks noGrp="1" noChangeArrowheads="1"/>
          </p:cNvSpPr>
          <p:nvPr>
            <p:ph type="title"/>
          </p:nvPr>
        </p:nvSpPr>
        <p:spPr/>
        <p:txBody>
          <a:bodyPr/>
          <a:lstStyle/>
          <a:p>
            <a:r>
              <a:rPr lang="en-US"/>
              <a:t>Điều pha biến pha (Differential PSK)</a:t>
            </a:r>
            <a:endParaRPr lang="en-GB"/>
          </a:p>
        </p:txBody>
      </p:sp>
      <p:pic>
        <p:nvPicPr>
          <p:cNvPr id="375811" name="Picture 3"/>
          <p:cNvPicPr>
            <a:picLocks noChangeAspect="1" noChangeArrowheads="1"/>
          </p:cNvPicPr>
          <p:nvPr/>
        </p:nvPicPr>
        <p:blipFill>
          <a:blip r:embed="rId2">
            <a:extLst>
              <a:ext uri="{28A0092B-C50C-407E-A947-70E740481C1C}">
                <a14:useLocalDpi xmlns:a14="http://schemas.microsoft.com/office/drawing/2010/main" val="0"/>
              </a:ext>
            </a:extLst>
          </a:blip>
          <a:srcRect b="27980"/>
          <a:stretch>
            <a:fillRect/>
          </a:stretch>
        </p:blipFill>
        <p:spPr bwMode="auto">
          <a:xfrm>
            <a:off x="304800" y="1928813"/>
            <a:ext cx="8610600"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8644EF3-044B-4DC6-BEFF-5161E26A6EB1}" type="slidenum">
              <a:rPr lang="en-US" altLang="en-US"/>
              <a:pPr/>
              <a:t>43</a:t>
            </a:fld>
            <a:endParaRPr lang="en-US" altLang="en-US"/>
          </a:p>
        </p:txBody>
      </p:sp>
      <p:sp>
        <p:nvSpPr>
          <p:cNvPr id="376834" name="Rectangle 2"/>
          <p:cNvSpPr>
            <a:spLocks noGrp="1" noChangeArrowheads="1"/>
          </p:cNvSpPr>
          <p:nvPr>
            <p:ph type="title"/>
          </p:nvPr>
        </p:nvSpPr>
        <p:spPr/>
        <p:txBody>
          <a:bodyPr/>
          <a:lstStyle/>
          <a:p>
            <a:r>
              <a:rPr lang="en-US" sz="3700"/>
              <a:t>Điều pha 4 pha (Quadrature PSK - QPSK)</a:t>
            </a:r>
            <a:br>
              <a:rPr lang="en-US" sz="3700"/>
            </a:br>
            <a:endParaRPr lang="en-US" sz="3700"/>
          </a:p>
        </p:txBody>
      </p:sp>
      <p:sp>
        <p:nvSpPr>
          <p:cNvPr id="376835" name="Rectangle 3"/>
          <p:cNvSpPr>
            <a:spLocks noGrp="1" noChangeArrowheads="1"/>
          </p:cNvSpPr>
          <p:nvPr>
            <p:ph type="body" idx="1"/>
          </p:nvPr>
        </p:nvSpPr>
        <p:spPr/>
        <p:txBody>
          <a:bodyPr/>
          <a:lstStyle/>
          <a:p>
            <a:pPr>
              <a:lnSpc>
                <a:spcPct val="90000"/>
              </a:lnSpc>
            </a:pPr>
            <a:r>
              <a:rPr lang="en-US" sz="2900"/>
              <a:t>Hiệu quả sử dụng cao khi mỗi thành phần tín hiệu thể hiện nhiều hơn 1 bit</a:t>
            </a:r>
          </a:p>
          <a:p>
            <a:pPr lvl="1">
              <a:lnSpc>
                <a:spcPct val="90000"/>
              </a:lnSpc>
            </a:pPr>
            <a:r>
              <a:rPr lang="en-US" sz="2500"/>
              <a:t>Chuyển </a:t>
            </a:r>
            <a:r>
              <a:rPr lang="el-GR" sz="2500">
                <a:cs typeface="Arial" charset="0"/>
              </a:rPr>
              <a:t>π</a:t>
            </a:r>
            <a:r>
              <a:rPr lang="en-US" sz="2500"/>
              <a:t>/2 (90</a:t>
            </a:r>
            <a:r>
              <a:rPr lang="en-US" sz="2500" baseline="30000"/>
              <a:t>O</a:t>
            </a:r>
            <a:r>
              <a:rPr lang="en-US" sz="2500"/>
              <a:t>)</a:t>
            </a:r>
          </a:p>
          <a:p>
            <a:pPr>
              <a:lnSpc>
                <a:spcPct val="90000"/>
              </a:lnSpc>
            </a:pPr>
            <a:r>
              <a:rPr lang="en-US" sz="2900"/>
              <a:t>Mỗi thành phần tín hiệu thể hiện 2 bit  </a:t>
            </a:r>
          </a:p>
          <a:p>
            <a:pPr>
              <a:lnSpc>
                <a:spcPct val="90000"/>
              </a:lnSpc>
            </a:pPr>
            <a:r>
              <a:rPr lang="en-US" sz="2900"/>
              <a:t>Có thể sử dụng tới 8 góc và nhiều hơn 1 biên độ</a:t>
            </a:r>
          </a:p>
          <a:p>
            <a:pPr>
              <a:lnSpc>
                <a:spcPct val="90000"/>
              </a:lnSpc>
            </a:pPr>
            <a:r>
              <a:rPr lang="en-US" sz="2900"/>
              <a:t>Modem tốc độ 9600bps sử dụng 12 góc, 4 trong đó có 2 biên độ.</a:t>
            </a:r>
          </a:p>
          <a:p>
            <a:pPr>
              <a:lnSpc>
                <a:spcPct val="90000"/>
              </a:lnSpc>
            </a:pPr>
            <a:r>
              <a:rPr lang="en-US" altLang="en-US"/>
              <a:t>Offset QPSK (orthogonal QPSK)</a:t>
            </a:r>
          </a:p>
          <a:p>
            <a:pPr lvl="1">
              <a:lnSpc>
                <a:spcPct val="90000"/>
              </a:lnSpc>
            </a:pPr>
            <a:r>
              <a:rPr lang="en-US" altLang="en-US"/>
              <a:t>Chậm lại tại Q stream</a:t>
            </a:r>
            <a:endParaRPr lang="en-US" sz="2500"/>
          </a:p>
          <a:p>
            <a:pPr>
              <a:lnSpc>
                <a:spcPct val="90000"/>
              </a:lnSpc>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3BE7211-8C59-4154-A7B8-CDCCA9269D1B}" type="slidenum">
              <a:rPr lang="en-US" altLang="en-US"/>
              <a:pPr/>
              <a:t>44</a:t>
            </a:fld>
            <a:endParaRPr lang="en-US" altLang="en-US"/>
          </a:p>
        </p:txBody>
      </p:sp>
      <p:sp>
        <p:nvSpPr>
          <p:cNvPr id="122882" name="Rectangle 2"/>
          <p:cNvSpPr>
            <a:spLocks noGrp="1" noChangeArrowheads="1"/>
          </p:cNvSpPr>
          <p:nvPr>
            <p:ph type="title"/>
          </p:nvPr>
        </p:nvSpPr>
        <p:spPr/>
        <p:txBody>
          <a:bodyPr/>
          <a:lstStyle/>
          <a:p>
            <a:r>
              <a:rPr lang="en-US"/>
              <a:t>Điều pha 4 pha (PSK)</a:t>
            </a:r>
          </a:p>
        </p:txBody>
      </p:sp>
      <p:pic>
        <p:nvPicPr>
          <p:cNvPr id="122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720850"/>
            <a:ext cx="8791575"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ABD2B-ED83-4DDB-9CEC-DB95C80AB405}" type="slidenum">
              <a:rPr lang="en-US" altLang="en-US"/>
              <a:pPr/>
              <a:t>45</a:t>
            </a:fld>
            <a:endParaRPr lang="en-US" altLang="en-US"/>
          </a:p>
        </p:txBody>
      </p:sp>
      <p:sp>
        <p:nvSpPr>
          <p:cNvPr id="385029" name="Rectangle 5"/>
          <p:cNvSpPr>
            <a:spLocks noGrp="1" noChangeArrowheads="1"/>
          </p:cNvSpPr>
          <p:nvPr>
            <p:ph type="title"/>
          </p:nvPr>
        </p:nvSpPr>
        <p:spPr/>
        <p:txBody>
          <a:bodyPr/>
          <a:lstStyle/>
          <a:p>
            <a:r>
              <a:rPr lang="en-US" sz="4100"/>
              <a:t>Quadrature PSK - QPSK</a:t>
            </a:r>
          </a:p>
        </p:txBody>
      </p:sp>
      <p:graphicFrame>
        <p:nvGraphicFramePr>
          <p:cNvPr id="385028" name="Object 4"/>
          <p:cNvGraphicFramePr>
            <a:graphicFrameLocks noGrp="1" noChangeAspect="1"/>
          </p:cNvGraphicFramePr>
          <p:nvPr>
            <p:ph idx="1"/>
          </p:nvPr>
        </p:nvGraphicFramePr>
        <p:xfrm>
          <a:off x="1600200" y="1600200"/>
          <a:ext cx="5715000" cy="4044950"/>
        </p:xfrm>
        <a:graphic>
          <a:graphicData uri="http://schemas.openxmlformats.org/presentationml/2006/ole">
            <mc:AlternateContent xmlns:mc="http://schemas.openxmlformats.org/markup-compatibility/2006">
              <mc:Choice xmlns:v="urn:schemas-microsoft-com:vml" Requires="v">
                <p:oleObj spid="_x0000_s385035" name="Equation" r:id="rId3" imgW="1854000" imgH="1473120" progId="Equation.3">
                  <p:embed/>
                </p:oleObj>
              </mc:Choice>
              <mc:Fallback>
                <p:oleObj name="Equation" r:id="rId3" imgW="1854000" imgH="1473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5715000" cy="404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8324B9-459F-480A-850F-A30B31FE80FB}" type="slidenum">
              <a:rPr lang="en-US" altLang="en-US"/>
              <a:pPr/>
              <a:t>46</a:t>
            </a:fld>
            <a:endParaRPr lang="en-US" altLang="en-US"/>
          </a:p>
        </p:txBody>
      </p:sp>
      <p:sp>
        <p:nvSpPr>
          <p:cNvPr id="387074" name="Rectangle 2"/>
          <p:cNvSpPr>
            <a:spLocks noGrp="1" noChangeArrowheads="1"/>
          </p:cNvSpPr>
          <p:nvPr>
            <p:ph type="title"/>
          </p:nvPr>
        </p:nvSpPr>
        <p:spPr/>
        <p:txBody>
          <a:bodyPr/>
          <a:lstStyle/>
          <a:p>
            <a:r>
              <a:rPr lang="en-GB"/>
              <a:t>QPSK and OQPSK Modulators</a:t>
            </a:r>
          </a:p>
        </p:txBody>
      </p:sp>
      <p:pic>
        <p:nvPicPr>
          <p:cNvPr id="387076" name="Picture 4"/>
          <p:cNvPicPr>
            <a:picLocks noChangeAspect="1" noChangeArrowheads="1"/>
          </p:cNvPicPr>
          <p:nvPr/>
        </p:nvPicPr>
        <p:blipFill>
          <a:blip r:embed="rId2">
            <a:extLst>
              <a:ext uri="{28A0092B-C50C-407E-A947-70E740481C1C}">
                <a14:useLocalDpi xmlns:a14="http://schemas.microsoft.com/office/drawing/2010/main" val="0"/>
              </a:ext>
            </a:extLst>
          </a:blip>
          <a:srcRect l="7159" t="13898" r="7159" b="27794"/>
          <a:stretch>
            <a:fillRect/>
          </a:stretch>
        </p:blipFill>
        <p:spPr bwMode="auto">
          <a:xfrm>
            <a:off x="152400" y="1600200"/>
            <a:ext cx="8915400" cy="51816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EFE871E-65A3-487A-BE48-7FA17AFD8C36}" type="slidenum">
              <a:rPr lang="en-US" altLang="en-US"/>
              <a:pPr/>
              <a:t>47</a:t>
            </a:fld>
            <a:endParaRPr lang="en-US" altLang="en-US"/>
          </a:p>
        </p:txBody>
      </p:sp>
      <p:sp>
        <p:nvSpPr>
          <p:cNvPr id="124930" name="Rectangle 2"/>
          <p:cNvSpPr>
            <a:spLocks noGrp="1" noChangeArrowheads="1"/>
          </p:cNvSpPr>
          <p:nvPr>
            <p:ph type="title"/>
          </p:nvPr>
        </p:nvSpPr>
        <p:spPr/>
        <p:txBody>
          <a:bodyPr/>
          <a:lstStyle/>
          <a:p>
            <a:r>
              <a:rPr lang="en-US" sz="3800"/>
              <a:t>Hiệu suất của điều biến Digital-Analog</a:t>
            </a:r>
          </a:p>
        </p:txBody>
      </p:sp>
      <p:sp>
        <p:nvSpPr>
          <p:cNvPr id="124931" name="Rectangle 3"/>
          <p:cNvSpPr>
            <a:spLocks noGrp="1" noChangeArrowheads="1"/>
          </p:cNvSpPr>
          <p:nvPr>
            <p:ph type="body" idx="1"/>
          </p:nvPr>
        </p:nvSpPr>
        <p:spPr/>
        <p:txBody>
          <a:bodyPr/>
          <a:lstStyle/>
          <a:p>
            <a:r>
              <a:rPr lang="en-US"/>
              <a:t>Băng thông</a:t>
            </a:r>
          </a:p>
          <a:p>
            <a:pPr lvl="1"/>
            <a:r>
              <a:rPr lang="en-US"/>
              <a:t>Băng thông ASK và PSK liên quan trực tiếp với tốc độ bit</a:t>
            </a:r>
          </a:p>
          <a:p>
            <a:pPr lvl="1"/>
            <a:r>
              <a:rPr lang="en-US"/>
              <a:t>Băng thông FSK có quan hệ với tốc độ dữ liệu đối với các tần số thấp, có quan hệ với độ dịch chuyển của các tần số điều chế đối với tần số cao</a:t>
            </a:r>
          </a:p>
          <a:p>
            <a:r>
              <a:rPr lang="en-US"/>
              <a:t>Trong trường hợp có lỗi, tốc độ lỗi của PSK và QPSK cao hơn khoảng 3dB so với ASK và FSK</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B060286-B301-497B-A3EB-782735181489}" type="slidenum">
              <a:rPr lang="en-US" altLang="en-US"/>
              <a:pPr/>
              <a:t>48</a:t>
            </a:fld>
            <a:endParaRPr lang="en-US" altLang="en-US"/>
          </a:p>
        </p:txBody>
      </p:sp>
      <p:sp>
        <p:nvSpPr>
          <p:cNvPr id="126978" name="Rectangle 2"/>
          <p:cNvSpPr>
            <a:spLocks noGrp="1" noChangeArrowheads="1"/>
          </p:cNvSpPr>
          <p:nvPr>
            <p:ph type="title"/>
          </p:nvPr>
        </p:nvSpPr>
        <p:spPr/>
        <p:txBody>
          <a:bodyPr/>
          <a:lstStyle/>
          <a:p>
            <a:r>
              <a:rPr lang="en-US" sz="3300"/>
              <a:t>Quadrature Amplitude Modulation (QAM)</a:t>
            </a:r>
          </a:p>
        </p:txBody>
      </p:sp>
      <p:sp>
        <p:nvSpPr>
          <p:cNvPr id="126979" name="Rectangle 3"/>
          <p:cNvSpPr>
            <a:spLocks noGrp="1" noChangeArrowheads="1"/>
          </p:cNvSpPr>
          <p:nvPr>
            <p:ph type="body" idx="1"/>
          </p:nvPr>
        </p:nvSpPr>
        <p:spPr>
          <a:xfrm>
            <a:off x="457200" y="1600200"/>
            <a:ext cx="8229600" cy="2503488"/>
          </a:xfrm>
        </p:spPr>
        <p:txBody>
          <a:bodyPr/>
          <a:lstStyle/>
          <a:p>
            <a:pPr>
              <a:lnSpc>
                <a:spcPct val="90000"/>
              </a:lnSpc>
            </a:pPr>
            <a:r>
              <a:rPr lang="en-US" sz="2600"/>
              <a:t>QAM được dùng trong ADSL và một số hệ thống wireless</a:t>
            </a:r>
          </a:p>
          <a:p>
            <a:pPr>
              <a:lnSpc>
                <a:spcPct val="90000"/>
              </a:lnSpc>
            </a:pPr>
            <a:r>
              <a:rPr lang="en-US" sz="2600"/>
              <a:t>Kết hợp giữa ASK và PSK</a:t>
            </a:r>
          </a:p>
          <a:p>
            <a:pPr>
              <a:lnSpc>
                <a:spcPct val="90000"/>
              </a:lnSpc>
            </a:pPr>
            <a:r>
              <a:rPr lang="en-US" sz="2600"/>
              <a:t>Mở rộng logic của QPSK</a:t>
            </a:r>
          </a:p>
          <a:p>
            <a:pPr>
              <a:lnSpc>
                <a:spcPct val="90000"/>
              </a:lnSpc>
            </a:pPr>
            <a:r>
              <a:rPr lang="en-US" sz="2600"/>
              <a:t>Gởi đồng thời 2 tín hiệu khác nhau cùng tần số mang</a:t>
            </a:r>
          </a:p>
          <a:p>
            <a:pPr lvl="1">
              <a:lnSpc>
                <a:spcPct val="90000"/>
              </a:lnSpc>
            </a:pPr>
            <a:r>
              <a:rPr lang="en-US" sz="2200"/>
              <a:t>Dùng 2 bản sao của sóng mang, một cái được dịch đi 90  ¨</a:t>
            </a:r>
          </a:p>
          <a:p>
            <a:pPr lvl="1">
              <a:lnSpc>
                <a:spcPct val="90000"/>
              </a:lnSpc>
            </a:pPr>
            <a:r>
              <a:rPr lang="en-US" sz="2200"/>
              <a:t>Mỗi sóng mang là ASK đã được điều chế</a:t>
            </a:r>
          </a:p>
          <a:p>
            <a:pPr lvl="1">
              <a:lnSpc>
                <a:spcPct val="90000"/>
              </a:lnSpc>
            </a:pPr>
            <a:r>
              <a:rPr lang="en-US" sz="2200"/>
              <a:t>2 tín hiệu độc lập trên cùng môi trường</a:t>
            </a:r>
          </a:p>
          <a:p>
            <a:pPr lvl="1">
              <a:lnSpc>
                <a:spcPct val="90000"/>
              </a:lnSpc>
            </a:pPr>
            <a:r>
              <a:rPr lang="en-US" sz="2200"/>
              <a:t>Giải điều chế và kết hợp cho dữ liệu nhị phân ban đầu</a:t>
            </a:r>
          </a:p>
          <a:p>
            <a:pPr>
              <a:lnSpc>
                <a:spcPct val="90000"/>
              </a:lnSpc>
            </a:pPr>
            <a:endParaRPr lang="en-US" sz="2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D40E26-D77F-44DC-87D4-0319043EEE53}" type="slidenum">
              <a:rPr lang="en-US" altLang="en-US"/>
              <a:pPr/>
              <a:t>49</a:t>
            </a:fld>
            <a:endParaRPr lang="en-US" altLang="en-US"/>
          </a:p>
        </p:txBody>
      </p:sp>
      <p:sp>
        <p:nvSpPr>
          <p:cNvPr id="388098" name="Rectangle 2"/>
          <p:cNvSpPr>
            <a:spLocks noGrp="1" noChangeArrowheads="1"/>
          </p:cNvSpPr>
          <p:nvPr>
            <p:ph type="title"/>
          </p:nvPr>
        </p:nvSpPr>
        <p:spPr/>
        <p:txBody>
          <a:bodyPr/>
          <a:lstStyle/>
          <a:p>
            <a:r>
              <a:rPr lang="en-US" sz="3300"/>
              <a:t>Quadrature Amplitude Modulation (QAM)</a:t>
            </a:r>
          </a:p>
        </p:txBody>
      </p:sp>
      <p:pic>
        <p:nvPicPr>
          <p:cNvPr id="388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47883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71AAD96-41BF-4EAC-96E9-BA6C0DEB602C}" type="slidenum">
              <a:rPr lang="en-US" altLang="en-US"/>
              <a:pPr/>
              <a:t>5</a:t>
            </a:fld>
            <a:endParaRPr lang="en-US" altLang="en-US"/>
          </a:p>
        </p:txBody>
      </p:sp>
      <p:sp>
        <p:nvSpPr>
          <p:cNvPr id="356354" name="Rectangle 2"/>
          <p:cNvSpPr>
            <a:spLocks noGrp="1" noChangeArrowheads="1"/>
          </p:cNvSpPr>
          <p:nvPr>
            <p:ph type="title"/>
          </p:nvPr>
        </p:nvSpPr>
        <p:spPr/>
        <p:txBody>
          <a:bodyPr/>
          <a:lstStyle/>
          <a:p>
            <a:r>
              <a:rPr lang="en-US"/>
              <a:t>Các thuật ngữ (tiếp)</a:t>
            </a:r>
          </a:p>
        </p:txBody>
      </p:sp>
      <p:sp>
        <p:nvSpPr>
          <p:cNvPr id="356355" name="Rectangle 3"/>
          <p:cNvSpPr>
            <a:spLocks noGrp="1" noChangeArrowheads="1"/>
          </p:cNvSpPr>
          <p:nvPr>
            <p:ph type="body" idx="1"/>
          </p:nvPr>
        </p:nvSpPr>
        <p:spPr/>
        <p:txBody>
          <a:bodyPr/>
          <a:lstStyle/>
          <a:p>
            <a:pPr>
              <a:lnSpc>
                <a:spcPct val="90000"/>
              </a:lnSpc>
            </a:pPr>
            <a:r>
              <a:rPr lang="en-US" sz="3400"/>
              <a:t>Tốc độ điều chế (modulation)</a:t>
            </a:r>
          </a:p>
          <a:p>
            <a:pPr lvl="1">
              <a:lnSpc>
                <a:spcPct val="90000"/>
              </a:lnSpc>
            </a:pPr>
            <a:r>
              <a:rPr lang="en-US" sz="3000"/>
              <a:t>Tốc độ mức tín hiệu thay đổi</a:t>
            </a:r>
          </a:p>
          <a:p>
            <a:pPr lvl="1">
              <a:lnSpc>
                <a:spcPct val="90000"/>
              </a:lnSpc>
            </a:pPr>
            <a:r>
              <a:rPr lang="en-US" sz="3000"/>
              <a:t>Đơn vị là baud = số phần tử tín hiệu trong 1 giây</a:t>
            </a:r>
          </a:p>
          <a:p>
            <a:pPr>
              <a:lnSpc>
                <a:spcPct val="90000"/>
              </a:lnSpc>
            </a:pPr>
            <a:r>
              <a:rPr lang="en-US" sz="3400"/>
              <a:t>Mark và Space</a:t>
            </a:r>
          </a:p>
          <a:p>
            <a:pPr lvl="1">
              <a:lnSpc>
                <a:spcPct val="90000"/>
              </a:lnSpc>
            </a:pPr>
            <a:r>
              <a:rPr lang="en-US" sz="3000"/>
              <a:t>Tương ứng với 1 và 0 nhị phân</a:t>
            </a:r>
          </a:p>
          <a:p>
            <a:pPr>
              <a:lnSpc>
                <a:spcPct val="90000"/>
              </a:lnSpc>
            </a:pPr>
            <a:endParaRPr lang="en-US" sz="3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7C1F127-17D5-4745-8822-B868A89283C9}" type="slidenum">
              <a:rPr lang="en-US" altLang="en-US"/>
              <a:pPr/>
              <a:t>50</a:t>
            </a:fld>
            <a:endParaRPr lang="en-US" altLang="en-US"/>
          </a:p>
        </p:txBody>
      </p:sp>
      <p:sp>
        <p:nvSpPr>
          <p:cNvPr id="389122" name="Rectangle 2"/>
          <p:cNvSpPr>
            <a:spLocks noGrp="1" noChangeArrowheads="1"/>
          </p:cNvSpPr>
          <p:nvPr>
            <p:ph type="title"/>
          </p:nvPr>
        </p:nvSpPr>
        <p:spPr/>
        <p:txBody>
          <a:bodyPr/>
          <a:lstStyle/>
          <a:p>
            <a:r>
              <a:rPr kumimoji="1" lang="en-GB"/>
              <a:t>QAM Modulator</a:t>
            </a:r>
            <a:endParaRPr kumimoji="1" lang="en-US"/>
          </a:p>
        </p:txBody>
      </p:sp>
      <p:pic>
        <p:nvPicPr>
          <p:cNvPr id="389124" name="Picture 4"/>
          <p:cNvPicPr>
            <a:picLocks noChangeAspect="1" noChangeArrowheads="1"/>
          </p:cNvPicPr>
          <p:nvPr/>
        </p:nvPicPr>
        <p:blipFill>
          <a:blip r:embed="rId2">
            <a:extLst>
              <a:ext uri="{28A0092B-C50C-407E-A947-70E740481C1C}">
                <a14:useLocalDpi xmlns:a14="http://schemas.microsoft.com/office/drawing/2010/main" val="0"/>
              </a:ext>
            </a:extLst>
          </a:blip>
          <a:srcRect l="7159" t="13898" r="10739" b="32426"/>
          <a:stretch>
            <a:fillRect/>
          </a:stretch>
        </p:blipFill>
        <p:spPr bwMode="auto">
          <a:xfrm>
            <a:off x="381000" y="1905000"/>
            <a:ext cx="8256588" cy="41719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AC30832-7E52-45DB-844F-48343DA4E114}" type="slidenum">
              <a:rPr lang="en-US" altLang="en-US"/>
              <a:pPr/>
              <a:t>51</a:t>
            </a:fld>
            <a:endParaRPr lang="en-US" altLang="en-US"/>
          </a:p>
        </p:txBody>
      </p:sp>
      <p:sp>
        <p:nvSpPr>
          <p:cNvPr id="129026" name="Rectangle 2"/>
          <p:cNvSpPr>
            <a:spLocks noGrp="1" noChangeArrowheads="1"/>
          </p:cNvSpPr>
          <p:nvPr>
            <p:ph type="title"/>
          </p:nvPr>
        </p:nvSpPr>
        <p:spPr>
          <a:xfrm>
            <a:off x="152400" y="228600"/>
            <a:ext cx="8839200" cy="609600"/>
          </a:xfrm>
        </p:spPr>
        <p:txBody>
          <a:bodyPr/>
          <a:lstStyle/>
          <a:p>
            <a:r>
              <a:rPr lang="en-US"/>
              <a:t>Digital </a:t>
            </a:r>
            <a:r>
              <a:rPr lang="en-US">
                <a:sym typeface="Symbol" pitchFamily="18" charset="2"/>
              </a:rPr>
              <a:t> Analog</a:t>
            </a:r>
          </a:p>
        </p:txBody>
      </p:sp>
      <p:pic>
        <p:nvPicPr>
          <p:cNvPr id="129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086600" cy="546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CA4B69-C804-4B6E-97BC-6F8C66840207}" type="slidenum">
              <a:rPr lang="en-US" altLang="en-US"/>
              <a:pPr/>
              <a:t>52</a:t>
            </a:fld>
            <a:endParaRPr lang="en-US" altLang="en-US"/>
          </a:p>
        </p:txBody>
      </p:sp>
      <p:sp>
        <p:nvSpPr>
          <p:cNvPr id="131074" name="Rectangle 2"/>
          <p:cNvSpPr>
            <a:spLocks noGrp="1" noChangeArrowheads="1"/>
          </p:cNvSpPr>
          <p:nvPr>
            <p:ph type="title"/>
          </p:nvPr>
        </p:nvSpPr>
        <p:spPr/>
        <p:txBody>
          <a:bodyPr/>
          <a:lstStyle/>
          <a:p>
            <a:r>
              <a:rPr lang="en-US"/>
              <a:t>Dữ liệu tuần tự, tín hiệu số</a:t>
            </a:r>
            <a:endParaRPr lang="en-US">
              <a:sym typeface="Symbol" pitchFamily="18" charset="2"/>
            </a:endParaRPr>
          </a:p>
        </p:txBody>
      </p:sp>
      <p:sp>
        <p:nvSpPr>
          <p:cNvPr id="131075" name="Rectangle 3"/>
          <p:cNvSpPr>
            <a:spLocks noGrp="1" noChangeArrowheads="1"/>
          </p:cNvSpPr>
          <p:nvPr>
            <p:ph type="body" idx="1"/>
          </p:nvPr>
        </p:nvSpPr>
        <p:spPr>
          <a:xfrm>
            <a:off x="457200" y="1662113"/>
            <a:ext cx="8153400" cy="4468812"/>
          </a:xfrm>
        </p:spPr>
        <p:txBody>
          <a:bodyPr/>
          <a:lstStyle/>
          <a:p>
            <a:pPr>
              <a:lnSpc>
                <a:spcPct val="90000"/>
              </a:lnSpc>
            </a:pPr>
            <a:r>
              <a:rPr lang="en-US" sz="2600"/>
              <a:t>Dùng để truyền dữ liệu tương tự trên mạng truyền dữ liệu số</a:t>
            </a:r>
          </a:p>
          <a:p>
            <a:pPr>
              <a:lnSpc>
                <a:spcPct val="90000"/>
              </a:lnSpc>
            </a:pPr>
            <a:r>
              <a:rPr lang="en-US" sz="2700"/>
              <a:t>Dữ liệu số có thể truyền dùng NRZ-L hay các loại mã khác</a:t>
            </a:r>
          </a:p>
          <a:p>
            <a:pPr>
              <a:lnSpc>
                <a:spcPct val="90000"/>
              </a:lnSpc>
            </a:pPr>
            <a:r>
              <a:rPr lang="en-US" sz="2600"/>
              <a:t>Thiết bị: CODEC (COder-DECoder)</a:t>
            </a:r>
          </a:p>
          <a:p>
            <a:pPr>
              <a:lnSpc>
                <a:spcPct val="90000"/>
              </a:lnSpc>
            </a:pPr>
            <a:r>
              <a:rPr lang="en-US" sz="2600"/>
              <a:t>Kỹ thuật</a:t>
            </a:r>
          </a:p>
          <a:p>
            <a:pPr lvl="1">
              <a:lnSpc>
                <a:spcPct val="90000"/>
              </a:lnSpc>
            </a:pPr>
            <a:r>
              <a:rPr lang="en-US" sz="2200"/>
              <a:t>Điều chế xung mã: Pulse Code Modulation (PCM)</a:t>
            </a:r>
          </a:p>
          <a:p>
            <a:pPr lvl="1">
              <a:lnSpc>
                <a:spcPct val="90000"/>
              </a:lnSpc>
            </a:pPr>
            <a:r>
              <a:rPr lang="en-US" sz="2200"/>
              <a:t>Điều chế Delta: Delta Modulation (DM)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2BA9446-CD16-4DFE-A261-B2AAB854D148}" type="slidenum">
              <a:rPr lang="en-US" altLang="en-US"/>
              <a:pPr/>
              <a:t>53</a:t>
            </a:fld>
            <a:endParaRPr lang="en-US" altLang="en-US"/>
          </a:p>
        </p:txBody>
      </p:sp>
      <p:sp>
        <p:nvSpPr>
          <p:cNvPr id="391170" name="Rectangle 2"/>
          <p:cNvSpPr>
            <a:spLocks noGrp="1" noChangeArrowheads="1"/>
          </p:cNvSpPr>
          <p:nvPr>
            <p:ph type="title"/>
          </p:nvPr>
        </p:nvSpPr>
        <p:spPr/>
        <p:txBody>
          <a:bodyPr/>
          <a:lstStyle/>
          <a:p>
            <a:r>
              <a:rPr lang="en-GB"/>
              <a:t>Số hóa dữ liệu tuần tự</a:t>
            </a:r>
          </a:p>
        </p:txBody>
      </p:sp>
      <p:pic>
        <p:nvPicPr>
          <p:cNvPr id="391171" name="Picture 3"/>
          <p:cNvPicPr>
            <a:picLocks noChangeAspect="1" noChangeArrowheads="1"/>
          </p:cNvPicPr>
          <p:nvPr/>
        </p:nvPicPr>
        <p:blipFill>
          <a:blip r:embed="rId2">
            <a:extLst>
              <a:ext uri="{28A0092B-C50C-407E-A947-70E740481C1C}">
                <a14:useLocalDpi xmlns:a14="http://schemas.microsoft.com/office/drawing/2010/main" val="0"/>
              </a:ext>
            </a:extLst>
          </a:blip>
          <a:srcRect r="25381" b="47340"/>
          <a:stretch>
            <a:fillRect/>
          </a:stretch>
        </p:blipFill>
        <p:spPr bwMode="auto">
          <a:xfrm>
            <a:off x="457200" y="1765300"/>
            <a:ext cx="79248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1172" name="Picture 4"/>
          <p:cNvPicPr>
            <a:picLocks noChangeAspect="1" noChangeArrowheads="1"/>
          </p:cNvPicPr>
          <p:nvPr/>
        </p:nvPicPr>
        <p:blipFill>
          <a:blip r:embed="rId2">
            <a:extLst>
              <a:ext uri="{28A0092B-C50C-407E-A947-70E740481C1C}">
                <a14:useLocalDpi xmlns:a14="http://schemas.microsoft.com/office/drawing/2010/main" val="0"/>
              </a:ext>
            </a:extLst>
          </a:blip>
          <a:srcRect l="63138" b="47340"/>
          <a:stretch>
            <a:fillRect/>
          </a:stretch>
        </p:blipFill>
        <p:spPr bwMode="auto">
          <a:xfrm>
            <a:off x="2971800" y="3962400"/>
            <a:ext cx="3914775"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B1143579-2C11-42E7-AC22-7104E0EAB8DC}" type="slidenum">
              <a:rPr lang="en-US" altLang="en-US"/>
              <a:pPr/>
              <a:t>54</a:t>
            </a:fld>
            <a:endParaRPr lang="en-US" altLang="en-US"/>
          </a:p>
        </p:txBody>
      </p:sp>
      <p:sp>
        <p:nvSpPr>
          <p:cNvPr id="133122" name="Rectangle 2"/>
          <p:cNvSpPr>
            <a:spLocks noGrp="1" noChangeArrowheads="1"/>
          </p:cNvSpPr>
          <p:nvPr>
            <p:ph type="title"/>
          </p:nvPr>
        </p:nvSpPr>
        <p:spPr/>
        <p:txBody>
          <a:bodyPr/>
          <a:lstStyle/>
          <a:p>
            <a:r>
              <a:rPr lang="en-US"/>
              <a:t>Điều chế xung mã (PCM)</a:t>
            </a:r>
          </a:p>
        </p:txBody>
      </p:sp>
      <p:sp>
        <p:nvSpPr>
          <p:cNvPr id="133123" name="Rectangle 3"/>
          <p:cNvSpPr>
            <a:spLocks noGrp="1" noChangeArrowheads="1"/>
          </p:cNvSpPr>
          <p:nvPr>
            <p:ph type="body" sz="half" idx="1"/>
          </p:nvPr>
        </p:nvSpPr>
        <p:spPr>
          <a:xfrm>
            <a:off x="457200" y="1524000"/>
            <a:ext cx="8085138" cy="4468813"/>
          </a:xfrm>
        </p:spPr>
        <p:txBody>
          <a:bodyPr/>
          <a:lstStyle/>
          <a:p>
            <a:r>
              <a:rPr lang="en-US"/>
              <a:t>Nếu tín hiệu f(t) được lấy mẫu đều với tốc độ lấy mẫu cao hơn tối thiểu 2 lần tần số tín hiệu cao nhất, thì các mẫu thu được chứa đủ thông tin của tín hiệu ban đầu. </a:t>
            </a:r>
          </a:p>
          <a:p>
            <a:r>
              <a:rPr lang="en-US"/>
              <a:t>Dữ liệu tiếng nói có giới hạn tần số &lt;4000Hz</a:t>
            </a:r>
          </a:p>
          <a:p>
            <a:r>
              <a:rPr lang="en-US"/>
              <a:t>Tốc độ lấy mẫu cần thiết là 8000 mẫu/giây</a:t>
            </a:r>
          </a:p>
          <a:p>
            <a:r>
              <a:rPr lang="en-US"/>
              <a:t>Analog samples (Pulse Amplitude Modulation, PAM)</a:t>
            </a:r>
          </a:p>
          <a:p>
            <a:r>
              <a:rPr lang="en-US"/>
              <a:t>Mỗi mẫu sẽ được gán một giá trị số</a:t>
            </a:r>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87441F-4311-462A-87C6-43D89CC21B45}" type="slidenum">
              <a:rPr lang="en-US" altLang="en-US"/>
              <a:pPr/>
              <a:t>55</a:t>
            </a:fld>
            <a:endParaRPr lang="en-US" altLang="en-US"/>
          </a:p>
        </p:txBody>
      </p:sp>
      <p:sp>
        <p:nvSpPr>
          <p:cNvPr id="135170" name="Rectangle 2"/>
          <p:cNvSpPr>
            <a:spLocks noGrp="1" noChangeArrowheads="1"/>
          </p:cNvSpPr>
          <p:nvPr>
            <p:ph type="title"/>
          </p:nvPr>
        </p:nvSpPr>
        <p:spPr/>
        <p:txBody>
          <a:bodyPr/>
          <a:lstStyle/>
          <a:p>
            <a:r>
              <a:rPr lang="en-US"/>
              <a:t>Điều chế xung mã (PCM)</a:t>
            </a:r>
          </a:p>
        </p:txBody>
      </p:sp>
      <p:sp>
        <p:nvSpPr>
          <p:cNvPr id="135171" name="Rectangle 3"/>
          <p:cNvSpPr>
            <a:spLocks noGrp="1" noChangeArrowheads="1"/>
          </p:cNvSpPr>
          <p:nvPr>
            <p:ph type="body" idx="1"/>
          </p:nvPr>
        </p:nvSpPr>
        <p:spPr>
          <a:xfrm>
            <a:off x="457200" y="1371600"/>
            <a:ext cx="8229600" cy="4754563"/>
          </a:xfrm>
        </p:spPr>
        <p:txBody>
          <a:bodyPr/>
          <a:lstStyle/>
          <a:p>
            <a:pPr>
              <a:lnSpc>
                <a:spcPct val="80000"/>
              </a:lnSpc>
            </a:pPr>
            <a:r>
              <a:rPr lang="en-US" sz="2900"/>
              <a:t>PAM (Pulse Amplitude Modulation)</a:t>
            </a:r>
          </a:p>
          <a:p>
            <a:pPr lvl="1">
              <a:lnSpc>
                <a:spcPct val="80000"/>
              </a:lnSpc>
            </a:pPr>
            <a:r>
              <a:rPr lang="en-US" sz="2800"/>
              <a:t>Các xung được lấy mẫu ở tần số R=2B</a:t>
            </a:r>
          </a:p>
          <a:p>
            <a:pPr>
              <a:lnSpc>
                <a:spcPct val="80000"/>
              </a:lnSpc>
            </a:pPr>
            <a:r>
              <a:rPr lang="en-US" sz="2900"/>
              <a:t>Lượng tử hóa các xung PAM</a:t>
            </a:r>
          </a:p>
          <a:p>
            <a:pPr lvl="1">
              <a:lnSpc>
                <a:spcPct val="80000"/>
              </a:lnSpc>
            </a:pPr>
            <a:r>
              <a:rPr lang="en-US" sz="2800"/>
              <a:t>Xác định giá trị của điểm được lấy mẫu, rơi vào khoảng nào thì lấy giá trị khoảng đó</a:t>
            </a:r>
          </a:p>
          <a:p>
            <a:pPr lvl="1">
              <a:lnSpc>
                <a:spcPct val="80000"/>
              </a:lnSpc>
            </a:pPr>
            <a:r>
              <a:rPr lang="en-US" sz="2800"/>
              <a:t>Tùy thuộc vào các mức lượng tử 2</a:t>
            </a:r>
            <a:r>
              <a:rPr lang="en-US" sz="2800" baseline="30000"/>
              <a:t>n</a:t>
            </a:r>
            <a:r>
              <a:rPr lang="en-US" sz="2800"/>
              <a:t> (n là số bit cần thiết để số hóa 1 xung)</a:t>
            </a:r>
          </a:p>
          <a:p>
            <a:pPr>
              <a:lnSpc>
                <a:spcPct val="80000"/>
              </a:lnSpc>
            </a:pPr>
            <a:r>
              <a:rPr lang="en-US" sz="2900"/>
              <a:t>Mã hóa dữ liệu</a:t>
            </a:r>
          </a:p>
          <a:p>
            <a:pPr lvl="1">
              <a:lnSpc>
                <a:spcPct val="80000"/>
              </a:lnSpc>
            </a:pPr>
            <a:r>
              <a:rPr lang="en-US" sz="2800"/>
              <a:t>Thực hiện các thao tác mã hóa thông tin trước khi truyền đi</a:t>
            </a:r>
          </a:p>
          <a:p>
            <a:pPr>
              <a:lnSpc>
                <a:spcPct val="80000"/>
              </a:lnSpc>
              <a:buFont typeface="Wingdings" pitchFamily="2" charset="2"/>
              <a:buNone/>
            </a:pPr>
            <a:endParaRPr lang="en-US" sz="29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D15BD2F-7AA9-4BDE-A7D8-12BEFF66FA82}" type="slidenum">
              <a:rPr lang="en-US" altLang="en-US"/>
              <a:pPr/>
              <a:t>56</a:t>
            </a:fld>
            <a:endParaRPr lang="en-US" altLang="en-US"/>
          </a:p>
        </p:txBody>
      </p:sp>
      <p:sp>
        <p:nvSpPr>
          <p:cNvPr id="137218" name="Rectangle 2"/>
          <p:cNvSpPr>
            <a:spLocks noGrp="1" noChangeArrowheads="1"/>
          </p:cNvSpPr>
          <p:nvPr>
            <p:ph type="title"/>
          </p:nvPr>
        </p:nvSpPr>
        <p:spPr/>
        <p:txBody>
          <a:bodyPr/>
          <a:lstStyle/>
          <a:p>
            <a:r>
              <a:rPr lang="en-US"/>
              <a:t>Điều chế xung mã (PCM)</a:t>
            </a:r>
          </a:p>
        </p:txBody>
      </p:sp>
      <p:pic>
        <p:nvPicPr>
          <p:cNvPr id="137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66800"/>
            <a:ext cx="8428037" cy="503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621955A-ED5F-410F-A2C1-02B5205EA193}" type="slidenum">
              <a:rPr lang="en-US" altLang="en-US"/>
              <a:pPr/>
              <a:t>57</a:t>
            </a:fld>
            <a:endParaRPr lang="en-US" altLang="en-US"/>
          </a:p>
        </p:txBody>
      </p:sp>
      <p:sp>
        <p:nvSpPr>
          <p:cNvPr id="139266" name="Rectangle 2"/>
          <p:cNvSpPr>
            <a:spLocks noGrp="1" noChangeArrowheads="1"/>
          </p:cNvSpPr>
          <p:nvPr>
            <p:ph type="title"/>
          </p:nvPr>
        </p:nvSpPr>
        <p:spPr/>
        <p:txBody>
          <a:bodyPr/>
          <a:lstStyle/>
          <a:p>
            <a:r>
              <a:rPr lang="en-US"/>
              <a:t>Điều chế xung mã</a:t>
            </a:r>
          </a:p>
        </p:txBody>
      </p:sp>
      <p:pic>
        <p:nvPicPr>
          <p:cNvPr id="139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135938"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564150A-C4B1-431E-9A53-6DD03AF9A0DF}" type="slidenum">
              <a:rPr lang="en-US" altLang="en-US"/>
              <a:pPr/>
              <a:t>58</a:t>
            </a:fld>
            <a:endParaRPr lang="en-US" altLang="en-US"/>
          </a:p>
        </p:txBody>
      </p:sp>
      <p:sp>
        <p:nvSpPr>
          <p:cNvPr id="141314" name="Rectangle 2"/>
          <p:cNvSpPr>
            <a:spLocks noGrp="1" noChangeArrowheads="1"/>
          </p:cNvSpPr>
          <p:nvPr>
            <p:ph type="title"/>
          </p:nvPr>
        </p:nvSpPr>
        <p:spPr/>
        <p:txBody>
          <a:bodyPr/>
          <a:lstStyle/>
          <a:p>
            <a:r>
              <a:rPr lang="en-US"/>
              <a:t>Non-linear coding</a:t>
            </a:r>
          </a:p>
        </p:txBody>
      </p:sp>
      <p:sp>
        <p:nvSpPr>
          <p:cNvPr id="141315" name="Rectangle 3"/>
          <p:cNvSpPr>
            <a:spLocks noGrp="1" noChangeArrowheads="1"/>
          </p:cNvSpPr>
          <p:nvPr>
            <p:ph type="body" idx="1"/>
          </p:nvPr>
        </p:nvSpPr>
        <p:spPr>
          <a:xfrm>
            <a:off x="457200" y="1600200"/>
            <a:ext cx="8229600" cy="1014413"/>
          </a:xfrm>
        </p:spPr>
        <p:txBody>
          <a:bodyPr/>
          <a:lstStyle/>
          <a:p>
            <a:pPr>
              <a:lnSpc>
                <a:spcPct val="90000"/>
              </a:lnSpc>
            </a:pPr>
            <a:r>
              <a:rPr lang="en-US" sz="2100"/>
              <a:t>Mức lượng tử không đều</a:t>
            </a:r>
          </a:p>
          <a:p>
            <a:pPr>
              <a:lnSpc>
                <a:spcPct val="90000"/>
              </a:lnSpc>
            </a:pPr>
            <a:r>
              <a:rPr lang="en-US" sz="2100"/>
              <a:t>Giảm méo tín hiệu</a:t>
            </a:r>
          </a:p>
          <a:p>
            <a:pPr>
              <a:lnSpc>
                <a:spcPct val="90000"/>
              </a:lnSpc>
            </a:pPr>
            <a:r>
              <a:rPr lang="en-US" sz="2100"/>
              <a:t>Companding (compressing-expanding)</a:t>
            </a:r>
          </a:p>
        </p:txBody>
      </p:sp>
      <p:pic>
        <p:nvPicPr>
          <p:cNvPr id="141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8080375"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577B55-AB1E-42EA-B90D-E3584658EF82}" type="slidenum">
              <a:rPr lang="en-US" altLang="en-US"/>
              <a:pPr/>
              <a:t>59</a:t>
            </a:fld>
            <a:endParaRPr lang="en-US" altLang="en-US"/>
          </a:p>
        </p:txBody>
      </p:sp>
      <p:sp>
        <p:nvSpPr>
          <p:cNvPr id="143362" name="Rectangle 2"/>
          <p:cNvSpPr>
            <a:spLocks noGrp="1" noChangeArrowheads="1"/>
          </p:cNvSpPr>
          <p:nvPr>
            <p:ph type="title"/>
          </p:nvPr>
        </p:nvSpPr>
        <p:spPr/>
        <p:txBody>
          <a:bodyPr/>
          <a:lstStyle/>
          <a:p>
            <a:r>
              <a:rPr lang="en-US"/>
              <a:t>Điều chế Delta (DM)</a:t>
            </a:r>
          </a:p>
        </p:txBody>
      </p:sp>
      <p:sp>
        <p:nvSpPr>
          <p:cNvPr id="143363" name="Rectangle 3"/>
          <p:cNvSpPr>
            <a:spLocks noGrp="1" noChangeArrowheads="1"/>
          </p:cNvSpPr>
          <p:nvPr>
            <p:ph type="body" idx="1"/>
          </p:nvPr>
        </p:nvSpPr>
        <p:spPr/>
        <p:txBody>
          <a:bodyPr/>
          <a:lstStyle/>
          <a:p>
            <a:r>
              <a:rPr lang="en-US"/>
              <a:t>Tín hiệu tương tự được xấp xỉ bởi hàm bậc thang (staircase)</a:t>
            </a:r>
          </a:p>
          <a:p>
            <a:r>
              <a:rPr lang="en-US"/>
              <a:t>Hành vi nhị phân</a:t>
            </a:r>
          </a:p>
          <a:p>
            <a:pPr lvl="1"/>
            <a:r>
              <a:rPr lang="en-US"/>
              <a:t>Đi lên hay xuống 1 mức (</a:t>
            </a:r>
            <a:r>
              <a:rPr lang="en-US">
                <a:sym typeface="Symbol" pitchFamily="18" charset="2"/>
              </a:rPr>
              <a:t></a:t>
            </a:r>
            <a:r>
              <a:rPr lang="en-US"/>
              <a:t>) tại mỗi thời khoảng lấy mẫu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EBC244-A916-4154-A382-A44914736DF6}" type="slidenum">
              <a:rPr lang="en-US" altLang="en-US"/>
              <a:pPr/>
              <a:t>6</a:t>
            </a:fld>
            <a:endParaRPr lang="en-US" altLang="en-US"/>
          </a:p>
        </p:txBody>
      </p:sp>
      <p:sp>
        <p:nvSpPr>
          <p:cNvPr id="45058" name="Rectangle 2"/>
          <p:cNvSpPr>
            <a:spLocks noGrp="1" noChangeArrowheads="1"/>
          </p:cNvSpPr>
          <p:nvPr>
            <p:ph type="title"/>
          </p:nvPr>
        </p:nvSpPr>
        <p:spPr/>
        <p:txBody>
          <a:bodyPr/>
          <a:lstStyle/>
          <a:p>
            <a:r>
              <a:rPr lang="en-US"/>
              <a:t>Diễn giải các tín hiệu</a:t>
            </a:r>
          </a:p>
        </p:txBody>
      </p:sp>
      <p:sp>
        <p:nvSpPr>
          <p:cNvPr id="45059" name="Rectangle 3"/>
          <p:cNvSpPr>
            <a:spLocks noGrp="1" noChangeArrowheads="1"/>
          </p:cNvSpPr>
          <p:nvPr>
            <p:ph type="body" idx="1"/>
          </p:nvPr>
        </p:nvSpPr>
        <p:spPr>
          <a:xfrm>
            <a:off x="304800" y="1524000"/>
            <a:ext cx="8686800" cy="4191000"/>
          </a:xfrm>
        </p:spPr>
        <p:txBody>
          <a:bodyPr/>
          <a:lstStyle/>
          <a:p>
            <a:r>
              <a:rPr lang="en-US"/>
              <a:t>Cần biết</a:t>
            </a:r>
          </a:p>
          <a:p>
            <a:pPr lvl="1"/>
            <a:r>
              <a:rPr lang="en-US"/>
              <a:t>Thời gian của các bit (khi nào chúng bắt đầu và kết thúc)</a:t>
            </a:r>
          </a:p>
          <a:p>
            <a:pPr lvl="1"/>
            <a:r>
              <a:rPr lang="en-US"/>
              <a:t>Mức tín hiệu</a:t>
            </a:r>
          </a:p>
          <a:p>
            <a:r>
              <a:rPr lang="en-US"/>
              <a:t>Yếu tố ảnh hưởng đến việc diễn giải tín hiệu</a:t>
            </a:r>
          </a:p>
          <a:p>
            <a:pPr lvl="1"/>
            <a:r>
              <a:rPr lang="en-US"/>
              <a:t>Tỉ số SNR</a:t>
            </a:r>
          </a:p>
          <a:p>
            <a:pPr lvl="1"/>
            <a:r>
              <a:rPr lang="en-US"/>
              <a:t>Tốc độ dữ liệu</a:t>
            </a:r>
          </a:p>
          <a:p>
            <a:pPr lvl="1"/>
            <a:r>
              <a:rPr lang="en-US"/>
              <a:t>Băng thông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C08CCE-B83E-451D-B0D3-53366C92D59E}" type="slidenum">
              <a:rPr lang="en-US" altLang="en-US"/>
              <a:pPr/>
              <a:t>60</a:t>
            </a:fld>
            <a:endParaRPr lang="en-US" altLang="en-US"/>
          </a:p>
        </p:txBody>
      </p:sp>
      <p:sp>
        <p:nvSpPr>
          <p:cNvPr id="147458" name="Rectangle 2"/>
          <p:cNvSpPr>
            <a:spLocks noGrp="1" noChangeArrowheads="1"/>
          </p:cNvSpPr>
          <p:nvPr>
            <p:ph type="title"/>
          </p:nvPr>
        </p:nvSpPr>
        <p:spPr/>
        <p:txBody>
          <a:bodyPr/>
          <a:lstStyle/>
          <a:p>
            <a:r>
              <a:rPr lang="en-US"/>
              <a:t>Điều chế Delta (DM)</a:t>
            </a:r>
          </a:p>
        </p:txBody>
      </p:sp>
      <p:pic>
        <p:nvPicPr>
          <p:cNvPr id="147459"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982663" y="1600200"/>
            <a:ext cx="7126287" cy="434181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C985527-71FC-4A92-BE80-49A63E6EDC76}" type="slidenum">
              <a:rPr lang="en-US" altLang="en-US"/>
              <a:pPr/>
              <a:t>61</a:t>
            </a:fld>
            <a:endParaRPr lang="en-US" altLang="en-US"/>
          </a:p>
        </p:txBody>
      </p:sp>
      <p:sp>
        <p:nvSpPr>
          <p:cNvPr id="145410" name="Rectangle 2"/>
          <p:cNvSpPr>
            <a:spLocks noGrp="1" noChangeArrowheads="1"/>
          </p:cNvSpPr>
          <p:nvPr>
            <p:ph type="title"/>
          </p:nvPr>
        </p:nvSpPr>
        <p:spPr/>
        <p:txBody>
          <a:bodyPr/>
          <a:lstStyle/>
          <a:p>
            <a:r>
              <a:rPr lang="en-US"/>
              <a:t>Điều chế Delta (DM)</a:t>
            </a:r>
          </a:p>
        </p:txBody>
      </p:sp>
      <p:pic>
        <p:nvPicPr>
          <p:cNvPr id="145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914400"/>
            <a:ext cx="4679950"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3C9ECD-C976-41CE-AA0D-10232415880C}" type="slidenum">
              <a:rPr lang="en-US" altLang="en-US"/>
              <a:pPr/>
              <a:t>62</a:t>
            </a:fld>
            <a:endParaRPr lang="en-US" altLang="en-US"/>
          </a:p>
        </p:txBody>
      </p:sp>
      <p:sp>
        <p:nvSpPr>
          <p:cNvPr id="392194" name="Rectangle 2"/>
          <p:cNvSpPr>
            <a:spLocks noGrp="1" noChangeArrowheads="1"/>
          </p:cNvSpPr>
          <p:nvPr>
            <p:ph type="title"/>
          </p:nvPr>
        </p:nvSpPr>
        <p:spPr/>
        <p:txBody>
          <a:bodyPr/>
          <a:lstStyle/>
          <a:p>
            <a:r>
              <a:rPr lang="en-US"/>
              <a:t>Hiệu suất của điều chế</a:t>
            </a:r>
          </a:p>
        </p:txBody>
      </p:sp>
      <p:sp>
        <p:nvSpPr>
          <p:cNvPr id="392195" name="Rectangle 3"/>
          <p:cNvSpPr>
            <a:spLocks noGrp="1" noChangeArrowheads="1"/>
          </p:cNvSpPr>
          <p:nvPr>
            <p:ph type="body" idx="1"/>
          </p:nvPr>
        </p:nvSpPr>
        <p:spPr/>
        <p:txBody>
          <a:bodyPr/>
          <a:lstStyle/>
          <a:p>
            <a:r>
              <a:rPr lang="en-US"/>
              <a:t>Để tái tạo tiếng nói tốt</a:t>
            </a:r>
          </a:p>
          <a:p>
            <a:pPr lvl="1"/>
            <a:r>
              <a:rPr lang="en-US" sz="2800"/>
              <a:t>PCM - 128 mức (7 bit)</a:t>
            </a:r>
          </a:p>
          <a:p>
            <a:pPr lvl="1"/>
            <a:r>
              <a:rPr lang="en-US" sz="2800"/>
              <a:t>Băng thông thoại 4khz</a:t>
            </a:r>
          </a:p>
          <a:p>
            <a:pPr lvl="1"/>
            <a:r>
              <a:rPr lang="en-US" sz="2800"/>
              <a:t>Cần 8000 x 7 = 56kbps đối với PCM</a:t>
            </a:r>
          </a:p>
          <a:p>
            <a:r>
              <a:rPr lang="en-US"/>
              <a:t>Kỹ thuật nén dữ liệu có thể cải thiện thêm</a:t>
            </a:r>
          </a:p>
          <a:p>
            <a:pPr lvl="1"/>
            <a:r>
              <a:rPr lang="en-US" sz="2800"/>
              <a:t>Ví dụ: kỹ thuật mã xen khung (interframe coding) cho video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B4C3CC-0193-46C6-8036-EBBB4EEA24C8}" type="slidenum">
              <a:rPr lang="en-US" altLang="en-US"/>
              <a:pPr/>
              <a:t>63</a:t>
            </a:fld>
            <a:endParaRPr lang="en-US" altLang="en-US"/>
          </a:p>
        </p:txBody>
      </p:sp>
      <p:sp>
        <p:nvSpPr>
          <p:cNvPr id="149506" name="Rectangle 2"/>
          <p:cNvSpPr>
            <a:spLocks noGrp="1" noChangeArrowheads="1"/>
          </p:cNvSpPr>
          <p:nvPr>
            <p:ph type="title"/>
          </p:nvPr>
        </p:nvSpPr>
        <p:spPr/>
        <p:txBody>
          <a:bodyPr/>
          <a:lstStyle/>
          <a:p>
            <a:r>
              <a:rPr lang="en-US"/>
              <a:t>Dữ liệu tuần tự, tín hiệu tuần tự</a:t>
            </a:r>
            <a:endParaRPr lang="en-US">
              <a:sym typeface="Symbol" pitchFamily="18" charset="2"/>
            </a:endParaRPr>
          </a:p>
        </p:txBody>
      </p:sp>
      <p:sp>
        <p:nvSpPr>
          <p:cNvPr id="149507" name="Rectangle 3"/>
          <p:cNvSpPr>
            <a:spLocks noGrp="1" noChangeArrowheads="1"/>
          </p:cNvSpPr>
          <p:nvPr>
            <p:ph type="body" idx="1"/>
          </p:nvPr>
        </p:nvSpPr>
        <p:spPr>
          <a:xfrm>
            <a:off x="457200" y="1295400"/>
            <a:ext cx="8153400" cy="4835525"/>
          </a:xfrm>
        </p:spPr>
        <p:txBody>
          <a:bodyPr/>
          <a:lstStyle/>
          <a:p>
            <a:r>
              <a:rPr lang="en-US"/>
              <a:t>Lý do điều biến </a:t>
            </a:r>
          </a:p>
          <a:p>
            <a:pPr lvl="1"/>
            <a:r>
              <a:rPr lang="en-US"/>
              <a:t>Dùng để điều chế dữ liệu tương tự: thay đổi tần số truyền (tần số cao hơn truyền dẫn tốt hơn)</a:t>
            </a:r>
          </a:p>
          <a:p>
            <a:pPr lvl="1"/>
            <a:r>
              <a:rPr lang="en-US"/>
              <a:t>Dùng cho </a:t>
            </a:r>
            <a:r>
              <a:rPr lang="en-US" altLang="en-US"/>
              <a:t>frequency division multiplexing </a:t>
            </a:r>
            <a:endParaRPr lang="en-US"/>
          </a:p>
          <a:p>
            <a:r>
              <a:rPr lang="en-US"/>
              <a:t>Kỹ thuật</a:t>
            </a:r>
          </a:p>
          <a:p>
            <a:pPr lvl="1"/>
            <a:r>
              <a:rPr lang="en-US"/>
              <a:t>Điều chế biên: Amplitude Modulation (AM)</a:t>
            </a:r>
          </a:p>
          <a:p>
            <a:pPr lvl="1"/>
            <a:r>
              <a:rPr lang="en-US"/>
              <a:t>Điều chế tần số: Frequency Modulation (FM)</a:t>
            </a:r>
          </a:p>
          <a:p>
            <a:pPr lvl="1"/>
            <a:r>
              <a:rPr lang="en-US"/>
              <a:t>Điều chế pha: Phase Modulation (PM)</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716004CE-8C6B-4085-9640-A79AE1D385B5}" type="slidenum">
              <a:rPr lang="en-US" altLang="en-US"/>
              <a:pPr/>
              <a:t>64</a:t>
            </a:fld>
            <a:endParaRPr lang="en-US" altLang="en-US"/>
          </a:p>
        </p:txBody>
      </p:sp>
      <p:sp>
        <p:nvSpPr>
          <p:cNvPr id="153602" name="Rectangle 2"/>
          <p:cNvSpPr>
            <a:spLocks noGrp="1" noChangeArrowheads="1"/>
          </p:cNvSpPr>
          <p:nvPr>
            <p:ph type="title"/>
          </p:nvPr>
        </p:nvSpPr>
        <p:spPr/>
        <p:txBody>
          <a:bodyPr/>
          <a:lstStyle/>
          <a:p>
            <a:r>
              <a:rPr lang="en-US"/>
              <a:t>Điều chế biên (AM)</a:t>
            </a:r>
          </a:p>
        </p:txBody>
      </p:sp>
      <p:grpSp>
        <p:nvGrpSpPr>
          <p:cNvPr id="153603" name="Group 3"/>
          <p:cNvGrpSpPr>
            <a:grpSpLocks/>
          </p:cNvGrpSpPr>
          <p:nvPr/>
        </p:nvGrpSpPr>
        <p:grpSpPr bwMode="auto">
          <a:xfrm>
            <a:off x="4522788" y="1606550"/>
            <a:ext cx="4389437" cy="3816350"/>
            <a:chOff x="3233" y="1102"/>
            <a:chExt cx="2765" cy="2404"/>
          </a:xfrm>
        </p:grpSpPr>
        <p:sp>
          <p:nvSpPr>
            <p:cNvPr id="153604" name="Line 4"/>
            <p:cNvSpPr>
              <a:spLocks noChangeShapeType="1"/>
            </p:cNvSpPr>
            <p:nvPr/>
          </p:nvSpPr>
          <p:spPr bwMode="auto">
            <a:xfrm>
              <a:off x="3596" y="1978"/>
              <a:ext cx="2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5" name="Line 5"/>
            <p:cNvSpPr>
              <a:spLocks noChangeShapeType="1"/>
            </p:cNvSpPr>
            <p:nvPr/>
          </p:nvSpPr>
          <p:spPr bwMode="auto">
            <a:xfrm flipV="1">
              <a:off x="3596" y="1162"/>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6" name="Text Box 6"/>
            <p:cNvSpPr txBox="1">
              <a:spLocks noChangeArrowheads="1"/>
            </p:cNvSpPr>
            <p:nvPr/>
          </p:nvSpPr>
          <p:spPr bwMode="auto">
            <a:xfrm>
              <a:off x="3233" y="1102"/>
              <a:ext cx="3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M(f)</a:t>
              </a:r>
            </a:p>
          </p:txBody>
        </p:sp>
        <p:sp>
          <p:nvSpPr>
            <p:cNvPr id="153607" name="Text Box 7"/>
            <p:cNvSpPr txBox="1">
              <a:spLocks noChangeArrowheads="1"/>
            </p:cNvSpPr>
            <p:nvPr/>
          </p:nvSpPr>
          <p:spPr bwMode="auto">
            <a:xfrm>
              <a:off x="5845" y="1953"/>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f</a:t>
              </a:r>
            </a:p>
          </p:txBody>
        </p:sp>
        <p:sp>
          <p:nvSpPr>
            <p:cNvPr id="153608" name="Text Box 8"/>
            <p:cNvSpPr txBox="1">
              <a:spLocks noChangeArrowheads="1"/>
            </p:cNvSpPr>
            <p:nvPr/>
          </p:nvSpPr>
          <p:spPr bwMode="auto">
            <a:xfrm>
              <a:off x="3947" y="1953"/>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B</a:t>
              </a:r>
            </a:p>
          </p:txBody>
        </p:sp>
        <p:sp>
          <p:nvSpPr>
            <p:cNvPr id="153609" name="Line 9"/>
            <p:cNvSpPr>
              <a:spLocks noChangeShapeType="1"/>
            </p:cNvSpPr>
            <p:nvPr/>
          </p:nvSpPr>
          <p:spPr bwMode="auto">
            <a:xfrm>
              <a:off x="3596" y="1343"/>
              <a:ext cx="453" cy="6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0" name="Line 10"/>
            <p:cNvSpPr>
              <a:spLocks noChangeShapeType="1"/>
            </p:cNvSpPr>
            <p:nvPr/>
          </p:nvSpPr>
          <p:spPr bwMode="auto">
            <a:xfrm>
              <a:off x="3596" y="3339"/>
              <a:ext cx="2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1" name="Line 11"/>
            <p:cNvSpPr>
              <a:spLocks noChangeShapeType="1"/>
            </p:cNvSpPr>
            <p:nvPr/>
          </p:nvSpPr>
          <p:spPr bwMode="auto">
            <a:xfrm flipV="1">
              <a:off x="3596" y="2523"/>
              <a:ext cx="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2" name="Text Box 12"/>
            <p:cNvSpPr txBox="1">
              <a:spLocks noChangeArrowheads="1"/>
            </p:cNvSpPr>
            <p:nvPr/>
          </p:nvSpPr>
          <p:spPr bwMode="auto">
            <a:xfrm>
              <a:off x="3233" y="2463"/>
              <a:ext cx="3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M(f)</a:t>
              </a:r>
            </a:p>
          </p:txBody>
        </p:sp>
        <p:sp>
          <p:nvSpPr>
            <p:cNvPr id="153613" name="Text Box 13"/>
            <p:cNvSpPr txBox="1">
              <a:spLocks noChangeArrowheads="1"/>
            </p:cNvSpPr>
            <p:nvPr/>
          </p:nvSpPr>
          <p:spPr bwMode="auto">
            <a:xfrm>
              <a:off x="5845" y="3314"/>
              <a:ext cx="1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f</a:t>
              </a:r>
            </a:p>
          </p:txBody>
        </p:sp>
        <p:sp>
          <p:nvSpPr>
            <p:cNvPr id="153614" name="Text Box 14"/>
            <p:cNvSpPr txBox="1">
              <a:spLocks noChangeArrowheads="1"/>
            </p:cNvSpPr>
            <p:nvPr/>
          </p:nvSpPr>
          <p:spPr bwMode="auto">
            <a:xfrm>
              <a:off x="3822" y="3314"/>
              <a:ext cx="3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f</a:t>
              </a:r>
              <a:r>
                <a:rPr lang="en-US" sz="1400" baseline="-25000">
                  <a:latin typeface="Book Antiqua" pitchFamily="18" charset="0"/>
                </a:rPr>
                <a:t>c</a:t>
              </a:r>
              <a:r>
                <a:rPr lang="en-US" sz="1400">
                  <a:latin typeface="Book Antiqua" pitchFamily="18" charset="0"/>
                </a:rPr>
                <a:t> – B</a:t>
              </a:r>
            </a:p>
          </p:txBody>
        </p:sp>
        <p:sp>
          <p:nvSpPr>
            <p:cNvPr id="153615" name="Line 15"/>
            <p:cNvSpPr>
              <a:spLocks noChangeShapeType="1"/>
            </p:cNvSpPr>
            <p:nvPr/>
          </p:nvSpPr>
          <p:spPr bwMode="auto">
            <a:xfrm>
              <a:off x="4503" y="2704"/>
              <a:ext cx="453" cy="6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6" name="Line 16"/>
            <p:cNvSpPr>
              <a:spLocks noChangeShapeType="1"/>
            </p:cNvSpPr>
            <p:nvPr/>
          </p:nvSpPr>
          <p:spPr bwMode="auto">
            <a:xfrm flipH="1">
              <a:off x="4049" y="2704"/>
              <a:ext cx="454" cy="63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17" name="Text Box 17"/>
            <p:cNvSpPr txBox="1">
              <a:spLocks noChangeArrowheads="1"/>
            </p:cNvSpPr>
            <p:nvPr/>
          </p:nvSpPr>
          <p:spPr bwMode="auto">
            <a:xfrm>
              <a:off x="4743" y="3314"/>
              <a:ext cx="3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f</a:t>
              </a:r>
              <a:r>
                <a:rPr lang="en-US" sz="1400" baseline="-25000">
                  <a:latin typeface="Book Antiqua" pitchFamily="18" charset="0"/>
                </a:rPr>
                <a:t>c</a:t>
              </a:r>
              <a:r>
                <a:rPr lang="en-US" sz="1400">
                  <a:latin typeface="Book Antiqua" pitchFamily="18" charset="0"/>
                </a:rPr>
                <a:t> + B</a:t>
              </a:r>
            </a:p>
          </p:txBody>
        </p:sp>
        <p:sp>
          <p:nvSpPr>
            <p:cNvPr id="153618" name="Text Box 18"/>
            <p:cNvSpPr txBox="1">
              <a:spLocks noChangeArrowheads="1"/>
            </p:cNvSpPr>
            <p:nvPr/>
          </p:nvSpPr>
          <p:spPr bwMode="auto">
            <a:xfrm>
              <a:off x="4412" y="3314"/>
              <a:ext cx="1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f</a:t>
              </a:r>
              <a:r>
                <a:rPr lang="en-US" sz="1400" baseline="-25000">
                  <a:latin typeface="Book Antiqua" pitchFamily="18" charset="0"/>
                </a:rPr>
                <a:t>c</a:t>
              </a:r>
              <a:endParaRPr lang="en-US" sz="1400">
                <a:latin typeface="Book Antiqua" pitchFamily="18" charset="0"/>
              </a:endParaRPr>
            </a:p>
          </p:txBody>
        </p:sp>
        <p:sp>
          <p:nvSpPr>
            <p:cNvPr id="153619" name="Freeform 19"/>
            <p:cNvSpPr>
              <a:spLocks/>
            </p:cNvSpPr>
            <p:nvPr/>
          </p:nvSpPr>
          <p:spPr bwMode="auto">
            <a:xfrm>
              <a:off x="4049" y="2704"/>
              <a:ext cx="907" cy="635"/>
            </a:xfrm>
            <a:custGeom>
              <a:avLst/>
              <a:gdLst>
                <a:gd name="T0" fmla="*/ 0 w 907"/>
                <a:gd name="T1" fmla="*/ 635 h 635"/>
                <a:gd name="T2" fmla="*/ 454 w 907"/>
                <a:gd name="T3" fmla="*/ 0 h 635"/>
                <a:gd name="T4" fmla="*/ 907 w 907"/>
                <a:gd name="T5" fmla="*/ 635 h 635"/>
                <a:gd name="T6" fmla="*/ 0 w 907"/>
                <a:gd name="T7" fmla="*/ 635 h 635"/>
              </a:gdLst>
              <a:ahLst/>
              <a:cxnLst>
                <a:cxn ang="0">
                  <a:pos x="T0" y="T1"/>
                </a:cxn>
                <a:cxn ang="0">
                  <a:pos x="T2" y="T3"/>
                </a:cxn>
                <a:cxn ang="0">
                  <a:pos x="T4" y="T5"/>
                </a:cxn>
                <a:cxn ang="0">
                  <a:pos x="T6" y="T7"/>
                </a:cxn>
              </a:cxnLst>
              <a:rect l="0" t="0" r="r" b="b"/>
              <a:pathLst>
                <a:path w="907" h="635">
                  <a:moveTo>
                    <a:pt x="0" y="635"/>
                  </a:moveTo>
                  <a:lnTo>
                    <a:pt x="454" y="0"/>
                  </a:lnTo>
                  <a:lnTo>
                    <a:pt x="907" y="635"/>
                  </a:lnTo>
                  <a:lnTo>
                    <a:pt x="0" y="635"/>
                  </a:lnTo>
                  <a:close/>
                </a:path>
              </a:pathLst>
            </a:custGeom>
            <a:solidFill>
              <a:schemeClr val="folHlink"/>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20" name="Line 20"/>
            <p:cNvSpPr>
              <a:spLocks noChangeShapeType="1"/>
            </p:cNvSpPr>
            <p:nvPr/>
          </p:nvSpPr>
          <p:spPr bwMode="auto">
            <a:xfrm flipV="1">
              <a:off x="4503" y="2613"/>
              <a:ext cx="0" cy="72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21" name="Text Box 21"/>
            <p:cNvSpPr txBox="1">
              <a:spLocks noChangeArrowheads="1"/>
            </p:cNvSpPr>
            <p:nvPr/>
          </p:nvSpPr>
          <p:spPr bwMode="auto">
            <a:xfrm>
              <a:off x="4859" y="2863"/>
              <a:ext cx="56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Upper </a:t>
              </a:r>
              <a:br>
                <a:rPr lang="en-US" sz="1400">
                  <a:latin typeface="Book Antiqua" pitchFamily="18" charset="0"/>
                </a:rPr>
              </a:br>
              <a:r>
                <a:rPr lang="en-US" sz="1400">
                  <a:latin typeface="Book Antiqua" pitchFamily="18" charset="0"/>
                </a:rPr>
                <a:t>sideband</a:t>
              </a:r>
            </a:p>
          </p:txBody>
        </p:sp>
        <p:sp>
          <p:nvSpPr>
            <p:cNvPr id="153622" name="Text Box 22"/>
            <p:cNvSpPr txBox="1">
              <a:spLocks noChangeArrowheads="1"/>
            </p:cNvSpPr>
            <p:nvPr/>
          </p:nvSpPr>
          <p:spPr bwMode="auto">
            <a:xfrm>
              <a:off x="3778" y="2568"/>
              <a:ext cx="56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Lower </a:t>
              </a:r>
              <a:br>
                <a:rPr lang="en-US" sz="1400">
                  <a:latin typeface="Book Antiqua" pitchFamily="18" charset="0"/>
                </a:rPr>
              </a:br>
              <a:r>
                <a:rPr lang="en-US" sz="1400">
                  <a:latin typeface="Book Antiqua" pitchFamily="18" charset="0"/>
                </a:rPr>
                <a:t>sideband</a:t>
              </a:r>
            </a:p>
          </p:txBody>
        </p:sp>
        <p:sp>
          <p:nvSpPr>
            <p:cNvPr id="153623" name="Text Box 23"/>
            <p:cNvSpPr txBox="1">
              <a:spLocks noChangeArrowheads="1"/>
            </p:cNvSpPr>
            <p:nvPr/>
          </p:nvSpPr>
          <p:spPr bwMode="auto">
            <a:xfrm>
              <a:off x="4815" y="2349"/>
              <a:ext cx="87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400">
                  <a:latin typeface="Book Antiqua" pitchFamily="18" charset="0"/>
                </a:rPr>
                <a:t>Discrete carrier</a:t>
              </a:r>
              <a:br>
                <a:rPr lang="en-US" sz="1400">
                  <a:latin typeface="Book Antiqua" pitchFamily="18" charset="0"/>
                </a:rPr>
              </a:br>
              <a:r>
                <a:rPr lang="en-US" sz="1400">
                  <a:latin typeface="Book Antiqua" pitchFamily="18" charset="0"/>
                </a:rPr>
                <a:t>term</a:t>
              </a:r>
            </a:p>
          </p:txBody>
        </p:sp>
        <p:sp>
          <p:nvSpPr>
            <p:cNvPr id="153624" name="Freeform 24"/>
            <p:cNvSpPr>
              <a:spLocks/>
            </p:cNvSpPr>
            <p:nvPr/>
          </p:nvSpPr>
          <p:spPr bwMode="auto">
            <a:xfrm>
              <a:off x="4526" y="2432"/>
              <a:ext cx="272" cy="182"/>
            </a:xfrm>
            <a:custGeom>
              <a:avLst/>
              <a:gdLst>
                <a:gd name="T0" fmla="*/ 0 w 272"/>
                <a:gd name="T1" fmla="*/ 182 h 182"/>
                <a:gd name="T2" fmla="*/ 91 w 272"/>
                <a:gd name="T3" fmla="*/ 23 h 182"/>
                <a:gd name="T4" fmla="*/ 272 w 272"/>
                <a:gd name="T5" fmla="*/ 46 h 182"/>
              </a:gdLst>
              <a:ahLst/>
              <a:cxnLst>
                <a:cxn ang="0">
                  <a:pos x="T0" y="T1"/>
                </a:cxn>
                <a:cxn ang="0">
                  <a:pos x="T2" y="T3"/>
                </a:cxn>
                <a:cxn ang="0">
                  <a:pos x="T4" y="T5"/>
                </a:cxn>
              </a:cxnLst>
              <a:rect l="0" t="0" r="r" b="b"/>
              <a:pathLst>
                <a:path w="272" h="182">
                  <a:moveTo>
                    <a:pt x="0" y="182"/>
                  </a:moveTo>
                  <a:cubicBezTo>
                    <a:pt x="23" y="114"/>
                    <a:pt x="46" y="46"/>
                    <a:pt x="91" y="23"/>
                  </a:cubicBezTo>
                  <a:cubicBezTo>
                    <a:pt x="136" y="0"/>
                    <a:pt x="204" y="23"/>
                    <a:pt x="272" y="46"/>
                  </a:cubicBez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53625"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45466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EA2E33-8F98-414B-A197-9FC60DAFA33D}" type="slidenum">
              <a:rPr lang="en-US" altLang="en-US"/>
              <a:pPr/>
              <a:t>65</a:t>
            </a:fld>
            <a:endParaRPr lang="en-US" altLang="en-US"/>
          </a:p>
        </p:txBody>
      </p:sp>
      <p:sp>
        <p:nvSpPr>
          <p:cNvPr id="155650" name="Rectangle 2"/>
          <p:cNvSpPr>
            <a:spLocks noGrp="1" noChangeArrowheads="1"/>
          </p:cNvSpPr>
          <p:nvPr>
            <p:ph type="title"/>
          </p:nvPr>
        </p:nvSpPr>
        <p:spPr/>
        <p:txBody>
          <a:bodyPr/>
          <a:lstStyle/>
          <a:p>
            <a:r>
              <a:rPr lang="en-US"/>
              <a:t>Điều chế tần số (FM)</a:t>
            </a:r>
          </a:p>
        </p:txBody>
      </p:sp>
      <p:pic>
        <p:nvPicPr>
          <p:cNvPr id="15565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88" y="1244600"/>
            <a:ext cx="5214937"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7BC062-64B6-4BED-BE29-C65A8CC01B45}" type="slidenum">
              <a:rPr lang="en-US" altLang="en-US"/>
              <a:pPr/>
              <a:t>66</a:t>
            </a:fld>
            <a:endParaRPr lang="en-US" altLang="en-US"/>
          </a:p>
        </p:txBody>
      </p:sp>
      <p:sp>
        <p:nvSpPr>
          <p:cNvPr id="159746" name="Rectangle 2"/>
          <p:cNvSpPr>
            <a:spLocks noGrp="1" noChangeArrowheads="1"/>
          </p:cNvSpPr>
          <p:nvPr>
            <p:ph type="title"/>
          </p:nvPr>
        </p:nvSpPr>
        <p:spPr/>
        <p:txBody>
          <a:bodyPr/>
          <a:lstStyle/>
          <a:p>
            <a:r>
              <a:rPr lang="en-US"/>
              <a:t>Kỹ thuật điều chế tuần tự</a:t>
            </a:r>
          </a:p>
        </p:txBody>
      </p:sp>
      <p:pic>
        <p:nvPicPr>
          <p:cNvPr id="159747" name="Picture 3" descr="Anmodu"/>
          <p:cNvPicPr>
            <a:picLocks noChangeAspect="1" noChangeArrowheads="1"/>
          </p:cNvPicPr>
          <p:nvPr/>
        </p:nvPicPr>
        <p:blipFill>
          <a:blip r:embed="rId3">
            <a:extLst>
              <a:ext uri="{28A0092B-C50C-407E-A947-70E740481C1C}">
                <a14:useLocalDpi xmlns:a14="http://schemas.microsoft.com/office/drawing/2010/main" val="0"/>
              </a:ext>
            </a:extLst>
          </a:blip>
          <a:srcRect b="2065"/>
          <a:stretch>
            <a:fillRect/>
          </a:stretch>
        </p:blipFill>
        <p:spPr bwMode="auto">
          <a:xfrm>
            <a:off x="1828800" y="1143000"/>
            <a:ext cx="6172200" cy="566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96F16FB1-E190-488C-ABA0-3440BA735E61}" type="slidenum">
              <a:rPr lang="en-US" altLang="en-US"/>
              <a:pPr/>
              <a:t>67</a:t>
            </a:fld>
            <a:endParaRPr lang="en-US" altLang="en-US"/>
          </a:p>
        </p:txBody>
      </p:sp>
      <p:sp>
        <p:nvSpPr>
          <p:cNvPr id="354306" name="Rectangle 2"/>
          <p:cNvSpPr>
            <a:spLocks noGrp="1" noChangeArrowheads="1"/>
          </p:cNvSpPr>
          <p:nvPr>
            <p:ph type="title"/>
          </p:nvPr>
        </p:nvSpPr>
        <p:spPr>
          <a:xfrm>
            <a:off x="457200" y="2819400"/>
            <a:ext cx="8229600" cy="1139825"/>
          </a:xfrm>
        </p:spPr>
        <p:txBody>
          <a:bodyPr/>
          <a:lstStyle/>
          <a:p>
            <a:pPr algn="ctr"/>
            <a:r>
              <a:rPr lang="en-US"/>
              <a:t>HẾT CHƯƠNG 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FA8-B91E-F74F-A0E1-933EE588C4FA}"/>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E007DD08-437C-C743-9C12-071E2451C5F2}"/>
              </a:ext>
            </a:extLst>
          </p:cNvPr>
          <p:cNvSpPr>
            <a:spLocks noGrp="1"/>
          </p:cNvSpPr>
          <p:nvPr>
            <p:ph idx="1"/>
          </p:nvPr>
        </p:nvSpPr>
        <p:spPr/>
        <p:txBody>
          <a:bodyPr/>
          <a:lstStyle/>
          <a:p>
            <a:endParaRPr lang="vi-VN" dirty="0"/>
          </a:p>
          <a:p>
            <a:endParaRPr lang="vi-VN" dirty="0"/>
          </a:p>
          <a:p>
            <a:endParaRPr lang="vi-VN" dirty="0"/>
          </a:p>
          <a:p>
            <a:endParaRPr lang="vi-VN" dirty="0"/>
          </a:p>
          <a:p>
            <a:endParaRPr lang="vi-VN" dirty="0"/>
          </a:p>
          <a:p>
            <a:r>
              <a:rPr lang="vi-VN" dirty="0"/>
              <a:t>Cho một tín hiệu số 01010, tốc độ bit là 5 bps, được điều chế bằng phương pháp ASK. Tần số sóng mang fc= 20Hz. Biên độ đối với bit ‘1’ là 5V, biên độ đối với bit ‘0’ là 2V. Pha ban đầu của sóng mang là 1800 . </a:t>
            </a:r>
            <a:endParaRPr lang="en-VN" dirty="0"/>
          </a:p>
        </p:txBody>
      </p:sp>
      <p:sp>
        <p:nvSpPr>
          <p:cNvPr id="4" name="Slide Number Placeholder 3">
            <a:extLst>
              <a:ext uri="{FF2B5EF4-FFF2-40B4-BE49-F238E27FC236}">
                <a16:creationId xmlns:a16="http://schemas.microsoft.com/office/drawing/2014/main" id="{2602FE1B-8282-334B-9544-780DDCE5A55B}"/>
              </a:ext>
            </a:extLst>
          </p:cNvPr>
          <p:cNvSpPr>
            <a:spLocks noGrp="1"/>
          </p:cNvSpPr>
          <p:nvPr>
            <p:ph type="sldNum" sz="quarter" idx="12"/>
          </p:nvPr>
        </p:nvSpPr>
        <p:spPr/>
        <p:txBody>
          <a:bodyPr/>
          <a:lstStyle/>
          <a:p>
            <a:fld id="{EABFBA34-C61D-4330-BE1F-D24DDD84C8DD}" type="slidenum">
              <a:rPr lang="en-US" altLang="en-US" smtClean="0"/>
              <a:pPr/>
              <a:t>68</a:t>
            </a:fld>
            <a:endParaRPr lang="en-US" altLang="en-US"/>
          </a:p>
        </p:txBody>
      </p:sp>
    </p:spTree>
    <p:extLst>
      <p:ext uri="{BB962C8B-B14F-4D97-AF65-F5344CB8AC3E}">
        <p14:creationId xmlns:p14="http://schemas.microsoft.com/office/powerpoint/2010/main" val="8961138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7503-7885-C640-A492-44CE412F6AF8}"/>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4757CDD8-BA05-5441-A2DC-D0889979C7C0}"/>
              </a:ext>
            </a:extLst>
          </p:cNvPr>
          <p:cNvSpPr>
            <a:spLocks noGrp="1"/>
          </p:cNvSpPr>
          <p:nvPr>
            <p:ph idx="1"/>
          </p:nvPr>
        </p:nvSpPr>
        <p:spPr/>
        <p:txBody>
          <a:bodyPr/>
          <a:lstStyle/>
          <a:p>
            <a:r>
              <a:rPr lang="vi-VN" dirty="0"/>
              <a:t>Cho một tín hiệu số 01101, tốc độ bit là 5 bps, được điều chế bằng phương pháp FSK. Biên độ sóng mang là 5V, tần số đối với bit ‘1’ là 20Hz, tần số đối với bit ‘0’ là 10Hz và pha ban đầu của sóng mang là 1800 . </a:t>
            </a:r>
            <a:endParaRPr lang="en-VN" dirty="0"/>
          </a:p>
        </p:txBody>
      </p:sp>
      <p:sp>
        <p:nvSpPr>
          <p:cNvPr id="4" name="Slide Number Placeholder 3">
            <a:extLst>
              <a:ext uri="{FF2B5EF4-FFF2-40B4-BE49-F238E27FC236}">
                <a16:creationId xmlns:a16="http://schemas.microsoft.com/office/drawing/2014/main" id="{ACC1DD8F-2137-C148-A4EF-1EF3380AC6FD}"/>
              </a:ext>
            </a:extLst>
          </p:cNvPr>
          <p:cNvSpPr>
            <a:spLocks noGrp="1"/>
          </p:cNvSpPr>
          <p:nvPr>
            <p:ph type="sldNum" sz="quarter" idx="12"/>
          </p:nvPr>
        </p:nvSpPr>
        <p:spPr/>
        <p:txBody>
          <a:bodyPr/>
          <a:lstStyle/>
          <a:p>
            <a:fld id="{EABFBA34-C61D-4330-BE1F-D24DDD84C8DD}" type="slidenum">
              <a:rPr lang="en-US" altLang="en-US" smtClean="0"/>
              <a:pPr/>
              <a:t>69</a:t>
            </a:fld>
            <a:endParaRPr lang="en-US" altLang="en-US"/>
          </a:p>
        </p:txBody>
      </p:sp>
    </p:spTree>
    <p:extLst>
      <p:ext uri="{BB962C8B-B14F-4D97-AF65-F5344CB8AC3E}">
        <p14:creationId xmlns:p14="http://schemas.microsoft.com/office/powerpoint/2010/main" val="104402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2ABA7B8-CCE5-4562-AE4C-1D83B7456387}" type="slidenum">
              <a:rPr lang="en-US" altLang="en-US"/>
              <a:pPr/>
              <a:t>7</a:t>
            </a:fld>
            <a:endParaRPr lang="en-US" altLang="en-US"/>
          </a:p>
        </p:txBody>
      </p:sp>
      <p:sp>
        <p:nvSpPr>
          <p:cNvPr id="358402" name="Rectangle 2"/>
          <p:cNvSpPr>
            <a:spLocks noGrp="1" noChangeArrowheads="1"/>
          </p:cNvSpPr>
          <p:nvPr>
            <p:ph type="title"/>
          </p:nvPr>
        </p:nvSpPr>
        <p:spPr/>
        <p:txBody>
          <a:bodyPr/>
          <a:lstStyle/>
          <a:p>
            <a:r>
              <a:rPr lang="en-US"/>
              <a:t>So sánh các phương thức mã hóa</a:t>
            </a:r>
          </a:p>
        </p:txBody>
      </p:sp>
      <p:sp>
        <p:nvSpPr>
          <p:cNvPr id="358403" name="Rectangle 3"/>
          <p:cNvSpPr>
            <a:spLocks noGrp="1" noChangeArrowheads="1"/>
          </p:cNvSpPr>
          <p:nvPr>
            <p:ph type="body" idx="1"/>
          </p:nvPr>
        </p:nvSpPr>
        <p:spPr>
          <a:xfrm>
            <a:off x="457200" y="1371600"/>
            <a:ext cx="8229600" cy="4759325"/>
          </a:xfrm>
        </p:spPr>
        <p:txBody>
          <a:bodyPr/>
          <a:lstStyle/>
          <a:p>
            <a:pPr>
              <a:lnSpc>
                <a:spcPct val="90000"/>
              </a:lnSpc>
            </a:pPr>
            <a:r>
              <a:rPr lang="en-US"/>
              <a:t>Phổ tín hiệu</a:t>
            </a:r>
          </a:p>
          <a:p>
            <a:pPr lvl="1">
              <a:lnSpc>
                <a:spcPct val="90000"/>
              </a:lnSpc>
            </a:pPr>
            <a:r>
              <a:rPr lang="en-US"/>
              <a:t>Giảm thiểu tần số cao sẽ giảm đòi hỏi băng thông</a:t>
            </a:r>
          </a:p>
          <a:p>
            <a:pPr lvl="1">
              <a:lnSpc>
                <a:spcPct val="90000"/>
              </a:lnSpc>
            </a:pPr>
            <a:r>
              <a:rPr lang="en-US"/>
              <a:t>Giảm thiểu thành phần DC cho phép cho dòng soay chiều kết hợp qua biến thế đưa tới sự cách ly.</a:t>
            </a:r>
          </a:p>
          <a:p>
            <a:pPr lvl="1">
              <a:lnSpc>
                <a:spcPct val="90000"/>
              </a:lnSpc>
            </a:pPr>
            <a:r>
              <a:rPr lang="en-US"/>
              <a:t>Mức độ tập trung năng lượng tại trung tâm của băng thông</a:t>
            </a:r>
          </a:p>
          <a:p>
            <a:pPr>
              <a:lnSpc>
                <a:spcPct val="90000"/>
              </a:lnSpc>
            </a:pPr>
            <a:r>
              <a:rPr lang="en-US"/>
              <a:t>Thời gian</a:t>
            </a:r>
          </a:p>
          <a:p>
            <a:pPr lvl="1">
              <a:lnSpc>
                <a:spcPct val="90000"/>
              </a:lnSpc>
            </a:pPr>
            <a:r>
              <a:rPr lang="en-US"/>
              <a:t>Đồng bộ giữa thiết bị gửi và nhận</a:t>
            </a:r>
          </a:p>
          <a:p>
            <a:pPr lvl="1">
              <a:lnSpc>
                <a:spcPct val="90000"/>
              </a:lnSpc>
            </a:pPr>
            <a:r>
              <a:rPr lang="en-US"/>
              <a:t>Đồng hồ ngoài</a:t>
            </a:r>
          </a:p>
          <a:p>
            <a:pPr lvl="1">
              <a:lnSpc>
                <a:spcPct val="90000"/>
              </a:lnSpc>
            </a:pPr>
            <a:r>
              <a:rPr lang="en-US"/>
              <a:t>Cơ chế đông bộ dự trên tín hiệu</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3973-FF3E-DE44-9788-77A01C56E090}"/>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901ECEEA-730F-CC45-B4E5-D9D9297C523A}"/>
              </a:ext>
            </a:extLst>
          </p:cNvPr>
          <p:cNvSpPr>
            <a:spLocks noGrp="1"/>
          </p:cNvSpPr>
          <p:nvPr>
            <p:ph idx="1"/>
          </p:nvPr>
        </p:nvSpPr>
        <p:spPr/>
        <p:txBody>
          <a:bodyPr/>
          <a:lstStyle/>
          <a:p>
            <a:r>
              <a:rPr lang="vi-VN" dirty="0"/>
              <a:t>Cho một tín hiệu số 01101, tốc độ bit là 5 bps, được điều chế bằng phương pháp PSK. Biên độ 5V. Tần số sóng mang 20Hz. Pha đối với bit ‘1’ là 180 , pha đối với bit ‘0’ là 00 . </a:t>
            </a:r>
            <a:endParaRPr lang="en-VN" dirty="0"/>
          </a:p>
        </p:txBody>
      </p:sp>
      <p:sp>
        <p:nvSpPr>
          <p:cNvPr id="4" name="Slide Number Placeholder 3">
            <a:extLst>
              <a:ext uri="{FF2B5EF4-FFF2-40B4-BE49-F238E27FC236}">
                <a16:creationId xmlns:a16="http://schemas.microsoft.com/office/drawing/2014/main" id="{4C0D99CE-D6CE-F749-BACA-19C7DF738936}"/>
              </a:ext>
            </a:extLst>
          </p:cNvPr>
          <p:cNvSpPr>
            <a:spLocks noGrp="1"/>
          </p:cNvSpPr>
          <p:nvPr>
            <p:ph type="sldNum" sz="quarter" idx="12"/>
          </p:nvPr>
        </p:nvSpPr>
        <p:spPr/>
        <p:txBody>
          <a:bodyPr/>
          <a:lstStyle/>
          <a:p>
            <a:fld id="{EABFBA34-C61D-4330-BE1F-D24DDD84C8DD}" type="slidenum">
              <a:rPr lang="en-US" altLang="en-US" smtClean="0"/>
              <a:pPr/>
              <a:t>70</a:t>
            </a:fld>
            <a:endParaRPr lang="en-US" altLang="en-US"/>
          </a:p>
        </p:txBody>
      </p:sp>
    </p:spTree>
    <p:extLst>
      <p:ext uri="{BB962C8B-B14F-4D97-AF65-F5344CB8AC3E}">
        <p14:creationId xmlns:p14="http://schemas.microsoft.com/office/powerpoint/2010/main" val="100191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C87A01-1D61-624C-90C8-C611AC176E9D}"/>
              </a:ext>
            </a:extLst>
          </p:cNvPr>
          <p:cNvSpPr>
            <a:spLocks noGrp="1"/>
          </p:cNvSpPr>
          <p:nvPr>
            <p:ph type="sldNum" sz="quarter" idx="12"/>
          </p:nvPr>
        </p:nvSpPr>
        <p:spPr/>
        <p:txBody>
          <a:bodyPr/>
          <a:lstStyle/>
          <a:p>
            <a:fld id="{EABFBA34-C61D-4330-BE1F-D24DDD84C8DD}" type="slidenum">
              <a:rPr lang="en-US" altLang="en-US" smtClean="0"/>
              <a:pPr/>
              <a:t>71</a:t>
            </a:fld>
            <a:endParaRPr lang="en-US" altLang="en-US"/>
          </a:p>
        </p:txBody>
      </p:sp>
      <p:sp>
        <p:nvSpPr>
          <p:cNvPr id="5" name="Rectangle 2">
            <a:extLst>
              <a:ext uri="{FF2B5EF4-FFF2-40B4-BE49-F238E27FC236}">
                <a16:creationId xmlns:a16="http://schemas.microsoft.com/office/drawing/2014/main" id="{635C9E61-0E49-9649-9421-E7BA0269E174}"/>
              </a:ext>
            </a:extLst>
          </p:cNvPr>
          <p:cNvSpPr>
            <a:spLocks noChangeArrowheads="1"/>
          </p:cNvSpPr>
          <p:nvPr/>
        </p:nvSpPr>
        <p:spPr bwMode="auto">
          <a:xfrm>
            <a:off x="1799493" y="700215"/>
            <a:ext cx="20414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graphicFrame>
        <p:nvGraphicFramePr>
          <p:cNvPr id="6" name="Object 5">
            <a:extLst>
              <a:ext uri="{FF2B5EF4-FFF2-40B4-BE49-F238E27FC236}">
                <a16:creationId xmlns:a16="http://schemas.microsoft.com/office/drawing/2014/main" id="{78D4A8AE-165F-F742-AE68-A25100B3816C}"/>
              </a:ext>
            </a:extLst>
          </p:cNvPr>
          <p:cNvGraphicFramePr>
            <a:graphicFrameLocks noChangeAspect="1"/>
          </p:cNvGraphicFramePr>
          <p:nvPr>
            <p:extLst>
              <p:ext uri="{D42A27DB-BD31-4B8C-83A1-F6EECF244321}">
                <p14:modId xmlns:p14="http://schemas.microsoft.com/office/powerpoint/2010/main" val="2360039108"/>
              </p:ext>
            </p:extLst>
          </p:nvPr>
        </p:nvGraphicFramePr>
        <p:xfrm>
          <a:off x="1799492" y="700216"/>
          <a:ext cx="5545015" cy="838200"/>
        </p:xfrm>
        <a:graphic>
          <a:graphicData uri="http://schemas.openxmlformats.org/presentationml/2006/ole">
            <mc:AlternateContent xmlns:mc="http://schemas.openxmlformats.org/markup-compatibility/2006">
              <mc:Choice xmlns:v="urn:schemas-microsoft-com:vml" Requires="v">
                <p:oleObj spid="_x0000_s386061" r:id="rId3" imgW="5448300" imgH="812800" progId="Visio.Drawing.11">
                  <p:embed/>
                </p:oleObj>
              </mc:Choice>
              <mc:Fallback>
                <p:oleObj r:id="rId3" imgW="5448300" imgH="812800"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492" y="700216"/>
                        <a:ext cx="5545015" cy="838200"/>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E6012477-56A3-0C4E-9FC5-E6DAE5AC39E8}"/>
              </a:ext>
            </a:extLst>
          </p:cNvPr>
          <p:cNvSpPr txBox="1"/>
          <p:nvPr/>
        </p:nvSpPr>
        <p:spPr>
          <a:xfrm>
            <a:off x="543697" y="1025611"/>
            <a:ext cx="864339" cy="369332"/>
          </a:xfrm>
          <a:prstGeom prst="rect">
            <a:avLst/>
          </a:prstGeom>
          <a:noFill/>
        </p:spPr>
        <p:txBody>
          <a:bodyPr wrap="none" rtlCol="0">
            <a:spAutoFit/>
          </a:bodyPr>
          <a:lstStyle/>
          <a:p>
            <a:r>
              <a:rPr lang="en-VN" dirty="0"/>
              <a:t>NRZ-L</a:t>
            </a:r>
          </a:p>
        </p:txBody>
      </p:sp>
      <p:sp>
        <p:nvSpPr>
          <p:cNvPr id="8" name="Rectangle 4">
            <a:extLst>
              <a:ext uri="{FF2B5EF4-FFF2-40B4-BE49-F238E27FC236}">
                <a16:creationId xmlns:a16="http://schemas.microsoft.com/office/drawing/2014/main" id="{8377E7A3-99F2-FA4E-9F1B-62E3E8060F81}"/>
              </a:ext>
            </a:extLst>
          </p:cNvPr>
          <p:cNvSpPr>
            <a:spLocks noChangeArrowheads="1"/>
          </p:cNvSpPr>
          <p:nvPr/>
        </p:nvSpPr>
        <p:spPr bwMode="auto">
          <a:xfrm>
            <a:off x="1981199" y="1981199"/>
            <a:ext cx="191386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graphicFrame>
        <p:nvGraphicFramePr>
          <p:cNvPr id="9" name="Object 8">
            <a:extLst>
              <a:ext uri="{FF2B5EF4-FFF2-40B4-BE49-F238E27FC236}">
                <a16:creationId xmlns:a16="http://schemas.microsoft.com/office/drawing/2014/main" id="{FBFA779B-0640-3447-9CA1-4526F9D063A4}"/>
              </a:ext>
            </a:extLst>
          </p:cNvPr>
          <p:cNvGraphicFramePr>
            <a:graphicFrameLocks noChangeAspect="1"/>
          </p:cNvGraphicFramePr>
          <p:nvPr>
            <p:extLst>
              <p:ext uri="{D42A27DB-BD31-4B8C-83A1-F6EECF244321}">
                <p14:modId xmlns:p14="http://schemas.microsoft.com/office/powerpoint/2010/main" val="731963396"/>
              </p:ext>
            </p:extLst>
          </p:nvPr>
        </p:nvGraphicFramePr>
        <p:xfrm>
          <a:off x="1981199" y="1981199"/>
          <a:ext cx="5545009" cy="838199"/>
        </p:xfrm>
        <a:graphic>
          <a:graphicData uri="http://schemas.openxmlformats.org/presentationml/2006/ole">
            <mc:AlternateContent xmlns:mc="http://schemas.openxmlformats.org/markup-compatibility/2006">
              <mc:Choice xmlns:v="urn:schemas-microsoft-com:vml" Requires="v">
                <p:oleObj spid="_x0000_s386062" r:id="rId5" imgW="5448300" imgH="812800" progId="Visio.Drawing.11">
                  <p:embed/>
                </p:oleObj>
              </mc:Choice>
              <mc:Fallback>
                <p:oleObj r:id="rId5" imgW="5448300" imgH="812800"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1981199"/>
                        <a:ext cx="5545009" cy="838199"/>
                      </a:xfrm>
                      <a:prstGeom prst="rect">
                        <a:avLst/>
                      </a:prstGeom>
                      <a:noFill/>
                    </p:spPr>
                  </p:pic>
                </p:oleObj>
              </mc:Fallback>
            </mc:AlternateContent>
          </a:graphicData>
        </a:graphic>
      </p:graphicFrame>
      <p:sp>
        <p:nvSpPr>
          <p:cNvPr id="10" name="TextBox 9">
            <a:extLst>
              <a:ext uri="{FF2B5EF4-FFF2-40B4-BE49-F238E27FC236}">
                <a16:creationId xmlns:a16="http://schemas.microsoft.com/office/drawing/2014/main" id="{FF68570B-1342-B84F-AAFA-50A4E280479A}"/>
              </a:ext>
            </a:extLst>
          </p:cNvPr>
          <p:cNvSpPr txBox="1"/>
          <p:nvPr/>
        </p:nvSpPr>
        <p:spPr>
          <a:xfrm>
            <a:off x="543697" y="2215632"/>
            <a:ext cx="800219" cy="369332"/>
          </a:xfrm>
          <a:prstGeom prst="rect">
            <a:avLst/>
          </a:prstGeom>
          <a:noFill/>
        </p:spPr>
        <p:txBody>
          <a:bodyPr wrap="none" rtlCol="0">
            <a:spAutoFit/>
          </a:bodyPr>
          <a:lstStyle/>
          <a:p>
            <a:r>
              <a:rPr lang="en-VN" dirty="0"/>
              <a:t>NRZ-I</a:t>
            </a:r>
          </a:p>
        </p:txBody>
      </p:sp>
      <p:sp>
        <p:nvSpPr>
          <p:cNvPr id="11" name="Rectangle 6">
            <a:extLst>
              <a:ext uri="{FF2B5EF4-FFF2-40B4-BE49-F238E27FC236}">
                <a16:creationId xmlns:a16="http://schemas.microsoft.com/office/drawing/2014/main" id="{A15277C7-7E44-9046-B0ED-BEC837322AFE}"/>
              </a:ext>
            </a:extLst>
          </p:cNvPr>
          <p:cNvSpPr>
            <a:spLocks noChangeArrowheads="1"/>
          </p:cNvSpPr>
          <p:nvPr/>
        </p:nvSpPr>
        <p:spPr bwMode="auto">
          <a:xfrm>
            <a:off x="1799493" y="3349985"/>
            <a:ext cx="218336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graphicFrame>
        <p:nvGraphicFramePr>
          <p:cNvPr id="12" name="Object 11">
            <a:extLst>
              <a:ext uri="{FF2B5EF4-FFF2-40B4-BE49-F238E27FC236}">
                <a16:creationId xmlns:a16="http://schemas.microsoft.com/office/drawing/2014/main" id="{C18C7D28-B9BE-8044-8C69-825FC11C09CC}"/>
              </a:ext>
            </a:extLst>
          </p:cNvPr>
          <p:cNvGraphicFramePr>
            <a:graphicFrameLocks noChangeAspect="1"/>
          </p:cNvGraphicFramePr>
          <p:nvPr>
            <p:extLst>
              <p:ext uri="{D42A27DB-BD31-4B8C-83A1-F6EECF244321}">
                <p14:modId xmlns:p14="http://schemas.microsoft.com/office/powerpoint/2010/main" val="369808622"/>
              </p:ext>
            </p:extLst>
          </p:nvPr>
        </p:nvGraphicFramePr>
        <p:xfrm>
          <a:off x="1799492" y="3349985"/>
          <a:ext cx="7204807" cy="1176295"/>
        </p:xfrm>
        <a:graphic>
          <a:graphicData uri="http://schemas.openxmlformats.org/presentationml/2006/ole">
            <mc:AlternateContent xmlns:mc="http://schemas.openxmlformats.org/markup-compatibility/2006">
              <mc:Choice xmlns:v="urn:schemas-microsoft-com:vml" Requires="v">
                <p:oleObj spid="_x0000_s386063" r:id="rId6" imgW="5054600" imgH="673100" progId="Visio.Drawing.11">
                  <p:embed/>
                </p:oleObj>
              </mc:Choice>
              <mc:Fallback>
                <p:oleObj r:id="rId6" imgW="5054600" imgH="673100" progId="Visio.Drawing.11">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r="17694"/>
                      <a:stretch>
                        <a:fillRect/>
                      </a:stretch>
                    </p:blipFill>
                    <p:spPr bwMode="auto">
                      <a:xfrm>
                        <a:off x="1799492" y="3349985"/>
                        <a:ext cx="7204807" cy="1176295"/>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24C90069-18CE-324E-A38D-3726461C3468}"/>
              </a:ext>
            </a:extLst>
          </p:cNvPr>
          <p:cNvSpPr txBox="1"/>
          <p:nvPr/>
        </p:nvSpPr>
        <p:spPr>
          <a:xfrm>
            <a:off x="304800" y="3753466"/>
            <a:ext cx="1390124" cy="369332"/>
          </a:xfrm>
          <a:prstGeom prst="rect">
            <a:avLst/>
          </a:prstGeom>
          <a:noFill/>
        </p:spPr>
        <p:txBody>
          <a:bodyPr wrap="none" rtlCol="0">
            <a:spAutoFit/>
          </a:bodyPr>
          <a:lstStyle/>
          <a:p>
            <a:r>
              <a:rPr lang="en-VN" dirty="0"/>
              <a:t>Manchester</a:t>
            </a:r>
          </a:p>
        </p:txBody>
      </p:sp>
      <p:sp>
        <p:nvSpPr>
          <p:cNvPr id="14" name="Rectangle 8">
            <a:extLst>
              <a:ext uri="{FF2B5EF4-FFF2-40B4-BE49-F238E27FC236}">
                <a16:creationId xmlns:a16="http://schemas.microsoft.com/office/drawing/2014/main" id="{54B45445-C6EF-2F43-BB73-4FB278C6F117}"/>
              </a:ext>
            </a:extLst>
          </p:cNvPr>
          <p:cNvSpPr>
            <a:spLocks noChangeArrowheads="1"/>
          </p:cNvSpPr>
          <p:nvPr/>
        </p:nvSpPr>
        <p:spPr bwMode="auto">
          <a:xfrm>
            <a:off x="1981198" y="4853666"/>
            <a:ext cx="257991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graphicFrame>
        <p:nvGraphicFramePr>
          <p:cNvPr id="15" name="Object 14">
            <a:extLst>
              <a:ext uri="{FF2B5EF4-FFF2-40B4-BE49-F238E27FC236}">
                <a16:creationId xmlns:a16="http://schemas.microsoft.com/office/drawing/2014/main" id="{9C67F4B7-CA1F-454A-A270-066A0539D5BD}"/>
              </a:ext>
            </a:extLst>
          </p:cNvPr>
          <p:cNvGraphicFramePr>
            <a:graphicFrameLocks noChangeAspect="1"/>
          </p:cNvGraphicFramePr>
          <p:nvPr>
            <p:extLst>
              <p:ext uri="{D42A27DB-BD31-4B8C-83A1-F6EECF244321}">
                <p14:modId xmlns:p14="http://schemas.microsoft.com/office/powerpoint/2010/main" val="2489476206"/>
              </p:ext>
            </p:extLst>
          </p:nvPr>
        </p:nvGraphicFramePr>
        <p:xfrm>
          <a:off x="1981199" y="4853666"/>
          <a:ext cx="7023100" cy="1146629"/>
        </p:xfrm>
        <a:graphic>
          <a:graphicData uri="http://schemas.openxmlformats.org/presentationml/2006/ole">
            <mc:AlternateContent xmlns:mc="http://schemas.openxmlformats.org/markup-compatibility/2006">
              <mc:Choice xmlns:v="urn:schemas-microsoft-com:vml" Requires="v">
                <p:oleObj spid="_x0000_s386064" r:id="rId8" imgW="5054600" imgH="673100" progId="Visio.Drawing.11">
                  <p:embed/>
                </p:oleObj>
              </mc:Choice>
              <mc:Fallback>
                <p:oleObj r:id="rId8" imgW="5054600" imgH="673100" progId="Visio.Drawing.11">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r="17694"/>
                      <a:stretch>
                        <a:fillRect/>
                      </a:stretch>
                    </p:blipFill>
                    <p:spPr bwMode="auto">
                      <a:xfrm>
                        <a:off x="1981199" y="4853666"/>
                        <a:ext cx="7023100" cy="1146629"/>
                      </a:xfrm>
                      <a:prstGeom prst="rect">
                        <a:avLst/>
                      </a:prstGeom>
                      <a:noFill/>
                    </p:spPr>
                  </p:pic>
                </p:oleObj>
              </mc:Fallback>
            </mc:AlternateContent>
          </a:graphicData>
        </a:graphic>
      </p:graphicFrame>
      <p:sp>
        <p:nvSpPr>
          <p:cNvPr id="16" name="TextBox 15">
            <a:extLst>
              <a:ext uri="{FF2B5EF4-FFF2-40B4-BE49-F238E27FC236}">
                <a16:creationId xmlns:a16="http://schemas.microsoft.com/office/drawing/2014/main" id="{AA34C753-48A5-A54E-89C0-2E22E968484D}"/>
              </a:ext>
            </a:extLst>
          </p:cNvPr>
          <p:cNvSpPr txBox="1"/>
          <p:nvPr/>
        </p:nvSpPr>
        <p:spPr>
          <a:xfrm>
            <a:off x="248744" y="5300499"/>
            <a:ext cx="1898918" cy="369332"/>
          </a:xfrm>
          <a:prstGeom prst="rect">
            <a:avLst/>
          </a:prstGeom>
          <a:noFill/>
        </p:spPr>
        <p:txBody>
          <a:bodyPr wrap="none" rtlCol="0">
            <a:spAutoFit/>
          </a:bodyPr>
          <a:lstStyle/>
          <a:p>
            <a:r>
              <a:rPr lang="en-VN" dirty="0"/>
              <a:t>Manchester - diff</a:t>
            </a:r>
          </a:p>
        </p:txBody>
      </p:sp>
    </p:spTree>
    <p:extLst>
      <p:ext uri="{BB962C8B-B14F-4D97-AF65-F5344CB8AC3E}">
        <p14:creationId xmlns:p14="http://schemas.microsoft.com/office/powerpoint/2010/main" val="398631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D2348DF-8764-4364-BF8B-BB2F8BD3FF0A}" type="slidenum">
              <a:rPr lang="en-US" altLang="en-US"/>
              <a:pPr/>
              <a:t>8</a:t>
            </a:fld>
            <a:endParaRPr lang="en-US" altLang="en-US"/>
          </a:p>
        </p:txBody>
      </p:sp>
      <p:sp>
        <p:nvSpPr>
          <p:cNvPr id="359426" name="Rectangle 2"/>
          <p:cNvSpPr>
            <a:spLocks noGrp="1" noChangeArrowheads="1"/>
          </p:cNvSpPr>
          <p:nvPr>
            <p:ph type="title"/>
          </p:nvPr>
        </p:nvSpPr>
        <p:spPr/>
        <p:txBody>
          <a:bodyPr/>
          <a:lstStyle/>
          <a:p>
            <a:r>
              <a:rPr lang="en-US"/>
              <a:t>So sánh các phương thức mã hóa (2)</a:t>
            </a:r>
          </a:p>
        </p:txBody>
      </p:sp>
      <p:sp>
        <p:nvSpPr>
          <p:cNvPr id="359427" name="Rectangle 3"/>
          <p:cNvSpPr>
            <a:spLocks noGrp="1" noChangeArrowheads="1"/>
          </p:cNvSpPr>
          <p:nvPr>
            <p:ph type="body" idx="1"/>
          </p:nvPr>
        </p:nvSpPr>
        <p:spPr/>
        <p:txBody>
          <a:bodyPr/>
          <a:lstStyle/>
          <a:p>
            <a:pPr>
              <a:lnSpc>
                <a:spcPct val="90000"/>
              </a:lnSpc>
            </a:pPr>
            <a:r>
              <a:rPr lang="en-US"/>
              <a:t>Định lỗi</a:t>
            </a:r>
          </a:p>
          <a:p>
            <a:pPr lvl="1">
              <a:lnSpc>
                <a:spcPct val="90000"/>
              </a:lnSpc>
            </a:pPr>
            <a:r>
              <a:rPr lang="en-US"/>
              <a:t>Có thể đưa vào trong khi mã hoá tín hiệu</a:t>
            </a:r>
          </a:p>
          <a:p>
            <a:pPr>
              <a:lnSpc>
                <a:spcPct val="90000"/>
              </a:lnSpc>
            </a:pPr>
            <a:r>
              <a:rPr lang="en-US"/>
              <a:t>Giảm thiểu giao thoa tín hiệu và nhiễu</a:t>
            </a:r>
          </a:p>
          <a:p>
            <a:pPr lvl="1">
              <a:lnSpc>
                <a:spcPct val="90000"/>
              </a:lnSpc>
            </a:pPr>
            <a:r>
              <a:rPr lang="en-US"/>
              <a:t>Một số phương thức mã hóa tốt hơn các tphương thức khác</a:t>
            </a:r>
          </a:p>
          <a:p>
            <a:pPr>
              <a:lnSpc>
                <a:spcPct val="90000"/>
              </a:lnSpc>
            </a:pPr>
            <a:r>
              <a:rPr lang="en-US"/>
              <a:t>Phí tổn và độ phức tạp</a:t>
            </a:r>
          </a:p>
          <a:p>
            <a:pPr lvl="1">
              <a:lnSpc>
                <a:spcPct val="90000"/>
              </a:lnSpc>
            </a:pPr>
            <a:r>
              <a:rPr lang="en-US"/>
              <a:t>Tốc độ tín hiệu cao (cùng với tốc độ dữ liệu cao) dẫn đến phí tổn cao</a:t>
            </a:r>
          </a:p>
          <a:p>
            <a:pPr lvl="1">
              <a:lnSpc>
                <a:spcPct val="90000"/>
              </a:lnSpc>
            </a:pPr>
            <a:r>
              <a:rPr lang="en-US"/>
              <a:t>Một số phương thức đòi hỏi tốc độ tín hiệu cao hơn tốc độ dữ liệu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D12842-91A8-4E5D-AC9D-A063A9BEB08E}" type="slidenum">
              <a:rPr lang="en-US" altLang="en-US"/>
              <a:pPr/>
              <a:t>9</a:t>
            </a:fld>
            <a:endParaRPr lang="en-US" altLang="en-US"/>
          </a:p>
        </p:txBody>
      </p:sp>
      <p:sp>
        <p:nvSpPr>
          <p:cNvPr id="360450" name="Rectangle 2"/>
          <p:cNvSpPr>
            <a:spLocks noGrp="1" noChangeArrowheads="1"/>
          </p:cNvSpPr>
          <p:nvPr>
            <p:ph type="title"/>
          </p:nvPr>
        </p:nvSpPr>
        <p:spPr/>
        <p:txBody>
          <a:bodyPr/>
          <a:lstStyle/>
          <a:p>
            <a:r>
              <a:rPr lang="en-US"/>
              <a:t>Các phương thức mã hóa</a:t>
            </a:r>
          </a:p>
        </p:txBody>
      </p:sp>
      <p:sp>
        <p:nvSpPr>
          <p:cNvPr id="360451" name="Rectangle 3"/>
          <p:cNvSpPr>
            <a:spLocks noGrp="1" noChangeArrowheads="1"/>
          </p:cNvSpPr>
          <p:nvPr>
            <p:ph type="body" idx="1"/>
          </p:nvPr>
        </p:nvSpPr>
        <p:spPr/>
        <p:txBody>
          <a:bodyPr/>
          <a:lstStyle/>
          <a:p>
            <a:r>
              <a:rPr lang="en-US" altLang="en-US"/>
              <a:t>Nonreturn to Zero-Level (NRZ-L)</a:t>
            </a:r>
          </a:p>
          <a:p>
            <a:r>
              <a:rPr lang="en-US" altLang="en-US"/>
              <a:t>Nonreturn to Zero Inverted (NRZI)</a:t>
            </a:r>
          </a:p>
          <a:p>
            <a:r>
              <a:rPr lang="en-US" altLang="en-US"/>
              <a:t>Bipolar -AMI</a:t>
            </a:r>
          </a:p>
          <a:p>
            <a:r>
              <a:rPr lang="en-US" altLang="en-US"/>
              <a:t>Pseudoternary</a:t>
            </a:r>
          </a:p>
          <a:p>
            <a:r>
              <a:rPr lang="en-US" altLang="en-US"/>
              <a:t>Manchester</a:t>
            </a:r>
          </a:p>
          <a:p>
            <a:r>
              <a:rPr lang="en-US" altLang="en-US"/>
              <a:t>Differential Manchester</a:t>
            </a:r>
          </a:p>
          <a:p>
            <a:r>
              <a:rPr lang="en-US" altLang="en-US"/>
              <a:t>B8ZS</a:t>
            </a:r>
          </a:p>
          <a:p>
            <a:r>
              <a:rPr lang="en-US" altLang="en-US"/>
              <a:t>HDB3</a:t>
            </a:r>
            <a:endParaRPr lang="en-US"/>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2119</TotalTime>
  <Words>2695</Words>
  <Application>Microsoft Macintosh PowerPoint</Application>
  <PresentationFormat>On-screen Show (4:3)</PresentationFormat>
  <Paragraphs>414</Paragraphs>
  <Slides>71</Slides>
  <Notes>46</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8" baseType="lpstr">
      <vt:lpstr>Arial</vt:lpstr>
      <vt:lpstr>Book Antiqua</vt:lpstr>
      <vt:lpstr>Times New Roman</vt:lpstr>
      <vt:lpstr>Wingdings</vt:lpstr>
      <vt:lpstr>Edge</vt:lpstr>
      <vt:lpstr>Equation</vt:lpstr>
      <vt:lpstr>Visio.Drawing.11</vt:lpstr>
      <vt:lpstr>CHƯƠNG 5 KỸ THUẬT MÃ HÓA  TÍN HIỆU</vt:lpstr>
      <vt:lpstr>Các kỹ thuật mã hóa</vt:lpstr>
      <vt:lpstr>Digital Data, Digital Signal Dữ liệu sô, tín hiệu số  </vt:lpstr>
      <vt:lpstr>Các thuật ngữ</vt:lpstr>
      <vt:lpstr>Các thuật ngữ (tiếp)</vt:lpstr>
      <vt:lpstr>Diễn giải các tín hiệu</vt:lpstr>
      <vt:lpstr>So sánh các phương thức mã hóa</vt:lpstr>
      <vt:lpstr>So sánh các phương thức mã hóa (2)</vt:lpstr>
      <vt:lpstr>Các phương thức mã hóa</vt:lpstr>
      <vt:lpstr>Nonreturn to zero (NRZ-L)</vt:lpstr>
      <vt:lpstr>Nonreturn to zero Inverted (NRZI)</vt:lpstr>
      <vt:lpstr>Nonreturn to zero</vt:lpstr>
      <vt:lpstr>Mã hóa sai phân</vt:lpstr>
      <vt:lpstr>Ưu và nhược điểm của mã hóa NRZ</vt:lpstr>
      <vt:lpstr>Multilevel Binary</vt:lpstr>
      <vt:lpstr>Pseudoternary </vt:lpstr>
      <vt:lpstr>Bipolar-AMI and Pseudoternary</vt:lpstr>
      <vt:lpstr>Hạn chế của Multilevel Binary</vt:lpstr>
      <vt:lpstr>Biphase</vt:lpstr>
      <vt:lpstr>Manchester Encoding</vt:lpstr>
      <vt:lpstr>Differential Manchester Encoding</vt:lpstr>
      <vt:lpstr>Ưu và nhược điểm của Biphase</vt:lpstr>
      <vt:lpstr>So sánh tốc độ điều biến</vt:lpstr>
      <vt:lpstr>Scrambling</vt:lpstr>
      <vt:lpstr>B8ZS</vt:lpstr>
      <vt:lpstr>B8ZS</vt:lpstr>
      <vt:lpstr>HDB3</vt:lpstr>
      <vt:lpstr>HDB3</vt:lpstr>
      <vt:lpstr>B8ZS and HDB3</vt:lpstr>
      <vt:lpstr>Dữ liệu số, tín hiệu tuần tự</vt:lpstr>
      <vt:lpstr>Các kỹ thuật điều biến</vt:lpstr>
      <vt:lpstr>Điều biên (ASK)</vt:lpstr>
      <vt:lpstr>Điều biên (ASK)</vt:lpstr>
      <vt:lpstr>Amplitude-Shift Keying</vt:lpstr>
      <vt:lpstr>Điều biên (ASK) với một biên độ bằng 0</vt:lpstr>
      <vt:lpstr>Binary Frequency-Shift Keying (BFSK)</vt:lpstr>
      <vt:lpstr>Binary Frequency-Shift Keying (BFSK)</vt:lpstr>
      <vt:lpstr>Multiple Frequency-Shift Keying</vt:lpstr>
      <vt:lpstr>Điều tần trên đường truyền mức âm thanh</vt:lpstr>
      <vt:lpstr>Điều pha (PSK)</vt:lpstr>
      <vt:lpstr>Điều pha hai pha (Binary PSK)</vt:lpstr>
      <vt:lpstr>Điều pha biến pha (Differential PSK)</vt:lpstr>
      <vt:lpstr>Điều pha 4 pha (Quadrature PSK - QPSK) </vt:lpstr>
      <vt:lpstr>Điều pha 4 pha (PSK)</vt:lpstr>
      <vt:lpstr>Quadrature PSK - QPSK</vt:lpstr>
      <vt:lpstr>QPSK and OQPSK Modulators</vt:lpstr>
      <vt:lpstr>Hiệu suất của điều biến Digital-Analog</vt:lpstr>
      <vt:lpstr>Quadrature Amplitude Modulation (QAM)</vt:lpstr>
      <vt:lpstr>Quadrature Amplitude Modulation (QAM)</vt:lpstr>
      <vt:lpstr>QAM Modulator</vt:lpstr>
      <vt:lpstr>Digital  Analog</vt:lpstr>
      <vt:lpstr>Dữ liệu tuần tự, tín hiệu số</vt:lpstr>
      <vt:lpstr>Số hóa dữ liệu tuần tự</vt:lpstr>
      <vt:lpstr>Điều chế xung mã (PCM)</vt:lpstr>
      <vt:lpstr>Điều chế xung mã (PCM)</vt:lpstr>
      <vt:lpstr>Điều chế xung mã (PCM)</vt:lpstr>
      <vt:lpstr>Điều chế xung mã</vt:lpstr>
      <vt:lpstr>Non-linear coding</vt:lpstr>
      <vt:lpstr>Điều chế Delta (DM)</vt:lpstr>
      <vt:lpstr>Điều chế Delta (DM)</vt:lpstr>
      <vt:lpstr>Điều chế Delta (DM)</vt:lpstr>
      <vt:lpstr>Hiệu suất của điều chế</vt:lpstr>
      <vt:lpstr>Dữ liệu tuần tự, tín hiệu tuần tự</vt:lpstr>
      <vt:lpstr>Điều chế biên (AM)</vt:lpstr>
      <vt:lpstr>Điều chế tần số (FM)</vt:lpstr>
      <vt:lpstr>Kỹ thuật điều chế tuần tự</vt:lpstr>
      <vt:lpstr>HẾT CHƯƠNG 5</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CÁC KỸ THUẬT CƠ BẢN TRONG TRUYỀN SỐ LIỆU</dc:title>
  <dc:creator>Hai Quang Dam</dc:creator>
  <cp:lastModifiedBy>Le Hung</cp:lastModifiedBy>
  <cp:revision>17</cp:revision>
  <dcterms:created xsi:type="dcterms:W3CDTF">2009-10-06T10:46:30Z</dcterms:created>
  <dcterms:modified xsi:type="dcterms:W3CDTF">2020-06-19T09:21:19Z</dcterms:modified>
</cp:coreProperties>
</file>