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6"/>
  </p:notesMasterIdLst>
  <p:sldIdLst>
    <p:sldId id="257" r:id="rId2"/>
    <p:sldId id="367" r:id="rId3"/>
    <p:sldId id="368" r:id="rId4"/>
    <p:sldId id="344" r:id="rId5"/>
    <p:sldId id="260" r:id="rId6"/>
    <p:sldId id="261" r:id="rId7"/>
    <p:sldId id="345" r:id="rId8"/>
    <p:sldId id="269" r:id="rId9"/>
    <p:sldId id="272" r:id="rId10"/>
    <p:sldId id="350" r:id="rId11"/>
    <p:sldId id="351" r:id="rId12"/>
    <p:sldId id="353" r:id="rId13"/>
    <p:sldId id="275" r:id="rId14"/>
    <p:sldId id="274" r:id="rId15"/>
    <p:sldId id="361" r:id="rId16"/>
    <p:sldId id="374" r:id="rId17"/>
    <p:sldId id="372" r:id="rId18"/>
    <p:sldId id="373" r:id="rId19"/>
    <p:sldId id="280" r:id="rId20"/>
    <p:sldId id="352" r:id="rId21"/>
    <p:sldId id="362" r:id="rId22"/>
    <p:sldId id="283" r:id="rId23"/>
    <p:sldId id="369" r:id="rId24"/>
    <p:sldId id="282" r:id="rId25"/>
    <p:sldId id="364" r:id="rId26"/>
    <p:sldId id="365" r:id="rId27"/>
    <p:sldId id="363" r:id="rId28"/>
    <p:sldId id="288" r:id="rId29"/>
    <p:sldId id="289" r:id="rId30"/>
    <p:sldId id="290" r:id="rId31"/>
    <p:sldId id="370" r:id="rId32"/>
    <p:sldId id="375" r:id="rId33"/>
    <p:sldId id="376" r:id="rId34"/>
    <p:sldId id="356" r:id="rId35"/>
    <p:sldId id="292" r:id="rId36"/>
    <p:sldId id="357" r:id="rId37"/>
    <p:sldId id="358" r:id="rId38"/>
    <p:sldId id="293" r:id="rId39"/>
    <p:sldId id="294" r:id="rId40"/>
    <p:sldId id="295" r:id="rId41"/>
    <p:sldId id="296" r:id="rId42"/>
    <p:sldId id="297" r:id="rId43"/>
    <p:sldId id="298" r:id="rId44"/>
    <p:sldId id="299" r:id="rId45"/>
    <p:sldId id="300" r:id="rId46"/>
    <p:sldId id="301" r:id="rId47"/>
    <p:sldId id="302" r:id="rId48"/>
    <p:sldId id="303" r:id="rId49"/>
    <p:sldId id="359" r:id="rId50"/>
    <p:sldId id="377" r:id="rId51"/>
    <p:sldId id="378" r:id="rId52"/>
    <p:sldId id="379" r:id="rId53"/>
    <p:sldId id="360" r:id="rId54"/>
    <p:sldId id="343" r:id="rId5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56" autoAdjust="0"/>
    <p:restoredTop sz="94660"/>
  </p:normalViewPr>
  <p:slideViewPr>
    <p:cSldViewPr>
      <p:cViewPr varScale="1">
        <p:scale>
          <a:sx n="81" d="100"/>
          <a:sy n="81" d="100"/>
        </p:scale>
        <p:origin x="-114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10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8E084911-6C36-405D-8C7B-B2D2D531DE6B}" type="slidenum">
              <a:rPr lang="en-US"/>
              <a:pPr/>
              <a:t>‹#›</a:t>
            </a:fld>
            <a:endParaRPr lang="en-US"/>
          </a:p>
        </p:txBody>
      </p:sp>
    </p:spTree>
    <p:extLst>
      <p:ext uri="{BB962C8B-B14F-4D97-AF65-F5344CB8AC3E}">
        <p14:creationId xmlns:p14="http://schemas.microsoft.com/office/powerpoint/2010/main" val="187722452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B83A66-6DC8-4D78-8ACF-2713192550A2}" type="slidenum">
              <a:rPr lang="en-US"/>
              <a:pPr/>
              <a:t>1</a:t>
            </a:fld>
            <a:endParaRPr lang="en-US"/>
          </a:p>
        </p:txBody>
      </p:sp>
      <p:sp>
        <p:nvSpPr>
          <p:cNvPr id="5122" name="Rectangle 2"/>
          <p:cNvSpPr>
            <a:spLocks noRot="1" noChangeArrowheads="1" noTextEdit="1"/>
          </p:cNvSpPr>
          <p:nvPr>
            <p:ph type="sldImg"/>
          </p:nvPr>
        </p:nvSpPr>
        <p:spPr>
          <a:ln/>
        </p:spPr>
      </p:sp>
      <p:sp>
        <p:nvSpPr>
          <p:cNvPr id="5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447D07-DA4A-420C-BE56-F1FB7E9DB52F}" type="slidenum">
              <a:rPr lang="en-US"/>
              <a:pPr/>
              <a:t>17</a:t>
            </a:fld>
            <a:endParaRPr lang="en-US"/>
          </a:p>
        </p:txBody>
      </p:sp>
      <p:sp>
        <p:nvSpPr>
          <p:cNvPr id="227330" name="Rectangle 2"/>
          <p:cNvSpPr>
            <a:spLocks noRo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2B58BE-7869-4F68-A41E-42F968277BBA}" type="slidenum">
              <a:rPr lang="en-US"/>
              <a:pPr/>
              <a:t>18</a:t>
            </a:fld>
            <a:endParaRPr lang="en-US"/>
          </a:p>
        </p:txBody>
      </p:sp>
      <p:sp>
        <p:nvSpPr>
          <p:cNvPr id="229378" name="Rectangle 2"/>
          <p:cNvSpPr>
            <a:spLocks noRot="1"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2E2F2E-5239-45BE-96E7-5DCA3C702EB2}" type="slidenum">
              <a:rPr lang="en-US"/>
              <a:pPr/>
              <a:t>19</a:t>
            </a:fld>
            <a:endParaRPr lang="en-US"/>
          </a:p>
        </p:txBody>
      </p:sp>
      <p:sp>
        <p:nvSpPr>
          <p:cNvPr id="56322" name="Rectangle 2"/>
          <p:cNvSpPr>
            <a:spLocks noRo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7AFE1A-9F14-4251-88A1-CFC60B475EDF}" type="slidenum">
              <a:rPr lang="en-US"/>
              <a:pPr/>
              <a:t>22</a:t>
            </a:fld>
            <a:endParaRPr lang="en-US"/>
          </a:p>
        </p:txBody>
      </p:sp>
      <p:sp>
        <p:nvSpPr>
          <p:cNvPr id="62466" name="Rectangle 2"/>
          <p:cNvSpPr>
            <a:spLocks noRo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DAFB47-C40B-4734-B9F0-7ADB5FF6C3EA}" type="slidenum">
              <a:rPr lang="en-US"/>
              <a:pPr/>
              <a:t>24</a:t>
            </a:fld>
            <a:endParaRPr lang="en-US"/>
          </a:p>
        </p:txBody>
      </p:sp>
      <p:sp>
        <p:nvSpPr>
          <p:cNvPr id="60418" name="Rectangle 2"/>
          <p:cNvSpPr>
            <a:spLocks noRo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2E6281-0C66-4FD4-AD95-0E25EAC84F96}" type="slidenum">
              <a:rPr lang="en-US"/>
              <a:pPr/>
              <a:t>28</a:t>
            </a:fld>
            <a:endParaRPr lang="en-US"/>
          </a:p>
        </p:txBody>
      </p:sp>
      <p:sp>
        <p:nvSpPr>
          <p:cNvPr id="72706" name="Rectangle 2"/>
          <p:cNvSpPr>
            <a:spLocks noRo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A87365-8E77-4329-BA96-A754DA73A393}" type="slidenum">
              <a:rPr lang="en-US"/>
              <a:pPr/>
              <a:t>29</a:t>
            </a:fld>
            <a:endParaRPr lang="en-US"/>
          </a:p>
        </p:txBody>
      </p:sp>
      <p:sp>
        <p:nvSpPr>
          <p:cNvPr id="74754" name="Rectangle 2"/>
          <p:cNvSpPr>
            <a:spLocks noRot="1" noChangeArrowheads="1" noTextEdit="1"/>
          </p:cNvSpPr>
          <p:nvPr>
            <p:ph type="sldImg"/>
          </p:nvPr>
        </p:nvSpPr>
        <p:spPr>
          <a:ln/>
        </p:spPr>
      </p:sp>
      <p:sp>
        <p:nvSpPr>
          <p:cNvPr id="74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437AE0-ED30-49B4-8308-0E5A903569EA}" type="slidenum">
              <a:rPr lang="en-US"/>
              <a:pPr/>
              <a:t>30</a:t>
            </a:fld>
            <a:endParaRPr lang="en-US"/>
          </a:p>
        </p:txBody>
      </p:sp>
      <p:sp>
        <p:nvSpPr>
          <p:cNvPr id="76802" name="Rectangle 2"/>
          <p:cNvSpPr>
            <a:spLocks noRot="1" noChangeArrowheads="1" noTextEdit="1"/>
          </p:cNvSpPr>
          <p:nvPr>
            <p:ph type="sldImg"/>
          </p:nvPr>
        </p:nvSpPr>
        <p:spPr>
          <a:ln/>
        </p:spPr>
      </p:sp>
      <p:sp>
        <p:nvSpPr>
          <p:cNvPr id="76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152334-0301-4CD8-B86F-BC86593B0B84}" type="slidenum">
              <a:rPr lang="en-US"/>
              <a:pPr/>
              <a:t>32</a:t>
            </a:fld>
            <a:endParaRPr lang="en-US"/>
          </a:p>
        </p:txBody>
      </p:sp>
      <p:sp>
        <p:nvSpPr>
          <p:cNvPr id="232450" name="Rectangle 2"/>
          <p:cNvSpPr>
            <a:spLocks noRo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1E20BC-7EF7-4D33-AA1E-FFEEC8F9EA8A}" type="slidenum">
              <a:rPr lang="en-US"/>
              <a:pPr/>
              <a:t>33</a:t>
            </a:fld>
            <a:endParaRPr lang="en-US"/>
          </a:p>
        </p:txBody>
      </p:sp>
      <p:sp>
        <p:nvSpPr>
          <p:cNvPr id="234498" name="Rectangle 2"/>
          <p:cNvSpPr>
            <a:spLocks noRo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1469FB-C78B-4D93-AA22-3190622461B4}" type="slidenum">
              <a:rPr lang="en-US"/>
              <a:pPr/>
              <a:t>2</a:t>
            </a:fld>
            <a:endParaRPr lang="en-US"/>
          </a:p>
        </p:txBody>
      </p:sp>
      <p:sp>
        <p:nvSpPr>
          <p:cNvPr id="217090" name="Rectangle 2"/>
          <p:cNvSpPr>
            <a:spLocks noRot="1" noChangeArrowheads="1" noTextEdit="1"/>
          </p:cNvSpPr>
          <p:nvPr>
            <p:ph type="sldImg"/>
          </p:nvPr>
        </p:nvSpPr>
        <p:spPr>
          <a:ln/>
        </p:spPr>
      </p:sp>
      <p:sp>
        <p:nvSpPr>
          <p:cNvPr id="217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650357-D1D2-4854-B3F4-9AB33CA72AE5}" type="slidenum">
              <a:rPr lang="en-US"/>
              <a:pPr/>
              <a:t>35</a:t>
            </a:fld>
            <a:endParaRPr lang="en-US"/>
          </a:p>
        </p:txBody>
      </p:sp>
      <p:sp>
        <p:nvSpPr>
          <p:cNvPr id="80898" name="Rectangle 2"/>
          <p:cNvSpPr>
            <a:spLocks noRot="1" noChangeArrowheads="1" noTextEdit="1"/>
          </p:cNvSpPr>
          <p:nvPr>
            <p:ph type="sldImg"/>
          </p:nvPr>
        </p:nvSpPr>
        <p:spPr>
          <a:ln/>
        </p:spPr>
      </p:sp>
      <p:sp>
        <p:nvSpPr>
          <p:cNvPr id="80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5721E8-B02C-4C18-9ED5-035F711F1CF1}" type="slidenum">
              <a:rPr lang="en-US"/>
              <a:pPr/>
              <a:t>38</a:t>
            </a:fld>
            <a:endParaRPr lang="en-US"/>
          </a:p>
        </p:txBody>
      </p:sp>
      <p:sp>
        <p:nvSpPr>
          <p:cNvPr id="82946" name="Rectangle 2"/>
          <p:cNvSpPr>
            <a:spLocks noRot="1"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27768D-A6B3-403F-8084-09065BA0B235}" type="slidenum">
              <a:rPr lang="en-US"/>
              <a:pPr/>
              <a:t>39</a:t>
            </a:fld>
            <a:endParaRPr lang="en-US"/>
          </a:p>
        </p:txBody>
      </p:sp>
      <p:sp>
        <p:nvSpPr>
          <p:cNvPr id="84994" name="Rectangle 2"/>
          <p:cNvSpPr>
            <a:spLocks noRo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B1D142-7F37-4232-A938-46C4398482D8}" type="slidenum">
              <a:rPr lang="en-US"/>
              <a:pPr/>
              <a:t>40</a:t>
            </a:fld>
            <a:endParaRPr lang="en-US"/>
          </a:p>
        </p:txBody>
      </p:sp>
      <p:sp>
        <p:nvSpPr>
          <p:cNvPr id="87042" name="Rectangle 2"/>
          <p:cNvSpPr>
            <a:spLocks noRo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B36E2A-12DE-4D27-8C0F-4A50424186BF}" type="slidenum">
              <a:rPr lang="en-US"/>
              <a:pPr/>
              <a:t>41</a:t>
            </a:fld>
            <a:endParaRPr lang="en-US"/>
          </a:p>
        </p:txBody>
      </p:sp>
      <p:sp>
        <p:nvSpPr>
          <p:cNvPr id="89090" name="Rectangle 2"/>
          <p:cNvSpPr>
            <a:spLocks noRot="1" noChangeArrowheads="1" noTextEdit="1"/>
          </p:cNvSpPr>
          <p:nvPr>
            <p:ph type="sldImg"/>
          </p:nvPr>
        </p:nvSpPr>
        <p:spPr>
          <a:ln/>
        </p:spPr>
      </p:sp>
      <p:sp>
        <p:nvSpPr>
          <p:cNvPr id="89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541B9C-642D-4698-B415-614AF6C1735B}" type="slidenum">
              <a:rPr lang="en-US"/>
              <a:pPr/>
              <a:t>42</a:t>
            </a:fld>
            <a:endParaRPr lang="en-US"/>
          </a:p>
        </p:txBody>
      </p:sp>
      <p:sp>
        <p:nvSpPr>
          <p:cNvPr id="91138" name="Rectangle 2"/>
          <p:cNvSpPr>
            <a:spLocks noRo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DA38E7-8745-4705-BEA4-CA3048053B6D}" type="slidenum">
              <a:rPr lang="en-US"/>
              <a:pPr/>
              <a:t>43</a:t>
            </a:fld>
            <a:endParaRPr lang="en-US"/>
          </a:p>
        </p:txBody>
      </p:sp>
      <p:sp>
        <p:nvSpPr>
          <p:cNvPr id="93186" name="Rectangle 2"/>
          <p:cNvSpPr>
            <a:spLocks noRo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21E9D8-0514-4FD3-9F63-9CD9313BD571}" type="slidenum">
              <a:rPr lang="en-US"/>
              <a:pPr/>
              <a:t>44</a:t>
            </a:fld>
            <a:endParaRPr lang="en-US"/>
          </a:p>
        </p:txBody>
      </p:sp>
      <p:sp>
        <p:nvSpPr>
          <p:cNvPr id="95234" name="Rectangle 2"/>
          <p:cNvSpPr>
            <a:spLocks noRo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7DB484-6DD9-4826-9D01-68BBBF227EA8}" type="slidenum">
              <a:rPr lang="en-US"/>
              <a:pPr/>
              <a:t>45</a:t>
            </a:fld>
            <a:endParaRPr lang="en-US"/>
          </a:p>
        </p:txBody>
      </p:sp>
      <p:sp>
        <p:nvSpPr>
          <p:cNvPr id="97282" name="Rectangle 2"/>
          <p:cNvSpPr>
            <a:spLocks noRo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D21904-340C-40AA-B265-7D2EE25AB05B}" type="slidenum">
              <a:rPr lang="en-US"/>
              <a:pPr/>
              <a:t>46</a:t>
            </a:fld>
            <a:endParaRPr lang="en-US"/>
          </a:p>
        </p:txBody>
      </p:sp>
      <p:sp>
        <p:nvSpPr>
          <p:cNvPr id="99330" name="Rectangle 2"/>
          <p:cNvSpPr>
            <a:spLocks noRo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1EA9FC-BEB6-4239-A361-451264223F96}" type="slidenum">
              <a:rPr lang="en-US"/>
              <a:pPr/>
              <a:t>3</a:t>
            </a:fld>
            <a:endParaRPr lang="en-US"/>
          </a:p>
        </p:txBody>
      </p:sp>
      <p:sp>
        <p:nvSpPr>
          <p:cNvPr id="219138" name="Rectangle 2"/>
          <p:cNvSpPr>
            <a:spLocks noRo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ADA870-27F5-4B93-9041-B0895C26C813}" type="slidenum">
              <a:rPr lang="en-US"/>
              <a:pPr/>
              <a:t>47</a:t>
            </a:fld>
            <a:endParaRPr lang="en-US"/>
          </a:p>
        </p:txBody>
      </p:sp>
      <p:sp>
        <p:nvSpPr>
          <p:cNvPr id="101378" name="Rectangle 2"/>
          <p:cNvSpPr>
            <a:spLocks noRot="1"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F71868-8012-406C-8AF1-0602EBBF18F8}" type="slidenum">
              <a:rPr lang="en-US"/>
              <a:pPr/>
              <a:t>48</a:t>
            </a:fld>
            <a:endParaRPr lang="en-US"/>
          </a:p>
        </p:txBody>
      </p:sp>
      <p:sp>
        <p:nvSpPr>
          <p:cNvPr id="103426" name="Rectangle 2"/>
          <p:cNvSpPr>
            <a:spLocks noRot="1"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BB10AB-3728-49B0-920F-883E963C1D2A}" type="slidenum">
              <a:rPr lang="en-US"/>
              <a:pPr/>
              <a:t>5</a:t>
            </a:fld>
            <a:endParaRPr lang="en-US"/>
          </a:p>
        </p:txBody>
      </p:sp>
      <p:sp>
        <p:nvSpPr>
          <p:cNvPr id="15362" name="Rectangle 2"/>
          <p:cNvSpPr>
            <a:spLocks noRot="1" noChangeArrowheads="1" noTextEdit="1"/>
          </p:cNvSpPr>
          <p:nvPr>
            <p:ph type="sldImg"/>
          </p:nvPr>
        </p:nvSpPr>
        <p:spPr>
          <a:ln/>
        </p:spPr>
      </p:sp>
      <p:sp>
        <p:nvSpPr>
          <p:cNvPr id="15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9B89D7-C4EF-4E8A-8544-D902D26D52E9}" type="slidenum">
              <a:rPr lang="en-US"/>
              <a:pPr/>
              <a:t>6</a:t>
            </a:fld>
            <a:endParaRPr lang="en-US"/>
          </a:p>
        </p:txBody>
      </p:sp>
      <p:sp>
        <p:nvSpPr>
          <p:cNvPr id="17410" name="Rectangle 2"/>
          <p:cNvSpPr>
            <a:spLocks noRot="1" noChangeArrowheads="1" noTextEdit="1"/>
          </p:cNvSpPr>
          <p:nvPr>
            <p:ph type="sldImg"/>
          </p:nvPr>
        </p:nvSpPr>
        <p:spPr>
          <a:ln/>
        </p:spPr>
      </p:sp>
      <p:sp>
        <p:nvSpPr>
          <p:cNvPr id="17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DB32D9-2564-4842-8DBB-783434482720}" type="slidenum">
              <a:rPr lang="en-US"/>
              <a:pPr/>
              <a:t>8</a:t>
            </a:fld>
            <a:endParaRPr lang="en-US"/>
          </a:p>
        </p:txBody>
      </p:sp>
      <p:sp>
        <p:nvSpPr>
          <p:cNvPr id="33794" name="Rectangle 2"/>
          <p:cNvSpPr>
            <a:spLocks noRot="1" noChangeArrowheads="1" noTextEdit="1"/>
          </p:cNvSpPr>
          <p:nvPr>
            <p:ph type="sldImg"/>
          </p:nvPr>
        </p:nvSpPr>
        <p:spPr>
          <a:ln/>
        </p:spPr>
      </p:sp>
      <p:sp>
        <p:nvSpPr>
          <p:cNvPr id="33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B95236-7754-42AA-AD38-A8F611F107CF}" type="slidenum">
              <a:rPr lang="en-US"/>
              <a:pPr/>
              <a:t>9</a:t>
            </a:fld>
            <a:endParaRPr lang="en-US"/>
          </a:p>
        </p:txBody>
      </p:sp>
      <p:sp>
        <p:nvSpPr>
          <p:cNvPr id="39938" name="Rectangle 2"/>
          <p:cNvSpPr>
            <a:spLocks noRot="1" noChangeArrowheads="1" noTextEdit="1"/>
          </p:cNvSpPr>
          <p:nvPr>
            <p:ph type="sldImg"/>
          </p:nvPr>
        </p:nvSpPr>
        <p:spPr>
          <a:ln/>
        </p:spPr>
      </p:sp>
      <p:sp>
        <p:nvSpPr>
          <p:cNvPr id="39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FEC29C-750B-41E4-920A-AEF7D8CAE272}" type="slidenum">
              <a:rPr lang="en-US"/>
              <a:pPr/>
              <a:t>13</a:t>
            </a:fld>
            <a:endParaRPr lang="en-US"/>
          </a:p>
        </p:txBody>
      </p:sp>
      <p:sp>
        <p:nvSpPr>
          <p:cNvPr id="46082" name="Rectangle 2"/>
          <p:cNvSpPr>
            <a:spLocks noRot="1" noChangeArrowheads="1" noTextEdit="1"/>
          </p:cNvSpPr>
          <p:nvPr>
            <p:ph type="sldImg"/>
          </p:nvPr>
        </p:nvSpPr>
        <p:spPr>
          <a:ln/>
        </p:spPr>
      </p:sp>
      <p:sp>
        <p:nvSpPr>
          <p:cNvPr id="46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7F8234-A36A-4B8A-A984-D78D29BE4117}" type="slidenum">
              <a:rPr lang="en-US"/>
              <a:pPr/>
              <a:t>14</a:t>
            </a:fld>
            <a:endParaRPr lang="en-US"/>
          </a:p>
        </p:txBody>
      </p:sp>
      <p:sp>
        <p:nvSpPr>
          <p:cNvPr id="44034" name="Rectangle 2"/>
          <p:cNvSpPr>
            <a:spLocks noRo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914400" y="1524000"/>
            <a:ext cx="7623175" cy="1752600"/>
          </a:xfrm>
        </p:spPr>
        <p:txBody>
          <a:bodyPr/>
          <a:lstStyle>
            <a:lvl1pPr>
              <a:defRPr sz="5000"/>
            </a:lvl1pPr>
          </a:lstStyle>
          <a:p>
            <a:pPr lvl="0"/>
            <a:r>
              <a:rPr lang="en-US" altLang="en-US" noProof="0" smtClean="0"/>
              <a:t>Click to edit Master title style</a:t>
            </a:r>
          </a:p>
        </p:txBody>
      </p:sp>
      <p:sp>
        <p:nvSpPr>
          <p:cNvPr id="8195"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en-US" altLang="en-US" noProof="0" smtClean="0"/>
              <a:t>Click to edit Master subtitle style</a:t>
            </a:r>
          </a:p>
        </p:txBody>
      </p:sp>
      <p:sp>
        <p:nvSpPr>
          <p:cNvPr id="8196" name="Rectangle 4"/>
          <p:cNvSpPr>
            <a:spLocks noGrp="1" noChangeArrowheads="1"/>
          </p:cNvSpPr>
          <p:nvPr>
            <p:ph type="dt" sz="half" idx="2"/>
          </p:nvPr>
        </p:nvSpPr>
        <p:spPr/>
        <p:txBody>
          <a:bodyPr/>
          <a:lstStyle>
            <a:lvl1pPr>
              <a:defRPr/>
            </a:lvl1pPr>
          </a:lstStyle>
          <a:p>
            <a:endParaRPr lang="en-US" altLang="en-US"/>
          </a:p>
        </p:txBody>
      </p:sp>
      <p:sp>
        <p:nvSpPr>
          <p:cNvPr id="8197" name="Rectangle 5"/>
          <p:cNvSpPr>
            <a:spLocks noGrp="1" noChangeArrowheads="1"/>
          </p:cNvSpPr>
          <p:nvPr>
            <p:ph type="ftr" sz="quarter" idx="3"/>
          </p:nvPr>
        </p:nvSpPr>
        <p:spPr>
          <a:xfrm>
            <a:off x="3124200" y="6243638"/>
            <a:ext cx="2895600" cy="457200"/>
          </a:xfrm>
        </p:spPr>
        <p:txBody>
          <a:bodyPr/>
          <a:lstStyle>
            <a:lvl1pPr>
              <a:defRPr/>
            </a:lvl1pPr>
          </a:lstStyle>
          <a:p>
            <a:endParaRPr lang="en-US" altLang="en-US"/>
          </a:p>
        </p:txBody>
      </p:sp>
      <p:sp>
        <p:nvSpPr>
          <p:cNvPr id="8198" name="Rectangle 6"/>
          <p:cNvSpPr>
            <a:spLocks noGrp="1" noChangeArrowheads="1"/>
          </p:cNvSpPr>
          <p:nvPr>
            <p:ph type="sldNum" sz="quarter" idx="4"/>
          </p:nvPr>
        </p:nvSpPr>
        <p:spPr/>
        <p:txBody>
          <a:bodyPr/>
          <a:lstStyle>
            <a:lvl1pPr>
              <a:defRPr/>
            </a:lvl1pPr>
          </a:lstStyle>
          <a:p>
            <a:fld id="{ED1427A5-6E1B-442C-8B68-5B70CC01FCBB}" type="slidenum">
              <a:rPr lang="en-US" altLang="en-US"/>
              <a:pPr/>
              <a:t>‹#›</a:t>
            </a:fld>
            <a:endParaRPr lang="en-US" altLang="en-US"/>
          </a:p>
        </p:txBody>
      </p:sp>
      <p:sp>
        <p:nvSpPr>
          <p:cNvPr id="8199" name="Freeform 7"/>
          <p:cNvSpPr>
            <a:spLocks noChangeArrowheads="1"/>
          </p:cNvSpPr>
          <p:nvPr/>
        </p:nvSpPr>
        <p:spPr bwMode="auto">
          <a:xfrm>
            <a:off x="609600" y="1219200"/>
            <a:ext cx="7924800" cy="914400"/>
          </a:xfrm>
          <a:custGeom>
            <a:avLst/>
            <a:gdLst>
              <a:gd name="T0" fmla="*/ 0 w 1000"/>
              <a:gd name="T1" fmla="*/ 1000 h 1000"/>
              <a:gd name="T2" fmla="*/ 0 w 1000"/>
              <a:gd name="T3" fmla="*/ 0 h 1000"/>
              <a:gd name="T4" fmla="*/ 1000 w 1000"/>
              <a:gd name="T5" fmla="*/ 0 h 1000"/>
            </a:gdLst>
            <a:ahLst/>
            <a:cxnLst>
              <a:cxn ang="0">
                <a:pos x="T0" y="T1"/>
              </a:cxn>
              <a:cxn ang="0">
                <a:pos x="T2" y="T3"/>
              </a:cxn>
              <a:cxn ang="0">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00"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DFE07511-15A5-4080-B991-32A3D6F41E87}" type="slidenum">
              <a:rPr lang="en-US" altLang="en-US"/>
              <a:pPr/>
              <a:t>‹#›</a:t>
            </a:fld>
            <a:endParaRPr lang="en-US" altLang="en-US"/>
          </a:p>
        </p:txBody>
      </p:sp>
    </p:spTree>
    <p:extLst>
      <p:ext uri="{BB962C8B-B14F-4D97-AF65-F5344CB8AC3E}">
        <p14:creationId xmlns:p14="http://schemas.microsoft.com/office/powerpoint/2010/main" val="993849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93488338-3E1A-41C8-A390-6F50AA6595A1}" type="slidenum">
              <a:rPr lang="en-US" altLang="en-US"/>
              <a:pPr/>
              <a:t>‹#›</a:t>
            </a:fld>
            <a:endParaRPr lang="en-US" altLang="en-US"/>
          </a:p>
        </p:txBody>
      </p:sp>
    </p:spTree>
    <p:extLst>
      <p:ext uri="{BB962C8B-B14F-4D97-AF65-F5344CB8AC3E}">
        <p14:creationId xmlns:p14="http://schemas.microsoft.com/office/powerpoint/2010/main" val="632379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endParaRPr lang="en-US"/>
          </a:p>
        </p:txBody>
      </p:sp>
      <p:sp>
        <p:nvSpPr>
          <p:cNvPr id="4" name="Date Placeholder 3"/>
          <p:cNvSpPr>
            <a:spLocks noGrp="1"/>
          </p:cNvSpPr>
          <p:nvPr>
            <p:ph type="dt" sz="half" idx="10"/>
          </p:nvPr>
        </p:nvSpPr>
        <p:spPr>
          <a:xfrm>
            <a:off x="457200" y="6243638"/>
            <a:ext cx="2133600" cy="457200"/>
          </a:xfrm>
        </p:spPr>
        <p:txBody>
          <a:bodyPr/>
          <a:lstStyle>
            <a:lvl1pPr>
              <a:defRPr/>
            </a:lvl1pPr>
          </a:lstStyle>
          <a:p>
            <a:endParaRPr lang="en-US" alt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6" name="Slide Number Placeholder 5"/>
          <p:cNvSpPr>
            <a:spLocks noGrp="1"/>
          </p:cNvSpPr>
          <p:nvPr>
            <p:ph type="sldNum" sz="quarter" idx="12"/>
          </p:nvPr>
        </p:nvSpPr>
        <p:spPr>
          <a:xfrm>
            <a:off x="6553200" y="6243638"/>
            <a:ext cx="2133600" cy="457200"/>
          </a:xfrm>
        </p:spPr>
        <p:txBody>
          <a:bodyPr/>
          <a:lstStyle>
            <a:lvl1pPr>
              <a:defRPr/>
            </a:lvl1pPr>
          </a:lstStyle>
          <a:p>
            <a:fld id="{CD175B8B-80B9-48E3-9C12-0778F43437AA}" type="slidenum">
              <a:rPr lang="en-US" altLang="en-US"/>
              <a:pPr/>
              <a:t>‹#›</a:t>
            </a:fld>
            <a:endParaRPr lang="en-US" altLang="en-US"/>
          </a:p>
        </p:txBody>
      </p:sp>
    </p:spTree>
    <p:extLst>
      <p:ext uri="{BB962C8B-B14F-4D97-AF65-F5344CB8AC3E}">
        <p14:creationId xmlns:p14="http://schemas.microsoft.com/office/powerpoint/2010/main" val="1984886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50D67C01-A19D-483F-A45A-E56412D60D8C}" type="slidenum">
              <a:rPr lang="en-US" altLang="en-US"/>
              <a:pPr/>
              <a:t>‹#›</a:t>
            </a:fld>
            <a:endParaRPr lang="en-US" altLang="en-US"/>
          </a:p>
        </p:txBody>
      </p:sp>
    </p:spTree>
    <p:extLst>
      <p:ext uri="{BB962C8B-B14F-4D97-AF65-F5344CB8AC3E}">
        <p14:creationId xmlns:p14="http://schemas.microsoft.com/office/powerpoint/2010/main" val="2444395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B09A1200-2FE0-4C6A-A1FF-3FCE636BCC3E}" type="slidenum">
              <a:rPr lang="en-US" altLang="en-US"/>
              <a:pPr/>
              <a:t>‹#›</a:t>
            </a:fld>
            <a:endParaRPr lang="en-US" altLang="en-US"/>
          </a:p>
        </p:txBody>
      </p:sp>
    </p:spTree>
    <p:extLst>
      <p:ext uri="{BB962C8B-B14F-4D97-AF65-F5344CB8AC3E}">
        <p14:creationId xmlns:p14="http://schemas.microsoft.com/office/powerpoint/2010/main" val="2505153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61DB8955-3F59-4B27-9991-B763DCD53BDB}" type="slidenum">
              <a:rPr lang="en-US" altLang="en-US"/>
              <a:pPr/>
              <a:t>‹#›</a:t>
            </a:fld>
            <a:endParaRPr lang="en-US" altLang="en-US"/>
          </a:p>
        </p:txBody>
      </p:sp>
    </p:spTree>
    <p:extLst>
      <p:ext uri="{BB962C8B-B14F-4D97-AF65-F5344CB8AC3E}">
        <p14:creationId xmlns:p14="http://schemas.microsoft.com/office/powerpoint/2010/main" val="3018540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199B3FC0-3126-42A2-954B-860D349C2955}" type="slidenum">
              <a:rPr lang="en-US" altLang="en-US"/>
              <a:pPr/>
              <a:t>‹#›</a:t>
            </a:fld>
            <a:endParaRPr lang="en-US" altLang="en-US"/>
          </a:p>
        </p:txBody>
      </p:sp>
    </p:spTree>
    <p:extLst>
      <p:ext uri="{BB962C8B-B14F-4D97-AF65-F5344CB8AC3E}">
        <p14:creationId xmlns:p14="http://schemas.microsoft.com/office/powerpoint/2010/main" val="853317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C7927960-809C-42EC-8675-171DD3CAB16C}" type="slidenum">
              <a:rPr lang="en-US" altLang="en-US"/>
              <a:pPr/>
              <a:t>‹#›</a:t>
            </a:fld>
            <a:endParaRPr lang="en-US" altLang="en-US"/>
          </a:p>
        </p:txBody>
      </p:sp>
    </p:spTree>
    <p:extLst>
      <p:ext uri="{BB962C8B-B14F-4D97-AF65-F5344CB8AC3E}">
        <p14:creationId xmlns:p14="http://schemas.microsoft.com/office/powerpoint/2010/main" val="60522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01A9B16B-E4B8-403E-9253-254CD66CC76C}" type="slidenum">
              <a:rPr lang="en-US" altLang="en-US"/>
              <a:pPr/>
              <a:t>‹#›</a:t>
            </a:fld>
            <a:endParaRPr lang="en-US" altLang="en-US"/>
          </a:p>
        </p:txBody>
      </p:sp>
    </p:spTree>
    <p:extLst>
      <p:ext uri="{BB962C8B-B14F-4D97-AF65-F5344CB8AC3E}">
        <p14:creationId xmlns:p14="http://schemas.microsoft.com/office/powerpoint/2010/main" val="313321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6CB5987E-B7AB-4293-8B89-C94DFCBBE53F}" type="slidenum">
              <a:rPr lang="en-US" altLang="en-US"/>
              <a:pPr/>
              <a:t>‹#›</a:t>
            </a:fld>
            <a:endParaRPr lang="en-US" altLang="en-US"/>
          </a:p>
        </p:txBody>
      </p:sp>
    </p:spTree>
    <p:extLst>
      <p:ext uri="{BB962C8B-B14F-4D97-AF65-F5344CB8AC3E}">
        <p14:creationId xmlns:p14="http://schemas.microsoft.com/office/powerpoint/2010/main" val="123038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4B8CF046-70D0-4C17-8140-806954BD6C5C}" type="slidenum">
              <a:rPr lang="en-US" altLang="en-US"/>
              <a:pPr/>
              <a:t>‹#›</a:t>
            </a:fld>
            <a:endParaRPr lang="en-US" altLang="en-US"/>
          </a:p>
        </p:txBody>
      </p:sp>
    </p:spTree>
    <p:extLst>
      <p:ext uri="{BB962C8B-B14F-4D97-AF65-F5344CB8AC3E}">
        <p14:creationId xmlns:p14="http://schemas.microsoft.com/office/powerpoint/2010/main" val="704106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7171"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172"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mj-lt"/>
              </a:defRPr>
            </a:lvl1pPr>
          </a:lstStyle>
          <a:p>
            <a:endParaRPr lang="en-US" altLang="en-US"/>
          </a:p>
        </p:txBody>
      </p:sp>
      <p:sp>
        <p:nvSpPr>
          <p:cNvPr id="7173"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atin typeface="+mj-lt"/>
              </a:defRPr>
            </a:lvl1pPr>
          </a:lstStyle>
          <a:p>
            <a:endParaRPr lang="en-US" altLang="en-US"/>
          </a:p>
        </p:txBody>
      </p:sp>
      <p:sp>
        <p:nvSpPr>
          <p:cNvPr id="7174"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mj-lt"/>
              </a:defRPr>
            </a:lvl1pPr>
          </a:lstStyle>
          <a:p>
            <a:fld id="{68F5DAF6-B944-44AC-B11D-CD379FE2F2B1}" type="slidenum">
              <a:rPr lang="en-US" altLang="en-US"/>
              <a:pPr/>
              <a:t>‹#›</a:t>
            </a:fld>
            <a:endParaRPr lang="en-US" altLang="en-US"/>
          </a:p>
        </p:txBody>
      </p:sp>
      <p:sp>
        <p:nvSpPr>
          <p:cNvPr id="7175" name="Freeform 7"/>
          <p:cNvSpPr>
            <a:spLocks noChangeArrowheads="1"/>
          </p:cNvSpPr>
          <p:nvPr/>
        </p:nvSpPr>
        <p:spPr bwMode="auto">
          <a:xfrm>
            <a:off x="381000" y="228600"/>
            <a:ext cx="8229600" cy="609600"/>
          </a:xfrm>
          <a:custGeom>
            <a:avLst/>
            <a:gdLst>
              <a:gd name="T0" fmla="*/ 0 w 1000"/>
              <a:gd name="T1" fmla="*/ 1000 h 1000"/>
              <a:gd name="T2" fmla="*/ 0 w 1000"/>
              <a:gd name="T3" fmla="*/ 0 h 1000"/>
              <a:gd name="T4" fmla="*/ 1000 w 1000"/>
              <a:gd name="T5" fmla="*/ 0 h 1000"/>
            </a:gdLst>
            <a:ahLst/>
            <a:cxnLst>
              <a:cxn ang="0">
                <a:pos x="T0" y="T1"/>
              </a:cxn>
              <a:cxn ang="0">
                <a:pos x="T2" y="T3"/>
              </a:cxn>
              <a:cxn ang="0">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76"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iming>
    <p:tnLst>
      <p:par>
        <p:cTn id="1" dur="indefinite" restart="never" nodeType="tmRoot"/>
      </p:par>
    </p:tnLst>
  </p:timing>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Times New Roman" pitchFamily="18" charset="0"/>
        </a:defRPr>
      </a:lvl2pPr>
      <a:lvl3pPr algn="l" rtl="0" fontAlgn="base">
        <a:spcBef>
          <a:spcPct val="0"/>
        </a:spcBef>
        <a:spcAft>
          <a:spcPct val="0"/>
        </a:spcAft>
        <a:defRPr sz="4200">
          <a:solidFill>
            <a:schemeClr val="tx2"/>
          </a:solidFill>
          <a:latin typeface="Times New Roman" pitchFamily="18" charset="0"/>
        </a:defRPr>
      </a:lvl3pPr>
      <a:lvl4pPr algn="l" rtl="0" fontAlgn="base">
        <a:spcBef>
          <a:spcPct val="0"/>
        </a:spcBef>
        <a:spcAft>
          <a:spcPct val="0"/>
        </a:spcAft>
        <a:defRPr sz="4200">
          <a:solidFill>
            <a:schemeClr val="tx2"/>
          </a:solidFill>
          <a:latin typeface="Times New Roman" pitchFamily="18" charset="0"/>
        </a:defRPr>
      </a:lvl4pPr>
      <a:lvl5pPr algn="l" rtl="0" fontAlgn="base">
        <a:spcBef>
          <a:spcPct val="0"/>
        </a:spcBef>
        <a:spcAft>
          <a:spcPct val="0"/>
        </a:spcAft>
        <a:defRPr sz="4200">
          <a:solidFill>
            <a:schemeClr val="tx2"/>
          </a:solidFill>
          <a:latin typeface="Times New Roman" pitchFamily="18" charset="0"/>
        </a:defRPr>
      </a:lvl5pPr>
      <a:lvl6pPr marL="457200" algn="l" rtl="0" fontAlgn="base">
        <a:spcBef>
          <a:spcPct val="0"/>
        </a:spcBef>
        <a:spcAft>
          <a:spcPct val="0"/>
        </a:spcAft>
        <a:defRPr sz="4200">
          <a:solidFill>
            <a:schemeClr val="tx2"/>
          </a:solidFill>
          <a:latin typeface="Times New Roman" pitchFamily="18" charset="0"/>
        </a:defRPr>
      </a:lvl6pPr>
      <a:lvl7pPr marL="914400" algn="l" rtl="0" fontAlgn="base">
        <a:spcBef>
          <a:spcPct val="0"/>
        </a:spcBef>
        <a:spcAft>
          <a:spcPct val="0"/>
        </a:spcAft>
        <a:defRPr sz="4200">
          <a:solidFill>
            <a:schemeClr val="tx2"/>
          </a:solidFill>
          <a:latin typeface="Times New Roman" pitchFamily="18" charset="0"/>
        </a:defRPr>
      </a:lvl7pPr>
      <a:lvl8pPr marL="1371600" algn="l" rtl="0" fontAlgn="base">
        <a:spcBef>
          <a:spcPct val="0"/>
        </a:spcBef>
        <a:spcAft>
          <a:spcPct val="0"/>
        </a:spcAft>
        <a:defRPr sz="4200">
          <a:solidFill>
            <a:schemeClr val="tx2"/>
          </a:solidFill>
          <a:latin typeface="Times New Roman" pitchFamily="18" charset="0"/>
        </a:defRPr>
      </a:lvl8pPr>
      <a:lvl9pPr marL="1828800" algn="l" rtl="0" fontAlgn="base">
        <a:spcBef>
          <a:spcPct val="0"/>
        </a:spcBef>
        <a:spcAft>
          <a:spcPct val="0"/>
        </a:spcAft>
        <a:defRPr sz="4200">
          <a:solidFill>
            <a:schemeClr val="tx2"/>
          </a:solidFill>
          <a:latin typeface="Times New Roman" pitchFamily="18" charset="0"/>
        </a:defRPr>
      </a:lvl9pPr>
    </p:titleStyle>
    <p:body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en.wikipedia.org/wiki/Header_Error_Correction" TargetMode="External"/><Relationship Id="rId13" Type="http://schemas.openxmlformats.org/officeDocument/2006/relationships/hyperlink" Target="http://en.wikipedia.org/wiki/Maxim_Integrated_Products" TargetMode="External"/><Relationship Id="rId3" Type="http://schemas.openxmlformats.org/officeDocument/2006/relationships/hyperlink" Target="http://en.wikipedia.org/wiki/ITU" TargetMode="External"/><Relationship Id="rId7" Type="http://schemas.openxmlformats.org/officeDocument/2006/relationships/hyperlink" Target="http://en.wikipedia.org/wiki/Asynchronous_Transfer_Mode" TargetMode="External"/><Relationship Id="rId12" Type="http://schemas.openxmlformats.org/officeDocument/2006/relationships/hyperlink" Target="http://en.wikipedia.org/wiki/Dallas_Semiconductor" TargetMode="External"/><Relationship Id="rId2" Type="http://schemas.openxmlformats.org/officeDocument/2006/relationships/hyperlink" Target="http://en.wikipedia.org/wiki/Parity_bit" TargetMode="External"/><Relationship Id="rId1" Type="http://schemas.openxmlformats.org/officeDocument/2006/relationships/slideLayout" Target="../slideLayouts/slideLayout2.xml"/><Relationship Id="rId6" Type="http://schemas.openxmlformats.org/officeDocument/2006/relationships/hyperlink" Target="http://en.wikipedia.org/wiki/MultiMediaCard" TargetMode="External"/><Relationship Id="rId11" Type="http://schemas.openxmlformats.org/officeDocument/2006/relationships/hyperlink" Target="http://en.wikipedia.org/wiki/Bus_%28computing%29" TargetMode="External"/><Relationship Id="rId5" Type="http://schemas.openxmlformats.org/officeDocument/2006/relationships/hyperlink" Target="http://en.wikipedia.org/wiki/USB" TargetMode="External"/><Relationship Id="rId15" Type="http://schemas.openxmlformats.org/officeDocument/2006/relationships/hyperlink" Target="http://en.wikipedia.org/wiki/Controller_Area_Network" TargetMode="External"/><Relationship Id="rId10" Type="http://schemas.openxmlformats.org/officeDocument/2006/relationships/hyperlink" Target="http://en.wikipedia.org/wiki/1-Wire" TargetMode="External"/><Relationship Id="rId4" Type="http://schemas.openxmlformats.org/officeDocument/2006/relationships/hyperlink" Target="http://www.itu.int/rec/T-REC-G.704-199810-I/en" TargetMode="External"/><Relationship Id="rId9" Type="http://schemas.openxmlformats.org/officeDocument/2006/relationships/hyperlink" Target="http://en.wikipedia.org/wiki/CCITT" TargetMode="External"/><Relationship Id="rId14" Type="http://schemas.openxmlformats.org/officeDocument/2006/relationships/hyperlink" Target="http://en.wikipedia.org/wiki/FlexRay" TargetMode="External"/></Relationships>
</file>

<file path=ppt/slides/_rels/slide26.xml.rels><?xml version="1.0" encoding="UTF-8" standalone="yes"?>
<Relationships xmlns="http://schemas.openxmlformats.org/package/2006/relationships"><Relationship Id="rId8" Type="http://schemas.openxmlformats.org/officeDocument/2006/relationships/hyperlink" Target="http://en.wikipedia.org/wiki/BACnet" TargetMode="External"/><Relationship Id="rId13" Type="http://schemas.openxmlformats.org/officeDocument/2006/relationships/hyperlink" Target="http://en.wikipedia.org/wiki/Radix-64" TargetMode="External"/><Relationship Id="rId18" Type="http://schemas.openxmlformats.org/officeDocument/2006/relationships/hyperlink" Target="http://en.wikipedia.org/wiki/High-Level_Data_Link_Control" TargetMode="External"/><Relationship Id="rId3" Type="http://schemas.openxmlformats.org/officeDocument/2006/relationships/hyperlink" Target="http://en.wikipedia.org/wiki/V.41" TargetMode="External"/><Relationship Id="rId7" Type="http://schemas.openxmlformats.org/officeDocument/2006/relationships/hyperlink" Target="http://en.wikipedia.org/wiki/IrDA" TargetMode="External"/><Relationship Id="rId12" Type="http://schemas.openxmlformats.org/officeDocument/2006/relationships/hyperlink" Target="http://en.wikipedia.org/wiki/USB" TargetMode="External"/><Relationship Id="rId17" Type="http://schemas.openxmlformats.org/officeDocument/2006/relationships/hyperlink" Target="http://en.wikipedia.org/wiki/MPEG-2" TargetMode="External"/><Relationship Id="rId2" Type="http://schemas.openxmlformats.org/officeDocument/2006/relationships/hyperlink" Target="http://en.wikipedia.org/wiki/X.25" TargetMode="External"/><Relationship Id="rId16" Type="http://schemas.openxmlformats.org/officeDocument/2006/relationships/hyperlink" Target="http://en.wikipedia.org/wiki/V.42" TargetMode="External"/><Relationship Id="rId20" Type="http://schemas.openxmlformats.org/officeDocument/2006/relationships/hyperlink" Target="http://www.ecma-international.org/publications/standards/Ecma-182.htm" TargetMode="External"/><Relationship Id="rId1" Type="http://schemas.openxmlformats.org/officeDocument/2006/relationships/slideLayout" Target="../slideLayouts/slideLayout2.xml"/><Relationship Id="rId6" Type="http://schemas.openxmlformats.org/officeDocument/2006/relationships/hyperlink" Target="http://en.wikipedia.org/wiki/Point-to-Point_Protocol" TargetMode="External"/><Relationship Id="rId11" Type="http://schemas.openxmlformats.org/officeDocument/2006/relationships/hyperlink" Target="http://en.wikipedia.org/wiki/XMODEM" TargetMode="External"/><Relationship Id="rId5" Type="http://schemas.openxmlformats.org/officeDocument/2006/relationships/hyperlink" Target="http://en.wikipedia.org/wiki/Bluetooth" TargetMode="External"/><Relationship Id="rId15" Type="http://schemas.openxmlformats.org/officeDocument/2006/relationships/hyperlink" Target="http://en.wikipedia.org/wiki/IEEE_802.3" TargetMode="External"/><Relationship Id="rId10" Type="http://schemas.openxmlformats.org/officeDocument/2006/relationships/hyperlink" Target="http://en.wikipedia.org/wiki/Synchronous_Data_Link_Control" TargetMode="External"/><Relationship Id="rId19" Type="http://schemas.openxmlformats.org/officeDocument/2006/relationships/hyperlink" Target="http://en.wikipedia.org/wiki/Ecma_International" TargetMode="External"/><Relationship Id="rId4" Type="http://schemas.openxmlformats.org/officeDocument/2006/relationships/hyperlink" Target="http://en.wikipedia.org/wiki/CDMA" TargetMode="External"/><Relationship Id="rId9" Type="http://schemas.openxmlformats.org/officeDocument/2006/relationships/hyperlink" Target="http://en.wikipedia.org/wiki/IBM" TargetMode="External"/><Relationship Id="rId14" Type="http://schemas.openxmlformats.org/officeDocument/2006/relationships/hyperlink" Target="http://en.wikipedia.org/wiki/FlexRay"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2.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09600" y="1600200"/>
            <a:ext cx="8229600" cy="2743200"/>
          </a:xfrm>
        </p:spPr>
        <p:txBody>
          <a:bodyPr/>
          <a:lstStyle/>
          <a:p>
            <a:pPr algn="ctr"/>
            <a:r>
              <a:rPr lang="en-US">
                <a:solidFill>
                  <a:srgbClr val="0000CC"/>
                </a:solidFill>
              </a:rPr>
              <a:t>CHƯƠNG 6</a:t>
            </a:r>
            <a:r>
              <a:rPr lang="en-US">
                <a:solidFill>
                  <a:srgbClr val="FF0000"/>
                </a:solidFill>
              </a:rPr>
              <a:t/>
            </a:r>
            <a:br>
              <a:rPr lang="en-US">
                <a:solidFill>
                  <a:srgbClr val="FF0000"/>
                </a:solidFill>
              </a:rPr>
            </a:br>
            <a:r>
              <a:rPr lang="en-US">
                <a:solidFill>
                  <a:srgbClr val="FF0000"/>
                </a:solidFill>
              </a:rPr>
              <a:t>KỸ THUẬT TRUYỀN </a:t>
            </a:r>
            <a:br>
              <a:rPr lang="en-US">
                <a:solidFill>
                  <a:srgbClr val="FF0000"/>
                </a:solidFill>
              </a:rPr>
            </a:br>
            <a:r>
              <a:rPr lang="en-US">
                <a:solidFill>
                  <a:srgbClr val="FF0000"/>
                </a:solidFill>
              </a:rPr>
              <a:t>DỮ LIỆU SỐ</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t>Truyền đồng bộ</a:t>
            </a:r>
          </a:p>
        </p:txBody>
      </p:sp>
      <p:pic>
        <p:nvPicPr>
          <p:cNvPr id="1955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819400"/>
            <a:ext cx="7996238" cy="97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US"/>
              <a:t>Lỗi</a:t>
            </a:r>
          </a:p>
        </p:txBody>
      </p:sp>
      <p:sp>
        <p:nvSpPr>
          <p:cNvPr id="196611" name="Rectangle 3"/>
          <p:cNvSpPr>
            <a:spLocks noGrp="1" noChangeArrowheads="1"/>
          </p:cNvSpPr>
          <p:nvPr>
            <p:ph type="body" idx="1"/>
          </p:nvPr>
        </p:nvSpPr>
        <p:spPr>
          <a:xfrm>
            <a:off x="457200" y="1295400"/>
            <a:ext cx="8229600" cy="4835525"/>
          </a:xfrm>
        </p:spPr>
        <p:txBody>
          <a:bodyPr/>
          <a:lstStyle/>
          <a:p>
            <a:r>
              <a:rPr lang="en-US"/>
              <a:t>Một lỗi xuất hiện khi có một bit bị thay đổi giữa truyền và nhận</a:t>
            </a:r>
          </a:p>
          <a:p>
            <a:r>
              <a:rPr lang="en-US"/>
              <a:t>Các lỗi bit đơn</a:t>
            </a:r>
          </a:p>
          <a:p>
            <a:pPr lvl="1"/>
            <a:r>
              <a:rPr lang="en-US"/>
              <a:t>Một bit bị thay đổ</a:t>
            </a:r>
          </a:p>
          <a:p>
            <a:pPr lvl="1"/>
            <a:r>
              <a:rPr lang="en-US"/>
              <a:t>Các bit bên cạnh không đổi</a:t>
            </a:r>
          </a:p>
          <a:p>
            <a:pPr lvl="1"/>
            <a:r>
              <a:rPr lang="en-US"/>
              <a:t>Trong trường hợp do nhiễu trắng </a:t>
            </a:r>
          </a:p>
        </p:txBody>
      </p:sp>
      <p:pic>
        <p:nvPicPr>
          <p:cNvPr id="1966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445000"/>
            <a:ext cx="7456488" cy="165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a:t>Lỗi sai nhóm</a:t>
            </a:r>
          </a:p>
        </p:txBody>
      </p:sp>
      <p:sp>
        <p:nvSpPr>
          <p:cNvPr id="198659" name="Rectangle 3"/>
          <p:cNvSpPr>
            <a:spLocks noGrp="1" noChangeArrowheads="1"/>
          </p:cNvSpPr>
          <p:nvPr>
            <p:ph type="body" idx="1"/>
          </p:nvPr>
        </p:nvSpPr>
        <p:spPr>
          <a:xfrm>
            <a:off x="457200" y="990600"/>
            <a:ext cx="8229600" cy="4835525"/>
          </a:xfrm>
        </p:spPr>
        <p:txBody>
          <a:bodyPr/>
          <a:lstStyle/>
          <a:p>
            <a:r>
              <a:rPr lang="en-US" sz="2200"/>
              <a:t>Chiều dài B</a:t>
            </a:r>
          </a:p>
          <a:p>
            <a:r>
              <a:rPr lang="en-US" sz="2200"/>
              <a:t>Một chuỗi B bits trong đó bit đầu, cuối và nhiều bit liên tiếp trong đó bị sai</a:t>
            </a:r>
          </a:p>
          <a:p>
            <a:r>
              <a:rPr lang="en-US" sz="2200"/>
              <a:t>Do nhiễu xung </a:t>
            </a:r>
          </a:p>
          <a:p>
            <a:r>
              <a:rPr lang="en-US" sz="2200"/>
              <a:t>Làm suy giảm trong truyền không dây</a:t>
            </a:r>
          </a:p>
          <a:p>
            <a:r>
              <a:rPr lang="en-US" sz="2200"/>
              <a:t>Tác động càng lớn khi đường truyền càng cao </a:t>
            </a:r>
          </a:p>
        </p:txBody>
      </p:sp>
      <p:pic>
        <p:nvPicPr>
          <p:cNvPr id="1986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581400"/>
            <a:ext cx="7472363" cy="300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189038"/>
            <a:ext cx="7715250" cy="528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059" name="Rectangle 3"/>
          <p:cNvSpPr>
            <a:spLocks noGrp="1" noChangeArrowheads="1"/>
          </p:cNvSpPr>
          <p:nvPr>
            <p:ph type="title"/>
          </p:nvPr>
        </p:nvSpPr>
        <p:spPr/>
        <p:txBody>
          <a:bodyPr/>
          <a:lstStyle/>
          <a:p>
            <a:r>
              <a:rPr lang="en-US"/>
              <a:t>Quá trình phát hiện sai</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Phát hiện lỗi</a:t>
            </a:r>
          </a:p>
        </p:txBody>
      </p:sp>
      <p:sp>
        <p:nvSpPr>
          <p:cNvPr id="43011" name="Rectangle 3"/>
          <p:cNvSpPr>
            <a:spLocks noGrp="1" noChangeArrowheads="1"/>
          </p:cNvSpPr>
          <p:nvPr>
            <p:ph type="body" idx="1"/>
          </p:nvPr>
        </p:nvSpPr>
        <p:spPr/>
        <p:txBody>
          <a:bodyPr/>
          <a:lstStyle/>
          <a:p>
            <a:pPr>
              <a:lnSpc>
                <a:spcPct val="90000"/>
              </a:lnSpc>
            </a:pPr>
            <a:r>
              <a:rPr lang="en-US"/>
              <a:t>Thêm các bits bổ xung bởi máy gửi cho mã xác định lỗi</a:t>
            </a:r>
          </a:p>
          <a:p>
            <a:pPr>
              <a:lnSpc>
                <a:spcPct val="90000"/>
              </a:lnSpc>
            </a:pPr>
            <a:r>
              <a:rPr lang="en-US"/>
              <a:t>Parity</a:t>
            </a:r>
          </a:p>
          <a:p>
            <a:pPr lvl="1">
              <a:lnSpc>
                <a:spcPct val="90000"/>
              </a:lnSpc>
            </a:pPr>
            <a:r>
              <a:rPr lang="en-US"/>
              <a:t>Giá trị của bit parity cho vào sau ký tự 7 bits là 0 nếu có chẳn bit 1 và 1 nếu có lẻ bit 1.</a:t>
            </a:r>
          </a:p>
          <a:p>
            <a:pPr lvl="1">
              <a:lnSpc>
                <a:spcPct val="90000"/>
              </a:lnSpc>
            </a:pPr>
            <a:r>
              <a:rPr lang="en-US"/>
              <a:t>Nếu có chẵn số bit lỗi thì không phát hiện ra</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ChangeArrowheads="1"/>
          </p:cNvSpPr>
          <p:nvPr/>
        </p:nvSpPr>
        <p:spPr bwMode="auto">
          <a:xfrm>
            <a:off x="455613" y="363538"/>
            <a:ext cx="8307387"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4200">
                <a:solidFill>
                  <a:schemeClr val="tx2"/>
                </a:solidFill>
                <a:latin typeface="Times New Roman" pitchFamily="18" charset="0"/>
              </a:rPr>
              <a:t>Kiểm tra bằng 1 bit parity</a:t>
            </a:r>
          </a:p>
        </p:txBody>
      </p:sp>
      <p:pic>
        <p:nvPicPr>
          <p:cNvPr id="207875" name="Picture 3" descr="522 Single Bit Par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362200"/>
            <a:ext cx="2609850" cy="908050"/>
          </a:xfrm>
          <a:prstGeom prst="rect">
            <a:avLst/>
          </a:prstGeom>
          <a:noFill/>
          <a:extLst>
            <a:ext uri="{909E8E84-426E-40DD-AFC4-6F175D3DCCD1}">
              <a14:hiddenFill xmlns:a14="http://schemas.microsoft.com/office/drawing/2010/main">
                <a:solidFill>
                  <a:srgbClr val="FFFFFF"/>
                </a:solidFill>
              </a14:hiddenFill>
            </a:ext>
          </a:extLst>
        </p:spPr>
      </p:pic>
      <p:sp>
        <p:nvSpPr>
          <p:cNvPr id="207876" name="Text Box 4"/>
          <p:cNvSpPr txBox="1">
            <a:spLocks noChangeArrowheads="1"/>
          </p:cNvSpPr>
          <p:nvPr/>
        </p:nvSpPr>
        <p:spPr bwMode="auto">
          <a:xfrm>
            <a:off x="361950" y="1460500"/>
            <a:ext cx="5200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2800">
                <a:latin typeface="Tahoma" pitchFamily="34" charset="0"/>
              </a:rPr>
              <a:t>Xác định được các lỗi 1 bit</a:t>
            </a:r>
          </a:p>
        </p:txBody>
      </p:sp>
      <p:sp>
        <p:nvSpPr>
          <p:cNvPr id="207877" name="Oval 5"/>
          <p:cNvSpPr>
            <a:spLocks noChangeArrowheads="1"/>
          </p:cNvSpPr>
          <p:nvPr/>
        </p:nvSpPr>
        <p:spPr bwMode="auto">
          <a:xfrm>
            <a:off x="4354513" y="5222875"/>
            <a:ext cx="146050" cy="168275"/>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7878" name="Oval 6"/>
          <p:cNvSpPr>
            <a:spLocks noChangeArrowheads="1"/>
          </p:cNvSpPr>
          <p:nvPr/>
        </p:nvSpPr>
        <p:spPr bwMode="auto">
          <a:xfrm>
            <a:off x="6015038" y="5218113"/>
            <a:ext cx="146050" cy="168275"/>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0787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810000"/>
            <a:ext cx="5715000"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en-US"/>
              <a:t>Bit Parity hai chiều </a:t>
            </a:r>
          </a:p>
        </p:txBody>
      </p:sp>
      <p:pic>
        <p:nvPicPr>
          <p:cNvPr id="230403" name="Picture 3" descr="523 Double Bit Par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133600"/>
            <a:ext cx="4168775" cy="4572000"/>
          </a:xfrm>
          <a:prstGeom prst="rect">
            <a:avLst/>
          </a:prstGeom>
          <a:noFill/>
          <a:extLst>
            <a:ext uri="{909E8E84-426E-40DD-AFC4-6F175D3DCCD1}">
              <a14:hiddenFill xmlns:a14="http://schemas.microsoft.com/office/drawing/2010/main">
                <a:solidFill>
                  <a:srgbClr val="FFFFFF"/>
                </a:solidFill>
              </a14:hiddenFill>
            </a:ext>
          </a:extLst>
        </p:spPr>
      </p:pic>
      <p:sp>
        <p:nvSpPr>
          <p:cNvPr id="230404" name="Text Box 4"/>
          <p:cNvSpPr txBox="1">
            <a:spLocks noChangeArrowheads="1"/>
          </p:cNvSpPr>
          <p:nvPr/>
        </p:nvSpPr>
        <p:spPr bwMode="auto">
          <a:xfrm>
            <a:off x="609600" y="1382713"/>
            <a:ext cx="49958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800">
                <a:latin typeface="Tahoma" pitchFamily="34" charset="0"/>
              </a:rPr>
              <a:t>Xác định và sửa các lỗi bit đơn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3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247900"/>
            <a:ext cx="8547100" cy="284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6311" name="Rectangle 7"/>
          <p:cNvSpPr>
            <a:spLocks noChangeArrowheads="1"/>
          </p:cNvSpPr>
          <p:nvPr/>
        </p:nvSpPr>
        <p:spPr bwMode="auto">
          <a:xfrm>
            <a:off x="457200" y="381000"/>
            <a:ext cx="8307388"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4200">
                <a:solidFill>
                  <a:schemeClr val="tx2"/>
                </a:solidFill>
                <a:latin typeface="Times New Roman" pitchFamily="18" charset="0"/>
              </a:rPr>
              <a:t>Bit Parity hai chiều</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835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 y="2189163"/>
            <a:ext cx="8547100" cy="284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8359" name="Rectangle 7"/>
          <p:cNvSpPr>
            <a:spLocks noChangeArrowheads="1"/>
          </p:cNvSpPr>
          <p:nvPr/>
        </p:nvSpPr>
        <p:spPr bwMode="auto">
          <a:xfrm>
            <a:off x="457200" y="381000"/>
            <a:ext cx="8307388"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sz="4200">
                <a:solidFill>
                  <a:schemeClr val="tx2"/>
                </a:solidFill>
                <a:latin typeface="Times New Roman" pitchFamily="18" charset="0"/>
              </a:rPr>
              <a:t>Bit Parity hai chiều</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Cyclic Redundancy Check (CRC)</a:t>
            </a:r>
          </a:p>
        </p:txBody>
      </p:sp>
      <p:sp>
        <p:nvSpPr>
          <p:cNvPr id="55299" name="Rectangle 3"/>
          <p:cNvSpPr>
            <a:spLocks noGrp="1" noChangeArrowheads="1"/>
          </p:cNvSpPr>
          <p:nvPr>
            <p:ph type="body" idx="1"/>
          </p:nvPr>
        </p:nvSpPr>
        <p:spPr>
          <a:xfrm>
            <a:off x="457200" y="2057400"/>
            <a:ext cx="8158163" cy="3313113"/>
          </a:xfrm>
        </p:spPr>
        <p:txBody>
          <a:bodyPr/>
          <a:lstStyle/>
          <a:p>
            <a:pPr>
              <a:lnSpc>
                <a:spcPct val="90000"/>
              </a:lnSpc>
            </a:pPr>
            <a:r>
              <a:rPr lang="en-US"/>
              <a:t>Với k-bit phát, máy phát tạo ra chuỗi n bit kiểm tra FCS (Frame Check Sequence) </a:t>
            </a:r>
          </a:p>
          <a:p>
            <a:pPr>
              <a:lnSpc>
                <a:spcPct val="90000"/>
              </a:lnSpc>
            </a:pPr>
            <a:r>
              <a:rPr lang="en-US"/>
              <a:t>Gửi k+n bit </a:t>
            </a:r>
            <a:r>
              <a:rPr lang="en-US" u="sng"/>
              <a:t>chia hết</a:t>
            </a:r>
            <a:r>
              <a:rPr lang="en-US"/>
              <a:t> cho số kiểm tra P (n+1) bit xác định trước</a:t>
            </a:r>
          </a:p>
          <a:p>
            <a:pPr>
              <a:lnSpc>
                <a:spcPct val="90000"/>
              </a:lnSpc>
            </a:pPr>
            <a:r>
              <a:rPr lang="en-US"/>
              <a:t>Máy thu chia (modulo 2) frame nhận được cho cùng số kiểm tra P nếu không có phần dư thì có khả năng không có lỗi</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60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4038600"/>
            <a:ext cx="3857625" cy="172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6067" name="Rectangle 3"/>
          <p:cNvSpPr>
            <a:spLocks noGrp="1" noChangeArrowheads="1"/>
          </p:cNvSpPr>
          <p:nvPr>
            <p:ph type="title"/>
          </p:nvPr>
        </p:nvSpPr>
        <p:spPr/>
        <p:txBody>
          <a:bodyPr/>
          <a:lstStyle/>
          <a:p>
            <a:r>
              <a:rPr lang="en-US"/>
              <a:t>Cấu trúc kênh truyền</a:t>
            </a:r>
          </a:p>
        </p:txBody>
      </p:sp>
      <p:sp>
        <p:nvSpPr>
          <p:cNvPr id="216068" name="Rectangle 4"/>
          <p:cNvSpPr>
            <a:spLocks noGrp="1" noChangeArrowheads="1"/>
          </p:cNvSpPr>
          <p:nvPr>
            <p:ph type="body" idx="1"/>
          </p:nvPr>
        </p:nvSpPr>
        <p:spPr>
          <a:xfrm>
            <a:off x="457200" y="990600"/>
            <a:ext cx="8229600" cy="2743200"/>
          </a:xfrm>
        </p:spPr>
        <p:txBody>
          <a:bodyPr/>
          <a:lstStyle/>
          <a:p>
            <a:pPr>
              <a:lnSpc>
                <a:spcPct val="80000"/>
              </a:lnSpc>
            </a:pPr>
            <a:r>
              <a:rPr lang="en-US" sz="2600"/>
              <a:t>Song song (Parallel)</a:t>
            </a:r>
          </a:p>
          <a:p>
            <a:pPr lvl="1">
              <a:lnSpc>
                <a:spcPct val="80000"/>
              </a:lnSpc>
            </a:pPr>
            <a:r>
              <a:rPr lang="en-US" sz="2200"/>
              <a:t>Mỗi bit dùng một đường truyền riêng. Nếu có 8 bits được truyền đồng thời sẽ yêu cầu 8 đường truyền độc lập</a:t>
            </a:r>
          </a:p>
          <a:p>
            <a:pPr lvl="1">
              <a:lnSpc>
                <a:spcPct val="80000"/>
              </a:lnSpc>
            </a:pPr>
            <a:r>
              <a:rPr lang="en-US" sz="2200"/>
              <a:t>Để truyền dữ liệu trên một đường truyền song song, một kênh truyền riêng được dùng để thông báo cho bên nhận biết khi nào dữ liệu có sẵn (clock signal)</a:t>
            </a:r>
          </a:p>
          <a:p>
            <a:pPr lvl="1">
              <a:lnSpc>
                <a:spcPct val="80000"/>
              </a:lnSpc>
            </a:pPr>
            <a:r>
              <a:rPr lang="en-US" sz="2200"/>
              <a:t>Cần thêm một kênh truyền khác để bên nhận báo cho bên gởi biết là đã sẵn sàng để nhận dữ liệu kế tiếp</a:t>
            </a:r>
          </a:p>
          <a:p>
            <a:pPr>
              <a:lnSpc>
                <a:spcPct val="80000"/>
              </a:lnSpc>
            </a:pPr>
            <a:endParaRPr lang="en-US" sz="2600"/>
          </a:p>
        </p:txBody>
      </p:sp>
      <p:pic>
        <p:nvPicPr>
          <p:cNvPr id="216069" name="Picture 5" descr="How data is sent in Parall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3687763"/>
            <a:ext cx="3200400" cy="300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en-US"/>
              <a:t>CRC</a:t>
            </a:r>
          </a:p>
        </p:txBody>
      </p:sp>
      <p:pic>
        <p:nvPicPr>
          <p:cNvPr id="1976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24000"/>
            <a:ext cx="7391400" cy="424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en-US"/>
              <a:t>CRC Example</a:t>
            </a:r>
          </a:p>
        </p:txBody>
      </p:sp>
      <p:pic>
        <p:nvPicPr>
          <p:cNvPr id="208899" name="Picture 3" descr="525 CRC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2150" y="1770063"/>
            <a:ext cx="3586163" cy="4343400"/>
          </a:xfrm>
          <a:prstGeom prst="rect">
            <a:avLst/>
          </a:prstGeom>
          <a:noFill/>
          <a:extLst>
            <a:ext uri="{909E8E84-426E-40DD-AFC4-6F175D3DCCD1}">
              <a14:hiddenFill xmlns:a14="http://schemas.microsoft.com/office/drawing/2010/main">
                <a:solidFill>
                  <a:srgbClr val="FFFFFF"/>
                </a:solidFill>
              </a14:hiddenFill>
            </a:ext>
          </a:extLst>
        </p:spPr>
      </p:pic>
      <p:sp>
        <p:nvSpPr>
          <p:cNvPr id="208900" name="Rectangle 4"/>
          <p:cNvSpPr>
            <a:spLocks noGrp="1" noChangeArrowheads="1"/>
          </p:cNvSpPr>
          <p:nvPr>
            <p:ph type="body" idx="1"/>
          </p:nvPr>
        </p:nvSpPr>
        <p:spPr>
          <a:xfrm>
            <a:off x="492125" y="1281113"/>
            <a:ext cx="3478213" cy="3244850"/>
          </a:xfrm>
          <a:noFill/>
          <a:ln/>
        </p:spPr>
        <p:txBody>
          <a:bodyPr/>
          <a:lstStyle/>
          <a:p>
            <a:r>
              <a:rPr lang="en-US"/>
              <a:t>Chúng ta muốn:</a:t>
            </a:r>
          </a:p>
          <a:p>
            <a:pPr lvl="1"/>
            <a:r>
              <a:rPr lang="en-US"/>
              <a:t>D.2</a:t>
            </a:r>
            <a:r>
              <a:rPr lang="en-US" baseline="30000"/>
              <a:t>r</a:t>
            </a:r>
            <a:r>
              <a:rPr lang="en-US"/>
              <a:t> XOR R = nG</a:t>
            </a:r>
          </a:p>
          <a:p>
            <a:r>
              <a:rPr lang="en-US" i="1"/>
              <a:t>Tương đương:</a:t>
            </a:r>
            <a:endParaRPr lang="en-US"/>
          </a:p>
          <a:p>
            <a:pPr lvl="1"/>
            <a:r>
              <a:rPr lang="en-US"/>
              <a:t>D.2</a:t>
            </a:r>
            <a:r>
              <a:rPr lang="en-US" baseline="30000"/>
              <a:t>r</a:t>
            </a:r>
            <a:r>
              <a:rPr lang="en-US"/>
              <a:t> = nG XOR R </a:t>
            </a:r>
          </a:p>
          <a:p>
            <a:r>
              <a:rPr lang="en-US" i="1"/>
              <a:t>Tương đương:</a:t>
            </a:r>
            <a:r>
              <a:rPr lang="en-US"/>
              <a:t>  </a:t>
            </a:r>
          </a:p>
          <a:p>
            <a:pPr lvl="1"/>
            <a:r>
              <a:rPr lang="en-US"/>
              <a:t>Nếu chúng ta chia D.2</a:t>
            </a:r>
            <a:r>
              <a:rPr lang="en-US" baseline="30000"/>
              <a:t>r</a:t>
            </a:r>
            <a:r>
              <a:rPr lang="en-US"/>
              <a:t> với G, giá trị còn lại R</a:t>
            </a:r>
          </a:p>
        </p:txBody>
      </p:sp>
      <p:sp>
        <p:nvSpPr>
          <p:cNvPr id="208901" name="Text Box 5"/>
          <p:cNvSpPr txBox="1">
            <a:spLocks noChangeArrowheads="1"/>
          </p:cNvSpPr>
          <p:nvPr/>
        </p:nvSpPr>
        <p:spPr bwMode="auto">
          <a:xfrm>
            <a:off x="1082675" y="5715000"/>
            <a:ext cx="37671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2400">
                <a:latin typeface="Comic Sans MS" pitchFamily="66" charset="0"/>
              </a:rPr>
              <a:t>R</a:t>
            </a:r>
            <a:r>
              <a:rPr lang="en-US">
                <a:latin typeface="Comic Sans MS" pitchFamily="66" charset="0"/>
              </a:rPr>
              <a:t> = remainder[           ]</a:t>
            </a:r>
          </a:p>
        </p:txBody>
      </p:sp>
      <p:sp>
        <p:nvSpPr>
          <p:cNvPr id="208902" name="Text Box 6"/>
          <p:cNvSpPr txBox="1">
            <a:spLocks noChangeArrowheads="1"/>
          </p:cNvSpPr>
          <p:nvPr/>
        </p:nvSpPr>
        <p:spPr bwMode="auto">
          <a:xfrm>
            <a:off x="2497138" y="5638800"/>
            <a:ext cx="1336675"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sz="2400">
                <a:latin typeface="Comic Sans MS" pitchFamily="66" charset="0"/>
              </a:rPr>
              <a:t>D</a:t>
            </a:r>
            <a:r>
              <a:rPr lang="en-US" sz="2400" baseline="26000">
                <a:latin typeface="Comic Sans MS" pitchFamily="66" charset="0"/>
              </a:rPr>
              <a:t>.</a:t>
            </a:r>
            <a:r>
              <a:rPr lang="en-US" sz="2400">
                <a:latin typeface="Comic Sans MS" pitchFamily="66" charset="0"/>
              </a:rPr>
              <a:t>2</a:t>
            </a:r>
            <a:r>
              <a:rPr lang="en-US" sz="2400" baseline="30000">
                <a:latin typeface="Comic Sans MS" pitchFamily="66" charset="0"/>
              </a:rPr>
              <a:t>r</a:t>
            </a:r>
          </a:p>
          <a:p>
            <a:pPr algn="ctr" eaLnBrk="0" hangingPunct="0"/>
            <a:r>
              <a:rPr lang="en-US" sz="2400">
                <a:latin typeface="Comic Sans MS" pitchFamily="66" charset="0"/>
              </a:rPr>
              <a:t>G</a:t>
            </a:r>
            <a:endParaRPr lang="en-US" sz="2400">
              <a:latin typeface="Times New Roman" pitchFamily="18" charset="0"/>
            </a:endParaRPr>
          </a:p>
        </p:txBody>
      </p:sp>
      <p:sp>
        <p:nvSpPr>
          <p:cNvPr id="208903" name="Line 7"/>
          <p:cNvSpPr>
            <a:spLocks noChangeShapeType="1"/>
          </p:cNvSpPr>
          <p:nvPr/>
        </p:nvSpPr>
        <p:spPr bwMode="auto">
          <a:xfrm>
            <a:off x="2840038" y="6019800"/>
            <a:ext cx="6318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8904" name="Rectangle 8"/>
          <p:cNvSpPr>
            <a:spLocks noChangeArrowheads="1"/>
          </p:cNvSpPr>
          <p:nvPr/>
        </p:nvSpPr>
        <p:spPr bwMode="auto">
          <a:xfrm>
            <a:off x="911225" y="5362575"/>
            <a:ext cx="3201988" cy="1190625"/>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Cyclic Redundancy Check</a:t>
            </a:r>
          </a:p>
        </p:txBody>
      </p:sp>
      <p:sp>
        <p:nvSpPr>
          <p:cNvPr id="61443" name="Text Box 3"/>
          <p:cNvSpPr txBox="1">
            <a:spLocks noChangeArrowheads="1"/>
          </p:cNvSpPr>
          <p:nvPr/>
        </p:nvSpPr>
        <p:spPr bwMode="auto">
          <a:xfrm>
            <a:off x="3863975" y="1571625"/>
            <a:ext cx="144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a:latin typeface="Book Antiqua" pitchFamily="18" charset="0"/>
              </a:rPr>
              <a:t>1  1  1  1  0  1</a:t>
            </a:r>
          </a:p>
        </p:txBody>
      </p:sp>
      <p:sp>
        <p:nvSpPr>
          <p:cNvPr id="61444" name="Text Box 4"/>
          <p:cNvSpPr txBox="1">
            <a:spLocks noChangeArrowheads="1"/>
          </p:cNvSpPr>
          <p:nvPr/>
        </p:nvSpPr>
        <p:spPr bwMode="auto">
          <a:xfrm>
            <a:off x="2743200" y="1905000"/>
            <a:ext cx="984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a:latin typeface="Book Antiqua" pitchFamily="18" charset="0"/>
              </a:rPr>
              <a:t>1  1  0  1</a:t>
            </a:r>
          </a:p>
        </p:txBody>
      </p:sp>
      <p:sp>
        <p:nvSpPr>
          <p:cNvPr id="61445" name="Line 5"/>
          <p:cNvSpPr>
            <a:spLocks noChangeShapeType="1"/>
          </p:cNvSpPr>
          <p:nvPr/>
        </p:nvSpPr>
        <p:spPr bwMode="auto">
          <a:xfrm>
            <a:off x="3727450" y="1905000"/>
            <a:ext cx="1828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61446" name="Freeform 6"/>
          <p:cNvSpPr>
            <a:spLocks/>
          </p:cNvSpPr>
          <p:nvPr/>
        </p:nvSpPr>
        <p:spPr bwMode="auto">
          <a:xfrm>
            <a:off x="3727450" y="1905000"/>
            <a:ext cx="152400" cy="304800"/>
          </a:xfrm>
          <a:custGeom>
            <a:avLst/>
            <a:gdLst>
              <a:gd name="T0" fmla="*/ 0 w 96"/>
              <a:gd name="T1" fmla="*/ 0 h 192"/>
              <a:gd name="T2" fmla="*/ 96 w 96"/>
              <a:gd name="T3" fmla="*/ 96 h 192"/>
              <a:gd name="T4" fmla="*/ 0 w 96"/>
              <a:gd name="T5" fmla="*/ 192 h 192"/>
            </a:gdLst>
            <a:ahLst/>
            <a:cxnLst>
              <a:cxn ang="0">
                <a:pos x="T0" y="T1"/>
              </a:cxn>
              <a:cxn ang="0">
                <a:pos x="T2" y="T3"/>
              </a:cxn>
              <a:cxn ang="0">
                <a:pos x="T4" y="T5"/>
              </a:cxn>
            </a:cxnLst>
            <a:rect l="0" t="0" r="r" b="b"/>
            <a:pathLst>
              <a:path w="96" h="192">
                <a:moveTo>
                  <a:pt x="0" y="0"/>
                </a:moveTo>
                <a:cubicBezTo>
                  <a:pt x="48" y="32"/>
                  <a:pt x="96" y="64"/>
                  <a:pt x="96" y="96"/>
                </a:cubicBezTo>
                <a:cubicBezTo>
                  <a:pt x="96" y="128"/>
                  <a:pt x="16" y="176"/>
                  <a:pt x="0" y="192"/>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61447" name="Text Box 7"/>
          <p:cNvSpPr txBox="1">
            <a:spLocks noChangeArrowheads="1"/>
          </p:cNvSpPr>
          <p:nvPr/>
        </p:nvSpPr>
        <p:spPr bwMode="auto">
          <a:xfrm>
            <a:off x="3886200" y="1919288"/>
            <a:ext cx="1441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a:latin typeface="Book Antiqua" pitchFamily="18" charset="0"/>
              </a:rPr>
              <a:t>1  1  1  1  0  1</a:t>
            </a:r>
          </a:p>
        </p:txBody>
      </p:sp>
      <p:sp>
        <p:nvSpPr>
          <p:cNvPr id="61448" name="Text Box 8"/>
          <p:cNvSpPr txBox="1">
            <a:spLocks noChangeArrowheads="1"/>
          </p:cNvSpPr>
          <p:nvPr/>
        </p:nvSpPr>
        <p:spPr bwMode="auto">
          <a:xfrm>
            <a:off x="5257800" y="1905000"/>
            <a:ext cx="755650" cy="366713"/>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spAutoFit/>
          </a:bodyPr>
          <a:lstStyle/>
          <a:p>
            <a:r>
              <a:rPr lang="en-US">
                <a:latin typeface="Book Antiqua" pitchFamily="18" charset="0"/>
              </a:rPr>
              <a:t>0  0  0</a:t>
            </a:r>
          </a:p>
        </p:txBody>
      </p:sp>
      <p:sp>
        <p:nvSpPr>
          <p:cNvPr id="61449" name="AutoShape 9"/>
          <p:cNvSpPr>
            <a:spLocks noChangeArrowheads="1"/>
          </p:cNvSpPr>
          <p:nvPr/>
        </p:nvSpPr>
        <p:spPr bwMode="auto">
          <a:xfrm>
            <a:off x="3657600" y="1066800"/>
            <a:ext cx="685800" cy="304800"/>
          </a:xfrm>
          <a:prstGeom prst="wedgeRoundRectCallout">
            <a:avLst>
              <a:gd name="adj1" fmla="val 63889"/>
              <a:gd name="adj2" fmla="val 130731"/>
              <a:gd name="adj3" fmla="val 16667"/>
            </a:avLst>
          </a:prstGeom>
          <a:solidFill>
            <a:srgbClr val="00FF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nchor="ctr" anchorCtr="1"/>
          <a:lstStyle/>
          <a:p>
            <a:pPr algn="ctr"/>
            <a:r>
              <a:rPr lang="en-US" sz="2000">
                <a:solidFill>
                  <a:srgbClr val="FF0000"/>
                </a:solidFill>
                <a:latin typeface="Book Antiqua" pitchFamily="18" charset="0"/>
              </a:rPr>
              <a:t>M</a:t>
            </a:r>
          </a:p>
        </p:txBody>
      </p:sp>
      <p:sp>
        <p:nvSpPr>
          <p:cNvPr id="61450" name="AutoShape 10"/>
          <p:cNvSpPr>
            <a:spLocks noChangeArrowheads="1"/>
          </p:cNvSpPr>
          <p:nvPr/>
        </p:nvSpPr>
        <p:spPr bwMode="auto">
          <a:xfrm>
            <a:off x="2209800" y="1371600"/>
            <a:ext cx="685800" cy="304800"/>
          </a:xfrm>
          <a:prstGeom prst="wedgeRoundRectCallout">
            <a:avLst>
              <a:gd name="adj1" fmla="val 59722"/>
              <a:gd name="adj2" fmla="val 136981"/>
              <a:gd name="adj3" fmla="val 16667"/>
            </a:avLst>
          </a:prstGeom>
          <a:solidFill>
            <a:srgbClr val="00FF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nchor="ctr" anchorCtr="1"/>
          <a:lstStyle/>
          <a:p>
            <a:pPr algn="ctr"/>
            <a:r>
              <a:rPr lang="en-US" sz="2000">
                <a:solidFill>
                  <a:srgbClr val="FF0000"/>
                </a:solidFill>
                <a:latin typeface="Book Antiqua" pitchFamily="18" charset="0"/>
              </a:rPr>
              <a:t>P</a:t>
            </a:r>
          </a:p>
        </p:txBody>
      </p:sp>
      <p:sp>
        <p:nvSpPr>
          <p:cNvPr id="61451" name="Text Box 11"/>
          <p:cNvSpPr txBox="1">
            <a:spLocks noChangeArrowheads="1"/>
          </p:cNvSpPr>
          <p:nvPr/>
        </p:nvSpPr>
        <p:spPr bwMode="auto">
          <a:xfrm>
            <a:off x="3892550" y="2224088"/>
            <a:ext cx="984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a:latin typeface="Book Antiqua" pitchFamily="18" charset="0"/>
              </a:rPr>
              <a:t>1  1  0  1</a:t>
            </a:r>
          </a:p>
        </p:txBody>
      </p:sp>
      <p:sp>
        <p:nvSpPr>
          <p:cNvPr id="61452" name="Line 12"/>
          <p:cNvSpPr>
            <a:spLocks noChangeShapeType="1"/>
          </p:cNvSpPr>
          <p:nvPr/>
        </p:nvSpPr>
        <p:spPr bwMode="auto">
          <a:xfrm>
            <a:off x="3981450" y="2590800"/>
            <a:ext cx="76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61453" name="Text Box 13"/>
          <p:cNvSpPr txBox="1">
            <a:spLocks noChangeArrowheads="1"/>
          </p:cNvSpPr>
          <p:nvPr/>
        </p:nvSpPr>
        <p:spPr bwMode="auto">
          <a:xfrm>
            <a:off x="4343400" y="2590800"/>
            <a:ext cx="990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spAutoFit/>
          </a:bodyPr>
          <a:lstStyle/>
          <a:p>
            <a:r>
              <a:rPr lang="en-US">
                <a:latin typeface="Book Antiqua" pitchFamily="18" charset="0"/>
              </a:rPr>
              <a:t>1  0  0  1</a:t>
            </a:r>
          </a:p>
        </p:txBody>
      </p:sp>
      <p:sp>
        <p:nvSpPr>
          <p:cNvPr id="61454" name="Line 14"/>
          <p:cNvSpPr>
            <a:spLocks noChangeShapeType="1"/>
          </p:cNvSpPr>
          <p:nvPr/>
        </p:nvSpPr>
        <p:spPr bwMode="auto">
          <a:xfrm>
            <a:off x="4953000" y="2209800"/>
            <a:ext cx="0" cy="457200"/>
          </a:xfrm>
          <a:prstGeom prst="line">
            <a:avLst/>
          </a:prstGeom>
          <a:noFill/>
          <a:ln w="19050">
            <a:solidFill>
              <a:schemeClr val="accent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61455" name="Line 15"/>
          <p:cNvSpPr>
            <a:spLocks noChangeShapeType="1"/>
          </p:cNvSpPr>
          <p:nvPr/>
        </p:nvSpPr>
        <p:spPr bwMode="auto">
          <a:xfrm>
            <a:off x="5181600" y="2209800"/>
            <a:ext cx="0" cy="457200"/>
          </a:xfrm>
          <a:prstGeom prst="line">
            <a:avLst/>
          </a:prstGeom>
          <a:noFill/>
          <a:ln w="19050">
            <a:solidFill>
              <a:schemeClr val="accent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61456" name="Text Box 16"/>
          <p:cNvSpPr txBox="1">
            <a:spLocks noChangeArrowheads="1"/>
          </p:cNvSpPr>
          <p:nvPr/>
        </p:nvSpPr>
        <p:spPr bwMode="auto">
          <a:xfrm>
            <a:off x="4349750" y="2909888"/>
            <a:ext cx="984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a:latin typeface="Book Antiqua" pitchFamily="18" charset="0"/>
              </a:rPr>
              <a:t>1  1  0  1</a:t>
            </a:r>
          </a:p>
        </p:txBody>
      </p:sp>
      <p:sp>
        <p:nvSpPr>
          <p:cNvPr id="61457" name="Line 17"/>
          <p:cNvSpPr>
            <a:spLocks noChangeShapeType="1"/>
          </p:cNvSpPr>
          <p:nvPr/>
        </p:nvSpPr>
        <p:spPr bwMode="auto">
          <a:xfrm>
            <a:off x="4438650" y="3276600"/>
            <a:ext cx="76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61458" name="Text Box 18"/>
          <p:cNvSpPr txBox="1">
            <a:spLocks noChangeArrowheads="1"/>
          </p:cNvSpPr>
          <p:nvPr/>
        </p:nvSpPr>
        <p:spPr bwMode="auto">
          <a:xfrm>
            <a:off x="4578350" y="3290888"/>
            <a:ext cx="1060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spAutoFit/>
          </a:bodyPr>
          <a:lstStyle/>
          <a:p>
            <a:r>
              <a:rPr lang="en-US">
                <a:latin typeface="Book Antiqua" pitchFamily="18" charset="0"/>
              </a:rPr>
              <a:t>1  0  0  0</a:t>
            </a:r>
          </a:p>
        </p:txBody>
      </p:sp>
      <p:sp>
        <p:nvSpPr>
          <p:cNvPr id="61459" name="Line 19"/>
          <p:cNvSpPr>
            <a:spLocks noChangeShapeType="1"/>
          </p:cNvSpPr>
          <p:nvPr/>
        </p:nvSpPr>
        <p:spPr bwMode="auto">
          <a:xfrm>
            <a:off x="5410200" y="2209800"/>
            <a:ext cx="0" cy="1143000"/>
          </a:xfrm>
          <a:prstGeom prst="line">
            <a:avLst/>
          </a:prstGeom>
          <a:noFill/>
          <a:ln w="19050">
            <a:solidFill>
              <a:schemeClr val="accent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61460" name="Text Box 20"/>
          <p:cNvSpPr txBox="1">
            <a:spLocks noChangeArrowheads="1"/>
          </p:cNvSpPr>
          <p:nvPr/>
        </p:nvSpPr>
        <p:spPr bwMode="auto">
          <a:xfrm>
            <a:off x="4578350" y="3595688"/>
            <a:ext cx="984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a:latin typeface="Book Antiqua" pitchFamily="18" charset="0"/>
              </a:rPr>
              <a:t>1  1  0  1</a:t>
            </a:r>
          </a:p>
        </p:txBody>
      </p:sp>
      <p:sp>
        <p:nvSpPr>
          <p:cNvPr id="61461" name="Line 21"/>
          <p:cNvSpPr>
            <a:spLocks noChangeShapeType="1"/>
          </p:cNvSpPr>
          <p:nvPr/>
        </p:nvSpPr>
        <p:spPr bwMode="auto">
          <a:xfrm>
            <a:off x="4667250" y="3962400"/>
            <a:ext cx="76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61462" name="Text Box 22"/>
          <p:cNvSpPr txBox="1">
            <a:spLocks noChangeArrowheads="1"/>
          </p:cNvSpPr>
          <p:nvPr/>
        </p:nvSpPr>
        <p:spPr bwMode="auto">
          <a:xfrm>
            <a:off x="4806950" y="3976688"/>
            <a:ext cx="984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a:latin typeface="Book Antiqua" pitchFamily="18" charset="0"/>
              </a:rPr>
              <a:t>1  0  1  0</a:t>
            </a:r>
          </a:p>
        </p:txBody>
      </p:sp>
      <p:sp>
        <p:nvSpPr>
          <p:cNvPr id="61463" name="Line 23"/>
          <p:cNvSpPr>
            <a:spLocks noChangeShapeType="1"/>
          </p:cNvSpPr>
          <p:nvPr/>
        </p:nvSpPr>
        <p:spPr bwMode="auto">
          <a:xfrm>
            <a:off x="5638800" y="2209800"/>
            <a:ext cx="0" cy="1828800"/>
          </a:xfrm>
          <a:prstGeom prst="line">
            <a:avLst/>
          </a:prstGeom>
          <a:noFill/>
          <a:ln w="19050">
            <a:solidFill>
              <a:schemeClr val="accent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61464" name="Text Box 24"/>
          <p:cNvSpPr txBox="1">
            <a:spLocks noChangeArrowheads="1"/>
          </p:cNvSpPr>
          <p:nvPr/>
        </p:nvSpPr>
        <p:spPr bwMode="auto">
          <a:xfrm>
            <a:off x="4806950" y="4281488"/>
            <a:ext cx="984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a:latin typeface="Book Antiqua" pitchFamily="18" charset="0"/>
              </a:rPr>
              <a:t>1  1  0  1</a:t>
            </a:r>
          </a:p>
        </p:txBody>
      </p:sp>
      <p:sp>
        <p:nvSpPr>
          <p:cNvPr id="61465" name="Line 25"/>
          <p:cNvSpPr>
            <a:spLocks noChangeShapeType="1"/>
          </p:cNvSpPr>
          <p:nvPr/>
        </p:nvSpPr>
        <p:spPr bwMode="auto">
          <a:xfrm>
            <a:off x="4895850" y="4648200"/>
            <a:ext cx="76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61466" name="Text Box 26"/>
          <p:cNvSpPr txBox="1">
            <a:spLocks noChangeArrowheads="1"/>
          </p:cNvSpPr>
          <p:nvPr/>
        </p:nvSpPr>
        <p:spPr bwMode="auto">
          <a:xfrm>
            <a:off x="5035550" y="4662488"/>
            <a:ext cx="984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a:latin typeface="Book Antiqua" pitchFamily="18" charset="0"/>
              </a:rPr>
              <a:t>1  1  1  0</a:t>
            </a:r>
          </a:p>
        </p:txBody>
      </p:sp>
      <p:sp>
        <p:nvSpPr>
          <p:cNvPr id="61467" name="Line 27"/>
          <p:cNvSpPr>
            <a:spLocks noChangeShapeType="1"/>
          </p:cNvSpPr>
          <p:nvPr/>
        </p:nvSpPr>
        <p:spPr bwMode="auto">
          <a:xfrm>
            <a:off x="5867400" y="2209800"/>
            <a:ext cx="0" cy="2514600"/>
          </a:xfrm>
          <a:prstGeom prst="line">
            <a:avLst/>
          </a:prstGeom>
          <a:noFill/>
          <a:ln w="19050">
            <a:solidFill>
              <a:schemeClr val="accent2"/>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61468" name="Text Box 28"/>
          <p:cNvSpPr txBox="1">
            <a:spLocks noChangeArrowheads="1"/>
          </p:cNvSpPr>
          <p:nvPr/>
        </p:nvSpPr>
        <p:spPr bwMode="auto">
          <a:xfrm>
            <a:off x="5035550" y="4967288"/>
            <a:ext cx="984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a:latin typeface="Book Antiqua" pitchFamily="18" charset="0"/>
              </a:rPr>
              <a:t>1  1  0  1</a:t>
            </a:r>
          </a:p>
        </p:txBody>
      </p:sp>
      <p:sp>
        <p:nvSpPr>
          <p:cNvPr id="61469" name="Line 29"/>
          <p:cNvSpPr>
            <a:spLocks noChangeShapeType="1"/>
          </p:cNvSpPr>
          <p:nvPr/>
        </p:nvSpPr>
        <p:spPr bwMode="auto">
          <a:xfrm>
            <a:off x="5124450" y="5334000"/>
            <a:ext cx="76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61470" name="Text Box 30"/>
          <p:cNvSpPr txBox="1">
            <a:spLocks noChangeArrowheads="1"/>
          </p:cNvSpPr>
          <p:nvPr/>
        </p:nvSpPr>
        <p:spPr bwMode="auto">
          <a:xfrm>
            <a:off x="5257800" y="5345113"/>
            <a:ext cx="812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b="1">
                <a:solidFill>
                  <a:schemeClr val="accent2"/>
                </a:solidFill>
                <a:latin typeface="Book Antiqua" pitchFamily="18" charset="0"/>
              </a:rPr>
              <a:t>0  1  1 </a:t>
            </a:r>
          </a:p>
        </p:txBody>
      </p:sp>
      <p:sp>
        <p:nvSpPr>
          <p:cNvPr id="61471" name="AutoShape 31"/>
          <p:cNvSpPr>
            <a:spLocks noChangeArrowheads="1"/>
          </p:cNvSpPr>
          <p:nvPr/>
        </p:nvSpPr>
        <p:spPr bwMode="auto">
          <a:xfrm>
            <a:off x="6248400" y="4876800"/>
            <a:ext cx="685800" cy="304800"/>
          </a:xfrm>
          <a:prstGeom prst="wedgeRoundRectCallout">
            <a:avLst>
              <a:gd name="adj1" fmla="val -88889"/>
              <a:gd name="adj2" fmla="val 152606"/>
              <a:gd name="adj3" fmla="val 16667"/>
            </a:avLst>
          </a:prstGeom>
          <a:solidFill>
            <a:srgbClr val="00FF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nchor="ctr" anchorCtr="1"/>
          <a:lstStyle/>
          <a:p>
            <a:pPr algn="ctr"/>
            <a:r>
              <a:rPr lang="en-US" sz="2000">
                <a:solidFill>
                  <a:srgbClr val="FF0000"/>
                </a:solidFill>
                <a:latin typeface="Book Antiqua" pitchFamily="18" charset="0"/>
              </a:rPr>
              <a:t>FCS</a:t>
            </a:r>
          </a:p>
        </p:txBody>
      </p:sp>
      <p:sp>
        <p:nvSpPr>
          <p:cNvPr id="61472" name="Text Box 32"/>
          <p:cNvSpPr txBox="1">
            <a:spLocks noChangeArrowheads="1"/>
          </p:cNvSpPr>
          <p:nvPr/>
        </p:nvSpPr>
        <p:spPr bwMode="auto">
          <a:xfrm>
            <a:off x="1143000" y="5348288"/>
            <a:ext cx="1784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sz="2800">
                <a:latin typeface="Book Antiqua" pitchFamily="18" charset="0"/>
              </a:rPr>
              <a:t>111101</a:t>
            </a:r>
            <a:r>
              <a:rPr lang="en-US" sz="2800">
                <a:solidFill>
                  <a:schemeClr val="accent2"/>
                </a:solidFill>
                <a:latin typeface="Book Antiqua" pitchFamily="18" charset="0"/>
              </a:rPr>
              <a:t>011</a:t>
            </a:r>
          </a:p>
        </p:txBody>
      </p:sp>
      <p:sp>
        <p:nvSpPr>
          <p:cNvPr id="61473" name="AutoShape 33"/>
          <p:cNvSpPr>
            <a:spLocks noChangeArrowheads="1"/>
          </p:cNvSpPr>
          <p:nvPr/>
        </p:nvSpPr>
        <p:spPr bwMode="auto">
          <a:xfrm>
            <a:off x="609600" y="4705350"/>
            <a:ext cx="685800" cy="304800"/>
          </a:xfrm>
          <a:prstGeom prst="wedgeRoundRectCallout">
            <a:avLst>
              <a:gd name="adj1" fmla="val 79167"/>
              <a:gd name="adj2" fmla="val 146356"/>
              <a:gd name="adj3" fmla="val 16667"/>
            </a:avLst>
          </a:prstGeom>
          <a:solidFill>
            <a:srgbClr val="00FF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nchor="ctr" anchorCtr="1"/>
          <a:lstStyle/>
          <a:p>
            <a:pPr algn="ctr"/>
            <a:r>
              <a:rPr lang="en-US" sz="2000">
                <a:solidFill>
                  <a:srgbClr val="FF0000"/>
                </a:solidFill>
                <a:latin typeface="Book Antiqua" pitchFamily="18" charset="0"/>
              </a:rPr>
              <a:t>T</a:t>
            </a:r>
          </a:p>
        </p:txBody>
      </p:sp>
      <p:sp>
        <p:nvSpPr>
          <p:cNvPr id="61474" name="AutoShape 34"/>
          <p:cNvSpPr>
            <a:spLocks noChangeArrowheads="1"/>
          </p:cNvSpPr>
          <p:nvPr/>
        </p:nvSpPr>
        <p:spPr bwMode="auto">
          <a:xfrm>
            <a:off x="3505200" y="5410200"/>
            <a:ext cx="1066800" cy="381000"/>
          </a:xfrm>
          <a:prstGeom prst="leftArrow">
            <a:avLst>
              <a:gd name="adj1" fmla="val 50000"/>
              <a:gd name="adj2" fmla="val 70000"/>
            </a:avLst>
          </a:prstGeom>
          <a:solidFill>
            <a:srgbClr val="FFFF00"/>
          </a:solidFill>
          <a:ln w="9525"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nchor="ctr"/>
          <a:lstStyle/>
          <a:p>
            <a:endParaRPr lang="en-US"/>
          </a:p>
        </p:txBody>
      </p:sp>
      <p:sp>
        <p:nvSpPr>
          <p:cNvPr id="61475" name="Rectangle 35"/>
          <p:cNvSpPr>
            <a:spLocks noChangeArrowheads="1"/>
          </p:cNvSpPr>
          <p:nvPr/>
        </p:nvSpPr>
        <p:spPr bwMode="auto">
          <a:xfrm>
            <a:off x="3076575" y="3246438"/>
            <a:ext cx="2990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t>Một t số đa thức sinh P(x)</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US"/>
              <a:t>Đa thức sinh P(x)</a:t>
            </a:r>
          </a:p>
        </p:txBody>
      </p:sp>
      <p:sp>
        <p:nvSpPr>
          <p:cNvPr id="222211" name="Rectangle 3"/>
          <p:cNvSpPr>
            <a:spLocks noGrp="1" noChangeArrowheads="1"/>
          </p:cNvSpPr>
          <p:nvPr>
            <p:ph type="body" idx="1"/>
          </p:nvPr>
        </p:nvSpPr>
        <p:spPr/>
        <p:txBody>
          <a:bodyPr/>
          <a:lstStyle/>
          <a:p>
            <a:r>
              <a:rPr lang="en-US"/>
              <a:t>Các chuỗi P thường biểu diễn bằng 1 đa thức theo biến x→ P(x) gọi là đa thức sinh</a:t>
            </a:r>
          </a:p>
          <a:p>
            <a:r>
              <a:rPr lang="en-US"/>
              <a:t>Bậc của x chỉ trọng số,và hệ số là các số nhị phân</a:t>
            </a:r>
          </a:p>
          <a:p>
            <a:r>
              <a:rPr lang="en-US"/>
              <a:t>Ví dụ: </a:t>
            </a:r>
          </a:p>
          <a:p>
            <a:pPr>
              <a:buFont typeface="Wingdings" pitchFamily="2" charset="2"/>
              <a:buNone/>
            </a:pPr>
            <a:r>
              <a:rPr lang="en-US"/>
              <a:t>   chuỗi 1101 được biểu diễn là: x</a:t>
            </a:r>
            <a:r>
              <a:rPr lang="en-US" baseline="30000"/>
              <a:t>3</a:t>
            </a:r>
            <a:r>
              <a:rPr lang="en-US"/>
              <a:t> + x</a:t>
            </a:r>
            <a:r>
              <a:rPr lang="en-US" baseline="30000"/>
              <a:t>2</a:t>
            </a:r>
            <a:r>
              <a:rPr lang="en-US"/>
              <a:t> + 1</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381000" y="76200"/>
            <a:ext cx="8229600" cy="1139825"/>
          </a:xfrm>
        </p:spPr>
        <p:txBody>
          <a:bodyPr/>
          <a:lstStyle/>
          <a:p>
            <a:r>
              <a:rPr lang="en-US"/>
              <a:t>Cyclic Redundancy Check</a:t>
            </a:r>
          </a:p>
        </p:txBody>
      </p:sp>
      <p:sp>
        <p:nvSpPr>
          <p:cNvPr id="59395" name="Rectangle 3"/>
          <p:cNvSpPr>
            <a:spLocks noGrp="1" noChangeArrowheads="1"/>
          </p:cNvSpPr>
          <p:nvPr>
            <p:ph type="body" idx="1"/>
          </p:nvPr>
        </p:nvSpPr>
        <p:spPr>
          <a:xfrm>
            <a:off x="228600" y="762000"/>
            <a:ext cx="8686800" cy="2057400"/>
          </a:xfrm>
        </p:spPr>
        <p:txBody>
          <a:bodyPr/>
          <a:lstStyle/>
          <a:p>
            <a:r>
              <a:rPr lang="en-US" sz="2600"/>
              <a:t>Cách xác định FCS bằng chia đa thức</a:t>
            </a:r>
          </a:p>
          <a:p>
            <a:pPr lvl="1"/>
            <a:r>
              <a:rPr lang="en-US" sz="2200"/>
              <a:t>M = 111101 </a:t>
            </a:r>
            <a:r>
              <a:rPr lang="en-US" sz="2200">
                <a:sym typeface="Symbol" pitchFamily="18" charset="2"/>
              </a:rPr>
              <a:t></a:t>
            </a:r>
            <a:r>
              <a:rPr lang="en-US" sz="2200"/>
              <a:t> M(x) = X</a:t>
            </a:r>
            <a:r>
              <a:rPr lang="en-US" sz="2200" baseline="30000"/>
              <a:t>5</a:t>
            </a:r>
            <a:r>
              <a:rPr lang="en-US" sz="2200"/>
              <a:t> + X</a:t>
            </a:r>
            <a:r>
              <a:rPr lang="en-US" sz="2200" baseline="30000"/>
              <a:t>4</a:t>
            </a:r>
            <a:r>
              <a:rPr lang="en-US" sz="2200"/>
              <a:t> + X</a:t>
            </a:r>
            <a:r>
              <a:rPr lang="en-US" sz="2200" baseline="30000"/>
              <a:t>3</a:t>
            </a:r>
            <a:r>
              <a:rPr lang="en-US" sz="2200"/>
              <a:t> + X</a:t>
            </a:r>
            <a:r>
              <a:rPr lang="en-US" sz="2200" baseline="30000"/>
              <a:t>2</a:t>
            </a:r>
            <a:r>
              <a:rPr lang="en-US" sz="2200"/>
              <a:t> + 1</a:t>
            </a:r>
          </a:p>
          <a:p>
            <a:pPr lvl="1"/>
            <a:r>
              <a:rPr lang="en-US" sz="2200"/>
              <a:t>P = 1101 </a:t>
            </a:r>
            <a:r>
              <a:rPr lang="en-US" sz="2200">
                <a:sym typeface="Symbol" pitchFamily="18" charset="2"/>
              </a:rPr>
              <a:t></a:t>
            </a:r>
            <a:r>
              <a:rPr lang="en-US" sz="2200"/>
              <a:t> P = X</a:t>
            </a:r>
            <a:r>
              <a:rPr lang="en-US" sz="2200" baseline="30000"/>
              <a:t>3</a:t>
            </a:r>
            <a:r>
              <a:rPr lang="en-US" sz="2200"/>
              <a:t> + X</a:t>
            </a:r>
            <a:r>
              <a:rPr lang="en-US" sz="2200" baseline="30000"/>
              <a:t>2</a:t>
            </a:r>
            <a:r>
              <a:rPr lang="en-US" sz="2200"/>
              <a:t> + 1</a:t>
            </a:r>
          </a:p>
          <a:p>
            <a:pPr lvl="1"/>
            <a:r>
              <a:rPr lang="en-US" sz="2200">
                <a:sym typeface="Symbol" pitchFamily="18" charset="2"/>
              </a:rPr>
              <a:t> FCS có 3 bits (n = 3)</a:t>
            </a:r>
          </a:p>
          <a:p>
            <a:pPr lvl="1"/>
            <a:r>
              <a:rPr lang="en-US" sz="2200"/>
              <a:t>Dữ liệu dịch trái n bits:  2</a:t>
            </a:r>
            <a:r>
              <a:rPr lang="en-US" sz="2200" baseline="30000"/>
              <a:t>n</a:t>
            </a:r>
            <a:r>
              <a:rPr lang="en-US" sz="2200"/>
              <a:t>M(x) = X</a:t>
            </a:r>
            <a:r>
              <a:rPr lang="en-US" sz="2200" baseline="30000"/>
              <a:t>8</a:t>
            </a:r>
            <a:r>
              <a:rPr lang="en-US" sz="2200"/>
              <a:t> + X</a:t>
            </a:r>
            <a:r>
              <a:rPr lang="en-US" sz="2200" baseline="30000"/>
              <a:t>7</a:t>
            </a:r>
            <a:r>
              <a:rPr lang="en-US" sz="2200"/>
              <a:t> + X</a:t>
            </a:r>
            <a:r>
              <a:rPr lang="en-US" sz="2200" baseline="30000"/>
              <a:t>6</a:t>
            </a:r>
            <a:r>
              <a:rPr lang="en-US" sz="2200"/>
              <a:t> + X</a:t>
            </a:r>
            <a:r>
              <a:rPr lang="en-US" sz="2200" baseline="30000"/>
              <a:t>5</a:t>
            </a:r>
            <a:r>
              <a:rPr lang="en-US" sz="2200"/>
              <a:t> + X</a:t>
            </a:r>
            <a:r>
              <a:rPr lang="en-US" sz="2200" baseline="30000"/>
              <a:t>3</a:t>
            </a:r>
          </a:p>
        </p:txBody>
      </p:sp>
      <p:grpSp>
        <p:nvGrpSpPr>
          <p:cNvPr id="59396" name="Group 4"/>
          <p:cNvGrpSpPr>
            <a:grpSpLocks/>
          </p:cNvGrpSpPr>
          <p:nvPr/>
        </p:nvGrpSpPr>
        <p:grpSpPr bwMode="auto">
          <a:xfrm>
            <a:off x="1066800" y="2935288"/>
            <a:ext cx="5486400" cy="3922712"/>
            <a:chOff x="624" y="1776"/>
            <a:chExt cx="3456" cy="2471"/>
          </a:xfrm>
        </p:grpSpPr>
        <p:sp>
          <p:nvSpPr>
            <p:cNvPr id="59397" name="Rectangle 5"/>
            <p:cNvSpPr>
              <a:spLocks noChangeArrowheads="1"/>
            </p:cNvSpPr>
            <p:nvPr/>
          </p:nvSpPr>
          <p:spPr bwMode="auto">
            <a:xfrm>
              <a:off x="1488" y="1959"/>
              <a:ext cx="14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spAutoFit/>
            </a:bodyPr>
            <a:lstStyle/>
            <a:p>
              <a:r>
                <a:rPr lang="en-US">
                  <a:latin typeface="Book Antiqua" pitchFamily="18" charset="0"/>
                </a:rPr>
                <a:t>X</a:t>
              </a:r>
              <a:r>
                <a:rPr lang="en-US" baseline="30000">
                  <a:latin typeface="Book Antiqua" pitchFamily="18" charset="0"/>
                </a:rPr>
                <a:t>8</a:t>
              </a:r>
              <a:r>
                <a:rPr lang="en-US">
                  <a:latin typeface="Book Antiqua" pitchFamily="18" charset="0"/>
                </a:rPr>
                <a:t> + X</a:t>
              </a:r>
              <a:r>
                <a:rPr lang="en-US" baseline="30000">
                  <a:latin typeface="Book Antiqua" pitchFamily="18" charset="0"/>
                </a:rPr>
                <a:t>7</a:t>
              </a:r>
              <a:r>
                <a:rPr lang="en-US">
                  <a:latin typeface="Book Antiqua" pitchFamily="18" charset="0"/>
                </a:rPr>
                <a:t>          + X</a:t>
              </a:r>
              <a:r>
                <a:rPr lang="en-US" baseline="30000">
                  <a:latin typeface="Book Antiqua" pitchFamily="18" charset="0"/>
                </a:rPr>
                <a:t>5</a:t>
              </a:r>
            </a:p>
          </p:txBody>
        </p:sp>
        <p:sp>
          <p:nvSpPr>
            <p:cNvPr id="59398" name="Rectangle 6"/>
            <p:cNvSpPr>
              <a:spLocks noChangeArrowheads="1"/>
            </p:cNvSpPr>
            <p:nvPr/>
          </p:nvSpPr>
          <p:spPr bwMode="auto">
            <a:xfrm>
              <a:off x="624" y="1776"/>
              <a:ext cx="9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spAutoFit/>
            </a:bodyPr>
            <a:lstStyle/>
            <a:p>
              <a:r>
                <a:rPr lang="en-US">
                  <a:latin typeface="Book Antiqua" pitchFamily="18" charset="0"/>
                </a:rPr>
                <a:t>X</a:t>
              </a:r>
              <a:r>
                <a:rPr lang="en-US" baseline="30000">
                  <a:latin typeface="Book Antiqua" pitchFamily="18" charset="0"/>
                </a:rPr>
                <a:t>3</a:t>
              </a:r>
              <a:r>
                <a:rPr lang="en-US">
                  <a:latin typeface="Book Antiqua" pitchFamily="18" charset="0"/>
                </a:rPr>
                <a:t> + X</a:t>
              </a:r>
              <a:r>
                <a:rPr lang="en-US" baseline="30000">
                  <a:latin typeface="Book Antiqua" pitchFamily="18" charset="0"/>
                </a:rPr>
                <a:t>2</a:t>
              </a:r>
              <a:r>
                <a:rPr lang="en-US">
                  <a:latin typeface="Book Antiqua" pitchFamily="18" charset="0"/>
                </a:rPr>
                <a:t> + 1</a:t>
              </a:r>
            </a:p>
          </p:txBody>
        </p:sp>
        <p:sp>
          <p:nvSpPr>
            <p:cNvPr id="59399" name="Rectangle 7"/>
            <p:cNvSpPr>
              <a:spLocks noChangeArrowheads="1"/>
            </p:cNvSpPr>
            <p:nvPr/>
          </p:nvSpPr>
          <p:spPr bwMode="auto">
            <a:xfrm>
              <a:off x="1488" y="1776"/>
              <a:ext cx="14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a:latin typeface="Book Antiqua" pitchFamily="18" charset="0"/>
                </a:rPr>
                <a:t>X</a:t>
              </a:r>
              <a:r>
                <a:rPr lang="en-US" baseline="30000">
                  <a:latin typeface="Book Antiqua" pitchFamily="18" charset="0"/>
                </a:rPr>
                <a:t>8</a:t>
              </a:r>
              <a:r>
                <a:rPr lang="en-US">
                  <a:latin typeface="Book Antiqua" pitchFamily="18" charset="0"/>
                </a:rPr>
                <a:t> + X</a:t>
              </a:r>
              <a:r>
                <a:rPr lang="en-US" baseline="30000">
                  <a:latin typeface="Book Antiqua" pitchFamily="18" charset="0"/>
                </a:rPr>
                <a:t>7</a:t>
              </a:r>
              <a:r>
                <a:rPr lang="en-US">
                  <a:latin typeface="Book Antiqua" pitchFamily="18" charset="0"/>
                </a:rPr>
                <a:t> + X</a:t>
              </a:r>
              <a:r>
                <a:rPr lang="en-US" baseline="30000">
                  <a:latin typeface="Book Antiqua" pitchFamily="18" charset="0"/>
                </a:rPr>
                <a:t>6</a:t>
              </a:r>
              <a:r>
                <a:rPr lang="en-US">
                  <a:latin typeface="Book Antiqua" pitchFamily="18" charset="0"/>
                </a:rPr>
                <a:t> + X</a:t>
              </a:r>
              <a:r>
                <a:rPr lang="en-US" baseline="30000">
                  <a:latin typeface="Book Antiqua" pitchFamily="18" charset="0"/>
                </a:rPr>
                <a:t>5</a:t>
              </a:r>
              <a:r>
                <a:rPr lang="en-US">
                  <a:latin typeface="Book Antiqua" pitchFamily="18" charset="0"/>
                </a:rPr>
                <a:t> + X</a:t>
              </a:r>
              <a:r>
                <a:rPr lang="en-US" baseline="30000">
                  <a:latin typeface="Book Antiqua" pitchFamily="18" charset="0"/>
                </a:rPr>
                <a:t>3</a:t>
              </a:r>
            </a:p>
          </p:txBody>
        </p:sp>
        <p:sp>
          <p:nvSpPr>
            <p:cNvPr id="59400" name="Line 8"/>
            <p:cNvSpPr>
              <a:spLocks noChangeShapeType="1"/>
            </p:cNvSpPr>
            <p:nvPr/>
          </p:nvSpPr>
          <p:spPr bwMode="auto">
            <a:xfrm>
              <a:off x="1440" y="1776"/>
              <a:ext cx="15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59401" name="Freeform 9"/>
            <p:cNvSpPr>
              <a:spLocks/>
            </p:cNvSpPr>
            <p:nvPr/>
          </p:nvSpPr>
          <p:spPr bwMode="auto">
            <a:xfrm>
              <a:off x="1392" y="1776"/>
              <a:ext cx="104" cy="192"/>
            </a:xfrm>
            <a:custGeom>
              <a:avLst/>
              <a:gdLst>
                <a:gd name="T0" fmla="*/ 48 w 104"/>
                <a:gd name="T1" fmla="*/ 0 h 192"/>
                <a:gd name="T2" fmla="*/ 96 w 104"/>
                <a:gd name="T3" fmla="*/ 96 h 192"/>
                <a:gd name="T4" fmla="*/ 0 w 104"/>
                <a:gd name="T5" fmla="*/ 192 h 192"/>
              </a:gdLst>
              <a:ahLst/>
              <a:cxnLst>
                <a:cxn ang="0">
                  <a:pos x="T0" y="T1"/>
                </a:cxn>
                <a:cxn ang="0">
                  <a:pos x="T2" y="T3"/>
                </a:cxn>
                <a:cxn ang="0">
                  <a:pos x="T4" y="T5"/>
                </a:cxn>
              </a:cxnLst>
              <a:rect l="0" t="0" r="r" b="b"/>
              <a:pathLst>
                <a:path w="104" h="192">
                  <a:moveTo>
                    <a:pt x="48" y="0"/>
                  </a:moveTo>
                  <a:cubicBezTo>
                    <a:pt x="76" y="32"/>
                    <a:pt x="104" y="64"/>
                    <a:pt x="96" y="96"/>
                  </a:cubicBezTo>
                  <a:cubicBezTo>
                    <a:pt x="88" y="128"/>
                    <a:pt x="16" y="176"/>
                    <a:pt x="0" y="192"/>
                  </a:cubicBezTo>
                </a:path>
              </a:pathLst>
            </a:custGeom>
            <a:noFill/>
            <a:ln w="9525"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59402" name="Line 10"/>
            <p:cNvSpPr>
              <a:spLocks noChangeShapeType="1"/>
            </p:cNvSpPr>
            <p:nvPr/>
          </p:nvSpPr>
          <p:spPr bwMode="auto">
            <a:xfrm>
              <a:off x="1536" y="2199"/>
              <a:ext cx="14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59403" name="Rectangle 11"/>
            <p:cNvSpPr>
              <a:spLocks noChangeArrowheads="1"/>
            </p:cNvSpPr>
            <p:nvPr/>
          </p:nvSpPr>
          <p:spPr bwMode="auto">
            <a:xfrm>
              <a:off x="1488" y="2208"/>
              <a:ext cx="14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a:latin typeface="Book Antiqua" pitchFamily="18" charset="0"/>
                </a:rPr>
                <a:t>                 X</a:t>
              </a:r>
              <a:r>
                <a:rPr lang="en-US" baseline="30000">
                  <a:latin typeface="Book Antiqua" pitchFamily="18" charset="0"/>
                </a:rPr>
                <a:t>6</a:t>
              </a:r>
              <a:r>
                <a:rPr lang="en-US">
                  <a:latin typeface="Book Antiqua" pitchFamily="18" charset="0"/>
                </a:rPr>
                <a:t>          + X</a:t>
              </a:r>
              <a:r>
                <a:rPr lang="en-US" baseline="30000">
                  <a:latin typeface="Book Antiqua" pitchFamily="18" charset="0"/>
                </a:rPr>
                <a:t>3</a:t>
              </a:r>
            </a:p>
          </p:txBody>
        </p:sp>
        <p:sp>
          <p:nvSpPr>
            <p:cNvPr id="59404" name="Rectangle 12"/>
            <p:cNvSpPr>
              <a:spLocks noChangeArrowheads="1"/>
            </p:cNvSpPr>
            <p:nvPr/>
          </p:nvSpPr>
          <p:spPr bwMode="auto">
            <a:xfrm>
              <a:off x="2112" y="2391"/>
              <a:ext cx="14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spAutoFit/>
            </a:bodyPr>
            <a:lstStyle/>
            <a:p>
              <a:r>
                <a:rPr lang="en-US">
                  <a:latin typeface="Book Antiqua" pitchFamily="18" charset="0"/>
                </a:rPr>
                <a:t>X</a:t>
              </a:r>
              <a:r>
                <a:rPr lang="en-US" baseline="30000">
                  <a:latin typeface="Book Antiqua" pitchFamily="18" charset="0"/>
                </a:rPr>
                <a:t>6</a:t>
              </a:r>
              <a:r>
                <a:rPr lang="en-US">
                  <a:latin typeface="Book Antiqua" pitchFamily="18" charset="0"/>
                </a:rPr>
                <a:t> + X</a:t>
              </a:r>
              <a:r>
                <a:rPr lang="en-US" baseline="30000">
                  <a:latin typeface="Book Antiqua" pitchFamily="18" charset="0"/>
                </a:rPr>
                <a:t>5  </a:t>
              </a:r>
              <a:r>
                <a:rPr lang="en-US">
                  <a:latin typeface="Book Antiqua" pitchFamily="18" charset="0"/>
                </a:rPr>
                <a:t>+ X</a:t>
              </a:r>
              <a:r>
                <a:rPr lang="en-US" baseline="30000">
                  <a:latin typeface="Book Antiqua" pitchFamily="18" charset="0"/>
                </a:rPr>
                <a:t>3</a:t>
              </a:r>
            </a:p>
          </p:txBody>
        </p:sp>
        <p:sp>
          <p:nvSpPr>
            <p:cNvPr id="59405" name="Line 13"/>
            <p:cNvSpPr>
              <a:spLocks noChangeShapeType="1"/>
            </p:cNvSpPr>
            <p:nvPr/>
          </p:nvSpPr>
          <p:spPr bwMode="auto">
            <a:xfrm>
              <a:off x="2160" y="2631"/>
              <a:ext cx="11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59406" name="Rectangle 14"/>
            <p:cNvSpPr>
              <a:spLocks noChangeArrowheads="1"/>
            </p:cNvSpPr>
            <p:nvPr/>
          </p:nvSpPr>
          <p:spPr bwMode="auto">
            <a:xfrm>
              <a:off x="2112" y="2631"/>
              <a:ext cx="8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spAutoFit/>
            </a:bodyPr>
            <a:lstStyle/>
            <a:p>
              <a:r>
                <a:rPr lang="en-US">
                  <a:latin typeface="Book Antiqua" pitchFamily="18" charset="0"/>
                </a:rPr>
                <a:t>        X</a:t>
              </a:r>
              <a:r>
                <a:rPr lang="en-US" baseline="30000">
                  <a:latin typeface="Book Antiqua" pitchFamily="18" charset="0"/>
                </a:rPr>
                <a:t>5</a:t>
              </a:r>
            </a:p>
          </p:txBody>
        </p:sp>
        <p:sp>
          <p:nvSpPr>
            <p:cNvPr id="59407" name="Rectangle 15"/>
            <p:cNvSpPr>
              <a:spLocks noChangeArrowheads="1"/>
            </p:cNvSpPr>
            <p:nvPr/>
          </p:nvSpPr>
          <p:spPr bwMode="auto">
            <a:xfrm>
              <a:off x="2400" y="2832"/>
              <a:ext cx="10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spAutoFit/>
            </a:bodyPr>
            <a:lstStyle/>
            <a:p>
              <a:r>
                <a:rPr lang="en-US">
                  <a:latin typeface="Book Antiqua" pitchFamily="18" charset="0"/>
                </a:rPr>
                <a:t>X</a:t>
              </a:r>
              <a:r>
                <a:rPr lang="en-US" baseline="30000">
                  <a:latin typeface="Book Antiqua" pitchFamily="18" charset="0"/>
                </a:rPr>
                <a:t>5</a:t>
              </a:r>
              <a:r>
                <a:rPr lang="en-US">
                  <a:latin typeface="Book Antiqua" pitchFamily="18" charset="0"/>
                </a:rPr>
                <a:t> + X</a:t>
              </a:r>
              <a:r>
                <a:rPr lang="en-US" baseline="30000">
                  <a:latin typeface="Book Antiqua" pitchFamily="18" charset="0"/>
                </a:rPr>
                <a:t>4</a:t>
              </a:r>
              <a:r>
                <a:rPr lang="en-US">
                  <a:latin typeface="Book Antiqua" pitchFamily="18" charset="0"/>
                </a:rPr>
                <a:t> + X</a:t>
              </a:r>
              <a:r>
                <a:rPr lang="en-US" baseline="30000">
                  <a:latin typeface="Book Antiqua" pitchFamily="18" charset="0"/>
                </a:rPr>
                <a:t>2</a:t>
              </a:r>
            </a:p>
          </p:txBody>
        </p:sp>
        <p:sp>
          <p:nvSpPr>
            <p:cNvPr id="59408" name="Line 16"/>
            <p:cNvSpPr>
              <a:spLocks noChangeShapeType="1"/>
            </p:cNvSpPr>
            <p:nvPr/>
          </p:nvSpPr>
          <p:spPr bwMode="auto">
            <a:xfrm>
              <a:off x="2448" y="3063"/>
              <a:ext cx="11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59409" name="Rectangle 17"/>
            <p:cNvSpPr>
              <a:spLocks noChangeArrowheads="1"/>
            </p:cNvSpPr>
            <p:nvPr/>
          </p:nvSpPr>
          <p:spPr bwMode="auto">
            <a:xfrm>
              <a:off x="2400" y="3072"/>
              <a:ext cx="10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spAutoFit/>
            </a:bodyPr>
            <a:lstStyle/>
            <a:p>
              <a:r>
                <a:rPr lang="en-US">
                  <a:latin typeface="Book Antiqua" pitchFamily="18" charset="0"/>
                </a:rPr>
                <a:t>         X</a:t>
              </a:r>
              <a:r>
                <a:rPr lang="en-US" baseline="30000">
                  <a:latin typeface="Book Antiqua" pitchFamily="18" charset="0"/>
                </a:rPr>
                <a:t>4</a:t>
              </a:r>
              <a:r>
                <a:rPr lang="en-US">
                  <a:latin typeface="Book Antiqua" pitchFamily="18" charset="0"/>
                </a:rPr>
                <a:t> + X</a:t>
              </a:r>
              <a:r>
                <a:rPr lang="en-US" baseline="30000">
                  <a:latin typeface="Book Antiqua" pitchFamily="18" charset="0"/>
                </a:rPr>
                <a:t>2</a:t>
              </a:r>
            </a:p>
          </p:txBody>
        </p:sp>
        <p:sp>
          <p:nvSpPr>
            <p:cNvPr id="59410" name="Rectangle 18"/>
            <p:cNvSpPr>
              <a:spLocks noChangeArrowheads="1"/>
            </p:cNvSpPr>
            <p:nvPr/>
          </p:nvSpPr>
          <p:spPr bwMode="auto">
            <a:xfrm>
              <a:off x="2736" y="3264"/>
              <a:ext cx="10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spAutoFit/>
            </a:bodyPr>
            <a:lstStyle/>
            <a:p>
              <a:r>
                <a:rPr lang="en-US">
                  <a:latin typeface="Book Antiqua" pitchFamily="18" charset="0"/>
                </a:rPr>
                <a:t>X</a:t>
              </a:r>
              <a:r>
                <a:rPr lang="en-US" baseline="30000">
                  <a:latin typeface="Book Antiqua" pitchFamily="18" charset="0"/>
                </a:rPr>
                <a:t>4</a:t>
              </a:r>
              <a:r>
                <a:rPr lang="en-US">
                  <a:latin typeface="Book Antiqua" pitchFamily="18" charset="0"/>
                </a:rPr>
                <a:t> + X</a:t>
              </a:r>
              <a:r>
                <a:rPr lang="en-US" baseline="30000">
                  <a:latin typeface="Book Antiqua" pitchFamily="18" charset="0"/>
                </a:rPr>
                <a:t>3</a:t>
              </a:r>
              <a:r>
                <a:rPr lang="en-US">
                  <a:latin typeface="Book Antiqua" pitchFamily="18" charset="0"/>
                </a:rPr>
                <a:t> + X</a:t>
              </a:r>
              <a:endParaRPr lang="en-US" baseline="30000">
                <a:latin typeface="Book Antiqua" pitchFamily="18" charset="0"/>
              </a:endParaRPr>
            </a:p>
          </p:txBody>
        </p:sp>
        <p:sp>
          <p:nvSpPr>
            <p:cNvPr id="59411" name="Line 19"/>
            <p:cNvSpPr>
              <a:spLocks noChangeShapeType="1"/>
            </p:cNvSpPr>
            <p:nvPr/>
          </p:nvSpPr>
          <p:spPr bwMode="auto">
            <a:xfrm>
              <a:off x="2784" y="3495"/>
              <a:ext cx="110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59412" name="Rectangle 20"/>
            <p:cNvSpPr>
              <a:spLocks noChangeArrowheads="1"/>
            </p:cNvSpPr>
            <p:nvPr/>
          </p:nvSpPr>
          <p:spPr bwMode="auto">
            <a:xfrm>
              <a:off x="3024" y="3495"/>
              <a:ext cx="10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spAutoFit/>
            </a:bodyPr>
            <a:lstStyle/>
            <a:p>
              <a:r>
                <a:rPr lang="en-US">
                  <a:latin typeface="Book Antiqua" pitchFamily="18" charset="0"/>
                </a:rPr>
                <a:t>X</a:t>
              </a:r>
              <a:r>
                <a:rPr lang="en-US" baseline="30000">
                  <a:latin typeface="Book Antiqua" pitchFamily="18" charset="0"/>
                </a:rPr>
                <a:t>3</a:t>
              </a:r>
              <a:r>
                <a:rPr lang="en-US">
                  <a:latin typeface="Book Antiqua" pitchFamily="18" charset="0"/>
                </a:rPr>
                <a:t> + X</a:t>
              </a:r>
              <a:r>
                <a:rPr lang="en-US" baseline="30000">
                  <a:latin typeface="Book Antiqua" pitchFamily="18" charset="0"/>
                </a:rPr>
                <a:t>2</a:t>
              </a:r>
              <a:r>
                <a:rPr lang="en-US">
                  <a:latin typeface="Book Antiqua" pitchFamily="18" charset="0"/>
                </a:rPr>
                <a:t> + X</a:t>
              </a:r>
              <a:endParaRPr lang="en-US" baseline="30000">
                <a:latin typeface="Book Antiqua" pitchFamily="18" charset="0"/>
              </a:endParaRPr>
            </a:p>
          </p:txBody>
        </p:sp>
        <p:sp>
          <p:nvSpPr>
            <p:cNvPr id="59413" name="Rectangle 21"/>
            <p:cNvSpPr>
              <a:spLocks noChangeArrowheads="1"/>
            </p:cNvSpPr>
            <p:nvPr/>
          </p:nvSpPr>
          <p:spPr bwMode="auto">
            <a:xfrm>
              <a:off x="3024" y="3696"/>
              <a:ext cx="10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spAutoFit/>
            </a:bodyPr>
            <a:lstStyle/>
            <a:p>
              <a:r>
                <a:rPr lang="en-US">
                  <a:latin typeface="Book Antiqua" pitchFamily="18" charset="0"/>
                </a:rPr>
                <a:t>X</a:t>
              </a:r>
              <a:r>
                <a:rPr lang="en-US" baseline="30000">
                  <a:latin typeface="Book Antiqua" pitchFamily="18" charset="0"/>
                </a:rPr>
                <a:t>3</a:t>
              </a:r>
              <a:r>
                <a:rPr lang="en-US">
                  <a:latin typeface="Book Antiqua" pitchFamily="18" charset="0"/>
                </a:rPr>
                <a:t> + X</a:t>
              </a:r>
              <a:r>
                <a:rPr lang="en-US" baseline="30000">
                  <a:latin typeface="Book Antiqua" pitchFamily="18" charset="0"/>
                </a:rPr>
                <a:t>2</a:t>
              </a:r>
              <a:r>
                <a:rPr lang="en-US">
                  <a:latin typeface="Book Antiqua" pitchFamily="18" charset="0"/>
                </a:rPr>
                <a:t> + 1</a:t>
              </a:r>
              <a:endParaRPr lang="en-US" baseline="30000">
                <a:latin typeface="Book Antiqua" pitchFamily="18" charset="0"/>
              </a:endParaRPr>
            </a:p>
          </p:txBody>
        </p:sp>
        <p:sp>
          <p:nvSpPr>
            <p:cNvPr id="59414" name="Line 22"/>
            <p:cNvSpPr>
              <a:spLocks noChangeShapeType="1"/>
            </p:cNvSpPr>
            <p:nvPr/>
          </p:nvSpPr>
          <p:spPr bwMode="auto">
            <a:xfrm>
              <a:off x="3072" y="3927"/>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59415" name="Rectangle 23"/>
            <p:cNvSpPr>
              <a:spLocks noChangeArrowheads="1"/>
            </p:cNvSpPr>
            <p:nvPr/>
          </p:nvSpPr>
          <p:spPr bwMode="auto">
            <a:xfrm>
              <a:off x="3072" y="3945"/>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spAutoFit/>
            </a:bodyPr>
            <a:lstStyle/>
            <a:p>
              <a:r>
                <a:rPr lang="en-US">
                  <a:latin typeface="Book Antiqua" pitchFamily="18" charset="0"/>
                </a:rPr>
                <a:t>       X + 1</a:t>
              </a:r>
              <a:endParaRPr lang="en-US" baseline="30000">
                <a:latin typeface="Book Antiqua" pitchFamily="18" charset="0"/>
              </a:endParaRPr>
            </a:p>
          </p:txBody>
        </p:sp>
        <p:sp>
          <p:nvSpPr>
            <p:cNvPr id="59416" name="Rectangle 24"/>
            <p:cNvSpPr>
              <a:spLocks noChangeArrowheads="1"/>
            </p:cNvSpPr>
            <p:nvPr/>
          </p:nvSpPr>
          <p:spPr bwMode="auto">
            <a:xfrm rot="10800000">
              <a:off x="2704" y="3920"/>
              <a:ext cx="3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sz="2800">
                  <a:sym typeface="Symbol" pitchFamily="18" charset="2"/>
                </a:rPr>
                <a:t></a:t>
              </a:r>
            </a:p>
          </p:txBody>
        </p:sp>
        <p:sp>
          <p:nvSpPr>
            <p:cNvPr id="59417" name="Rectangle 25"/>
            <p:cNvSpPr>
              <a:spLocks noChangeArrowheads="1"/>
            </p:cNvSpPr>
            <p:nvPr/>
          </p:nvSpPr>
          <p:spPr bwMode="auto">
            <a:xfrm>
              <a:off x="2016" y="3936"/>
              <a:ext cx="7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b="1">
                  <a:solidFill>
                    <a:schemeClr val="accent2"/>
                  </a:solidFill>
                  <a:latin typeface="Book Antiqua" pitchFamily="18" charset="0"/>
                </a:rPr>
                <a:t>FCS = 011</a:t>
              </a:r>
            </a:p>
          </p:txBody>
        </p:sp>
      </p:grpSp>
      <p:sp>
        <p:nvSpPr>
          <p:cNvPr id="59418" name="Rectangle 26"/>
          <p:cNvSpPr>
            <a:spLocks noChangeArrowheads="1"/>
          </p:cNvSpPr>
          <p:nvPr/>
        </p:nvSpPr>
        <p:spPr bwMode="auto">
          <a:xfrm>
            <a:off x="304800" y="5029200"/>
            <a:ext cx="2079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sz="2400">
                <a:latin typeface="Book Antiqua" pitchFamily="18" charset="0"/>
              </a:rPr>
              <a:t>T = 111101</a:t>
            </a:r>
            <a:r>
              <a:rPr lang="en-US" sz="2400" b="1">
                <a:solidFill>
                  <a:srgbClr val="0000CC"/>
                </a:solidFill>
                <a:latin typeface="Book Antiqua" pitchFamily="18" charset="0"/>
              </a:rPr>
              <a:t>011</a:t>
            </a:r>
          </a:p>
        </p:txBody>
      </p:sp>
      <p:sp>
        <p:nvSpPr>
          <p:cNvPr id="59419" name="Line 27"/>
          <p:cNvSpPr>
            <a:spLocks noChangeShapeType="1"/>
          </p:cNvSpPr>
          <p:nvPr/>
        </p:nvSpPr>
        <p:spPr bwMode="auto">
          <a:xfrm flipH="1">
            <a:off x="1219200" y="6400800"/>
            <a:ext cx="16764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59420" name="Line 28"/>
          <p:cNvSpPr>
            <a:spLocks noChangeShapeType="1"/>
          </p:cNvSpPr>
          <p:nvPr/>
        </p:nvSpPr>
        <p:spPr bwMode="auto">
          <a:xfrm flipV="1">
            <a:off x="1257300" y="5438775"/>
            <a:ext cx="0" cy="990600"/>
          </a:xfrm>
          <a:prstGeom prst="line">
            <a:avLst/>
          </a:prstGeom>
          <a:noFill/>
          <a:ln w="762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457200" y="76200"/>
            <a:ext cx="8229600" cy="1139825"/>
          </a:xfrm>
        </p:spPr>
        <p:txBody>
          <a:bodyPr/>
          <a:lstStyle/>
          <a:p>
            <a:r>
              <a:rPr lang="en-US"/>
              <a:t>Các CRCs thông dụng</a:t>
            </a:r>
          </a:p>
        </p:txBody>
      </p:sp>
      <p:graphicFrame>
        <p:nvGraphicFramePr>
          <p:cNvPr id="211971" name="Group 3"/>
          <p:cNvGraphicFramePr>
            <a:graphicFrameLocks noGrp="1"/>
          </p:cNvGraphicFramePr>
          <p:nvPr/>
        </p:nvGraphicFramePr>
        <p:xfrm>
          <a:off x="457200" y="838200"/>
          <a:ext cx="8534400" cy="5588000"/>
        </p:xfrm>
        <a:graphic>
          <a:graphicData uri="http://schemas.openxmlformats.org/drawingml/2006/table">
            <a:tbl>
              <a:tblPr/>
              <a:tblGrid>
                <a:gridCol w="2667000"/>
                <a:gridCol w="5638800"/>
                <a:gridCol w="228600"/>
              </a:tblGrid>
              <a:tr h="371475">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r>
                        <a:rPr kumimoji="0" lang="en-US" sz="1700" b="0" i="0" u="none" strike="noStrike" cap="none" normalizeH="0" baseline="0" smtClean="0">
                          <a:ln>
                            <a:noFill/>
                          </a:ln>
                          <a:solidFill>
                            <a:schemeClr val="tx1"/>
                          </a:solidFill>
                          <a:effectLst/>
                          <a:latin typeface="Arial" charset="0"/>
                        </a:rPr>
                        <a:t>CRC-1</a:t>
                      </a:r>
                    </a:p>
                  </a:txBody>
                  <a:tcPr marL="91427" marR="91427" marT="45713" marB="45713"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0" smtClean="0">
                          <a:ln>
                            <a:noFill/>
                          </a:ln>
                          <a:solidFill>
                            <a:schemeClr val="tx1"/>
                          </a:solidFill>
                          <a:effectLst/>
                          <a:latin typeface="Arial" charset="0"/>
                        </a:rPr>
                        <a:t> + 1 (most hardware; also known as </a:t>
                      </a:r>
                      <a:r>
                        <a:rPr kumimoji="0" lang="en-US" sz="1700" b="0" i="1" u="none" strike="noStrike" cap="none" normalizeH="0" baseline="0" smtClean="0">
                          <a:ln>
                            <a:noFill/>
                          </a:ln>
                          <a:solidFill>
                            <a:schemeClr val="tx1"/>
                          </a:solidFill>
                          <a:effectLst/>
                          <a:latin typeface="Arial" charset="0"/>
                          <a:hlinkClick r:id="rId2" tooltip="Parity bit"/>
                        </a:rPr>
                        <a:t>parity bit</a:t>
                      </a:r>
                      <a:r>
                        <a:rPr kumimoji="0" lang="en-US" sz="1700" b="0" i="0" u="none" strike="noStrike" cap="none" normalizeH="0" baseline="0" smtClean="0">
                          <a:ln>
                            <a:noFill/>
                          </a:ln>
                          <a:solidFill>
                            <a:schemeClr val="tx1"/>
                          </a:solidFill>
                          <a:effectLst/>
                          <a:latin typeface="Arial" charset="0"/>
                        </a:rPr>
                        <a:t>)</a:t>
                      </a:r>
                    </a:p>
                  </a:txBody>
                  <a:tcPr marL="91427" marR="91427" marT="45713" marB="45713"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endParaRPr kumimoji="0" lang="en-US" sz="1700" b="0" i="0" u="none" strike="noStrike" cap="none" normalizeH="0" baseline="0" smtClean="0">
                        <a:ln>
                          <a:noFill/>
                        </a:ln>
                        <a:solidFill>
                          <a:schemeClr val="tx1"/>
                        </a:solidFill>
                        <a:effectLst/>
                        <a:latin typeface="Arial" charset="0"/>
                      </a:endParaRPr>
                    </a:p>
                  </a:txBody>
                  <a:tcPr marL="91427" marR="91427" marT="45713" marB="45713" horzOverflow="overflow">
                    <a:lnL>
                      <a:noFill/>
                    </a:lnL>
                    <a:lnR cap="flat">
                      <a:noFill/>
                    </a:lnR>
                    <a:lnT cap="flat">
                      <a:noFill/>
                    </a:lnT>
                    <a:lnB>
                      <a:noFill/>
                    </a:lnB>
                    <a:lnTlToBr>
                      <a:noFill/>
                    </a:lnTlToBr>
                    <a:lnBlToTr>
                      <a:noFill/>
                    </a:lnBlToTr>
                    <a:noFill/>
                  </a:tcPr>
                </a:tc>
              </a:tr>
              <a:tr h="373063">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r>
                        <a:rPr kumimoji="0" lang="en-US" sz="1700" b="0" i="0" u="none" strike="noStrike" cap="none" normalizeH="0" baseline="0" smtClean="0">
                          <a:ln>
                            <a:noFill/>
                          </a:ln>
                          <a:solidFill>
                            <a:schemeClr val="tx1"/>
                          </a:solidFill>
                          <a:effectLst/>
                          <a:latin typeface="Arial" charset="0"/>
                        </a:rPr>
                        <a:t>CRC-4-ITU</a:t>
                      </a:r>
                    </a:p>
                  </a:txBody>
                  <a:tcPr marL="91427" marR="91427" marT="45713" marB="45713"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4</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0" smtClean="0">
                          <a:ln>
                            <a:noFill/>
                          </a:ln>
                          <a:solidFill>
                            <a:schemeClr val="tx1"/>
                          </a:solidFill>
                          <a:effectLst/>
                          <a:latin typeface="Arial" charset="0"/>
                        </a:rPr>
                        <a:t> + 1 (</a:t>
                      </a:r>
                      <a:r>
                        <a:rPr kumimoji="0" lang="en-US" sz="1700" b="0" i="0" u="none" strike="noStrike" cap="none" normalizeH="0" baseline="0" smtClean="0">
                          <a:ln>
                            <a:noFill/>
                          </a:ln>
                          <a:solidFill>
                            <a:schemeClr val="tx1"/>
                          </a:solidFill>
                          <a:effectLst/>
                          <a:latin typeface="Arial" charset="0"/>
                          <a:hlinkClick r:id="rId3" tooltip="ITU"/>
                        </a:rPr>
                        <a:t>ITU</a:t>
                      </a:r>
                      <a:r>
                        <a:rPr kumimoji="0" lang="en-US" sz="1700" b="0" i="0" u="none" strike="noStrike" cap="none" normalizeH="0" baseline="0" smtClean="0">
                          <a:ln>
                            <a:noFill/>
                          </a:ln>
                          <a:solidFill>
                            <a:schemeClr val="tx1"/>
                          </a:solidFill>
                          <a:effectLst/>
                          <a:latin typeface="Arial" charset="0"/>
                        </a:rPr>
                        <a:t> </a:t>
                      </a:r>
                      <a:r>
                        <a:rPr kumimoji="0" lang="en-US" sz="1700" b="0" i="0" u="none" strike="noStrike" cap="none" normalizeH="0" baseline="0" smtClean="0">
                          <a:ln>
                            <a:noFill/>
                          </a:ln>
                          <a:solidFill>
                            <a:schemeClr val="tx1"/>
                          </a:solidFill>
                          <a:effectLst/>
                          <a:latin typeface="Arial" charset="0"/>
                          <a:hlinkClick r:id="rId4" tooltip="http://www.itu.int/rec/T-REC-G.704-199810-I/en"/>
                        </a:rPr>
                        <a:t>G.704</a:t>
                      </a:r>
                      <a:r>
                        <a:rPr kumimoji="0" lang="en-US" sz="1700" b="0" i="0" u="none" strike="noStrike" cap="none" normalizeH="0" baseline="0" smtClean="0">
                          <a:ln>
                            <a:noFill/>
                          </a:ln>
                          <a:solidFill>
                            <a:schemeClr val="tx1"/>
                          </a:solidFill>
                          <a:effectLst/>
                          <a:latin typeface="Arial" charset="0"/>
                        </a:rPr>
                        <a:t>, p. 12)</a:t>
                      </a:r>
                    </a:p>
                  </a:txBody>
                  <a:tcPr marL="91427" marR="91427"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endParaRPr kumimoji="0" lang="en-US" sz="1700" b="0" i="0" u="none" strike="noStrike" cap="none" normalizeH="0" baseline="0" smtClean="0">
                        <a:ln>
                          <a:noFill/>
                        </a:ln>
                        <a:solidFill>
                          <a:schemeClr val="tx1"/>
                        </a:solidFill>
                        <a:effectLst/>
                        <a:latin typeface="Arial" charset="0"/>
                      </a:endParaRPr>
                    </a:p>
                  </a:txBody>
                  <a:tcPr marL="91427" marR="91427" marT="45713" marB="45713" horzOverflow="overflow">
                    <a:lnL>
                      <a:noFill/>
                    </a:lnL>
                    <a:lnR cap="flat">
                      <a:noFill/>
                    </a:lnR>
                    <a:lnT>
                      <a:noFill/>
                    </a:lnT>
                    <a:lnB>
                      <a:noFill/>
                    </a:lnB>
                    <a:lnTlToBr>
                      <a:noFill/>
                    </a:lnTlToBr>
                    <a:lnBlToTr>
                      <a:noFill/>
                    </a:lnBlToTr>
                    <a:noFill/>
                  </a:tcPr>
                </a:tc>
              </a:tr>
              <a:tr h="373063">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r>
                        <a:rPr kumimoji="0" lang="en-US" sz="1700" b="0" i="0" u="none" strike="noStrike" cap="none" normalizeH="0" baseline="0" smtClean="0">
                          <a:ln>
                            <a:noFill/>
                          </a:ln>
                          <a:solidFill>
                            <a:schemeClr val="tx1"/>
                          </a:solidFill>
                          <a:effectLst/>
                          <a:latin typeface="Arial" charset="0"/>
                        </a:rPr>
                        <a:t>CRC-5-ITU</a:t>
                      </a:r>
                    </a:p>
                  </a:txBody>
                  <a:tcPr marL="91427" marR="91427" marT="45713" marB="45713"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5</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4</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2</a:t>
                      </a:r>
                      <a:r>
                        <a:rPr kumimoji="0" lang="en-US" sz="1700" b="0" i="0" u="none" strike="noStrike" cap="none" normalizeH="0" baseline="0" smtClean="0">
                          <a:ln>
                            <a:noFill/>
                          </a:ln>
                          <a:solidFill>
                            <a:schemeClr val="tx1"/>
                          </a:solidFill>
                          <a:effectLst/>
                          <a:latin typeface="Arial" charset="0"/>
                        </a:rPr>
                        <a:t> + 1 (</a:t>
                      </a:r>
                      <a:r>
                        <a:rPr kumimoji="0" lang="en-US" sz="1700" b="0" i="0" u="none" strike="noStrike" cap="none" normalizeH="0" baseline="0" smtClean="0">
                          <a:ln>
                            <a:noFill/>
                          </a:ln>
                          <a:solidFill>
                            <a:schemeClr val="tx1"/>
                          </a:solidFill>
                          <a:effectLst/>
                          <a:latin typeface="Arial" charset="0"/>
                          <a:hlinkClick r:id="rId3" tooltip="ITU"/>
                        </a:rPr>
                        <a:t>ITU</a:t>
                      </a:r>
                      <a:r>
                        <a:rPr kumimoji="0" lang="en-US" sz="1700" b="0" i="0" u="none" strike="noStrike" cap="none" normalizeH="0" baseline="0" smtClean="0">
                          <a:ln>
                            <a:noFill/>
                          </a:ln>
                          <a:solidFill>
                            <a:schemeClr val="tx1"/>
                          </a:solidFill>
                          <a:effectLst/>
                          <a:latin typeface="Arial" charset="0"/>
                        </a:rPr>
                        <a:t> </a:t>
                      </a:r>
                      <a:r>
                        <a:rPr kumimoji="0" lang="en-US" sz="1700" b="0" i="0" u="none" strike="noStrike" cap="none" normalizeH="0" baseline="0" smtClean="0">
                          <a:ln>
                            <a:noFill/>
                          </a:ln>
                          <a:solidFill>
                            <a:schemeClr val="tx1"/>
                          </a:solidFill>
                          <a:effectLst/>
                          <a:latin typeface="Arial" charset="0"/>
                          <a:hlinkClick r:id="rId4" tooltip="http://www.itu.int/rec/T-REC-G.704-199810-I/en"/>
                        </a:rPr>
                        <a:t>G.704</a:t>
                      </a:r>
                      <a:r>
                        <a:rPr kumimoji="0" lang="en-US" sz="1700" b="0" i="0" u="none" strike="noStrike" cap="none" normalizeH="0" baseline="0" smtClean="0">
                          <a:ln>
                            <a:noFill/>
                          </a:ln>
                          <a:solidFill>
                            <a:schemeClr val="tx1"/>
                          </a:solidFill>
                          <a:effectLst/>
                          <a:latin typeface="Arial" charset="0"/>
                        </a:rPr>
                        <a:t>, p. 9)</a:t>
                      </a:r>
                    </a:p>
                  </a:txBody>
                  <a:tcPr marL="91427" marR="91427"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endParaRPr kumimoji="0" lang="en-US" sz="1700" b="0" i="0" u="none" strike="noStrike" cap="none" normalizeH="0" baseline="0" smtClean="0">
                        <a:ln>
                          <a:noFill/>
                        </a:ln>
                        <a:solidFill>
                          <a:schemeClr val="tx1"/>
                        </a:solidFill>
                        <a:effectLst/>
                        <a:latin typeface="Arial" charset="0"/>
                      </a:endParaRPr>
                    </a:p>
                  </a:txBody>
                  <a:tcPr marL="91427" marR="91427" marT="45713" marB="45713" horzOverflow="overflow">
                    <a:lnL>
                      <a:noFill/>
                    </a:lnL>
                    <a:lnR cap="flat">
                      <a:noFill/>
                    </a:lnR>
                    <a:lnT>
                      <a:noFill/>
                    </a:lnT>
                    <a:lnB>
                      <a:noFill/>
                    </a:lnB>
                    <a:lnTlToBr>
                      <a:noFill/>
                    </a:lnTlToBr>
                    <a:lnBlToTr>
                      <a:noFill/>
                    </a:lnBlToTr>
                    <a:noFill/>
                  </a:tcPr>
                </a:tc>
              </a:tr>
              <a:tr h="374650">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r>
                        <a:rPr kumimoji="0" lang="en-US" sz="1700" b="0" i="0" u="none" strike="noStrike" cap="none" normalizeH="0" baseline="0" smtClean="0">
                          <a:ln>
                            <a:noFill/>
                          </a:ln>
                          <a:solidFill>
                            <a:schemeClr val="tx1"/>
                          </a:solidFill>
                          <a:effectLst/>
                          <a:latin typeface="Arial" charset="0"/>
                        </a:rPr>
                        <a:t>CRC-5-USB</a:t>
                      </a:r>
                    </a:p>
                  </a:txBody>
                  <a:tcPr marL="91427" marR="91427" marT="45713" marB="45713"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5</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2</a:t>
                      </a:r>
                      <a:r>
                        <a:rPr kumimoji="0" lang="en-US" sz="1700" b="0" i="0" u="none" strike="noStrike" cap="none" normalizeH="0" baseline="0" smtClean="0">
                          <a:ln>
                            <a:noFill/>
                          </a:ln>
                          <a:solidFill>
                            <a:schemeClr val="tx1"/>
                          </a:solidFill>
                          <a:effectLst/>
                          <a:latin typeface="Arial" charset="0"/>
                        </a:rPr>
                        <a:t> + 1 (</a:t>
                      </a:r>
                      <a:r>
                        <a:rPr kumimoji="0" lang="en-US" sz="1700" b="0" i="0" u="none" strike="noStrike" cap="none" normalizeH="0" baseline="0" smtClean="0">
                          <a:ln>
                            <a:noFill/>
                          </a:ln>
                          <a:solidFill>
                            <a:schemeClr val="tx1"/>
                          </a:solidFill>
                          <a:effectLst/>
                          <a:latin typeface="Arial" charset="0"/>
                          <a:hlinkClick r:id="rId5" tooltip="USB"/>
                        </a:rPr>
                        <a:t>USB</a:t>
                      </a:r>
                      <a:r>
                        <a:rPr kumimoji="0" lang="en-US" sz="1700" b="0" i="0" u="none" strike="noStrike" cap="none" normalizeH="0" baseline="0" smtClean="0">
                          <a:ln>
                            <a:noFill/>
                          </a:ln>
                          <a:solidFill>
                            <a:schemeClr val="tx1"/>
                          </a:solidFill>
                          <a:effectLst/>
                          <a:latin typeface="Arial" charset="0"/>
                        </a:rPr>
                        <a:t> token packets)</a:t>
                      </a:r>
                    </a:p>
                  </a:txBody>
                  <a:tcPr marL="91427" marR="91427"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endParaRPr kumimoji="0" lang="en-US" sz="1700" b="0" i="0" u="none" strike="noStrike" cap="none" normalizeH="0" baseline="0" smtClean="0">
                        <a:ln>
                          <a:noFill/>
                        </a:ln>
                        <a:solidFill>
                          <a:schemeClr val="tx1"/>
                        </a:solidFill>
                        <a:effectLst/>
                        <a:latin typeface="Arial" charset="0"/>
                      </a:endParaRPr>
                    </a:p>
                  </a:txBody>
                  <a:tcPr marL="91427" marR="91427" marT="45713" marB="45713" horzOverflow="overflow">
                    <a:lnL>
                      <a:noFill/>
                    </a:lnL>
                    <a:lnR cap="flat">
                      <a:noFill/>
                    </a:lnR>
                    <a:lnT>
                      <a:noFill/>
                    </a:lnT>
                    <a:lnB>
                      <a:noFill/>
                    </a:lnB>
                    <a:lnTlToBr>
                      <a:noFill/>
                    </a:lnTlToBr>
                    <a:lnBlToTr>
                      <a:noFill/>
                    </a:lnBlToTr>
                    <a:noFill/>
                  </a:tcPr>
                </a:tc>
              </a:tr>
              <a:tr h="371475">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r>
                        <a:rPr kumimoji="0" lang="en-US" sz="1700" b="0" i="0" u="none" strike="noStrike" cap="none" normalizeH="0" baseline="0" smtClean="0">
                          <a:ln>
                            <a:noFill/>
                          </a:ln>
                          <a:solidFill>
                            <a:schemeClr val="tx1"/>
                          </a:solidFill>
                          <a:effectLst/>
                          <a:latin typeface="Arial" charset="0"/>
                        </a:rPr>
                        <a:t>CRC-6-ITU</a:t>
                      </a:r>
                    </a:p>
                  </a:txBody>
                  <a:tcPr marL="91427" marR="91427" marT="45713" marB="45713"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6</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0" smtClean="0">
                          <a:ln>
                            <a:noFill/>
                          </a:ln>
                          <a:solidFill>
                            <a:schemeClr val="tx1"/>
                          </a:solidFill>
                          <a:effectLst/>
                          <a:latin typeface="Arial" charset="0"/>
                        </a:rPr>
                        <a:t> + 1 (</a:t>
                      </a:r>
                      <a:r>
                        <a:rPr kumimoji="0" lang="en-US" sz="1700" b="0" i="0" u="none" strike="noStrike" cap="none" normalizeH="0" baseline="0" smtClean="0">
                          <a:ln>
                            <a:noFill/>
                          </a:ln>
                          <a:solidFill>
                            <a:schemeClr val="tx1"/>
                          </a:solidFill>
                          <a:effectLst/>
                          <a:latin typeface="Arial" charset="0"/>
                          <a:hlinkClick r:id="rId3" tooltip="ITU"/>
                        </a:rPr>
                        <a:t>ITU</a:t>
                      </a:r>
                      <a:r>
                        <a:rPr kumimoji="0" lang="en-US" sz="1700" b="0" i="0" u="none" strike="noStrike" cap="none" normalizeH="0" baseline="0" smtClean="0">
                          <a:ln>
                            <a:noFill/>
                          </a:ln>
                          <a:solidFill>
                            <a:schemeClr val="tx1"/>
                          </a:solidFill>
                          <a:effectLst/>
                          <a:latin typeface="Arial" charset="0"/>
                        </a:rPr>
                        <a:t> </a:t>
                      </a:r>
                      <a:r>
                        <a:rPr kumimoji="0" lang="en-US" sz="1700" b="0" i="0" u="none" strike="noStrike" cap="none" normalizeH="0" baseline="0" smtClean="0">
                          <a:ln>
                            <a:noFill/>
                          </a:ln>
                          <a:solidFill>
                            <a:schemeClr val="tx1"/>
                          </a:solidFill>
                          <a:effectLst/>
                          <a:latin typeface="Arial" charset="0"/>
                          <a:hlinkClick r:id="rId4" tooltip="http://www.itu.int/rec/T-REC-G.704-199810-I/en"/>
                        </a:rPr>
                        <a:t>G.704</a:t>
                      </a:r>
                      <a:r>
                        <a:rPr kumimoji="0" lang="en-US" sz="1700" b="0" i="0" u="none" strike="noStrike" cap="none" normalizeH="0" baseline="0" smtClean="0">
                          <a:ln>
                            <a:noFill/>
                          </a:ln>
                          <a:solidFill>
                            <a:schemeClr val="tx1"/>
                          </a:solidFill>
                          <a:effectLst/>
                          <a:latin typeface="Arial" charset="0"/>
                        </a:rPr>
                        <a:t>, p. 3)</a:t>
                      </a:r>
                    </a:p>
                  </a:txBody>
                  <a:tcPr marL="91427" marR="91427"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endParaRPr kumimoji="0" lang="en-US" sz="1700" b="0" i="0" u="none" strike="noStrike" cap="none" normalizeH="0" baseline="0" smtClean="0">
                        <a:ln>
                          <a:noFill/>
                        </a:ln>
                        <a:solidFill>
                          <a:schemeClr val="tx1"/>
                        </a:solidFill>
                        <a:effectLst/>
                        <a:latin typeface="Arial" charset="0"/>
                      </a:endParaRPr>
                    </a:p>
                  </a:txBody>
                  <a:tcPr marL="91427" marR="91427" marT="45713" marB="45713" horzOverflow="overflow">
                    <a:lnL>
                      <a:noFill/>
                    </a:lnL>
                    <a:lnR cap="flat">
                      <a:noFill/>
                    </a:lnR>
                    <a:lnT>
                      <a:noFill/>
                    </a:lnT>
                    <a:lnB>
                      <a:noFill/>
                    </a:lnB>
                    <a:lnTlToBr>
                      <a:noFill/>
                    </a:lnTlToBr>
                    <a:lnBlToTr>
                      <a:noFill/>
                    </a:lnBlToTr>
                    <a:noFill/>
                  </a:tcPr>
                </a:tc>
              </a:tr>
              <a:tr h="369888">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r>
                        <a:rPr kumimoji="0" lang="en-US" sz="1700" b="0" i="0" u="none" strike="noStrike" cap="none" normalizeH="0" baseline="0" smtClean="0">
                          <a:ln>
                            <a:noFill/>
                          </a:ln>
                          <a:solidFill>
                            <a:schemeClr val="tx1"/>
                          </a:solidFill>
                          <a:effectLst/>
                          <a:latin typeface="Arial" charset="0"/>
                        </a:rPr>
                        <a:t>CRC-7</a:t>
                      </a:r>
                    </a:p>
                  </a:txBody>
                  <a:tcPr marL="91427" marR="91427" marT="45713" marB="45713"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7</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3</a:t>
                      </a:r>
                      <a:r>
                        <a:rPr kumimoji="0" lang="en-US" sz="1700" b="0" i="0" u="none" strike="noStrike" cap="none" normalizeH="0" baseline="0" smtClean="0">
                          <a:ln>
                            <a:noFill/>
                          </a:ln>
                          <a:solidFill>
                            <a:schemeClr val="tx1"/>
                          </a:solidFill>
                          <a:effectLst/>
                          <a:latin typeface="Arial" charset="0"/>
                        </a:rPr>
                        <a:t> + 1 (telecom systems, </a:t>
                      </a:r>
                      <a:r>
                        <a:rPr kumimoji="0" lang="en-US" sz="1700" b="0" i="0" u="none" strike="noStrike" cap="none" normalizeH="0" baseline="0" smtClean="0">
                          <a:ln>
                            <a:noFill/>
                          </a:ln>
                          <a:solidFill>
                            <a:schemeClr val="tx1"/>
                          </a:solidFill>
                          <a:effectLst/>
                          <a:latin typeface="Arial" charset="0"/>
                          <a:hlinkClick r:id="rId6" tooltip="MultiMediaCard"/>
                        </a:rPr>
                        <a:t>MMC</a:t>
                      </a:r>
                      <a:r>
                        <a:rPr kumimoji="0" lang="en-US" sz="1700" b="0" i="0" u="none" strike="noStrike" cap="none" normalizeH="0" baseline="0" smtClean="0">
                          <a:ln>
                            <a:noFill/>
                          </a:ln>
                          <a:solidFill>
                            <a:schemeClr val="tx1"/>
                          </a:solidFill>
                          <a:effectLst/>
                          <a:latin typeface="Arial" charset="0"/>
                        </a:rPr>
                        <a:t>)</a:t>
                      </a:r>
                    </a:p>
                  </a:txBody>
                  <a:tcPr marL="91427" marR="91427"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endParaRPr kumimoji="0" lang="en-US" sz="1700" b="0" i="0" u="none" strike="noStrike" cap="none" normalizeH="0" baseline="0" smtClean="0">
                        <a:ln>
                          <a:noFill/>
                        </a:ln>
                        <a:solidFill>
                          <a:schemeClr val="tx1"/>
                        </a:solidFill>
                        <a:effectLst/>
                        <a:latin typeface="Arial" charset="0"/>
                      </a:endParaRPr>
                    </a:p>
                  </a:txBody>
                  <a:tcPr marL="91427" marR="91427" marT="45713" marB="45713" horzOverflow="overflow">
                    <a:lnL>
                      <a:noFill/>
                    </a:lnL>
                    <a:lnR cap="flat">
                      <a:noFill/>
                    </a:lnR>
                    <a:lnT>
                      <a:noFill/>
                    </a:lnT>
                    <a:lnB>
                      <a:noFill/>
                    </a:lnB>
                    <a:lnTlToBr>
                      <a:noFill/>
                    </a:lnTlToBr>
                    <a:lnBlToTr>
                      <a:noFill/>
                    </a:lnBlToTr>
                    <a:noFill/>
                  </a:tcPr>
                </a:tc>
              </a:tr>
              <a:tr h="373063">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r>
                        <a:rPr kumimoji="0" lang="en-US" sz="1700" b="0" i="0" u="none" strike="noStrike" cap="none" normalizeH="0" baseline="0" smtClean="0">
                          <a:ln>
                            <a:noFill/>
                          </a:ln>
                          <a:solidFill>
                            <a:schemeClr val="tx1"/>
                          </a:solidFill>
                          <a:effectLst/>
                          <a:latin typeface="Arial" charset="0"/>
                        </a:rPr>
                        <a:t>CRC-8-</a:t>
                      </a:r>
                      <a:r>
                        <a:rPr kumimoji="0" lang="en-US" sz="1700" b="0" i="0" u="none" strike="noStrike" cap="none" normalizeH="0" baseline="0" smtClean="0">
                          <a:ln>
                            <a:noFill/>
                          </a:ln>
                          <a:solidFill>
                            <a:schemeClr val="tx1"/>
                          </a:solidFill>
                          <a:effectLst/>
                          <a:latin typeface="Arial" charset="0"/>
                          <a:hlinkClick r:id="rId7" tooltip="Asynchronous Transfer Mode"/>
                        </a:rPr>
                        <a:t>ATM</a:t>
                      </a:r>
                      <a:endParaRPr kumimoji="0" lang="en-US" sz="1700" b="0" i="0" u="none" strike="noStrike" cap="none" normalizeH="0" baseline="0" smtClean="0">
                        <a:ln>
                          <a:noFill/>
                        </a:ln>
                        <a:solidFill>
                          <a:schemeClr val="tx1"/>
                        </a:solidFill>
                        <a:effectLst/>
                        <a:latin typeface="Arial" charset="0"/>
                      </a:endParaRPr>
                    </a:p>
                  </a:txBody>
                  <a:tcPr marL="91427" marR="91427" marT="45713" marB="45713"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8</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2</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0" smtClean="0">
                          <a:ln>
                            <a:noFill/>
                          </a:ln>
                          <a:solidFill>
                            <a:schemeClr val="tx1"/>
                          </a:solidFill>
                          <a:effectLst/>
                          <a:latin typeface="Arial" charset="0"/>
                        </a:rPr>
                        <a:t> + 1 (ATM </a:t>
                      </a:r>
                      <a:r>
                        <a:rPr kumimoji="0" lang="en-US" sz="1700" b="0" i="0" u="none" strike="noStrike" cap="none" normalizeH="0" baseline="0" smtClean="0">
                          <a:ln>
                            <a:noFill/>
                          </a:ln>
                          <a:solidFill>
                            <a:schemeClr val="tx1"/>
                          </a:solidFill>
                          <a:effectLst/>
                          <a:latin typeface="Arial" charset="0"/>
                          <a:hlinkClick r:id="rId8" tooltip="Header Error Correction"/>
                        </a:rPr>
                        <a:t>HEC</a:t>
                      </a:r>
                      <a:r>
                        <a:rPr kumimoji="0" lang="en-US" sz="1700" b="0" i="0" u="none" strike="noStrike" cap="none" normalizeH="0" baseline="0" smtClean="0">
                          <a:ln>
                            <a:noFill/>
                          </a:ln>
                          <a:solidFill>
                            <a:schemeClr val="tx1"/>
                          </a:solidFill>
                          <a:effectLst/>
                          <a:latin typeface="Arial" charset="0"/>
                        </a:rPr>
                        <a:t>)</a:t>
                      </a:r>
                    </a:p>
                  </a:txBody>
                  <a:tcPr marL="91427" marR="91427"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endParaRPr kumimoji="0" lang="en-US" sz="1700" b="0" i="0" u="none" strike="noStrike" cap="none" normalizeH="0" baseline="0" smtClean="0">
                        <a:ln>
                          <a:noFill/>
                        </a:ln>
                        <a:solidFill>
                          <a:schemeClr val="tx1"/>
                        </a:solidFill>
                        <a:effectLst/>
                        <a:latin typeface="Arial" charset="0"/>
                      </a:endParaRPr>
                    </a:p>
                  </a:txBody>
                  <a:tcPr marL="91427" marR="91427" marT="45713" marB="45713" horzOverflow="overflow">
                    <a:lnL>
                      <a:noFill/>
                    </a:lnL>
                    <a:lnR cap="flat">
                      <a:noFill/>
                    </a:lnR>
                    <a:lnT>
                      <a:noFill/>
                    </a:lnT>
                    <a:lnB>
                      <a:noFill/>
                    </a:lnB>
                    <a:lnTlToBr>
                      <a:noFill/>
                    </a:lnTlToBr>
                    <a:lnBlToTr>
                      <a:noFill/>
                    </a:lnBlToTr>
                    <a:noFill/>
                  </a:tcPr>
                </a:tc>
              </a:tr>
              <a:tr h="373063">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r>
                        <a:rPr kumimoji="0" lang="en-US" sz="1700" b="0" i="0" u="none" strike="noStrike" cap="none" normalizeH="0" baseline="0" smtClean="0">
                          <a:ln>
                            <a:noFill/>
                          </a:ln>
                          <a:solidFill>
                            <a:schemeClr val="tx1"/>
                          </a:solidFill>
                          <a:effectLst/>
                          <a:latin typeface="Arial" charset="0"/>
                        </a:rPr>
                        <a:t>CRC-8-</a:t>
                      </a:r>
                      <a:r>
                        <a:rPr kumimoji="0" lang="en-US" sz="1700" b="0" i="0" u="none" strike="noStrike" cap="none" normalizeH="0" baseline="0" smtClean="0">
                          <a:ln>
                            <a:noFill/>
                          </a:ln>
                          <a:solidFill>
                            <a:schemeClr val="tx1"/>
                          </a:solidFill>
                          <a:effectLst/>
                          <a:latin typeface="Arial" charset="0"/>
                          <a:hlinkClick r:id="rId9" tooltip="CCITT"/>
                        </a:rPr>
                        <a:t>CCITT</a:t>
                      </a:r>
                      <a:endParaRPr kumimoji="0" lang="en-US" sz="1700" b="0" i="0" u="none" strike="noStrike" cap="none" normalizeH="0" baseline="0" smtClean="0">
                        <a:ln>
                          <a:noFill/>
                        </a:ln>
                        <a:solidFill>
                          <a:schemeClr val="tx1"/>
                        </a:solidFill>
                        <a:effectLst/>
                        <a:latin typeface="Arial" charset="0"/>
                      </a:endParaRPr>
                    </a:p>
                  </a:txBody>
                  <a:tcPr marL="91427" marR="91427" marT="45713" marB="45713"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8</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7</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3</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2</a:t>
                      </a:r>
                      <a:r>
                        <a:rPr kumimoji="0" lang="en-US" sz="1700" b="0" i="0" u="none" strike="noStrike" cap="none" normalizeH="0" baseline="0" smtClean="0">
                          <a:ln>
                            <a:noFill/>
                          </a:ln>
                          <a:solidFill>
                            <a:schemeClr val="tx1"/>
                          </a:solidFill>
                          <a:effectLst/>
                          <a:latin typeface="Arial" charset="0"/>
                        </a:rPr>
                        <a:t> + 1 (</a:t>
                      </a:r>
                      <a:r>
                        <a:rPr kumimoji="0" lang="en-US" sz="1700" b="0" i="0" u="none" strike="noStrike" cap="none" normalizeH="0" baseline="0" smtClean="0">
                          <a:ln>
                            <a:noFill/>
                          </a:ln>
                          <a:solidFill>
                            <a:schemeClr val="tx1"/>
                          </a:solidFill>
                          <a:effectLst/>
                          <a:latin typeface="Arial" charset="0"/>
                          <a:hlinkClick r:id="rId10" tooltip="1-Wire"/>
                        </a:rPr>
                        <a:t>1-Wire</a:t>
                      </a:r>
                      <a:r>
                        <a:rPr kumimoji="0" lang="en-US" sz="1700" b="0" i="0" u="none" strike="noStrike" cap="none" normalizeH="0" baseline="0" smtClean="0">
                          <a:ln>
                            <a:noFill/>
                          </a:ln>
                          <a:solidFill>
                            <a:schemeClr val="tx1"/>
                          </a:solidFill>
                          <a:effectLst/>
                          <a:latin typeface="Arial" charset="0"/>
                        </a:rPr>
                        <a:t> </a:t>
                      </a:r>
                      <a:r>
                        <a:rPr kumimoji="0" lang="en-US" sz="1700" b="0" i="0" u="none" strike="noStrike" cap="none" normalizeH="0" baseline="0" smtClean="0">
                          <a:ln>
                            <a:noFill/>
                          </a:ln>
                          <a:solidFill>
                            <a:schemeClr val="tx1"/>
                          </a:solidFill>
                          <a:effectLst/>
                          <a:latin typeface="Arial" charset="0"/>
                          <a:hlinkClick r:id="rId11" tooltip="Bus (computing)"/>
                        </a:rPr>
                        <a:t>bus</a:t>
                      </a:r>
                      <a:r>
                        <a:rPr kumimoji="0" lang="en-US" sz="1700" b="0" i="0" u="none" strike="noStrike" cap="none" normalizeH="0" baseline="0" smtClean="0">
                          <a:ln>
                            <a:noFill/>
                          </a:ln>
                          <a:solidFill>
                            <a:schemeClr val="tx1"/>
                          </a:solidFill>
                          <a:effectLst/>
                          <a:latin typeface="Arial" charset="0"/>
                        </a:rPr>
                        <a:t>)</a:t>
                      </a:r>
                    </a:p>
                  </a:txBody>
                  <a:tcPr marL="91427" marR="91427"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endParaRPr kumimoji="0" lang="en-US" sz="1700" b="0" i="0" u="none" strike="noStrike" cap="none" normalizeH="0" baseline="0" smtClean="0">
                        <a:ln>
                          <a:noFill/>
                        </a:ln>
                        <a:solidFill>
                          <a:schemeClr val="tx1"/>
                        </a:solidFill>
                        <a:effectLst/>
                        <a:latin typeface="Arial" charset="0"/>
                      </a:endParaRPr>
                    </a:p>
                  </a:txBody>
                  <a:tcPr marL="91427" marR="91427" marT="45713" marB="45713" horzOverflow="overflow">
                    <a:lnL>
                      <a:noFill/>
                    </a:lnL>
                    <a:lnR cap="flat">
                      <a:noFill/>
                    </a:lnR>
                    <a:lnT>
                      <a:noFill/>
                    </a:lnT>
                    <a:lnB>
                      <a:noFill/>
                    </a:lnB>
                    <a:lnTlToBr>
                      <a:noFill/>
                    </a:lnTlToBr>
                    <a:lnBlToTr>
                      <a:noFill/>
                    </a:lnBlToTr>
                    <a:noFill/>
                  </a:tcPr>
                </a:tc>
              </a:tr>
              <a:tr h="371475">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r>
                        <a:rPr kumimoji="0" lang="en-US" sz="1700" b="0" i="0" u="none" strike="noStrike" cap="none" normalizeH="0" baseline="0" smtClean="0">
                          <a:ln>
                            <a:noFill/>
                          </a:ln>
                          <a:solidFill>
                            <a:schemeClr val="tx1"/>
                          </a:solidFill>
                          <a:effectLst/>
                          <a:latin typeface="Arial" charset="0"/>
                        </a:rPr>
                        <a:t>CRC-8-</a:t>
                      </a:r>
                      <a:r>
                        <a:rPr kumimoji="0" lang="en-US" sz="1700" b="0" i="0" u="none" strike="noStrike" cap="none" normalizeH="0" baseline="0" smtClean="0">
                          <a:ln>
                            <a:noFill/>
                          </a:ln>
                          <a:solidFill>
                            <a:schemeClr val="tx1"/>
                          </a:solidFill>
                          <a:effectLst/>
                          <a:latin typeface="Arial" charset="0"/>
                          <a:hlinkClick r:id="rId12" tooltip="Dallas Semiconductor"/>
                        </a:rPr>
                        <a:t>Dallas</a:t>
                      </a:r>
                      <a:r>
                        <a:rPr kumimoji="0" lang="en-US" sz="1700" b="0" i="0" u="none" strike="noStrike" cap="none" normalizeH="0" baseline="0" smtClean="0">
                          <a:ln>
                            <a:noFill/>
                          </a:ln>
                          <a:solidFill>
                            <a:schemeClr val="tx1"/>
                          </a:solidFill>
                          <a:effectLst/>
                          <a:latin typeface="Arial" charset="0"/>
                        </a:rPr>
                        <a:t>/</a:t>
                      </a:r>
                      <a:r>
                        <a:rPr kumimoji="0" lang="en-US" sz="1700" b="0" i="0" u="none" strike="noStrike" cap="none" normalizeH="0" baseline="0" smtClean="0">
                          <a:ln>
                            <a:noFill/>
                          </a:ln>
                          <a:solidFill>
                            <a:schemeClr val="tx1"/>
                          </a:solidFill>
                          <a:effectLst/>
                          <a:latin typeface="Arial" charset="0"/>
                          <a:hlinkClick r:id="rId13" tooltip="Maxim Integrated Products"/>
                        </a:rPr>
                        <a:t>Maxim</a:t>
                      </a:r>
                      <a:endParaRPr kumimoji="0" lang="en-US" sz="1700" b="0" i="0" u="none" strike="noStrike" cap="none" normalizeH="0" baseline="0" smtClean="0">
                        <a:ln>
                          <a:noFill/>
                        </a:ln>
                        <a:solidFill>
                          <a:schemeClr val="tx1"/>
                        </a:solidFill>
                        <a:effectLst/>
                        <a:latin typeface="Arial" charset="0"/>
                      </a:endParaRPr>
                    </a:p>
                  </a:txBody>
                  <a:tcPr marL="91427" marR="91427" marT="45713" marB="45713"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8</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5</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4</a:t>
                      </a:r>
                      <a:r>
                        <a:rPr kumimoji="0" lang="en-US" sz="1700" b="0" i="0" u="none" strike="noStrike" cap="none" normalizeH="0" baseline="0" smtClean="0">
                          <a:ln>
                            <a:noFill/>
                          </a:ln>
                          <a:solidFill>
                            <a:schemeClr val="tx1"/>
                          </a:solidFill>
                          <a:effectLst/>
                          <a:latin typeface="Arial" charset="0"/>
                        </a:rPr>
                        <a:t> + 1 (</a:t>
                      </a:r>
                      <a:r>
                        <a:rPr kumimoji="0" lang="en-US" sz="1700" b="0" i="0" u="none" strike="noStrike" cap="none" normalizeH="0" baseline="0" smtClean="0">
                          <a:ln>
                            <a:noFill/>
                          </a:ln>
                          <a:solidFill>
                            <a:schemeClr val="tx1"/>
                          </a:solidFill>
                          <a:effectLst/>
                          <a:latin typeface="Arial" charset="0"/>
                          <a:hlinkClick r:id="rId10" tooltip="1-Wire"/>
                        </a:rPr>
                        <a:t>1-Wire</a:t>
                      </a:r>
                      <a:r>
                        <a:rPr kumimoji="0" lang="en-US" sz="1700" b="0" i="0" u="none" strike="noStrike" cap="none" normalizeH="0" baseline="0" smtClean="0">
                          <a:ln>
                            <a:noFill/>
                          </a:ln>
                          <a:solidFill>
                            <a:schemeClr val="tx1"/>
                          </a:solidFill>
                          <a:effectLst/>
                          <a:latin typeface="Arial" charset="0"/>
                        </a:rPr>
                        <a:t> </a:t>
                      </a:r>
                      <a:r>
                        <a:rPr kumimoji="0" lang="en-US" sz="1700" b="0" i="0" u="none" strike="noStrike" cap="none" normalizeH="0" baseline="0" smtClean="0">
                          <a:ln>
                            <a:noFill/>
                          </a:ln>
                          <a:solidFill>
                            <a:schemeClr val="tx1"/>
                          </a:solidFill>
                          <a:effectLst/>
                          <a:latin typeface="Arial" charset="0"/>
                          <a:hlinkClick r:id="rId11" tooltip="Bus (computing)"/>
                        </a:rPr>
                        <a:t>bus</a:t>
                      </a:r>
                      <a:r>
                        <a:rPr kumimoji="0" lang="en-US" sz="1700" b="0" i="0" u="none" strike="noStrike" cap="none" normalizeH="0" baseline="0" smtClean="0">
                          <a:ln>
                            <a:noFill/>
                          </a:ln>
                          <a:solidFill>
                            <a:schemeClr val="tx1"/>
                          </a:solidFill>
                          <a:effectLst/>
                          <a:latin typeface="Arial" charset="0"/>
                        </a:rPr>
                        <a:t>)</a:t>
                      </a:r>
                    </a:p>
                  </a:txBody>
                  <a:tcPr marL="91427" marR="91427"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endParaRPr kumimoji="0" lang="en-US" sz="1700" b="0" i="0" u="none" strike="noStrike" cap="none" normalizeH="0" baseline="0" smtClean="0">
                        <a:ln>
                          <a:noFill/>
                        </a:ln>
                        <a:solidFill>
                          <a:schemeClr val="tx1"/>
                        </a:solidFill>
                        <a:effectLst/>
                        <a:latin typeface="Arial" charset="0"/>
                      </a:endParaRPr>
                    </a:p>
                  </a:txBody>
                  <a:tcPr marL="91427" marR="91427" marT="45713" marB="45713" horzOverflow="overflow">
                    <a:lnL>
                      <a:noFill/>
                    </a:lnL>
                    <a:lnR cap="flat">
                      <a:noFill/>
                    </a:lnR>
                    <a:lnT>
                      <a:noFill/>
                    </a:lnT>
                    <a:lnB>
                      <a:noFill/>
                    </a:lnB>
                    <a:lnTlToBr>
                      <a:noFill/>
                    </a:lnTlToBr>
                    <a:lnBlToTr>
                      <a:noFill/>
                    </a:lnBlToTr>
                    <a:noFill/>
                  </a:tcPr>
                </a:tc>
              </a:tr>
              <a:tr h="373063">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r>
                        <a:rPr kumimoji="0" lang="en-US" sz="1700" b="0" i="0" u="none" strike="noStrike" cap="none" normalizeH="0" baseline="0" smtClean="0">
                          <a:ln>
                            <a:noFill/>
                          </a:ln>
                          <a:solidFill>
                            <a:schemeClr val="tx1"/>
                          </a:solidFill>
                          <a:effectLst/>
                          <a:latin typeface="Arial" charset="0"/>
                        </a:rPr>
                        <a:t>CRC-8</a:t>
                      </a:r>
                    </a:p>
                  </a:txBody>
                  <a:tcPr marL="91427" marR="91427" marT="45713" marB="45713"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8</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7</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6</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4</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2</a:t>
                      </a:r>
                      <a:r>
                        <a:rPr kumimoji="0" lang="en-US" sz="1700" b="0" i="0" u="none" strike="noStrike" cap="none" normalizeH="0" baseline="0" smtClean="0">
                          <a:ln>
                            <a:noFill/>
                          </a:ln>
                          <a:solidFill>
                            <a:schemeClr val="tx1"/>
                          </a:solidFill>
                          <a:effectLst/>
                          <a:latin typeface="Arial" charset="0"/>
                        </a:rPr>
                        <a:t> + 1</a:t>
                      </a:r>
                    </a:p>
                  </a:txBody>
                  <a:tcPr marL="91427" marR="91427"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endParaRPr kumimoji="0" lang="en-US" sz="1700" b="0" i="0" u="none" strike="noStrike" cap="none" normalizeH="0" baseline="0" smtClean="0">
                        <a:ln>
                          <a:noFill/>
                        </a:ln>
                        <a:solidFill>
                          <a:schemeClr val="tx1"/>
                        </a:solidFill>
                        <a:effectLst/>
                        <a:latin typeface="Arial" charset="0"/>
                      </a:endParaRPr>
                    </a:p>
                  </a:txBody>
                  <a:tcPr marL="91427" marR="91427" marT="45713" marB="45713" horzOverflow="overflow">
                    <a:lnL>
                      <a:noFill/>
                    </a:lnL>
                    <a:lnR cap="flat">
                      <a:noFill/>
                    </a:lnR>
                    <a:lnT>
                      <a:noFill/>
                    </a:lnT>
                    <a:lnB>
                      <a:noFill/>
                    </a:lnB>
                    <a:lnTlToBr>
                      <a:noFill/>
                    </a:lnTlToBr>
                    <a:lnBlToTr>
                      <a:noFill/>
                    </a:lnBlToTr>
                    <a:noFill/>
                  </a:tcPr>
                </a:tc>
              </a:tr>
              <a:tr h="373063">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r>
                        <a:rPr kumimoji="0" lang="en-US" sz="1700" b="0" i="0" u="none" strike="noStrike" cap="none" normalizeH="0" baseline="0" smtClean="0">
                          <a:ln>
                            <a:noFill/>
                          </a:ln>
                          <a:solidFill>
                            <a:schemeClr val="tx1"/>
                          </a:solidFill>
                          <a:effectLst/>
                          <a:latin typeface="Arial" charset="0"/>
                        </a:rPr>
                        <a:t>CRC-8-SAE J1850</a:t>
                      </a:r>
                    </a:p>
                  </a:txBody>
                  <a:tcPr marL="91427" marR="91427" marT="45713" marB="45713"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8</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4</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3</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2</a:t>
                      </a:r>
                      <a:r>
                        <a:rPr kumimoji="0" lang="en-US" sz="1700" b="0" i="0" u="none" strike="noStrike" cap="none" normalizeH="0" baseline="0" smtClean="0">
                          <a:ln>
                            <a:noFill/>
                          </a:ln>
                          <a:solidFill>
                            <a:schemeClr val="tx1"/>
                          </a:solidFill>
                          <a:effectLst/>
                          <a:latin typeface="Arial" charset="0"/>
                        </a:rPr>
                        <a:t> + 1</a:t>
                      </a:r>
                    </a:p>
                  </a:txBody>
                  <a:tcPr marL="91427" marR="91427"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endParaRPr kumimoji="0" lang="en-US" sz="1700" b="0" i="0" u="none" strike="noStrike" cap="none" normalizeH="0" baseline="0" smtClean="0">
                        <a:ln>
                          <a:noFill/>
                        </a:ln>
                        <a:solidFill>
                          <a:schemeClr val="tx1"/>
                        </a:solidFill>
                        <a:effectLst/>
                        <a:latin typeface="Arial" charset="0"/>
                      </a:endParaRPr>
                    </a:p>
                  </a:txBody>
                  <a:tcPr marL="91427" marR="91427" marT="45713" marB="45713" horzOverflow="overflow">
                    <a:lnL>
                      <a:noFill/>
                    </a:lnL>
                    <a:lnR cap="flat">
                      <a:noFill/>
                    </a:lnR>
                    <a:lnT>
                      <a:noFill/>
                    </a:lnT>
                    <a:lnB>
                      <a:noFill/>
                    </a:lnB>
                    <a:lnTlToBr>
                      <a:noFill/>
                    </a:lnTlToBr>
                    <a:lnBlToTr>
                      <a:noFill/>
                    </a:lnBlToTr>
                    <a:noFill/>
                  </a:tcPr>
                </a:tc>
              </a:tr>
              <a:tr h="373063">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r>
                        <a:rPr kumimoji="0" lang="en-US" sz="1700" b="0" i="0" u="none" strike="noStrike" cap="none" normalizeH="0" baseline="0" smtClean="0">
                          <a:ln>
                            <a:noFill/>
                          </a:ln>
                          <a:solidFill>
                            <a:schemeClr val="tx1"/>
                          </a:solidFill>
                          <a:effectLst/>
                          <a:latin typeface="Arial" charset="0"/>
                        </a:rPr>
                        <a:t>CRC-10</a:t>
                      </a:r>
                    </a:p>
                  </a:txBody>
                  <a:tcPr marL="91427" marR="91427" marT="45713" marB="45713"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10</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9</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5</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4</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0" smtClean="0">
                          <a:ln>
                            <a:noFill/>
                          </a:ln>
                          <a:solidFill>
                            <a:schemeClr val="tx1"/>
                          </a:solidFill>
                          <a:effectLst/>
                          <a:latin typeface="Arial" charset="0"/>
                        </a:rPr>
                        <a:t> + 1</a:t>
                      </a:r>
                    </a:p>
                  </a:txBody>
                  <a:tcPr marL="91427" marR="91427"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endParaRPr kumimoji="0" lang="en-US" sz="1700" b="0" i="0" u="none" strike="noStrike" cap="none" normalizeH="0" baseline="0" smtClean="0">
                        <a:ln>
                          <a:noFill/>
                        </a:ln>
                        <a:solidFill>
                          <a:schemeClr val="tx1"/>
                        </a:solidFill>
                        <a:effectLst/>
                        <a:latin typeface="Arial" charset="0"/>
                      </a:endParaRPr>
                    </a:p>
                  </a:txBody>
                  <a:tcPr marL="91427" marR="91427" marT="45713" marB="45713" horzOverflow="overflow">
                    <a:lnL>
                      <a:noFill/>
                    </a:lnL>
                    <a:lnR cap="flat">
                      <a:noFill/>
                    </a:lnR>
                    <a:lnT>
                      <a:noFill/>
                    </a:lnT>
                    <a:lnB>
                      <a:noFill/>
                    </a:lnB>
                    <a:lnTlToBr>
                      <a:noFill/>
                    </a:lnTlToBr>
                    <a:lnBlToTr>
                      <a:noFill/>
                    </a:lnBlToTr>
                    <a:noFill/>
                  </a:tcPr>
                </a:tc>
              </a:tr>
              <a:tr h="373063">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r>
                        <a:rPr kumimoji="0" lang="en-US" sz="1700" b="0" i="0" u="none" strike="noStrike" cap="none" normalizeH="0" baseline="0" smtClean="0">
                          <a:ln>
                            <a:noFill/>
                          </a:ln>
                          <a:solidFill>
                            <a:schemeClr val="tx1"/>
                          </a:solidFill>
                          <a:effectLst/>
                          <a:latin typeface="Arial" charset="0"/>
                        </a:rPr>
                        <a:t>CRC-11</a:t>
                      </a:r>
                    </a:p>
                  </a:txBody>
                  <a:tcPr marL="91427" marR="91427" marT="45713" marB="45713"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11</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9</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8</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7</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2</a:t>
                      </a:r>
                      <a:r>
                        <a:rPr kumimoji="0" lang="en-US" sz="1700" b="0" i="0" u="none" strike="noStrike" cap="none" normalizeH="0" baseline="0" smtClean="0">
                          <a:ln>
                            <a:noFill/>
                          </a:ln>
                          <a:solidFill>
                            <a:schemeClr val="tx1"/>
                          </a:solidFill>
                          <a:effectLst/>
                          <a:latin typeface="Arial" charset="0"/>
                        </a:rPr>
                        <a:t> + 1 (</a:t>
                      </a:r>
                      <a:r>
                        <a:rPr kumimoji="0" lang="en-US" sz="1700" b="0" i="0" u="none" strike="noStrike" cap="none" normalizeH="0" baseline="0" smtClean="0">
                          <a:ln>
                            <a:noFill/>
                          </a:ln>
                          <a:solidFill>
                            <a:schemeClr val="tx1"/>
                          </a:solidFill>
                          <a:effectLst/>
                          <a:latin typeface="Arial" charset="0"/>
                          <a:hlinkClick r:id="rId14" tooltip="FlexRay"/>
                        </a:rPr>
                        <a:t>FlexRay</a:t>
                      </a:r>
                      <a:r>
                        <a:rPr kumimoji="0" lang="en-US" sz="1700" b="0" i="0" u="none" strike="noStrike" cap="none" normalizeH="0" baseline="0" smtClean="0">
                          <a:ln>
                            <a:noFill/>
                          </a:ln>
                          <a:solidFill>
                            <a:schemeClr val="tx1"/>
                          </a:solidFill>
                          <a:effectLst/>
                          <a:latin typeface="Arial" charset="0"/>
                        </a:rPr>
                        <a:t>)</a:t>
                      </a:r>
                    </a:p>
                  </a:txBody>
                  <a:tcPr marL="91427" marR="91427"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endParaRPr kumimoji="0" lang="en-US" sz="1700" b="0" i="0" u="none" strike="noStrike" cap="none" normalizeH="0" baseline="0" smtClean="0">
                        <a:ln>
                          <a:noFill/>
                        </a:ln>
                        <a:solidFill>
                          <a:schemeClr val="tx1"/>
                        </a:solidFill>
                        <a:effectLst/>
                        <a:latin typeface="Arial" charset="0"/>
                      </a:endParaRPr>
                    </a:p>
                  </a:txBody>
                  <a:tcPr marL="91427" marR="91427" marT="45713" marB="45713" horzOverflow="overflow">
                    <a:lnL>
                      <a:noFill/>
                    </a:lnL>
                    <a:lnR cap="flat">
                      <a:noFill/>
                    </a:lnR>
                    <a:lnT>
                      <a:noFill/>
                    </a:lnT>
                    <a:lnB>
                      <a:noFill/>
                    </a:lnB>
                    <a:lnTlToBr>
                      <a:noFill/>
                    </a:lnTlToBr>
                    <a:lnBlToTr>
                      <a:noFill/>
                    </a:lnBlToTr>
                    <a:noFill/>
                  </a:tcPr>
                </a:tc>
              </a:tr>
              <a:tr h="371475">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r>
                        <a:rPr kumimoji="0" lang="en-US" sz="1700" b="0" i="0" u="none" strike="noStrike" cap="none" normalizeH="0" baseline="0" smtClean="0">
                          <a:ln>
                            <a:noFill/>
                          </a:ln>
                          <a:solidFill>
                            <a:schemeClr val="tx1"/>
                          </a:solidFill>
                          <a:effectLst/>
                          <a:latin typeface="Arial" charset="0"/>
                        </a:rPr>
                        <a:t>CRC-12</a:t>
                      </a:r>
                    </a:p>
                  </a:txBody>
                  <a:tcPr marL="91427" marR="91427" marT="45713" marB="45713"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12</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11</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3</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2</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0" smtClean="0">
                          <a:ln>
                            <a:noFill/>
                          </a:ln>
                          <a:solidFill>
                            <a:schemeClr val="tx1"/>
                          </a:solidFill>
                          <a:effectLst/>
                          <a:latin typeface="Arial" charset="0"/>
                        </a:rPr>
                        <a:t> + 1 (telecom systems)</a:t>
                      </a:r>
                    </a:p>
                  </a:txBody>
                  <a:tcPr marL="91427" marR="91427"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endParaRPr kumimoji="0" lang="en-US" sz="1700" b="0" i="0" u="none" strike="noStrike" cap="none" normalizeH="0" baseline="0" smtClean="0">
                        <a:ln>
                          <a:noFill/>
                        </a:ln>
                        <a:solidFill>
                          <a:schemeClr val="tx1"/>
                        </a:solidFill>
                        <a:effectLst/>
                        <a:latin typeface="Arial" charset="0"/>
                      </a:endParaRPr>
                    </a:p>
                  </a:txBody>
                  <a:tcPr marL="91427" marR="91427" marT="45713" marB="45713" horzOverflow="overflow">
                    <a:lnL>
                      <a:noFill/>
                    </a:lnL>
                    <a:lnR cap="flat">
                      <a:noFill/>
                    </a:lnR>
                    <a:lnT>
                      <a:noFill/>
                    </a:lnT>
                    <a:lnB>
                      <a:noFill/>
                    </a:lnB>
                    <a:lnTlToBr>
                      <a:noFill/>
                    </a:lnTlToBr>
                    <a:lnBlToTr>
                      <a:noFill/>
                    </a:lnBlToTr>
                    <a:noFill/>
                  </a:tcPr>
                </a:tc>
              </a:tr>
              <a:tr h="373063">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r>
                        <a:rPr kumimoji="0" lang="en-US" sz="1700" b="0" i="0" u="none" strike="noStrike" cap="none" normalizeH="0" baseline="0" smtClean="0">
                          <a:ln>
                            <a:noFill/>
                          </a:ln>
                          <a:solidFill>
                            <a:schemeClr val="tx1"/>
                          </a:solidFill>
                          <a:effectLst/>
                          <a:latin typeface="Arial" charset="0"/>
                        </a:rPr>
                        <a:t>CRC-15-</a:t>
                      </a:r>
                      <a:r>
                        <a:rPr kumimoji="0" lang="en-US" sz="1700" b="0" i="0" u="none" strike="noStrike" cap="none" normalizeH="0" baseline="0" smtClean="0">
                          <a:ln>
                            <a:noFill/>
                          </a:ln>
                          <a:solidFill>
                            <a:schemeClr val="tx1"/>
                          </a:solidFill>
                          <a:effectLst/>
                          <a:latin typeface="Arial" charset="0"/>
                          <a:hlinkClick r:id="rId15" tooltip="Controller Area Network"/>
                        </a:rPr>
                        <a:t>CAN</a:t>
                      </a:r>
                      <a:endParaRPr kumimoji="0" lang="en-US" sz="1700" b="0" i="0" u="none" strike="noStrike" cap="none" normalizeH="0" baseline="0" smtClean="0">
                        <a:ln>
                          <a:noFill/>
                        </a:ln>
                        <a:solidFill>
                          <a:schemeClr val="tx1"/>
                        </a:solidFill>
                        <a:effectLst/>
                        <a:latin typeface="Arial" charset="0"/>
                      </a:endParaRPr>
                    </a:p>
                  </a:txBody>
                  <a:tcPr marL="91427" marR="91427" marT="45713" marB="45713"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15</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14</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10</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8</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7</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4</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3</a:t>
                      </a:r>
                      <a:r>
                        <a:rPr kumimoji="0" lang="en-US" sz="1700" b="0" i="0" u="none" strike="noStrike" cap="none" normalizeH="0" baseline="0" smtClean="0">
                          <a:ln>
                            <a:noFill/>
                          </a:ln>
                          <a:solidFill>
                            <a:schemeClr val="tx1"/>
                          </a:solidFill>
                          <a:effectLst/>
                          <a:latin typeface="Arial" charset="0"/>
                        </a:rPr>
                        <a:t> + 1</a:t>
                      </a:r>
                    </a:p>
                  </a:txBody>
                  <a:tcPr marL="91427" marR="91427" marT="45713" marB="45713"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endParaRPr kumimoji="0" lang="en-US" sz="1700" b="0" i="0" u="none" strike="noStrike" cap="none" normalizeH="0" baseline="0" smtClean="0">
                        <a:ln>
                          <a:noFill/>
                        </a:ln>
                        <a:solidFill>
                          <a:schemeClr val="tx1"/>
                        </a:solidFill>
                        <a:effectLst/>
                        <a:latin typeface="Arial" charset="0"/>
                      </a:endParaRPr>
                    </a:p>
                  </a:txBody>
                  <a:tcPr marL="91427" marR="91427" marT="45713" marB="45713"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457200" y="79375"/>
            <a:ext cx="8229600" cy="1139825"/>
          </a:xfrm>
        </p:spPr>
        <p:txBody>
          <a:bodyPr/>
          <a:lstStyle/>
          <a:p>
            <a:r>
              <a:rPr lang="en-US"/>
              <a:t>Các CRCs thông dụng</a:t>
            </a:r>
          </a:p>
        </p:txBody>
      </p:sp>
      <p:graphicFrame>
        <p:nvGraphicFramePr>
          <p:cNvPr id="212995" name="Group 3"/>
          <p:cNvGraphicFramePr>
            <a:graphicFrameLocks noGrp="1"/>
          </p:cNvGraphicFramePr>
          <p:nvPr/>
        </p:nvGraphicFramePr>
        <p:xfrm>
          <a:off x="304800" y="838200"/>
          <a:ext cx="8534400" cy="5429250"/>
        </p:xfrm>
        <a:graphic>
          <a:graphicData uri="http://schemas.openxmlformats.org/drawingml/2006/table">
            <a:tbl>
              <a:tblPr/>
              <a:tblGrid>
                <a:gridCol w="2667000"/>
                <a:gridCol w="5638800"/>
                <a:gridCol w="228600"/>
              </a:tblGrid>
              <a:tr h="652463">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r>
                        <a:rPr kumimoji="0" lang="en-US" sz="1700" b="0" i="0" u="none" strike="noStrike" cap="none" normalizeH="0" baseline="0" smtClean="0">
                          <a:ln>
                            <a:noFill/>
                          </a:ln>
                          <a:solidFill>
                            <a:schemeClr val="tx1"/>
                          </a:solidFill>
                          <a:effectLst/>
                          <a:latin typeface="Arial" charset="0"/>
                        </a:rPr>
                        <a:t>CRC-16-CCITT</a:t>
                      </a:r>
                    </a:p>
                  </a:txBody>
                  <a:tcPr marL="91427" marR="91427" marT="45713" marB="45713"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16</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12</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5</a:t>
                      </a:r>
                      <a:r>
                        <a:rPr kumimoji="0" lang="en-US" sz="1700" b="0" i="0" u="none" strike="noStrike" cap="none" normalizeH="0" baseline="0" smtClean="0">
                          <a:ln>
                            <a:noFill/>
                          </a:ln>
                          <a:solidFill>
                            <a:schemeClr val="tx1"/>
                          </a:solidFill>
                          <a:effectLst/>
                          <a:latin typeface="Arial" charset="0"/>
                        </a:rPr>
                        <a:t> + 1 (</a:t>
                      </a:r>
                      <a:r>
                        <a:rPr kumimoji="0" lang="en-US" sz="1700" b="0" i="0" u="none" strike="noStrike" cap="none" normalizeH="0" baseline="0" smtClean="0">
                          <a:ln>
                            <a:noFill/>
                          </a:ln>
                          <a:solidFill>
                            <a:schemeClr val="tx1"/>
                          </a:solidFill>
                          <a:effectLst/>
                          <a:latin typeface="Arial" charset="0"/>
                          <a:hlinkClick r:id="rId2" tooltip="X.25"/>
                        </a:rPr>
                        <a:t>X.25</a:t>
                      </a:r>
                      <a:r>
                        <a:rPr kumimoji="0" lang="en-US" sz="1700" b="0" i="0" u="none" strike="noStrike" cap="none" normalizeH="0" baseline="0" smtClean="0">
                          <a:ln>
                            <a:noFill/>
                          </a:ln>
                          <a:solidFill>
                            <a:schemeClr val="tx1"/>
                          </a:solidFill>
                          <a:effectLst/>
                          <a:latin typeface="Arial" charset="0"/>
                        </a:rPr>
                        <a:t>, </a:t>
                      </a:r>
                      <a:r>
                        <a:rPr kumimoji="0" lang="en-US" sz="1700" b="0" i="0" u="none" strike="noStrike" cap="none" normalizeH="0" baseline="0" smtClean="0">
                          <a:ln>
                            <a:noFill/>
                          </a:ln>
                          <a:solidFill>
                            <a:schemeClr val="tx1"/>
                          </a:solidFill>
                          <a:effectLst/>
                          <a:latin typeface="Arial" charset="0"/>
                          <a:hlinkClick r:id="rId3" tooltip="V.41"/>
                        </a:rPr>
                        <a:t>V.41</a:t>
                      </a:r>
                      <a:r>
                        <a:rPr kumimoji="0" lang="en-US" sz="1700" b="0" i="0" u="none" strike="noStrike" cap="none" normalizeH="0" baseline="0" smtClean="0">
                          <a:ln>
                            <a:noFill/>
                          </a:ln>
                          <a:solidFill>
                            <a:schemeClr val="tx1"/>
                          </a:solidFill>
                          <a:effectLst/>
                          <a:latin typeface="Arial" charset="0"/>
                        </a:rPr>
                        <a:t>, </a:t>
                      </a:r>
                      <a:r>
                        <a:rPr kumimoji="0" lang="en-US" sz="1700" b="0" i="0" u="none" strike="noStrike" cap="none" normalizeH="0" baseline="0" smtClean="0">
                          <a:ln>
                            <a:noFill/>
                          </a:ln>
                          <a:solidFill>
                            <a:schemeClr val="tx1"/>
                          </a:solidFill>
                          <a:effectLst/>
                          <a:latin typeface="Arial" charset="0"/>
                          <a:hlinkClick r:id="rId4" tooltip="CDMA"/>
                        </a:rPr>
                        <a:t>CDMA</a:t>
                      </a:r>
                      <a:r>
                        <a:rPr kumimoji="0" lang="en-US" sz="1700" b="0" i="0" u="none" strike="noStrike" cap="none" normalizeH="0" baseline="0" smtClean="0">
                          <a:ln>
                            <a:noFill/>
                          </a:ln>
                          <a:solidFill>
                            <a:schemeClr val="tx1"/>
                          </a:solidFill>
                          <a:effectLst/>
                          <a:latin typeface="Arial" charset="0"/>
                        </a:rPr>
                        <a:t>, </a:t>
                      </a:r>
                      <a:r>
                        <a:rPr kumimoji="0" lang="en-US" sz="1700" b="0" i="0" u="none" strike="noStrike" cap="none" normalizeH="0" baseline="0" smtClean="0">
                          <a:ln>
                            <a:noFill/>
                          </a:ln>
                          <a:solidFill>
                            <a:schemeClr val="tx1"/>
                          </a:solidFill>
                          <a:effectLst/>
                          <a:latin typeface="Arial" charset="0"/>
                          <a:hlinkClick r:id="rId5" tooltip="Bluetooth"/>
                        </a:rPr>
                        <a:t>Bluetooth</a:t>
                      </a:r>
                      <a:r>
                        <a:rPr kumimoji="0" lang="en-US" sz="1700" b="0" i="0" u="none" strike="noStrike" cap="none" normalizeH="0" baseline="0" smtClean="0">
                          <a:ln>
                            <a:noFill/>
                          </a:ln>
                          <a:solidFill>
                            <a:schemeClr val="tx1"/>
                          </a:solidFill>
                          <a:effectLst/>
                          <a:latin typeface="Arial" charset="0"/>
                        </a:rPr>
                        <a:t>, </a:t>
                      </a:r>
                      <a:r>
                        <a:rPr kumimoji="0" lang="en-US" sz="1700" b="0" i="0" u="none" strike="noStrike" cap="none" normalizeH="0" baseline="0" smtClean="0">
                          <a:ln>
                            <a:noFill/>
                          </a:ln>
                          <a:solidFill>
                            <a:schemeClr val="tx1"/>
                          </a:solidFill>
                          <a:effectLst/>
                          <a:latin typeface="Arial" charset="0"/>
                          <a:hlinkClick r:id="rId6" tooltip="Point-to-Point Protocol"/>
                        </a:rPr>
                        <a:t>PPP</a:t>
                      </a:r>
                      <a:r>
                        <a:rPr kumimoji="0" lang="en-US" sz="1700" b="0" i="0" u="none" strike="noStrike" cap="none" normalizeH="0" baseline="0" smtClean="0">
                          <a:ln>
                            <a:noFill/>
                          </a:ln>
                          <a:solidFill>
                            <a:schemeClr val="tx1"/>
                          </a:solidFill>
                          <a:effectLst/>
                          <a:latin typeface="Arial" charset="0"/>
                        </a:rPr>
                        <a:t>, </a:t>
                      </a:r>
                      <a:r>
                        <a:rPr kumimoji="0" lang="en-US" sz="1700" b="0" i="0" u="none" strike="noStrike" cap="none" normalizeH="0" baseline="0" smtClean="0">
                          <a:ln>
                            <a:noFill/>
                          </a:ln>
                          <a:solidFill>
                            <a:schemeClr val="tx1"/>
                          </a:solidFill>
                          <a:effectLst/>
                          <a:latin typeface="Arial" charset="0"/>
                          <a:hlinkClick r:id="rId7" tooltip="IrDA"/>
                        </a:rPr>
                        <a:t>IrDA</a:t>
                      </a:r>
                      <a:r>
                        <a:rPr kumimoji="0" lang="en-US" sz="1700" b="0" i="0" u="none" strike="noStrike" cap="none" normalizeH="0" baseline="0" smtClean="0">
                          <a:ln>
                            <a:noFill/>
                          </a:ln>
                          <a:solidFill>
                            <a:schemeClr val="tx1"/>
                          </a:solidFill>
                          <a:effectLst/>
                          <a:latin typeface="Arial" charset="0"/>
                        </a:rPr>
                        <a:t>, </a:t>
                      </a:r>
                      <a:r>
                        <a:rPr kumimoji="0" lang="en-US" sz="1700" b="0" i="0" u="none" strike="noStrike" cap="none" normalizeH="0" baseline="0" smtClean="0">
                          <a:ln>
                            <a:noFill/>
                          </a:ln>
                          <a:solidFill>
                            <a:schemeClr val="tx1"/>
                          </a:solidFill>
                          <a:effectLst/>
                          <a:latin typeface="Arial" charset="0"/>
                          <a:hlinkClick r:id="rId8" tooltip="BACnet"/>
                        </a:rPr>
                        <a:t>BACnet</a:t>
                      </a:r>
                      <a:r>
                        <a:rPr kumimoji="0" lang="en-US" sz="1700" b="0" i="0" u="none" strike="noStrike" cap="none" normalizeH="0" baseline="0" smtClean="0">
                          <a:ln>
                            <a:noFill/>
                          </a:ln>
                          <a:solidFill>
                            <a:schemeClr val="tx1"/>
                          </a:solidFill>
                          <a:effectLst/>
                          <a:latin typeface="Arial" charset="0"/>
                        </a:rPr>
                        <a:t>; known as </a:t>
                      </a:r>
                      <a:r>
                        <a:rPr kumimoji="0" lang="en-US" sz="1700" b="0" i="1" u="none" strike="noStrike" cap="none" normalizeH="0" baseline="0" smtClean="0">
                          <a:ln>
                            <a:noFill/>
                          </a:ln>
                          <a:solidFill>
                            <a:schemeClr val="tx1"/>
                          </a:solidFill>
                          <a:effectLst/>
                          <a:latin typeface="Arial" charset="0"/>
                        </a:rPr>
                        <a:t>CRC-CCITT</a:t>
                      </a:r>
                      <a:r>
                        <a:rPr kumimoji="0" lang="en-US" sz="1700" b="0" i="0" u="none" strike="noStrike" cap="none" normalizeH="0" baseline="0" smtClean="0">
                          <a:ln>
                            <a:noFill/>
                          </a:ln>
                          <a:solidFill>
                            <a:schemeClr val="tx1"/>
                          </a:solidFill>
                          <a:effectLst/>
                          <a:latin typeface="Arial" charset="0"/>
                        </a:rPr>
                        <a:t>)</a:t>
                      </a:r>
                    </a:p>
                  </a:txBody>
                  <a:tcPr marL="91427" marR="91427" marT="45713" marB="45713"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endParaRPr kumimoji="0" lang="en-US" sz="1700" b="0" i="0" u="none" strike="noStrike" cap="none" normalizeH="0" baseline="0" smtClean="0">
                        <a:ln>
                          <a:noFill/>
                        </a:ln>
                        <a:solidFill>
                          <a:schemeClr val="tx1"/>
                        </a:solidFill>
                        <a:effectLst/>
                        <a:latin typeface="Arial" charset="0"/>
                      </a:endParaRPr>
                    </a:p>
                  </a:txBody>
                  <a:tcPr marL="91427" marR="91427" marT="45713" marB="45713" horzOverflow="overflow">
                    <a:lnL>
                      <a:noFill/>
                    </a:lnL>
                    <a:lnR cap="flat">
                      <a:noFill/>
                    </a:lnR>
                    <a:lnT cap="flat">
                      <a:noFill/>
                    </a:lnT>
                    <a:lnB>
                      <a:noFill/>
                    </a:lnB>
                    <a:lnTlToBr>
                      <a:noFill/>
                    </a:lnTlToBr>
                    <a:lnBlToTr>
                      <a:noFill/>
                    </a:lnBlToTr>
                    <a:noFill/>
                  </a:tcPr>
                </a:tc>
              </a:tr>
              <a:tr h="639763">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r>
                        <a:rPr kumimoji="0" lang="en-US" sz="1700" b="0" i="0" u="none" strike="noStrike" cap="none" normalizeH="0" baseline="0" smtClean="0">
                          <a:ln>
                            <a:noFill/>
                          </a:ln>
                          <a:solidFill>
                            <a:schemeClr val="tx1"/>
                          </a:solidFill>
                          <a:effectLst/>
                          <a:latin typeface="Arial" charset="0"/>
                        </a:rPr>
                        <a:t>CRC-16-</a:t>
                      </a:r>
                      <a:r>
                        <a:rPr kumimoji="0" lang="en-US" sz="1700" b="0" i="0" u="none" strike="noStrike" cap="none" normalizeH="0" baseline="0" smtClean="0">
                          <a:ln>
                            <a:noFill/>
                          </a:ln>
                          <a:solidFill>
                            <a:schemeClr val="tx1"/>
                          </a:solidFill>
                          <a:effectLst/>
                          <a:latin typeface="Arial" charset="0"/>
                          <a:hlinkClick r:id="rId9" tooltip="IBM"/>
                        </a:rPr>
                        <a:t>IBM</a:t>
                      </a:r>
                      <a:endParaRPr kumimoji="0" lang="en-US" sz="1700" b="0" i="0" u="none" strike="noStrike" cap="none" normalizeH="0" baseline="0" smtClean="0">
                        <a:ln>
                          <a:noFill/>
                        </a:ln>
                        <a:solidFill>
                          <a:schemeClr val="tx1"/>
                        </a:solidFill>
                        <a:effectLst/>
                        <a:latin typeface="Arial" charset="0"/>
                      </a:endParaRPr>
                    </a:p>
                  </a:txBody>
                  <a:tcPr marL="91427" marR="91427" marT="45713" marB="45713"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16</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15</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2</a:t>
                      </a:r>
                      <a:r>
                        <a:rPr kumimoji="0" lang="en-US" sz="1700" b="0" i="0" u="none" strike="noStrike" cap="none" normalizeH="0" baseline="0" smtClean="0">
                          <a:ln>
                            <a:noFill/>
                          </a:ln>
                          <a:solidFill>
                            <a:schemeClr val="tx1"/>
                          </a:solidFill>
                          <a:effectLst/>
                          <a:latin typeface="Arial" charset="0"/>
                        </a:rPr>
                        <a:t> + 1 (</a:t>
                      </a:r>
                      <a:r>
                        <a:rPr kumimoji="0" lang="en-US" sz="1700" b="0" i="0" u="none" strike="noStrike" cap="none" normalizeH="0" baseline="0" smtClean="0">
                          <a:ln>
                            <a:noFill/>
                          </a:ln>
                          <a:solidFill>
                            <a:schemeClr val="tx1"/>
                          </a:solidFill>
                          <a:effectLst/>
                          <a:latin typeface="Arial" charset="0"/>
                          <a:hlinkClick r:id="rId10" tooltip="Synchronous Data Link Control"/>
                        </a:rPr>
                        <a:t>SDLC</a:t>
                      </a:r>
                      <a:r>
                        <a:rPr kumimoji="0" lang="en-US" sz="1700" b="0" i="0" u="none" strike="noStrike" cap="none" normalizeH="0" baseline="0" smtClean="0">
                          <a:ln>
                            <a:noFill/>
                          </a:ln>
                          <a:solidFill>
                            <a:schemeClr val="tx1"/>
                          </a:solidFill>
                          <a:effectLst/>
                          <a:latin typeface="Arial" charset="0"/>
                        </a:rPr>
                        <a:t>, </a:t>
                      </a:r>
                      <a:r>
                        <a:rPr kumimoji="0" lang="en-US" sz="1700" b="0" i="0" u="none" strike="noStrike" cap="none" normalizeH="0" baseline="0" smtClean="0">
                          <a:ln>
                            <a:noFill/>
                          </a:ln>
                          <a:solidFill>
                            <a:schemeClr val="tx1"/>
                          </a:solidFill>
                          <a:effectLst/>
                          <a:latin typeface="Arial" charset="0"/>
                          <a:hlinkClick r:id="rId11" tooltip="XMODEM"/>
                        </a:rPr>
                        <a:t>XMODEM</a:t>
                      </a:r>
                      <a:r>
                        <a:rPr kumimoji="0" lang="en-US" sz="1700" b="0" i="0" u="none" strike="noStrike" cap="none" normalizeH="0" baseline="0" smtClean="0">
                          <a:ln>
                            <a:noFill/>
                          </a:ln>
                          <a:solidFill>
                            <a:schemeClr val="tx1"/>
                          </a:solidFill>
                          <a:effectLst/>
                          <a:latin typeface="Arial" charset="0"/>
                        </a:rPr>
                        <a:t>, </a:t>
                      </a:r>
                      <a:r>
                        <a:rPr kumimoji="0" lang="en-US" sz="1700" b="0" i="0" u="none" strike="noStrike" cap="none" normalizeH="0" baseline="0" smtClean="0">
                          <a:ln>
                            <a:noFill/>
                          </a:ln>
                          <a:solidFill>
                            <a:schemeClr val="tx1"/>
                          </a:solidFill>
                          <a:effectLst/>
                          <a:latin typeface="Arial" charset="0"/>
                          <a:hlinkClick r:id="rId12" tooltip="USB"/>
                        </a:rPr>
                        <a:t>USB</a:t>
                      </a:r>
                      <a:r>
                        <a:rPr kumimoji="0" lang="en-US" sz="1700" b="0" i="0" u="none" strike="noStrike" cap="none" normalizeH="0" baseline="0" smtClean="0">
                          <a:ln>
                            <a:noFill/>
                          </a:ln>
                          <a:solidFill>
                            <a:schemeClr val="tx1"/>
                          </a:solidFill>
                          <a:effectLst/>
                          <a:latin typeface="Arial" charset="0"/>
                        </a:rPr>
                        <a:t>, also known as </a:t>
                      </a:r>
                      <a:r>
                        <a:rPr kumimoji="0" lang="en-US" sz="1700" b="0" i="1" u="none" strike="noStrike" cap="none" normalizeH="0" baseline="0" smtClean="0">
                          <a:ln>
                            <a:noFill/>
                          </a:ln>
                          <a:solidFill>
                            <a:schemeClr val="tx1"/>
                          </a:solidFill>
                          <a:effectLst/>
                          <a:latin typeface="Arial" charset="0"/>
                        </a:rPr>
                        <a:t>CRC-16</a:t>
                      </a:r>
                      <a:r>
                        <a:rPr kumimoji="0" lang="en-US" sz="1700" b="0" i="0" u="none" strike="noStrike" cap="none" normalizeH="0" baseline="0" smtClean="0">
                          <a:ln>
                            <a:noFill/>
                          </a:ln>
                          <a:solidFill>
                            <a:schemeClr val="tx1"/>
                          </a:solidFill>
                          <a:effectLst/>
                          <a:latin typeface="Arial" charset="0"/>
                        </a:rPr>
                        <a:t>)</a:t>
                      </a:r>
                    </a:p>
                  </a:txBody>
                  <a:tcPr marL="91427" marR="91427"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endParaRPr kumimoji="0" lang="en-US" sz="1700" b="0" i="0" u="none" strike="noStrike" cap="none" normalizeH="0" baseline="0" smtClean="0">
                        <a:ln>
                          <a:noFill/>
                        </a:ln>
                        <a:solidFill>
                          <a:schemeClr val="tx1"/>
                        </a:solidFill>
                        <a:effectLst/>
                        <a:latin typeface="Arial" charset="0"/>
                      </a:endParaRPr>
                    </a:p>
                  </a:txBody>
                  <a:tcPr marL="91427" marR="91427" marT="45713" marB="45713" horzOverflow="overflow">
                    <a:lnL>
                      <a:noFill/>
                    </a:lnL>
                    <a:lnR cap="flat">
                      <a:noFill/>
                    </a:lnR>
                    <a:lnT>
                      <a:noFill/>
                    </a:lnT>
                    <a:lnB>
                      <a:noFill/>
                    </a:lnB>
                    <a:lnTlToBr>
                      <a:noFill/>
                    </a:lnTlToBr>
                    <a:lnBlToTr>
                      <a:noFill/>
                    </a:lnBlToTr>
                    <a:noFill/>
                  </a:tcPr>
                </a:tc>
              </a:tr>
              <a:tr h="639763">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r>
                        <a:rPr kumimoji="0" lang="en-US" sz="1700" b="0" i="0" u="none" strike="noStrike" cap="none" normalizeH="0" baseline="0" smtClean="0">
                          <a:ln>
                            <a:noFill/>
                          </a:ln>
                          <a:solidFill>
                            <a:schemeClr val="tx1"/>
                          </a:solidFill>
                          <a:effectLst/>
                          <a:latin typeface="Arial" charset="0"/>
                        </a:rPr>
                        <a:t>CRC-24-</a:t>
                      </a:r>
                      <a:r>
                        <a:rPr kumimoji="0" lang="en-US" sz="1700" b="0" i="0" u="none" strike="noStrike" cap="none" normalizeH="0" baseline="0" smtClean="0">
                          <a:ln>
                            <a:noFill/>
                          </a:ln>
                          <a:solidFill>
                            <a:schemeClr val="tx1"/>
                          </a:solidFill>
                          <a:effectLst/>
                          <a:latin typeface="Arial" charset="0"/>
                          <a:hlinkClick r:id="rId13" tooltip="Radix-64"/>
                        </a:rPr>
                        <a:t>Radix-64</a:t>
                      </a:r>
                      <a:endParaRPr kumimoji="0" lang="en-US" sz="1700" b="0" i="0" u="none" strike="noStrike" cap="none" normalizeH="0" baseline="0" smtClean="0">
                        <a:ln>
                          <a:noFill/>
                        </a:ln>
                        <a:solidFill>
                          <a:schemeClr val="tx1"/>
                        </a:solidFill>
                        <a:effectLst/>
                        <a:latin typeface="Arial" charset="0"/>
                      </a:endParaRPr>
                    </a:p>
                  </a:txBody>
                  <a:tcPr marL="91427" marR="91427" marT="45713" marB="45713"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24</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23</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18</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17</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14</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11</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10</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7</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6</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5</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4</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3</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0" smtClean="0">
                          <a:ln>
                            <a:noFill/>
                          </a:ln>
                          <a:solidFill>
                            <a:schemeClr val="tx1"/>
                          </a:solidFill>
                          <a:effectLst/>
                          <a:latin typeface="Arial" charset="0"/>
                        </a:rPr>
                        <a:t> + 1 (</a:t>
                      </a:r>
                      <a:r>
                        <a:rPr kumimoji="0" lang="en-US" sz="1700" b="0" i="0" u="none" strike="noStrike" cap="none" normalizeH="0" baseline="0" smtClean="0">
                          <a:ln>
                            <a:noFill/>
                          </a:ln>
                          <a:solidFill>
                            <a:schemeClr val="tx1"/>
                          </a:solidFill>
                          <a:effectLst/>
                          <a:latin typeface="Arial" charset="0"/>
                          <a:hlinkClick r:id="rId14" tooltip="FlexRay"/>
                        </a:rPr>
                        <a:t>FlexRay</a:t>
                      </a:r>
                      <a:r>
                        <a:rPr kumimoji="0" lang="en-US" sz="1700" b="0" i="0" u="none" strike="noStrike" cap="none" normalizeH="0" baseline="0" smtClean="0">
                          <a:ln>
                            <a:noFill/>
                          </a:ln>
                          <a:solidFill>
                            <a:schemeClr val="tx1"/>
                          </a:solidFill>
                          <a:effectLst/>
                          <a:latin typeface="Arial" charset="0"/>
                        </a:rPr>
                        <a:t>)</a:t>
                      </a:r>
                    </a:p>
                  </a:txBody>
                  <a:tcPr marL="91427" marR="91427"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endParaRPr kumimoji="0" lang="en-US" sz="1700" b="0" i="0" u="none" strike="noStrike" cap="none" normalizeH="0" baseline="0" smtClean="0">
                        <a:ln>
                          <a:noFill/>
                        </a:ln>
                        <a:solidFill>
                          <a:schemeClr val="tx1"/>
                        </a:solidFill>
                        <a:effectLst/>
                        <a:latin typeface="Arial" charset="0"/>
                      </a:endParaRPr>
                    </a:p>
                  </a:txBody>
                  <a:tcPr marL="91427" marR="91427" marT="45713" marB="45713" horzOverflow="overflow">
                    <a:lnL>
                      <a:noFill/>
                    </a:lnL>
                    <a:lnR cap="flat">
                      <a:noFill/>
                    </a:lnR>
                    <a:lnT>
                      <a:noFill/>
                    </a:lnT>
                    <a:lnB>
                      <a:noFill/>
                    </a:lnB>
                    <a:lnTlToBr>
                      <a:noFill/>
                    </a:lnTlToBr>
                    <a:lnBlToTr>
                      <a:noFill/>
                    </a:lnBlToTr>
                    <a:noFill/>
                  </a:tcPr>
                </a:tc>
              </a:tr>
              <a:tr h="639763">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r>
                        <a:rPr kumimoji="0" lang="en-US" sz="1700" b="0" i="0" u="none" strike="noStrike" cap="none" normalizeH="0" baseline="0" smtClean="0">
                          <a:ln>
                            <a:noFill/>
                          </a:ln>
                          <a:solidFill>
                            <a:schemeClr val="tx1"/>
                          </a:solidFill>
                          <a:effectLst/>
                          <a:latin typeface="Arial" charset="0"/>
                        </a:rPr>
                        <a:t>CRC-30</a:t>
                      </a:r>
                    </a:p>
                  </a:txBody>
                  <a:tcPr marL="91427" marR="91427" marT="45713" marB="45713"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30</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29</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21</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20</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15</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13</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12</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11</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8</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7</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6</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2</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0" smtClean="0">
                          <a:ln>
                            <a:noFill/>
                          </a:ln>
                          <a:solidFill>
                            <a:schemeClr val="tx1"/>
                          </a:solidFill>
                          <a:effectLst/>
                          <a:latin typeface="Arial" charset="0"/>
                        </a:rPr>
                        <a:t> + 1 (</a:t>
                      </a:r>
                      <a:r>
                        <a:rPr kumimoji="0" lang="en-US" sz="1700" b="0" i="0" u="none" strike="noStrike" cap="none" normalizeH="0" baseline="0" smtClean="0">
                          <a:ln>
                            <a:noFill/>
                          </a:ln>
                          <a:solidFill>
                            <a:schemeClr val="tx1"/>
                          </a:solidFill>
                          <a:effectLst/>
                          <a:latin typeface="Arial" charset="0"/>
                          <a:hlinkClick r:id="rId4" tooltip="CDMA"/>
                        </a:rPr>
                        <a:t>CDMA</a:t>
                      </a:r>
                      <a:r>
                        <a:rPr kumimoji="0" lang="en-US" sz="1700" b="0" i="0" u="none" strike="noStrike" cap="none" normalizeH="0" baseline="0" smtClean="0">
                          <a:ln>
                            <a:noFill/>
                          </a:ln>
                          <a:solidFill>
                            <a:schemeClr val="tx1"/>
                          </a:solidFill>
                          <a:effectLst/>
                          <a:latin typeface="Arial" charset="0"/>
                        </a:rPr>
                        <a:t>)</a:t>
                      </a:r>
                    </a:p>
                  </a:txBody>
                  <a:tcPr marL="91427" marR="91427"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endParaRPr kumimoji="0" lang="en-US" sz="1700" b="0" i="0" u="none" strike="noStrike" cap="none" normalizeH="0" baseline="0" smtClean="0">
                        <a:ln>
                          <a:noFill/>
                        </a:ln>
                        <a:solidFill>
                          <a:schemeClr val="tx1"/>
                        </a:solidFill>
                        <a:effectLst/>
                        <a:latin typeface="Arial" charset="0"/>
                      </a:endParaRPr>
                    </a:p>
                  </a:txBody>
                  <a:tcPr marL="91427" marR="91427" marT="45713" marB="45713" horzOverflow="overflow">
                    <a:lnL>
                      <a:noFill/>
                    </a:lnL>
                    <a:lnR cap="flat">
                      <a:noFill/>
                    </a:lnR>
                    <a:lnT>
                      <a:noFill/>
                    </a:lnT>
                    <a:lnB>
                      <a:noFill/>
                    </a:lnB>
                    <a:lnTlToBr>
                      <a:noFill/>
                    </a:lnTlToBr>
                    <a:lnBlToTr>
                      <a:noFill/>
                    </a:lnBlToTr>
                    <a:noFill/>
                  </a:tcPr>
                </a:tc>
              </a:tr>
              <a:tr h="647700">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r>
                        <a:rPr kumimoji="0" lang="en-US" sz="1700" b="0" i="0" u="none" strike="noStrike" cap="none" normalizeH="0" baseline="0" smtClean="0">
                          <a:ln>
                            <a:noFill/>
                          </a:ln>
                          <a:solidFill>
                            <a:schemeClr val="tx1"/>
                          </a:solidFill>
                          <a:effectLst/>
                          <a:latin typeface="Arial" charset="0"/>
                        </a:rPr>
                        <a:t>CRC-32-</a:t>
                      </a:r>
                      <a:r>
                        <a:rPr kumimoji="0" lang="en-US" sz="1700" b="0" i="0" u="none" strike="noStrike" cap="none" normalizeH="0" baseline="0" smtClean="0">
                          <a:ln>
                            <a:noFill/>
                          </a:ln>
                          <a:solidFill>
                            <a:schemeClr val="tx1"/>
                          </a:solidFill>
                          <a:effectLst/>
                          <a:latin typeface="Arial" charset="0"/>
                          <a:hlinkClick r:id="rId15" tooltip="IEEE 802.3"/>
                        </a:rPr>
                        <a:t>IEEE 802.3</a:t>
                      </a:r>
                      <a:endParaRPr kumimoji="0" lang="en-US" sz="1700" b="0" i="0" u="none" strike="noStrike" cap="none" normalizeH="0" baseline="0" smtClean="0">
                        <a:ln>
                          <a:noFill/>
                        </a:ln>
                        <a:solidFill>
                          <a:schemeClr val="tx1"/>
                        </a:solidFill>
                        <a:effectLst/>
                        <a:latin typeface="Arial" charset="0"/>
                      </a:endParaRPr>
                    </a:p>
                  </a:txBody>
                  <a:tcPr marL="91427" marR="91427" marT="45713" marB="45713"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32</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26</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23</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22</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16</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12</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11</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10</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8</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7</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5</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4</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2</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0" smtClean="0">
                          <a:ln>
                            <a:noFill/>
                          </a:ln>
                          <a:solidFill>
                            <a:schemeClr val="tx1"/>
                          </a:solidFill>
                          <a:effectLst/>
                          <a:latin typeface="Arial" charset="0"/>
                        </a:rPr>
                        <a:t> + 1 (</a:t>
                      </a:r>
                      <a:r>
                        <a:rPr kumimoji="0" lang="en-US" sz="1700" b="0" i="0" u="none" strike="noStrike" cap="none" normalizeH="0" baseline="0" smtClean="0">
                          <a:ln>
                            <a:noFill/>
                          </a:ln>
                          <a:solidFill>
                            <a:schemeClr val="tx1"/>
                          </a:solidFill>
                          <a:effectLst/>
                          <a:latin typeface="Arial" charset="0"/>
                          <a:hlinkClick r:id="rId16" tooltip="V.42"/>
                        </a:rPr>
                        <a:t>V.42</a:t>
                      </a:r>
                      <a:r>
                        <a:rPr kumimoji="0" lang="en-US" sz="1700" b="0" i="0" u="none" strike="noStrike" cap="none" normalizeH="0" baseline="0" smtClean="0">
                          <a:ln>
                            <a:noFill/>
                          </a:ln>
                          <a:solidFill>
                            <a:schemeClr val="tx1"/>
                          </a:solidFill>
                          <a:effectLst/>
                          <a:latin typeface="Arial" charset="0"/>
                        </a:rPr>
                        <a:t>, </a:t>
                      </a:r>
                      <a:r>
                        <a:rPr kumimoji="0" lang="en-US" sz="1700" b="0" i="0" u="none" strike="noStrike" cap="none" normalizeH="0" baseline="0" smtClean="0">
                          <a:ln>
                            <a:noFill/>
                          </a:ln>
                          <a:solidFill>
                            <a:schemeClr val="tx1"/>
                          </a:solidFill>
                          <a:effectLst/>
                          <a:latin typeface="Arial" charset="0"/>
                          <a:hlinkClick r:id="rId17" tooltip="MPEG-2"/>
                        </a:rPr>
                        <a:t>MPEG-2</a:t>
                      </a:r>
                      <a:r>
                        <a:rPr kumimoji="0" lang="en-US" sz="1700" b="0" i="0" u="none" strike="noStrike" cap="none" normalizeH="0" baseline="0" smtClean="0">
                          <a:ln>
                            <a:noFill/>
                          </a:ln>
                          <a:solidFill>
                            <a:schemeClr val="tx1"/>
                          </a:solidFill>
                          <a:effectLst/>
                          <a:latin typeface="Arial" charset="0"/>
                        </a:rPr>
                        <a:t>)</a:t>
                      </a:r>
                    </a:p>
                  </a:txBody>
                  <a:tcPr marL="91427" marR="91427"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endParaRPr kumimoji="0" lang="en-US" sz="1700" b="0" i="0" u="none" strike="noStrike" cap="none" normalizeH="0" baseline="0" smtClean="0">
                        <a:ln>
                          <a:noFill/>
                        </a:ln>
                        <a:solidFill>
                          <a:schemeClr val="tx1"/>
                        </a:solidFill>
                        <a:effectLst/>
                        <a:latin typeface="Arial" charset="0"/>
                      </a:endParaRPr>
                    </a:p>
                  </a:txBody>
                  <a:tcPr marL="91427" marR="91427" marT="45713" marB="45713" horzOverflow="overflow">
                    <a:lnL>
                      <a:noFill/>
                    </a:lnL>
                    <a:lnR cap="flat">
                      <a:noFill/>
                    </a:lnR>
                    <a:lnT>
                      <a:noFill/>
                    </a:lnT>
                    <a:lnB>
                      <a:noFill/>
                    </a:lnB>
                    <a:lnTlToBr>
                      <a:noFill/>
                    </a:lnTlToBr>
                    <a:lnBlToTr>
                      <a:noFill/>
                    </a:lnBlToTr>
                    <a:noFill/>
                  </a:tcPr>
                </a:tc>
              </a:tr>
              <a:tr h="649288">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r>
                        <a:rPr kumimoji="0" lang="en-US" sz="1700" b="0" i="0" u="none" strike="noStrike" cap="none" normalizeH="0" baseline="0" smtClean="0">
                          <a:ln>
                            <a:noFill/>
                          </a:ln>
                          <a:solidFill>
                            <a:schemeClr val="tx1"/>
                          </a:solidFill>
                          <a:effectLst/>
                          <a:latin typeface="Arial" charset="0"/>
                        </a:rPr>
                        <a:t>CRC-32K (Koopman)</a:t>
                      </a:r>
                    </a:p>
                  </a:txBody>
                  <a:tcPr marL="91427" marR="91427" marT="45713" marB="45713"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32</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30</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29</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28</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26</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20</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19</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17</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16</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15</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11</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10</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7</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6</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4</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2</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0" smtClean="0">
                          <a:ln>
                            <a:noFill/>
                          </a:ln>
                          <a:solidFill>
                            <a:schemeClr val="tx1"/>
                          </a:solidFill>
                          <a:effectLst/>
                          <a:latin typeface="Arial" charset="0"/>
                        </a:rPr>
                        <a:t> + 1</a:t>
                      </a:r>
                    </a:p>
                  </a:txBody>
                  <a:tcPr marL="91427" marR="91427"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endParaRPr kumimoji="0" lang="en-US" sz="1700" b="0" i="0" u="none" strike="noStrike" cap="none" normalizeH="0" baseline="0" smtClean="0">
                        <a:ln>
                          <a:noFill/>
                        </a:ln>
                        <a:solidFill>
                          <a:schemeClr val="tx1"/>
                        </a:solidFill>
                        <a:effectLst/>
                        <a:latin typeface="Arial" charset="0"/>
                      </a:endParaRPr>
                    </a:p>
                  </a:txBody>
                  <a:tcPr marL="91427" marR="91427" marT="45713" marB="45713" horzOverflow="overflow">
                    <a:lnL>
                      <a:noFill/>
                    </a:lnL>
                    <a:lnR cap="flat">
                      <a:noFill/>
                    </a:lnR>
                    <a:lnT>
                      <a:noFill/>
                    </a:lnT>
                    <a:lnB>
                      <a:noFill/>
                    </a:lnB>
                    <a:lnTlToBr>
                      <a:noFill/>
                    </a:lnTlToBr>
                    <a:lnBlToTr>
                      <a:noFill/>
                    </a:lnBlToTr>
                    <a:noFill/>
                  </a:tcPr>
                </a:tc>
              </a:tr>
              <a:tr h="371475">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r>
                        <a:rPr kumimoji="0" lang="en-US" sz="1700" b="0" i="0" u="none" strike="noStrike" cap="none" normalizeH="0" baseline="0" smtClean="0">
                          <a:ln>
                            <a:noFill/>
                          </a:ln>
                          <a:solidFill>
                            <a:schemeClr val="tx1"/>
                          </a:solidFill>
                          <a:effectLst/>
                          <a:latin typeface="Arial" charset="0"/>
                        </a:rPr>
                        <a:t>CRC-64-ISO</a:t>
                      </a:r>
                    </a:p>
                  </a:txBody>
                  <a:tcPr marL="91427" marR="91427" marT="45713" marB="45713"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64</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4</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3</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0" smtClean="0">
                          <a:ln>
                            <a:noFill/>
                          </a:ln>
                          <a:solidFill>
                            <a:schemeClr val="tx1"/>
                          </a:solidFill>
                          <a:effectLst/>
                          <a:latin typeface="Arial" charset="0"/>
                        </a:rPr>
                        <a:t> + 1 (</a:t>
                      </a:r>
                      <a:r>
                        <a:rPr kumimoji="0" lang="en-US" sz="1700" b="0" i="0" u="none" strike="noStrike" cap="none" normalizeH="0" baseline="0" smtClean="0">
                          <a:ln>
                            <a:noFill/>
                          </a:ln>
                          <a:solidFill>
                            <a:schemeClr val="tx1"/>
                          </a:solidFill>
                          <a:effectLst/>
                          <a:latin typeface="Arial" charset="0"/>
                          <a:hlinkClick r:id="rId18" tooltip="High-Level Data Link Control"/>
                        </a:rPr>
                        <a:t>HDLC — ISO 3309</a:t>
                      </a:r>
                      <a:r>
                        <a:rPr kumimoji="0" lang="en-US" sz="1700" b="0" i="0" u="none" strike="noStrike" cap="none" normalizeH="0" baseline="0" smtClean="0">
                          <a:ln>
                            <a:noFill/>
                          </a:ln>
                          <a:solidFill>
                            <a:schemeClr val="tx1"/>
                          </a:solidFill>
                          <a:effectLst/>
                          <a:latin typeface="Arial" charset="0"/>
                        </a:rPr>
                        <a:t>)</a:t>
                      </a:r>
                    </a:p>
                  </a:txBody>
                  <a:tcPr marL="91427" marR="91427"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endParaRPr kumimoji="0" lang="en-US" sz="1700" b="0" i="0" u="none" strike="noStrike" cap="none" normalizeH="0" baseline="0" smtClean="0">
                        <a:ln>
                          <a:noFill/>
                        </a:ln>
                        <a:solidFill>
                          <a:schemeClr val="tx1"/>
                        </a:solidFill>
                        <a:effectLst/>
                        <a:latin typeface="Arial" charset="0"/>
                      </a:endParaRPr>
                    </a:p>
                  </a:txBody>
                  <a:tcPr marL="91427" marR="91427" marT="45713" marB="45713" horzOverflow="overflow">
                    <a:lnL>
                      <a:noFill/>
                    </a:lnL>
                    <a:lnR cap="flat">
                      <a:noFill/>
                    </a:lnR>
                    <a:lnT>
                      <a:noFill/>
                    </a:lnT>
                    <a:lnB>
                      <a:noFill/>
                    </a:lnB>
                    <a:lnTlToBr>
                      <a:noFill/>
                    </a:lnTlToBr>
                    <a:lnBlToTr>
                      <a:noFill/>
                    </a:lnBlToTr>
                    <a:noFill/>
                  </a:tcPr>
                </a:tc>
              </a:tr>
              <a:tr h="1189038">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r>
                        <a:rPr kumimoji="0" lang="en-US" sz="1700" b="0" i="0" u="none" strike="noStrike" cap="none" normalizeH="0" baseline="0" smtClean="0">
                          <a:ln>
                            <a:noFill/>
                          </a:ln>
                          <a:solidFill>
                            <a:schemeClr val="tx1"/>
                          </a:solidFill>
                          <a:effectLst/>
                          <a:latin typeface="Arial" charset="0"/>
                        </a:rPr>
                        <a:t>CRC-64-</a:t>
                      </a:r>
                      <a:r>
                        <a:rPr kumimoji="0" lang="en-US" sz="1700" b="0" i="0" u="none" strike="noStrike" cap="none" normalizeH="0" baseline="0" smtClean="0">
                          <a:ln>
                            <a:noFill/>
                          </a:ln>
                          <a:solidFill>
                            <a:schemeClr val="tx1"/>
                          </a:solidFill>
                          <a:effectLst/>
                          <a:latin typeface="Arial" charset="0"/>
                          <a:hlinkClick r:id="rId19" tooltip="Ecma International"/>
                        </a:rPr>
                        <a:t>ECMA</a:t>
                      </a:r>
                      <a:r>
                        <a:rPr kumimoji="0" lang="en-US" sz="1700" b="0" i="0" u="none" strike="noStrike" cap="none" normalizeH="0" baseline="0" smtClean="0">
                          <a:ln>
                            <a:noFill/>
                          </a:ln>
                          <a:solidFill>
                            <a:schemeClr val="tx1"/>
                          </a:solidFill>
                          <a:effectLst/>
                          <a:latin typeface="Arial" charset="0"/>
                        </a:rPr>
                        <a:t>-182</a:t>
                      </a:r>
                    </a:p>
                  </a:txBody>
                  <a:tcPr marL="91427" marR="91427" marT="45713" marB="45713"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64</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62</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57</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55</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54</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53</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52</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47</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46</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45</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40</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39</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38</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37</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35</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33</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32</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31</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29</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27</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24</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23</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22</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21</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19</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17</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13</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12</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10</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9</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7</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30000" smtClean="0">
                          <a:ln>
                            <a:noFill/>
                          </a:ln>
                          <a:solidFill>
                            <a:schemeClr val="tx1"/>
                          </a:solidFill>
                          <a:effectLst/>
                          <a:latin typeface="Arial" charset="0"/>
                        </a:rPr>
                        <a:t>4</a:t>
                      </a:r>
                      <a:r>
                        <a:rPr kumimoji="0" lang="en-US" sz="1700" b="0" i="0" u="none" strike="noStrike" cap="none" normalizeH="0" baseline="0" smtClean="0">
                          <a:ln>
                            <a:noFill/>
                          </a:ln>
                          <a:solidFill>
                            <a:schemeClr val="tx1"/>
                          </a:solidFill>
                          <a:effectLst/>
                          <a:latin typeface="Arial" charset="0"/>
                        </a:rPr>
                        <a:t> + </a:t>
                      </a:r>
                      <a:r>
                        <a:rPr kumimoji="0" lang="en-US" sz="1700" b="0" i="1" u="none" strike="noStrike" cap="none" normalizeH="0" baseline="0" smtClean="0">
                          <a:ln>
                            <a:noFill/>
                          </a:ln>
                          <a:solidFill>
                            <a:schemeClr val="tx1"/>
                          </a:solidFill>
                          <a:effectLst/>
                          <a:latin typeface="Arial" charset="0"/>
                        </a:rPr>
                        <a:t>x</a:t>
                      </a:r>
                      <a:r>
                        <a:rPr kumimoji="0" lang="en-US" sz="1700" b="0" i="0" u="none" strike="noStrike" cap="none" normalizeH="0" baseline="0" smtClean="0">
                          <a:ln>
                            <a:noFill/>
                          </a:ln>
                          <a:solidFill>
                            <a:schemeClr val="tx1"/>
                          </a:solidFill>
                          <a:effectLst/>
                          <a:latin typeface="Arial" charset="0"/>
                        </a:rPr>
                        <a:t> + 1 (as described in </a:t>
                      </a:r>
                      <a:r>
                        <a:rPr kumimoji="0" lang="en-US" sz="1700" b="0" i="0" u="none" strike="noStrike" cap="none" normalizeH="0" baseline="0" smtClean="0">
                          <a:ln>
                            <a:noFill/>
                          </a:ln>
                          <a:solidFill>
                            <a:schemeClr val="tx1"/>
                          </a:solidFill>
                          <a:effectLst/>
                          <a:latin typeface="Arial" charset="0"/>
                          <a:hlinkClick r:id="rId20" tooltip="http://www.ecma-international.org/publications/standards/Ecma-182.htm"/>
                        </a:rPr>
                        <a:t>ECMA-182</a:t>
                      </a:r>
                      <a:r>
                        <a:rPr kumimoji="0" lang="en-US" sz="1700" b="0" i="0" u="none" strike="noStrike" cap="none" normalizeH="0" baseline="0" smtClean="0">
                          <a:ln>
                            <a:noFill/>
                          </a:ln>
                          <a:solidFill>
                            <a:schemeClr val="tx1"/>
                          </a:solidFill>
                          <a:effectLst/>
                          <a:latin typeface="Arial" charset="0"/>
                        </a:rPr>
                        <a:t> p.63)</a:t>
                      </a:r>
                    </a:p>
                  </a:txBody>
                  <a:tcPr marL="91427" marR="91427" marT="45713" marB="45713"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t" latinLnBrk="0" hangingPunct="1">
                        <a:lnSpc>
                          <a:spcPct val="100000"/>
                        </a:lnSpc>
                        <a:spcBef>
                          <a:spcPct val="0"/>
                        </a:spcBef>
                        <a:spcAft>
                          <a:spcPct val="0"/>
                        </a:spcAft>
                        <a:buClr>
                          <a:schemeClr val="accent1"/>
                        </a:buClr>
                        <a:buSzPct val="65000"/>
                        <a:buFont typeface="Wingdings" pitchFamily="2" charset="2"/>
                        <a:buNone/>
                        <a:tabLst/>
                      </a:pPr>
                      <a:endParaRPr kumimoji="0" lang="en-US" sz="1700" b="0" i="0" u="none" strike="noStrike" cap="none" normalizeH="0" baseline="0" smtClean="0">
                        <a:ln>
                          <a:noFill/>
                        </a:ln>
                        <a:solidFill>
                          <a:schemeClr val="tx1"/>
                        </a:solidFill>
                        <a:effectLst/>
                        <a:latin typeface="Arial" charset="0"/>
                      </a:endParaRPr>
                    </a:p>
                  </a:txBody>
                  <a:tcPr marL="91427" marR="91427" marT="45713" marB="45713"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sz="3800"/>
              <a:t>Các lỗi được phát hiện</a:t>
            </a:r>
          </a:p>
        </p:txBody>
      </p:sp>
      <p:sp>
        <p:nvSpPr>
          <p:cNvPr id="210947" name="Rectangle 3"/>
          <p:cNvSpPr>
            <a:spLocks noGrp="1" noChangeArrowheads="1"/>
          </p:cNvSpPr>
          <p:nvPr>
            <p:ph type="body" idx="1"/>
          </p:nvPr>
        </p:nvSpPr>
        <p:spPr/>
        <p:txBody>
          <a:bodyPr/>
          <a:lstStyle/>
          <a:p>
            <a:r>
              <a:rPr lang="en-US" sz="2800"/>
              <a:t>Tất cả các lỗi bit đơn</a:t>
            </a:r>
          </a:p>
          <a:p>
            <a:r>
              <a:rPr lang="en-US" sz="2800"/>
              <a:t>Tất cả các lỗi kép nếu P có ít nhất 3 toán hạng</a:t>
            </a:r>
          </a:p>
          <a:p>
            <a:r>
              <a:rPr lang="en-US" sz="2800"/>
              <a:t>Một số lẻ lỗi bất kỳ nếu P chứa 1 thừa số (X+1)</a:t>
            </a:r>
          </a:p>
          <a:p>
            <a:r>
              <a:rPr lang="en-US" sz="2800"/>
              <a:t>Bất kỳ lỗi chùm nào mà chiều dài của chùm nhỏ hơn chiều dài FCS</a:t>
            </a:r>
          </a:p>
          <a:p>
            <a:r>
              <a:rPr lang="en-US" sz="2800"/>
              <a:t>Hầu hết các lỗi chùm lớn hơn</a:t>
            </a:r>
          </a:p>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Sửa lỗi</a:t>
            </a:r>
          </a:p>
        </p:txBody>
      </p:sp>
      <p:sp>
        <p:nvSpPr>
          <p:cNvPr id="71683" name="Rectangle 3"/>
          <p:cNvSpPr>
            <a:spLocks noGrp="1" noChangeArrowheads="1"/>
          </p:cNvSpPr>
          <p:nvPr>
            <p:ph type="body" idx="1"/>
          </p:nvPr>
        </p:nvSpPr>
        <p:spPr/>
        <p:txBody>
          <a:bodyPr/>
          <a:lstStyle/>
          <a:p>
            <a:pPr>
              <a:lnSpc>
                <a:spcPct val="90000"/>
              </a:lnSpc>
            </a:pPr>
            <a:r>
              <a:rPr lang="en-US"/>
              <a:t>Sửa các lỗi được phát hiện thông thường yêu cầu truyền lại khối dữ liệu</a:t>
            </a:r>
          </a:p>
          <a:p>
            <a:pPr>
              <a:lnSpc>
                <a:spcPct val="90000"/>
              </a:lnSpc>
            </a:pPr>
            <a:r>
              <a:rPr lang="en-US"/>
              <a:t>Không thích hợp cho các ứng dụng trao đổi dữ liệu không dây</a:t>
            </a:r>
          </a:p>
          <a:p>
            <a:pPr lvl="1">
              <a:lnSpc>
                <a:spcPct val="90000"/>
              </a:lnSpc>
            </a:pPr>
            <a:r>
              <a:rPr lang="en-US"/>
              <a:t>BER cao</a:t>
            </a:r>
          </a:p>
          <a:p>
            <a:pPr lvl="2">
              <a:lnSpc>
                <a:spcPct val="90000"/>
              </a:lnSpc>
            </a:pPr>
            <a:r>
              <a:rPr lang="en-US"/>
              <a:t>Truyền lại nhiều</a:t>
            </a:r>
          </a:p>
          <a:p>
            <a:pPr lvl="1">
              <a:lnSpc>
                <a:spcPct val="90000"/>
              </a:lnSpc>
            </a:pPr>
            <a:r>
              <a:rPr lang="en-US"/>
              <a:t>Thời gian trễ truyền lớn hơn nhiều so với thời gian truyền dữ liệu (vd truyền vệ tinh)</a:t>
            </a:r>
          </a:p>
          <a:p>
            <a:pPr lvl="2">
              <a:lnSpc>
                <a:spcPct val="90000"/>
              </a:lnSpc>
            </a:pPr>
            <a:r>
              <a:rPr lang="en-US"/>
              <a:t>Khối dữ liệu được truyền lại bị lỗi và nhiều khối dữ liệu khác tiếp theo</a:t>
            </a:r>
          </a:p>
          <a:p>
            <a:pPr>
              <a:lnSpc>
                <a:spcPct val="90000"/>
              </a:lnSpc>
            </a:pPr>
            <a:r>
              <a:rPr lang="en-US"/>
              <a:t>Cần thiết phải sửa lỗi dựa vào các dữ liệu nhận được</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Quá trình sửa lỗi</a:t>
            </a:r>
          </a:p>
        </p:txBody>
      </p:sp>
      <p:pic>
        <p:nvPicPr>
          <p:cNvPr id="737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175" y="1009650"/>
            <a:ext cx="7769225" cy="516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en-US"/>
              <a:t>Cấu trúc kênh truyền</a:t>
            </a:r>
          </a:p>
        </p:txBody>
      </p:sp>
      <p:sp>
        <p:nvSpPr>
          <p:cNvPr id="218115" name="Rectangle 3"/>
          <p:cNvSpPr>
            <a:spLocks noGrp="1" noChangeArrowheads="1"/>
          </p:cNvSpPr>
          <p:nvPr>
            <p:ph type="body" idx="1"/>
          </p:nvPr>
        </p:nvSpPr>
        <p:spPr>
          <a:xfrm>
            <a:off x="457200" y="1066800"/>
            <a:ext cx="8229600" cy="2638425"/>
          </a:xfrm>
        </p:spPr>
        <p:txBody>
          <a:bodyPr/>
          <a:lstStyle/>
          <a:p>
            <a:pPr>
              <a:lnSpc>
                <a:spcPct val="80000"/>
              </a:lnSpc>
            </a:pPr>
            <a:r>
              <a:rPr lang="en-US"/>
              <a:t>Tuần tự (Serial)</a:t>
            </a:r>
          </a:p>
          <a:p>
            <a:pPr lvl="1">
              <a:lnSpc>
                <a:spcPct val="80000"/>
              </a:lnSpc>
            </a:pPr>
            <a:r>
              <a:rPr lang="en-US"/>
              <a:t>Tất cả các bit đều được truyền trên cùng một đường truyền, bit này tiếp theo sau bit kia</a:t>
            </a:r>
          </a:p>
          <a:p>
            <a:pPr lvl="1">
              <a:lnSpc>
                <a:spcPct val="80000"/>
              </a:lnSpc>
            </a:pPr>
            <a:r>
              <a:rPr lang="en-US"/>
              <a:t>Không cần các đường truyền riêng cho tín hiệu đồng bộ và tín hiệu bắt tay (các tín hiệu này được mã hóa vào dữ liệu truyền đi)</a:t>
            </a:r>
          </a:p>
        </p:txBody>
      </p:sp>
      <p:pic>
        <p:nvPicPr>
          <p:cNvPr id="218116" name="Picture 4" descr="Seri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3810000"/>
            <a:ext cx="3254375" cy="1562100"/>
          </a:xfrm>
          <a:prstGeom prst="rect">
            <a:avLst/>
          </a:prstGeom>
          <a:noFill/>
          <a:extLst>
            <a:ext uri="{909E8E84-426E-40DD-AFC4-6F175D3DCCD1}">
              <a14:hiddenFill xmlns:a14="http://schemas.microsoft.com/office/drawing/2010/main">
                <a:solidFill>
                  <a:srgbClr val="FFFFFF"/>
                </a:solidFill>
              </a14:hiddenFill>
            </a:ext>
          </a:extLst>
        </p:spPr>
      </p:pic>
      <p:pic>
        <p:nvPicPr>
          <p:cNvPr id="21811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67150" y="3581400"/>
            <a:ext cx="497205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t>Quá trình sửa lỗi</a:t>
            </a:r>
          </a:p>
        </p:txBody>
      </p:sp>
      <p:sp>
        <p:nvSpPr>
          <p:cNvPr id="75779" name="Rectangle 3"/>
          <p:cNvSpPr>
            <a:spLocks noGrp="1" noChangeArrowheads="1"/>
          </p:cNvSpPr>
          <p:nvPr>
            <p:ph type="body" idx="1"/>
          </p:nvPr>
        </p:nvSpPr>
        <p:spPr>
          <a:xfrm>
            <a:off x="381000" y="1295400"/>
            <a:ext cx="8229600" cy="4953000"/>
          </a:xfrm>
        </p:spPr>
        <p:txBody>
          <a:bodyPr/>
          <a:lstStyle/>
          <a:p>
            <a:pPr>
              <a:lnSpc>
                <a:spcPct val="80000"/>
              </a:lnSpc>
            </a:pPr>
            <a:r>
              <a:rPr lang="en-US" sz="2600"/>
              <a:t>Mỗi khối dữ liệu k bit được ánh xạ vào khối n bit (n&gt;k)</a:t>
            </a:r>
          </a:p>
          <a:p>
            <a:pPr lvl="1">
              <a:lnSpc>
                <a:spcPct val="80000"/>
              </a:lnSpc>
            </a:pPr>
            <a:r>
              <a:rPr lang="en-US" sz="2200"/>
              <a:t>Từ mã – Codeword</a:t>
            </a:r>
          </a:p>
          <a:p>
            <a:pPr lvl="1">
              <a:lnSpc>
                <a:spcPct val="80000"/>
              </a:lnSpc>
            </a:pPr>
            <a:r>
              <a:rPr lang="en-US" sz="2200"/>
              <a:t>Forward error correction (FEC) encoder</a:t>
            </a:r>
          </a:p>
          <a:p>
            <a:pPr>
              <a:lnSpc>
                <a:spcPct val="80000"/>
              </a:lnSpc>
            </a:pPr>
            <a:r>
              <a:rPr lang="en-US" sz="2600"/>
              <a:t>Codeword được truyền đi</a:t>
            </a:r>
          </a:p>
          <a:p>
            <a:pPr>
              <a:lnSpc>
                <a:spcPct val="80000"/>
              </a:lnSpc>
            </a:pPr>
            <a:r>
              <a:rPr lang="en-US" sz="2600"/>
              <a:t>Chuỗi bit nhận được tương tự như chuỗi được truyền đi, nhưng có chứa lỗi</a:t>
            </a:r>
          </a:p>
          <a:p>
            <a:pPr>
              <a:lnSpc>
                <a:spcPct val="80000"/>
              </a:lnSpc>
            </a:pPr>
            <a:r>
              <a:rPr lang="en-US" sz="2600"/>
              <a:t>Codeword được gởi tới bộ giải mã FEC</a:t>
            </a:r>
          </a:p>
          <a:p>
            <a:pPr lvl="1">
              <a:lnSpc>
                <a:spcPct val="80000"/>
              </a:lnSpc>
            </a:pPr>
            <a:r>
              <a:rPr lang="en-US" sz="2200"/>
              <a:t>Nếu không có lỗi, trích xuất khối dữ liệu ban đầu</a:t>
            </a:r>
          </a:p>
          <a:p>
            <a:pPr lvl="1">
              <a:lnSpc>
                <a:spcPct val="80000"/>
              </a:lnSpc>
            </a:pPr>
            <a:r>
              <a:rPr lang="en-US" sz="2200"/>
              <a:t>Một vài mẫu lỗi có thể được phát hiện và sửa lỗi</a:t>
            </a:r>
          </a:p>
          <a:p>
            <a:pPr lvl="1">
              <a:lnSpc>
                <a:spcPct val="80000"/>
              </a:lnSpc>
            </a:pPr>
            <a:r>
              <a:rPr lang="en-US" sz="2200"/>
              <a:t>Một vài mẫu lỗi có thể được phát hiện nhưng không sửa được</a:t>
            </a:r>
          </a:p>
          <a:p>
            <a:pPr lvl="1">
              <a:lnSpc>
                <a:spcPct val="80000"/>
              </a:lnSpc>
            </a:pPr>
            <a:r>
              <a:rPr lang="en-US" sz="2200"/>
              <a:t>Một vài mẫu lỗi có thể không được phát hiện (ít xảy ra)</a:t>
            </a:r>
          </a:p>
          <a:p>
            <a:pPr lvl="2">
              <a:lnSpc>
                <a:spcPct val="80000"/>
              </a:lnSpc>
            </a:pPr>
            <a:r>
              <a:rPr lang="en-US" sz="2000"/>
              <a:t>FEC trích xuất khối dữ liệu sai</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nchor="ctr" anchorCtr="1"/>
          <a:lstStyle/>
          <a:p>
            <a:r>
              <a:rPr lang="en-US">
                <a:effectLst>
                  <a:outerShdw blurRad="38100" dist="38100" dir="2700000" algn="tl">
                    <a:srgbClr val="C0C0C0"/>
                  </a:outerShdw>
                </a:effectLst>
              </a:rPr>
              <a:t>Block Code Principles</a:t>
            </a:r>
          </a:p>
        </p:txBody>
      </p:sp>
      <p:sp>
        <p:nvSpPr>
          <p:cNvPr id="3" name="Content Placeholder 2"/>
          <p:cNvSpPr>
            <a:spLocks noGrp="1"/>
          </p:cNvSpPr>
          <p:nvPr>
            <p:ph idx="4294967295"/>
          </p:nvPr>
        </p:nvSpPr>
        <p:spPr>
          <a:xfrm>
            <a:off x="304800" y="1676400"/>
            <a:ext cx="8610600" cy="4454525"/>
          </a:xfrm>
        </p:spPr>
        <p:txBody>
          <a:bodyPr/>
          <a:lstStyle/>
          <a:p>
            <a:r>
              <a:rPr lang="en-US">
                <a:effectLst>
                  <a:outerShdw blurRad="38100" dist="38100" dir="2700000" algn="tl">
                    <a:srgbClr val="C0C0C0"/>
                  </a:outerShdw>
                </a:effectLst>
              </a:rPr>
              <a:t>Hamming distance = số lượng Bit khác nhau,</a:t>
            </a:r>
          </a:p>
          <a:p>
            <a:r>
              <a:rPr lang="en-US">
                <a:effectLst>
                  <a:outerShdw blurRad="38100" dist="38100" dir="2700000" algn="tl">
                    <a:srgbClr val="C0C0C0"/>
                  </a:outerShdw>
                </a:effectLst>
              </a:rPr>
              <a:t>p = 011011, q = 110001, d (p,q) = ?</a:t>
            </a:r>
          </a:p>
          <a:p>
            <a:r>
              <a:rPr lang="en-US" u="sng">
                <a:effectLst>
                  <a:outerShdw blurRad="38100" dist="38100" dir="2700000" algn="tl">
                    <a:srgbClr val="C0C0C0"/>
                  </a:outerShdw>
                </a:effectLst>
              </a:rPr>
              <a:t>Data</a:t>
            </a:r>
            <a:r>
              <a:rPr lang="en-US">
                <a:effectLst>
                  <a:outerShdw blurRad="38100" dist="38100" dir="2700000" algn="tl">
                    <a:srgbClr val="C0C0C0"/>
                  </a:outerShdw>
                </a:effectLst>
              </a:rPr>
              <a:t> 	</a:t>
            </a:r>
            <a:r>
              <a:rPr lang="en-US" u="sng">
                <a:effectLst>
                  <a:outerShdw blurRad="38100" dist="38100" dir="2700000" algn="tl">
                    <a:srgbClr val="C0C0C0"/>
                  </a:outerShdw>
                </a:effectLst>
              </a:rPr>
              <a:t>Code</a:t>
            </a:r>
          </a:p>
          <a:p>
            <a:r>
              <a:rPr lang="en-US">
                <a:effectLst>
                  <a:outerShdw blurRad="38100" dist="38100" dir="2700000" algn="tl">
                    <a:srgbClr val="C0C0C0"/>
                  </a:outerShdw>
                </a:effectLst>
              </a:rPr>
              <a:t>00		00000</a:t>
            </a:r>
          </a:p>
          <a:p>
            <a:r>
              <a:rPr lang="en-US">
                <a:effectLst>
                  <a:outerShdw blurRad="38100" dist="38100" dir="2700000" algn="tl">
                    <a:srgbClr val="C0C0C0"/>
                  </a:outerShdw>
                </a:effectLst>
              </a:rPr>
              <a:t>01		00111</a:t>
            </a:r>
          </a:p>
          <a:p>
            <a:r>
              <a:rPr lang="en-US">
                <a:effectLst>
                  <a:outerShdw blurRad="38100" dist="38100" dir="2700000" algn="tl">
                    <a:srgbClr val="C0C0C0"/>
                  </a:outerShdw>
                </a:effectLst>
              </a:rPr>
              <a:t>10		11001</a:t>
            </a:r>
          </a:p>
          <a:p>
            <a:r>
              <a:rPr lang="en-US">
                <a:effectLst>
                  <a:outerShdw blurRad="38100" dist="38100" dir="2700000" algn="tl">
                    <a:srgbClr val="C0C0C0"/>
                  </a:outerShdw>
                </a:effectLst>
              </a:rPr>
              <a:t>11		11110</a:t>
            </a:r>
          </a:p>
          <a:p>
            <a:r>
              <a:rPr lang="en-US">
                <a:effectLst>
                  <a:outerShdw blurRad="38100" dist="38100" dir="2700000" algn="tl">
                    <a:srgbClr val="C0C0C0"/>
                  </a:outerShdw>
                </a:effectLst>
              </a:rPr>
              <a:t>Nhận được 00100, đúng? Làm sao có thể sửa?</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14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13" y="1308100"/>
            <a:ext cx="8637587" cy="410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r>
              <a:rPr lang="en-US" sz="4200">
                <a:solidFill>
                  <a:schemeClr val="tx2"/>
                </a:solidFill>
                <a:effectLst>
                  <a:outerShdw blurRad="38100" dist="38100" dir="2700000" algn="tl">
                    <a:srgbClr val="C0C0C0"/>
                  </a:outerShdw>
                </a:effectLst>
                <a:latin typeface="Times New Roman" pitchFamily="18" charset="0"/>
              </a:rPr>
              <a:t>Block Code Principles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34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763" y="1306513"/>
            <a:ext cx="8656637" cy="454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sz="4200">
              <a:solidFill>
                <a:schemeClr val="tx2"/>
              </a:solidFill>
              <a:effectLst>
                <a:outerShdw blurRad="38100" dist="38100" dir="2700000" algn="tl">
                  <a:srgbClr val="C0C0C0"/>
                </a:outerShdw>
              </a:effectLst>
              <a:latin typeface="Times New Roman" pitchFamily="18" charset="0"/>
            </a:endParaRPr>
          </a:p>
        </p:txBody>
      </p:sp>
      <p:sp>
        <p:nvSpPr>
          <p:cNvPr id="3" name="Title 1"/>
          <p:cNvSpPr>
            <a:spLocks/>
          </p:cNvSpPr>
          <p:nvPr/>
        </p:nvSpPr>
        <p:spPr bwMode="auto">
          <a:xfrm>
            <a:off x="381000" y="228600"/>
            <a:ext cx="60198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r>
              <a:rPr lang="en-US" sz="4200">
                <a:solidFill>
                  <a:schemeClr val="tx2"/>
                </a:solidFill>
                <a:effectLst>
                  <a:outerShdw blurRad="38100" dist="38100" dir="2700000" algn="tl">
                    <a:srgbClr val="C0C0C0"/>
                  </a:outerShdw>
                </a:effectLst>
                <a:latin typeface="Times New Roman" pitchFamily="18" charset="0"/>
              </a:rPr>
              <a:t>Block Code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en-US"/>
              <a:t>Cấu hình đường truyền</a:t>
            </a:r>
          </a:p>
        </p:txBody>
      </p:sp>
      <p:sp>
        <p:nvSpPr>
          <p:cNvPr id="202755" name="Rectangle 3"/>
          <p:cNvSpPr>
            <a:spLocks noGrp="1" noChangeArrowheads="1"/>
          </p:cNvSpPr>
          <p:nvPr>
            <p:ph type="body" idx="1"/>
          </p:nvPr>
        </p:nvSpPr>
        <p:spPr>
          <a:xfrm>
            <a:off x="457200" y="1600200"/>
            <a:ext cx="2895600" cy="4530725"/>
          </a:xfrm>
        </p:spPr>
        <p:txBody>
          <a:bodyPr/>
          <a:lstStyle/>
          <a:p>
            <a:r>
              <a:rPr lang="en-US"/>
              <a:t>Cấu hình: sắp xếp vật lý các trạm trên môi trường</a:t>
            </a:r>
          </a:p>
          <a:p>
            <a:r>
              <a:rPr lang="en-US"/>
              <a:t>Cấu hình truyền thống</a:t>
            </a:r>
          </a:p>
        </p:txBody>
      </p:sp>
      <p:pic>
        <p:nvPicPr>
          <p:cNvPr id="2027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066800"/>
            <a:ext cx="59436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t>Giao tiếp</a:t>
            </a:r>
          </a:p>
        </p:txBody>
      </p:sp>
      <p:sp>
        <p:nvSpPr>
          <p:cNvPr id="79875" name="Rectangle 3"/>
          <p:cNvSpPr>
            <a:spLocks noGrp="1" noChangeArrowheads="1"/>
          </p:cNvSpPr>
          <p:nvPr>
            <p:ph type="body" idx="1"/>
          </p:nvPr>
        </p:nvSpPr>
        <p:spPr>
          <a:xfrm>
            <a:off x="381000" y="1295400"/>
            <a:ext cx="8229600" cy="4530725"/>
          </a:xfrm>
        </p:spPr>
        <p:txBody>
          <a:bodyPr/>
          <a:lstStyle/>
          <a:p>
            <a:pPr>
              <a:lnSpc>
                <a:spcPct val="80000"/>
              </a:lnSpc>
            </a:pPr>
            <a:r>
              <a:rPr lang="en-US" sz="2800"/>
              <a:t>Thiết bị xử lý dữ liệu (DTE) thường không có các phương tiện phát dữ liệu</a:t>
            </a:r>
          </a:p>
          <a:p>
            <a:pPr>
              <a:lnSpc>
                <a:spcPct val="80000"/>
              </a:lnSpc>
            </a:pPr>
            <a:r>
              <a:rPr lang="en-US" sz="2800"/>
              <a:t>Cần một thiết bị giao tiếp (DCE) – ví dụ: modem, NIC, …</a:t>
            </a:r>
          </a:p>
          <a:p>
            <a:pPr>
              <a:lnSpc>
                <a:spcPct val="80000"/>
              </a:lnSpc>
            </a:pPr>
            <a:r>
              <a:rPr lang="en-US" sz="2800"/>
              <a:t>DCE phát các bit dữ liệu trên môi trường truyền dẫn, DCE trao đổi dữ liệu và thông tin điều khiển với DTE</a:t>
            </a:r>
          </a:p>
          <a:p>
            <a:pPr lvl="1">
              <a:lnSpc>
                <a:spcPct val="80000"/>
              </a:lnSpc>
            </a:pPr>
            <a:r>
              <a:rPr lang="en-US" sz="2400"/>
              <a:t>Được thực hiện thông qua mạch trao đổi</a:t>
            </a:r>
          </a:p>
          <a:p>
            <a:pPr lvl="1">
              <a:lnSpc>
                <a:spcPct val="80000"/>
              </a:lnSpc>
            </a:pPr>
            <a:r>
              <a:rPr lang="en-US" sz="2400"/>
              <a:t>Cần một chuẩn giao tiếp rõ ràng</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en-US"/>
              <a:t>Mô hình giao tiếp</a:t>
            </a:r>
          </a:p>
        </p:txBody>
      </p:sp>
      <p:pic>
        <p:nvPicPr>
          <p:cNvPr id="203780" name="Picture 4"/>
          <p:cNvPicPr>
            <a:picLocks noChangeAspect="1" noChangeArrowheads="1"/>
          </p:cNvPicPr>
          <p:nvPr/>
        </p:nvPicPr>
        <p:blipFill>
          <a:blip r:embed="rId2">
            <a:extLst>
              <a:ext uri="{28A0092B-C50C-407E-A947-70E740481C1C}">
                <a14:useLocalDpi xmlns:a14="http://schemas.microsoft.com/office/drawing/2010/main" val="0"/>
              </a:ext>
            </a:extLst>
          </a:blip>
          <a:srcRect b="11150"/>
          <a:stretch>
            <a:fillRect/>
          </a:stretch>
        </p:blipFill>
        <p:spPr bwMode="auto">
          <a:xfrm>
            <a:off x="255588" y="1387475"/>
            <a:ext cx="8431212" cy="539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US"/>
              <a:t>Các đặc tả của giao tiếp</a:t>
            </a:r>
          </a:p>
        </p:txBody>
      </p:sp>
      <p:sp>
        <p:nvSpPr>
          <p:cNvPr id="204803" name="Rectangle 3"/>
          <p:cNvSpPr>
            <a:spLocks noGrp="1" noChangeArrowheads="1"/>
          </p:cNvSpPr>
          <p:nvPr>
            <p:ph type="body" idx="1"/>
          </p:nvPr>
        </p:nvSpPr>
        <p:spPr>
          <a:xfrm>
            <a:off x="457200" y="1295400"/>
            <a:ext cx="8229600" cy="4530725"/>
          </a:xfrm>
        </p:spPr>
        <p:txBody>
          <a:bodyPr/>
          <a:lstStyle/>
          <a:p>
            <a:r>
              <a:rPr lang="en-US"/>
              <a:t>Cơ học</a:t>
            </a:r>
          </a:p>
          <a:p>
            <a:pPr lvl="1"/>
            <a:r>
              <a:rPr lang="en-US"/>
              <a:t>Các đầu nối</a:t>
            </a:r>
          </a:p>
          <a:p>
            <a:r>
              <a:rPr lang="en-US"/>
              <a:t>Điện</a:t>
            </a:r>
          </a:p>
          <a:p>
            <a:pPr lvl="1"/>
            <a:r>
              <a:rPr lang="en-US"/>
              <a:t>Điện áp, thời gian, mã</a:t>
            </a:r>
          </a:p>
          <a:p>
            <a:r>
              <a:rPr lang="en-US"/>
              <a:t>Hoạt động</a:t>
            </a:r>
          </a:p>
          <a:p>
            <a:pPr lvl="1"/>
            <a:r>
              <a:rPr lang="en-US"/>
              <a:t>Dữ liệu, điều khiển, định thời gian, tiếp đất</a:t>
            </a:r>
          </a:p>
          <a:p>
            <a:r>
              <a:rPr lang="en-US"/>
              <a:t>Thủ tục</a:t>
            </a:r>
          </a:p>
          <a:p>
            <a:pPr lvl="1"/>
            <a:r>
              <a:rPr lang="en-US"/>
              <a:t>Chuỗi liên tiết các sự kiện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t>Chuẩn V.24/EIA–232–F</a:t>
            </a:r>
          </a:p>
        </p:txBody>
      </p:sp>
      <p:sp>
        <p:nvSpPr>
          <p:cNvPr id="81923" name="Rectangle 3"/>
          <p:cNvSpPr>
            <a:spLocks noGrp="1" noChangeArrowheads="1"/>
          </p:cNvSpPr>
          <p:nvPr>
            <p:ph type="body" idx="1"/>
          </p:nvPr>
        </p:nvSpPr>
        <p:spPr>
          <a:xfrm>
            <a:off x="533400" y="1295400"/>
            <a:ext cx="8229600" cy="4038600"/>
          </a:xfrm>
        </p:spPr>
        <p:txBody>
          <a:bodyPr/>
          <a:lstStyle/>
          <a:p>
            <a:pPr>
              <a:lnSpc>
                <a:spcPct val="80000"/>
              </a:lnSpc>
            </a:pPr>
            <a:r>
              <a:rPr lang="en-US"/>
              <a:t>ITU-T v.24</a:t>
            </a:r>
          </a:p>
          <a:p>
            <a:pPr lvl="1">
              <a:lnSpc>
                <a:spcPct val="80000"/>
              </a:lnSpc>
            </a:pPr>
            <a:r>
              <a:rPr lang="en-US"/>
              <a:t>Chỉ đặc tả chức năng và thủ tục</a:t>
            </a:r>
          </a:p>
          <a:p>
            <a:pPr lvl="1">
              <a:lnSpc>
                <a:spcPct val="80000"/>
              </a:lnSpc>
            </a:pPr>
            <a:r>
              <a:rPr lang="en-US"/>
              <a:t>Tham khảo các chuẩn khác cho các đặc tính cơ khí và đặc tính điện</a:t>
            </a:r>
          </a:p>
          <a:p>
            <a:pPr>
              <a:lnSpc>
                <a:spcPct val="80000"/>
              </a:lnSpc>
            </a:pPr>
            <a:r>
              <a:rPr lang="en-US"/>
              <a:t>EIA-232-F (USA)</a:t>
            </a:r>
          </a:p>
          <a:p>
            <a:pPr lvl="1">
              <a:lnSpc>
                <a:spcPct val="80000"/>
              </a:lnSpc>
            </a:pPr>
            <a:r>
              <a:rPr lang="en-US"/>
              <a:t>RS-232</a:t>
            </a:r>
          </a:p>
          <a:p>
            <a:pPr lvl="1">
              <a:lnSpc>
                <a:spcPct val="80000"/>
              </a:lnSpc>
            </a:pPr>
            <a:r>
              <a:rPr lang="en-US"/>
              <a:t>Đặc tính cơ khí: ISO 2110</a:t>
            </a:r>
          </a:p>
          <a:p>
            <a:pPr lvl="1">
              <a:lnSpc>
                <a:spcPct val="80000"/>
              </a:lnSpc>
            </a:pPr>
            <a:r>
              <a:rPr lang="en-US"/>
              <a:t>Đặc tính điện: v.28</a:t>
            </a:r>
          </a:p>
          <a:p>
            <a:pPr lvl="1">
              <a:lnSpc>
                <a:spcPct val="80000"/>
              </a:lnSpc>
            </a:pPr>
            <a:r>
              <a:rPr lang="en-US"/>
              <a:t>Chức năng: v.24</a:t>
            </a:r>
          </a:p>
          <a:p>
            <a:pPr lvl="1">
              <a:lnSpc>
                <a:spcPct val="80000"/>
              </a:lnSpc>
            </a:pPr>
            <a:r>
              <a:rPr lang="en-US"/>
              <a:t>Thủ tục: v.24</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914400"/>
            <a:ext cx="211137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9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5029200"/>
            <a:ext cx="1905000" cy="124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972" name="Rectangle 4"/>
          <p:cNvSpPr>
            <a:spLocks noGrp="1" noChangeArrowheads="1"/>
          </p:cNvSpPr>
          <p:nvPr>
            <p:ph type="title"/>
          </p:nvPr>
        </p:nvSpPr>
        <p:spPr/>
        <p:txBody>
          <a:bodyPr/>
          <a:lstStyle/>
          <a:p>
            <a:r>
              <a:rPr lang="en-US"/>
              <a:t>Kết nối V.24/EIA–232 (DTE)</a:t>
            </a:r>
          </a:p>
        </p:txBody>
      </p:sp>
      <p:pic>
        <p:nvPicPr>
          <p:cNvPr id="839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2925" y="1600200"/>
            <a:ext cx="7331075"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US"/>
              <a:t>Truyền bất đồng bộ và đồng bộ </a:t>
            </a:r>
          </a:p>
        </p:txBody>
      </p:sp>
      <p:sp>
        <p:nvSpPr>
          <p:cNvPr id="185347" name="Rectangle 3"/>
          <p:cNvSpPr>
            <a:spLocks noGrp="1" noChangeArrowheads="1"/>
          </p:cNvSpPr>
          <p:nvPr>
            <p:ph type="body" idx="1"/>
          </p:nvPr>
        </p:nvSpPr>
        <p:spPr/>
        <p:txBody>
          <a:bodyPr/>
          <a:lstStyle/>
          <a:p>
            <a:r>
              <a:rPr lang="en-US"/>
              <a:t>Những yêu cầu định vị thời gian (timing) đòi hỏi một cơ chế đồng bộ giữa máy gửi và máy nhận</a:t>
            </a:r>
          </a:p>
          <a:p>
            <a:r>
              <a:rPr lang="en-US"/>
              <a:t> Có 2 giải pháp</a:t>
            </a:r>
          </a:p>
          <a:p>
            <a:pPr lvl="1"/>
            <a:r>
              <a:rPr lang="en-US"/>
              <a:t>Bất đồng bộ: mỗi ký tự được đồng bộ bởi start và stop bit</a:t>
            </a:r>
          </a:p>
          <a:p>
            <a:pPr lvl="1"/>
            <a:r>
              <a:rPr lang="en-US"/>
              <a:t>Đồng bộ: mỗi khối ký tự được đồng bộ dùng cờ</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t>V.24</a:t>
            </a:r>
          </a:p>
        </p:txBody>
      </p:sp>
      <p:graphicFrame>
        <p:nvGraphicFramePr>
          <p:cNvPr id="86019" name="Group 3"/>
          <p:cNvGraphicFramePr>
            <a:graphicFrameLocks noGrp="1"/>
          </p:cNvGraphicFramePr>
          <p:nvPr>
            <p:ph idx="1"/>
          </p:nvPr>
        </p:nvGraphicFramePr>
        <p:xfrm>
          <a:off x="457200" y="1735138"/>
          <a:ext cx="8229600" cy="4356100"/>
        </p:xfrm>
        <a:graphic>
          <a:graphicData uri="http://schemas.openxmlformats.org/drawingml/2006/table">
            <a:tbl>
              <a:tblPr/>
              <a:tblGrid>
                <a:gridCol w="638175"/>
                <a:gridCol w="831850"/>
                <a:gridCol w="2293938"/>
                <a:gridCol w="182562"/>
                <a:gridCol w="965200"/>
                <a:gridCol w="3317875"/>
              </a:tblGrid>
              <a:tr h="2857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1" i="0" u="none" strike="noStrike" cap="none" normalizeH="0" baseline="0" smtClean="0">
                          <a:ln>
                            <a:noFill/>
                          </a:ln>
                          <a:solidFill>
                            <a:schemeClr val="tx1"/>
                          </a:solidFill>
                          <a:effectLst/>
                          <a:latin typeface="Arial" charset="0"/>
                        </a:rPr>
                        <a:t>V.24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1" i="0" u="none" strike="noStrike" cap="none" normalizeH="0" baseline="0" smtClean="0">
                          <a:ln>
                            <a:noFill/>
                          </a:ln>
                          <a:solidFill>
                            <a:schemeClr val="tx1"/>
                          </a:solidFill>
                          <a:effectLst/>
                          <a:latin typeface="Arial" charset="0"/>
                        </a:rPr>
                        <a:t>EIA-232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1" i="0" u="none" strike="noStrike" cap="none" normalizeH="0" baseline="0" smtClean="0">
                          <a:ln>
                            <a:noFill/>
                          </a:ln>
                          <a:solidFill>
                            <a:schemeClr val="tx1"/>
                          </a:solidFill>
                          <a:effectLst/>
                          <a:latin typeface="Arial" charset="0"/>
                        </a:rPr>
                        <a:t>Name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1" i="0" u="none" strike="noStrike" cap="none" normalizeH="0" baseline="0" smtClean="0">
                          <a:ln>
                            <a:noFill/>
                          </a:ln>
                          <a:solidFill>
                            <a:schemeClr val="tx1"/>
                          </a:solidFill>
                          <a:effectLst/>
                          <a:latin typeface="Arial" charset="0"/>
                        </a:rPr>
                        <a:t>Direction 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1" i="0" u="none" strike="noStrike" cap="none" normalizeH="0" baseline="0" smtClean="0">
                          <a:ln>
                            <a:noFill/>
                          </a:ln>
                          <a:solidFill>
                            <a:schemeClr val="tx1"/>
                          </a:solidFill>
                          <a:effectLst/>
                          <a:latin typeface="Arial" charset="0"/>
                        </a:rPr>
                        <a:t>Function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5750">
                <a:tc gridSpan="6">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1" i="0" u="none" strike="noStrike" cap="none" normalizeH="0" baseline="0" smtClean="0">
                          <a:ln>
                            <a:noFill/>
                          </a:ln>
                          <a:solidFill>
                            <a:schemeClr val="tx1"/>
                          </a:solidFill>
                          <a:effectLst/>
                          <a:latin typeface="Arial" charset="0"/>
                        </a:rPr>
                        <a:t>Data signals</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857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103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BA</a:t>
                      </a:r>
                    </a:p>
                  </a:txBody>
                  <a:tcPr horzOverflow="overflow">
                    <a:lnL cap="flat">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Transmitted data</a:t>
                      </a:r>
                    </a:p>
                  </a:txBody>
                  <a:tcPr horzOverflow="overflow">
                    <a:lnL cap="flat">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DCE</a:t>
                      </a:r>
                    </a:p>
                  </a:txBody>
                  <a:tcPr horzOverflow="overflow">
                    <a:lnL cap="flat">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Transmitted by DTE</a:t>
                      </a:r>
                    </a:p>
                  </a:txBody>
                  <a:tcPr horzOverflow="overflow">
                    <a:lnL cap="flat">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2857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104</a:t>
                      </a:r>
                    </a:p>
                  </a:txBody>
                  <a:tcPr horzOverflow="overflow">
                    <a:lnL w="28575"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BB</a:t>
                      </a:r>
                    </a:p>
                  </a:txBody>
                  <a:tcPr horzOverflow="overflow">
                    <a:lnL cap="flat">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Received data</a:t>
                      </a:r>
                    </a:p>
                  </a:txBody>
                  <a:tcPr horzOverflow="overflow">
                    <a:lnL cap="flat">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DTE</a:t>
                      </a:r>
                    </a:p>
                  </a:txBody>
                  <a:tcPr horzOverflow="overflow">
                    <a:lnL cap="flat">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Received by DTE</a:t>
                      </a:r>
                    </a:p>
                  </a:txBody>
                  <a:tcPr horzOverflow="overflow">
                    <a:lnL cap="flat">
                      <a:noFill/>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r h="285750">
                <a:tc gridSpan="6">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1" i="0" u="none" strike="noStrike" cap="none" normalizeH="0" baseline="0" smtClean="0">
                          <a:ln>
                            <a:noFill/>
                          </a:ln>
                          <a:solidFill>
                            <a:schemeClr val="tx1"/>
                          </a:solidFill>
                          <a:effectLst/>
                          <a:latin typeface="Arial" charset="0"/>
                        </a:rPr>
                        <a:t>Control signals</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857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105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CA</a:t>
                      </a:r>
                    </a:p>
                  </a:txBody>
                  <a:tcPr horzOverflow="overflow">
                    <a:lnL cap="flat">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Request to send</a:t>
                      </a:r>
                    </a:p>
                  </a:txBody>
                  <a:tcPr horzOverflow="overflow">
                    <a:lnL cap="flat">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DCE</a:t>
                      </a:r>
                    </a:p>
                  </a:txBody>
                  <a:tcPr horzOverflow="overflow">
                    <a:lnL cap="flat">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DTE wishes to transmit</a:t>
                      </a:r>
                    </a:p>
                  </a:txBody>
                  <a:tcPr horzOverflow="overflow">
                    <a:lnL cap="flat">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2857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106</a:t>
                      </a: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CB</a:t>
                      </a:r>
                    </a:p>
                  </a:txBody>
                  <a:tcPr horzOverflow="overflow">
                    <a:lnL cap="flat">
                      <a:noFill/>
                    </a:lnL>
                    <a:lnR cap="flat">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Clear to send</a:t>
                      </a:r>
                    </a:p>
                  </a:txBody>
                  <a:tcPr horzOverflow="overflow">
                    <a:lnL cap="flat">
                      <a:noFill/>
                    </a:lnL>
                    <a:lnR cap="flat">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DTE</a:t>
                      </a:r>
                    </a:p>
                  </a:txBody>
                  <a:tcPr horzOverflow="overflow">
                    <a:lnL cap="flat">
                      <a:noFill/>
                    </a:lnL>
                    <a:lnR cap="flat">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DCE is ready to receive, response to RTS</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3333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107</a:t>
                      </a: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CC</a:t>
                      </a:r>
                    </a:p>
                  </a:txBody>
                  <a:tcPr horzOverflow="overflow">
                    <a:lnL cap="flat">
                      <a:noFill/>
                    </a:lnL>
                    <a:lnR cap="flat">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DCE ready</a:t>
                      </a:r>
                    </a:p>
                  </a:txBody>
                  <a:tcPr horzOverflow="overflow">
                    <a:lnL cap="flat">
                      <a:noFill/>
                    </a:lnL>
                    <a:lnR cap="flat">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DTE</a:t>
                      </a:r>
                    </a:p>
                  </a:txBody>
                  <a:tcPr horzOverflow="overflow">
                    <a:lnL cap="flat">
                      <a:noFill/>
                    </a:lnL>
                    <a:lnR cap="flat">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DCE is ready to operate</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3349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108.2</a:t>
                      </a: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CD</a:t>
                      </a:r>
                    </a:p>
                  </a:txBody>
                  <a:tcPr horzOverflow="overflow">
                    <a:lnL cap="flat">
                      <a:noFill/>
                    </a:lnL>
                    <a:lnR cap="flat">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DTE ready</a:t>
                      </a:r>
                    </a:p>
                  </a:txBody>
                  <a:tcPr horzOverflow="overflow">
                    <a:lnL cap="flat">
                      <a:noFill/>
                    </a:lnL>
                    <a:lnR cap="flat">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DCE</a:t>
                      </a:r>
                    </a:p>
                  </a:txBody>
                  <a:tcPr horzOverflow="overflow">
                    <a:lnL cap="flat">
                      <a:noFill/>
                    </a:lnL>
                    <a:lnR cap="flat">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DTE is ready to operate</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4714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125</a:t>
                      </a: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CE</a:t>
                      </a:r>
                    </a:p>
                  </a:txBody>
                  <a:tcPr horzOverflow="overflow">
                    <a:lnL cap="flat">
                      <a:noFill/>
                    </a:lnL>
                    <a:lnR cap="flat">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Ring indicator</a:t>
                      </a:r>
                    </a:p>
                  </a:txBody>
                  <a:tcPr horzOverflow="overflow">
                    <a:lnL cap="flat">
                      <a:noFill/>
                    </a:lnL>
                    <a:lnR cap="flat">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DTE</a:t>
                      </a:r>
                    </a:p>
                  </a:txBody>
                  <a:tcPr horzOverflow="overflow">
                    <a:lnL cap="flat">
                      <a:noFill/>
                    </a:lnL>
                    <a:lnR cap="flat">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DCE is receiving a ringing signal on the channel line</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5159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109</a:t>
                      </a:r>
                    </a:p>
                  </a:txBody>
                  <a:tcPr horzOverflow="overflow">
                    <a:lnL w="28575"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CF</a:t>
                      </a:r>
                    </a:p>
                  </a:txBody>
                  <a:tcPr horzOverflow="overflow">
                    <a:lnL cap="flat">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Received line signal detector</a:t>
                      </a:r>
                    </a:p>
                  </a:txBody>
                  <a:tcPr horzOverflow="overflow">
                    <a:lnL cap="flat">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DTE</a:t>
                      </a:r>
                    </a:p>
                  </a:txBody>
                  <a:tcPr horzOverflow="overflow">
                    <a:lnL cap="flat">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DCE is receiving a signal within appropriate limits on the channel line</a:t>
                      </a:r>
                    </a:p>
                  </a:txBody>
                  <a:tcPr horzOverflow="overflow">
                    <a:lnL cap="flat">
                      <a:noFill/>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r h="303213">
                <a:tc gridSpan="6">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1" i="0" u="none" strike="noStrike" cap="none" normalizeH="0" baseline="0" smtClean="0">
                          <a:ln>
                            <a:noFill/>
                          </a:ln>
                          <a:solidFill>
                            <a:schemeClr val="tx1"/>
                          </a:solidFill>
                          <a:effectLst/>
                          <a:latin typeface="Arial" charset="0"/>
                        </a:rPr>
                        <a:t>Timing signals</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032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113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DA</a:t>
                      </a:r>
                    </a:p>
                  </a:txBody>
                  <a:tcPr horzOverflow="overflow">
                    <a:lnL cap="flat">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Transmitter sig. elm. timing</a:t>
                      </a:r>
                    </a:p>
                  </a:txBody>
                  <a:tcPr horzOverflow="overflow">
                    <a:lnL cap="flat">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DCE</a:t>
                      </a:r>
                    </a:p>
                  </a:txBody>
                  <a:tcPr horzOverflow="overflow">
                    <a:lnL cap="flat">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Clocking signal</a:t>
                      </a:r>
                    </a:p>
                  </a:txBody>
                  <a:tcPr horzOverflow="overflow">
                    <a:lnL cap="flat">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2857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114</a:t>
                      </a:r>
                    </a:p>
                  </a:txBody>
                  <a:tcPr horzOverflow="overflow">
                    <a:lnL w="28575"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DB</a:t>
                      </a:r>
                    </a:p>
                  </a:txBody>
                  <a:tcPr horzOverflow="overflow">
                    <a:lnL cap="flat">
                      <a:noFill/>
                    </a:lnL>
                    <a:lnR cap="flat">
                      <a:noFill/>
                    </a:lnR>
                    <a:lnT>
                      <a:noFill/>
                    </a:lnT>
                    <a:lnB>
                      <a:noFill/>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Transmitter sig. elm. timing</a:t>
                      </a:r>
                    </a:p>
                  </a:txBody>
                  <a:tcPr horzOverflow="overflow">
                    <a:lnL cap="flat">
                      <a:noFill/>
                    </a:lnL>
                    <a:lnR cap="flat">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DTE</a:t>
                      </a:r>
                    </a:p>
                  </a:txBody>
                  <a:tcPr horzOverflow="overflow">
                    <a:lnL cap="flat">
                      <a:noFill/>
                    </a:lnL>
                    <a:lnR cap="flat">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Clocking signal;</a:t>
                      </a:r>
                    </a:p>
                  </a:txBody>
                  <a:tcPr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3016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115</a:t>
                      </a:r>
                    </a:p>
                  </a:txBody>
                  <a:tcPr horzOverflow="overflow">
                    <a:lnL w="28575" cap="flat" cmpd="sng" algn="ctr">
                      <a:solidFill>
                        <a:schemeClr val="tx1"/>
                      </a:solidFill>
                      <a:prstDash val="solid"/>
                      <a:round/>
                      <a:headEnd type="none" w="med" len="med"/>
                      <a:tailEnd type="none" w="med" len="med"/>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DD</a:t>
                      </a:r>
                    </a:p>
                  </a:txBody>
                  <a:tcPr horzOverflow="overflow">
                    <a:lnL cap="flat">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Receiver sig. elm. timing</a:t>
                      </a:r>
                    </a:p>
                  </a:txBody>
                  <a:tcPr horzOverflow="overflow">
                    <a:lnL cap="flat">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DTE</a:t>
                      </a:r>
                    </a:p>
                  </a:txBody>
                  <a:tcPr horzOverflow="overflow">
                    <a:lnL cap="flat">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Clocking signal for circuit 104</a:t>
                      </a:r>
                    </a:p>
                  </a:txBody>
                  <a:tcPr horzOverflow="overflow">
                    <a:lnL cap="flat">
                      <a:noFill/>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r>
              <a:tr h="285750">
                <a:tc gridSpan="6">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1" i="0" u="none" strike="noStrike" cap="none" normalizeH="0" baseline="0" smtClean="0">
                          <a:ln>
                            <a:noFill/>
                          </a:ln>
                          <a:solidFill>
                            <a:schemeClr val="tx1"/>
                          </a:solidFill>
                          <a:effectLst/>
                          <a:latin typeface="Arial" charset="0"/>
                        </a:rPr>
                        <a:t>Ground</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857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102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AB</a:t>
                      </a:r>
                    </a:p>
                  </a:txBody>
                  <a:tcPr horzOverflow="overflow">
                    <a:lnL cap="flat">
                      <a:noFill/>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Signal ground/common return</a:t>
                      </a:r>
                    </a:p>
                  </a:txBody>
                  <a:tcPr horzOverflow="overflow">
                    <a:lnL cap="flat">
                      <a:noFill/>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fr-FR" sz="1100" b="0" i="0" u="none" strike="noStrike" cap="none" normalizeH="0" baseline="0" smtClean="0">
                        <a:ln>
                          <a:noFill/>
                        </a:ln>
                        <a:solidFill>
                          <a:schemeClr val="tx1"/>
                        </a:solidFill>
                        <a:effectLst/>
                        <a:latin typeface="Arial" charset="0"/>
                      </a:endParaRPr>
                    </a:p>
                  </a:txBody>
                  <a:tcPr horzOverflow="overflow">
                    <a:lnL cap="flat">
                      <a:noFill/>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100" b="0" i="0" u="none" strike="noStrike" cap="none" normalizeH="0" baseline="0" smtClean="0">
                          <a:ln>
                            <a:noFill/>
                          </a:ln>
                          <a:solidFill>
                            <a:schemeClr val="tx1"/>
                          </a:solidFill>
                          <a:effectLst/>
                          <a:latin typeface="Arial" charset="0"/>
                        </a:rPr>
                        <a:t>Common ground reference for all circuits</a:t>
                      </a:r>
                    </a:p>
                  </a:txBody>
                  <a:tcPr horzOverflow="overflow">
                    <a:lnL cap="flat">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Local/Remote loopback testing</a:t>
            </a:r>
          </a:p>
        </p:txBody>
      </p:sp>
      <p:pic>
        <p:nvPicPr>
          <p:cNvPr id="88068" name="Picture 4"/>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046163" y="1676400"/>
            <a:ext cx="7640637" cy="3681413"/>
          </a:xfrm>
          <a:noFill/>
          <a:ln/>
        </p:spPr>
      </p:pic>
      <p:sp>
        <p:nvSpPr>
          <p:cNvPr id="88069" name="Text Box 5"/>
          <p:cNvSpPr txBox="1">
            <a:spLocks noChangeArrowheads="1"/>
          </p:cNvSpPr>
          <p:nvPr/>
        </p:nvSpPr>
        <p:spPr bwMode="auto">
          <a:xfrm>
            <a:off x="1143000" y="3200400"/>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a:latin typeface="Book Antiqua" pitchFamily="18" charset="0"/>
              </a:rPr>
              <a:t>DTE</a:t>
            </a:r>
          </a:p>
        </p:txBody>
      </p:sp>
      <p:sp>
        <p:nvSpPr>
          <p:cNvPr id="88070" name="Text Box 6"/>
          <p:cNvSpPr txBox="1">
            <a:spLocks noChangeArrowheads="1"/>
          </p:cNvSpPr>
          <p:nvPr/>
        </p:nvSpPr>
        <p:spPr bwMode="auto">
          <a:xfrm>
            <a:off x="2590800" y="3048000"/>
            <a:ext cx="1025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a:latin typeface="Book Antiqua" pitchFamily="18" charset="0"/>
              </a:rPr>
              <a:t>Local DCE</a:t>
            </a:r>
          </a:p>
        </p:txBody>
      </p:sp>
      <p:sp>
        <p:nvSpPr>
          <p:cNvPr id="88071" name="Text Box 7"/>
          <p:cNvSpPr txBox="1">
            <a:spLocks noChangeArrowheads="1"/>
          </p:cNvSpPr>
          <p:nvPr/>
        </p:nvSpPr>
        <p:spPr bwMode="auto">
          <a:xfrm>
            <a:off x="7372350" y="5400675"/>
            <a:ext cx="12033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a:latin typeface="Book Antiqua" pitchFamily="18" charset="0"/>
              </a:rPr>
              <a:t>Remote DCE</a:t>
            </a:r>
          </a:p>
        </p:txBody>
      </p:sp>
      <p:sp>
        <p:nvSpPr>
          <p:cNvPr id="88072" name="Text Box 8"/>
          <p:cNvSpPr txBox="1">
            <a:spLocks noChangeArrowheads="1"/>
          </p:cNvSpPr>
          <p:nvPr/>
        </p:nvSpPr>
        <p:spPr bwMode="auto">
          <a:xfrm>
            <a:off x="3910013" y="2995613"/>
            <a:ext cx="1946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a:solidFill>
                  <a:srgbClr val="0000CC"/>
                </a:solidFill>
                <a:latin typeface="Book Antiqua" pitchFamily="18" charset="0"/>
              </a:rPr>
              <a:t>Local loopback testing</a:t>
            </a:r>
          </a:p>
        </p:txBody>
      </p:sp>
      <p:sp>
        <p:nvSpPr>
          <p:cNvPr id="88073" name="Text Box 9"/>
          <p:cNvSpPr txBox="1">
            <a:spLocks noChangeArrowheads="1"/>
          </p:cNvSpPr>
          <p:nvPr/>
        </p:nvSpPr>
        <p:spPr bwMode="auto">
          <a:xfrm>
            <a:off x="3759200" y="5867400"/>
            <a:ext cx="21272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a:solidFill>
                  <a:srgbClr val="0000CC"/>
                </a:solidFill>
                <a:latin typeface="Book Antiqua" pitchFamily="18" charset="0"/>
              </a:rPr>
              <a:t>Remote loopback testing</a:t>
            </a:r>
          </a:p>
        </p:txBody>
      </p:sp>
      <p:sp>
        <p:nvSpPr>
          <p:cNvPr id="88074" name="Text Box 10"/>
          <p:cNvSpPr txBox="1">
            <a:spLocks noChangeArrowheads="1"/>
          </p:cNvSpPr>
          <p:nvPr/>
        </p:nvSpPr>
        <p:spPr bwMode="auto">
          <a:xfrm>
            <a:off x="995363" y="5400675"/>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a:latin typeface="Book Antiqua" pitchFamily="18" charset="0"/>
              </a:rPr>
              <a:t>DTE</a:t>
            </a:r>
          </a:p>
        </p:txBody>
      </p:sp>
      <p:sp>
        <p:nvSpPr>
          <p:cNvPr id="88075" name="Text Box 11"/>
          <p:cNvSpPr txBox="1">
            <a:spLocks noChangeArrowheads="1"/>
          </p:cNvSpPr>
          <p:nvPr/>
        </p:nvSpPr>
        <p:spPr bwMode="auto">
          <a:xfrm>
            <a:off x="2601913" y="5400675"/>
            <a:ext cx="10255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1400">
                <a:latin typeface="Book Antiqua" pitchFamily="18" charset="0"/>
              </a:rPr>
              <a:t>Local DCE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Nghi thức</a:t>
            </a:r>
          </a:p>
        </p:txBody>
      </p:sp>
      <p:sp>
        <p:nvSpPr>
          <p:cNvPr id="90115" name="Rectangle 3"/>
          <p:cNvSpPr>
            <a:spLocks noGrp="1" noChangeArrowheads="1"/>
          </p:cNvSpPr>
          <p:nvPr>
            <p:ph type="body" idx="1"/>
          </p:nvPr>
        </p:nvSpPr>
        <p:spPr>
          <a:xfrm>
            <a:off x="457200" y="1219200"/>
            <a:ext cx="8229600" cy="4724400"/>
          </a:xfrm>
        </p:spPr>
        <p:txBody>
          <a:bodyPr/>
          <a:lstStyle/>
          <a:p>
            <a:pPr>
              <a:lnSpc>
                <a:spcPct val="90000"/>
              </a:lnSpc>
            </a:pPr>
            <a:r>
              <a:rPr lang="en-US" sz="2600"/>
              <a:t>Ví dụ modem riêng bất đồng bộ</a:t>
            </a:r>
          </a:p>
          <a:p>
            <a:pPr>
              <a:lnSpc>
                <a:spcPct val="90000"/>
              </a:lnSpc>
            </a:pPr>
            <a:r>
              <a:rPr lang="en-US" sz="2600"/>
              <a:t>Khi modem được bật lên và sẵn sàng, nó (DCE) bật tín hiệu “DCE ready”</a:t>
            </a:r>
          </a:p>
          <a:p>
            <a:pPr>
              <a:lnSpc>
                <a:spcPct val="90000"/>
              </a:lnSpc>
            </a:pPr>
            <a:r>
              <a:rPr lang="en-US" sz="2600"/>
              <a:t>Khi DTE sẵn sàng gởi dữ liệu, nó bật tín hiệu “Request To Send”</a:t>
            </a:r>
          </a:p>
          <a:p>
            <a:pPr lvl="1">
              <a:lnSpc>
                <a:spcPct val="90000"/>
              </a:lnSpc>
            </a:pPr>
            <a:r>
              <a:rPr lang="en-US" sz="2200"/>
              <a:t>Cấm chế độ nhận dữ liệu (nếu trong chế độ truyền half-duplex)</a:t>
            </a:r>
          </a:p>
          <a:p>
            <a:pPr>
              <a:lnSpc>
                <a:spcPct val="90000"/>
              </a:lnSpc>
            </a:pPr>
            <a:r>
              <a:rPr lang="en-US" sz="2600"/>
              <a:t>Modem đáp lại sẵn sàng bằng tín hiệu “Clear To Send”</a:t>
            </a:r>
          </a:p>
          <a:p>
            <a:pPr>
              <a:lnSpc>
                <a:spcPct val="90000"/>
              </a:lnSpc>
            </a:pPr>
            <a:r>
              <a:rPr lang="en-US" sz="2600"/>
              <a:t>DTE gởi dữ liệu</a:t>
            </a:r>
          </a:p>
          <a:p>
            <a:pPr>
              <a:lnSpc>
                <a:spcPct val="90000"/>
              </a:lnSpc>
            </a:pPr>
            <a:r>
              <a:rPr lang="en-US" sz="2600"/>
              <a:t>Khi dữ liệu đến, modem gắn vào DTE sẽ bật tín hiệu “Line Signal Detector” và gởi dữ liệu cho DTE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304800" y="4114800"/>
            <a:ext cx="2362200" cy="1139825"/>
          </a:xfrm>
        </p:spPr>
        <p:txBody>
          <a:bodyPr/>
          <a:lstStyle/>
          <a:p>
            <a:r>
              <a:rPr lang="en-US" sz="3800"/>
              <a:t>Hoat động quay số (1)</a:t>
            </a:r>
          </a:p>
        </p:txBody>
      </p:sp>
      <p:pic>
        <p:nvPicPr>
          <p:cNvPr id="921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28600"/>
            <a:ext cx="8183563" cy="343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6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3657600"/>
            <a:ext cx="5638800" cy="317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152400" y="4800600"/>
            <a:ext cx="2438400" cy="1139825"/>
          </a:xfrm>
        </p:spPr>
        <p:txBody>
          <a:bodyPr/>
          <a:lstStyle/>
          <a:p>
            <a:r>
              <a:rPr lang="en-US" sz="3800"/>
              <a:t>Hoạt động quay số (2)</a:t>
            </a:r>
          </a:p>
        </p:txBody>
      </p:sp>
      <p:pic>
        <p:nvPicPr>
          <p:cNvPr id="942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28600"/>
            <a:ext cx="8208963" cy="340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42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3657600"/>
            <a:ext cx="5791200" cy="317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152400" y="4953000"/>
            <a:ext cx="2590800" cy="1139825"/>
          </a:xfrm>
        </p:spPr>
        <p:txBody>
          <a:bodyPr/>
          <a:lstStyle/>
          <a:p>
            <a:r>
              <a:rPr lang="en-US" sz="3800"/>
              <a:t>Hoạt động quay số (3)</a:t>
            </a:r>
          </a:p>
        </p:txBody>
      </p:sp>
      <p:pic>
        <p:nvPicPr>
          <p:cNvPr id="962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28600"/>
            <a:ext cx="8208963" cy="343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26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3657600"/>
            <a:ext cx="6019800" cy="317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t>Chuẩn giao tiếp EIA RS–232C</a:t>
            </a:r>
          </a:p>
        </p:txBody>
      </p:sp>
      <p:grpSp>
        <p:nvGrpSpPr>
          <p:cNvPr id="98307" name="Group 3"/>
          <p:cNvGrpSpPr>
            <a:grpSpLocks/>
          </p:cNvGrpSpPr>
          <p:nvPr/>
        </p:nvGrpSpPr>
        <p:grpSpPr bwMode="auto">
          <a:xfrm>
            <a:off x="762000" y="831850"/>
            <a:ext cx="5237163" cy="5691188"/>
            <a:chOff x="480" y="524"/>
            <a:chExt cx="3299" cy="3585"/>
          </a:xfrm>
        </p:grpSpPr>
        <p:pic>
          <p:nvPicPr>
            <p:cNvPr id="983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 y="524"/>
              <a:ext cx="3299" cy="916"/>
            </a:xfrm>
            <a:prstGeom prst="rect">
              <a:avLst/>
            </a:prstGeom>
            <a:noFill/>
            <a:extLst>
              <a:ext uri="{909E8E84-426E-40DD-AFC4-6F175D3DCCD1}">
                <a14:hiddenFill xmlns:a14="http://schemas.microsoft.com/office/drawing/2010/main">
                  <a:solidFill>
                    <a:srgbClr val="FFFFFF"/>
                  </a:solidFill>
                </a14:hiddenFill>
              </a:ext>
            </a:extLst>
          </p:spPr>
        </p:pic>
        <p:grpSp>
          <p:nvGrpSpPr>
            <p:cNvPr id="98309" name="Group 5"/>
            <p:cNvGrpSpPr>
              <a:grpSpLocks/>
            </p:cNvGrpSpPr>
            <p:nvPr/>
          </p:nvGrpSpPr>
          <p:grpSpPr bwMode="auto">
            <a:xfrm>
              <a:off x="720" y="1488"/>
              <a:ext cx="2736" cy="2621"/>
              <a:chOff x="720" y="1488"/>
              <a:chExt cx="2736" cy="2621"/>
            </a:xfrm>
          </p:grpSpPr>
          <p:sp>
            <p:nvSpPr>
              <p:cNvPr id="98310" name="Text Box 6"/>
              <p:cNvSpPr txBox="1">
                <a:spLocks noChangeArrowheads="1"/>
              </p:cNvSpPr>
              <p:nvPr/>
            </p:nvSpPr>
            <p:spPr bwMode="auto">
              <a:xfrm>
                <a:off x="912" y="1488"/>
                <a:ext cx="46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sz="1200" b="1">
                    <a:latin typeface="Book Antiqua" pitchFamily="18" charset="0"/>
                  </a:rPr>
                  <a:t>DTR on</a:t>
                </a:r>
              </a:p>
            </p:txBody>
          </p:sp>
          <p:sp>
            <p:nvSpPr>
              <p:cNvPr id="98311" name="Rectangle 7"/>
              <p:cNvSpPr>
                <a:spLocks noChangeArrowheads="1"/>
              </p:cNvSpPr>
              <p:nvPr/>
            </p:nvSpPr>
            <p:spPr bwMode="auto">
              <a:xfrm>
                <a:off x="720" y="1536"/>
                <a:ext cx="96" cy="2448"/>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nchor="ctr"/>
              <a:lstStyle/>
              <a:p>
                <a:endParaRPr lang="en-US"/>
              </a:p>
            </p:txBody>
          </p:sp>
          <p:sp>
            <p:nvSpPr>
              <p:cNvPr id="98312" name="Rectangle 8"/>
              <p:cNvSpPr>
                <a:spLocks noChangeArrowheads="1"/>
              </p:cNvSpPr>
              <p:nvPr/>
            </p:nvSpPr>
            <p:spPr bwMode="auto">
              <a:xfrm>
                <a:off x="1536" y="1536"/>
                <a:ext cx="96" cy="2448"/>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nchor="ctr"/>
              <a:lstStyle/>
              <a:p>
                <a:endParaRPr lang="en-US"/>
              </a:p>
            </p:txBody>
          </p:sp>
          <p:sp>
            <p:nvSpPr>
              <p:cNvPr id="98313" name="Line 9"/>
              <p:cNvSpPr>
                <a:spLocks noChangeShapeType="1"/>
              </p:cNvSpPr>
              <p:nvPr/>
            </p:nvSpPr>
            <p:spPr bwMode="auto">
              <a:xfrm>
                <a:off x="816" y="1632"/>
                <a:ext cx="720" cy="0"/>
              </a:xfrm>
              <a:prstGeom prst="line">
                <a:avLst/>
              </a:prstGeom>
              <a:noFill/>
              <a:ln w="1905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98314" name="Line 10"/>
              <p:cNvSpPr>
                <a:spLocks noChangeShapeType="1"/>
              </p:cNvSpPr>
              <p:nvPr/>
            </p:nvSpPr>
            <p:spPr bwMode="auto">
              <a:xfrm>
                <a:off x="816" y="1776"/>
                <a:ext cx="720" cy="0"/>
              </a:xfrm>
              <a:prstGeom prst="line">
                <a:avLst/>
              </a:prstGeom>
              <a:noFill/>
              <a:ln w="19050">
                <a:solidFill>
                  <a:srgbClr val="FF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98315" name="Rectangle 11"/>
              <p:cNvSpPr>
                <a:spLocks noChangeArrowheads="1"/>
              </p:cNvSpPr>
              <p:nvPr/>
            </p:nvSpPr>
            <p:spPr bwMode="auto">
              <a:xfrm>
                <a:off x="2544" y="1536"/>
                <a:ext cx="96" cy="2400"/>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nchor="ctr"/>
              <a:lstStyle/>
              <a:p>
                <a:endParaRPr lang="en-US"/>
              </a:p>
            </p:txBody>
          </p:sp>
          <p:sp>
            <p:nvSpPr>
              <p:cNvPr id="98316" name="Rectangle 12"/>
              <p:cNvSpPr>
                <a:spLocks noChangeArrowheads="1"/>
              </p:cNvSpPr>
              <p:nvPr/>
            </p:nvSpPr>
            <p:spPr bwMode="auto">
              <a:xfrm>
                <a:off x="3360" y="1536"/>
                <a:ext cx="96" cy="2352"/>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nchor="ctr"/>
              <a:lstStyle/>
              <a:p>
                <a:endParaRPr lang="en-US"/>
              </a:p>
            </p:txBody>
          </p:sp>
          <p:sp>
            <p:nvSpPr>
              <p:cNvPr id="98317" name="Line 13"/>
              <p:cNvSpPr>
                <a:spLocks noChangeShapeType="1"/>
              </p:cNvSpPr>
              <p:nvPr/>
            </p:nvSpPr>
            <p:spPr bwMode="auto">
              <a:xfrm>
                <a:off x="2640" y="1776"/>
                <a:ext cx="720" cy="0"/>
              </a:xfrm>
              <a:prstGeom prst="line">
                <a:avLst/>
              </a:prstGeom>
              <a:noFill/>
              <a:ln w="19050">
                <a:solidFill>
                  <a:srgbClr val="FF00FF"/>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98318" name="Line 14"/>
              <p:cNvSpPr>
                <a:spLocks noChangeShapeType="1"/>
              </p:cNvSpPr>
              <p:nvPr/>
            </p:nvSpPr>
            <p:spPr bwMode="auto">
              <a:xfrm>
                <a:off x="2640" y="1632"/>
                <a:ext cx="720" cy="0"/>
              </a:xfrm>
              <a:prstGeom prst="line">
                <a:avLst/>
              </a:prstGeom>
              <a:noFill/>
              <a:ln w="19050">
                <a:solidFill>
                  <a:srgbClr val="FF00FF"/>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98319" name="Text Box 15"/>
              <p:cNvSpPr txBox="1">
                <a:spLocks noChangeArrowheads="1"/>
              </p:cNvSpPr>
              <p:nvPr/>
            </p:nvSpPr>
            <p:spPr bwMode="auto">
              <a:xfrm>
                <a:off x="912" y="1632"/>
                <a:ext cx="46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sz="1200" b="1">
                    <a:latin typeface="Book Antiqua" pitchFamily="18" charset="0"/>
                  </a:rPr>
                  <a:t>DSR on</a:t>
                </a:r>
              </a:p>
            </p:txBody>
          </p:sp>
          <p:sp>
            <p:nvSpPr>
              <p:cNvPr id="98320" name="Text Box 16"/>
              <p:cNvSpPr txBox="1">
                <a:spLocks noChangeArrowheads="1"/>
              </p:cNvSpPr>
              <p:nvPr/>
            </p:nvSpPr>
            <p:spPr bwMode="auto">
              <a:xfrm>
                <a:off x="2772" y="1488"/>
                <a:ext cx="46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sz="1200" b="1">
                    <a:latin typeface="Book Antiqua" pitchFamily="18" charset="0"/>
                  </a:rPr>
                  <a:t>DTR on</a:t>
                </a:r>
              </a:p>
            </p:txBody>
          </p:sp>
          <p:sp>
            <p:nvSpPr>
              <p:cNvPr id="98321" name="Text Box 17"/>
              <p:cNvSpPr txBox="1">
                <a:spLocks noChangeArrowheads="1"/>
              </p:cNvSpPr>
              <p:nvPr/>
            </p:nvSpPr>
            <p:spPr bwMode="auto">
              <a:xfrm>
                <a:off x="2772" y="1632"/>
                <a:ext cx="46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sz="1200" b="1">
                    <a:latin typeface="Book Antiqua" pitchFamily="18" charset="0"/>
                  </a:rPr>
                  <a:t>DSR on</a:t>
                </a:r>
              </a:p>
            </p:txBody>
          </p:sp>
          <p:sp>
            <p:nvSpPr>
              <p:cNvPr id="98322" name="Line 18"/>
              <p:cNvSpPr>
                <a:spLocks noChangeShapeType="1"/>
              </p:cNvSpPr>
              <p:nvPr/>
            </p:nvSpPr>
            <p:spPr bwMode="auto">
              <a:xfrm>
                <a:off x="816" y="1872"/>
                <a:ext cx="720" cy="0"/>
              </a:xfrm>
              <a:prstGeom prst="line">
                <a:avLst/>
              </a:prstGeom>
              <a:noFill/>
              <a:ln w="12700">
                <a:solidFill>
                  <a:srgbClr val="FF0000"/>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98323" name="Line 19"/>
              <p:cNvSpPr>
                <a:spLocks noChangeShapeType="1"/>
              </p:cNvSpPr>
              <p:nvPr/>
            </p:nvSpPr>
            <p:spPr bwMode="auto">
              <a:xfrm>
                <a:off x="1632" y="1872"/>
                <a:ext cx="912" cy="96"/>
              </a:xfrm>
              <a:prstGeom prst="line">
                <a:avLst/>
              </a:prstGeom>
              <a:noFill/>
              <a:ln w="19050">
                <a:solidFill>
                  <a:srgbClr val="00008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98324" name="Line 20"/>
              <p:cNvSpPr>
                <a:spLocks noChangeShapeType="1"/>
              </p:cNvSpPr>
              <p:nvPr/>
            </p:nvSpPr>
            <p:spPr bwMode="auto">
              <a:xfrm>
                <a:off x="2640" y="1968"/>
                <a:ext cx="720" cy="0"/>
              </a:xfrm>
              <a:prstGeom prst="line">
                <a:avLst/>
              </a:prstGeom>
              <a:noFill/>
              <a:ln w="19050">
                <a:solidFill>
                  <a:srgbClr val="FF00FF"/>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98325" name="Text Box 21"/>
              <p:cNvSpPr txBox="1">
                <a:spLocks noChangeArrowheads="1"/>
              </p:cNvSpPr>
              <p:nvPr/>
            </p:nvSpPr>
            <p:spPr bwMode="auto">
              <a:xfrm>
                <a:off x="2784" y="1824"/>
                <a:ext cx="35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sz="1200" b="1">
                    <a:latin typeface="Book Antiqua" pitchFamily="18" charset="0"/>
                  </a:rPr>
                  <a:t>RI on</a:t>
                </a:r>
              </a:p>
            </p:txBody>
          </p:sp>
          <p:sp>
            <p:nvSpPr>
              <p:cNvPr id="98326" name="Text Box 22"/>
              <p:cNvSpPr txBox="1">
                <a:spLocks noChangeArrowheads="1"/>
              </p:cNvSpPr>
              <p:nvPr/>
            </p:nvSpPr>
            <p:spPr bwMode="auto">
              <a:xfrm rot="278761">
                <a:off x="1656" y="1728"/>
                <a:ext cx="88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sz="1200" b="1">
                    <a:latin typeface="Book Antiqua" pitchFamily="18" charset="0"/>
                  </a:rPr>
                  <a:t>Connection setup</a:t>
                </a:r>
              </a:p>
            </p:txBody>
          </p:sp>
          <p:sp>
            <p:nvSpPr>
              <p:cNvPr id="98327" name="Line 23"/>
              <p:cNvSpPr>
                <a:spLocks noChangeShapeType="1"/>
              </p:cNvSpPr>
              <p:nvPr/>
            </p:nvSpPr>
            <p:spPr bwMode="auto">
              <a:xfrm>
                <a:off x="2640" y="2112"/>
                <a:ext cx="720" cy="0"/>
              </a:xfrm>
              <a:prstGeom prst="line">
                <a:avLst/>
              </a:prstGeom>
              <a:noFill/>
              <a:ln w="19050">
                <a:solidFill>
                  <a:srgbClr val="FF00FF"/>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98328" name="Text Box 24"/>
              <p:cNvSpPr txBox="1">
                <a:spLocks noChangeArrowheads="1"/>
              </p:cNvSpPr>
              <p:nvPr/>
            </p:nvSpPr>
            <p:spPr bwMode="auto">
              <a:xfrm>
                <a:off x="2772" y="1968"/>
                <a:ext cx="44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sz="1200" b="1">
                    <a:latin typeface="Book Antiqua" pitchFamily="18" charset="0"/>
                  </a:rPr>
                  <a:t>RTS on</a:t>
                </a:r>
              </a:p>
            </p:txBody>
          </p:sp>
          <p:sp>
            <p:nvSpPr>
              <p:cNvPr id="98329" name="Line 25"/>
              <p:cNvSpPr>
                <a:spLocks noChangeShapeType="1"/>
              </p:cNvSpPr>
              <p:nvPr/>
            </p:nvSpPr>
            <p:spPr bwMode="auto">
              <a:xfrm flipV="1">
                <a:off x="1632" y="2112"/>
                <a:ext cx="912" cy="96"/>
              </a:xfrm>
              <a:prstGeom prst="line">
                <a:avLst/>
              </a:prstGeom>
              <a:noFill/>
              <a:ln w="19050">
                <a:solidFill>
                  <a:srgbClr val="00008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98330" name="Text Box 26"/>
              <p:cNvSpPr txBox="1">
                <a:spLocks noChangeArrowheads="1"/>
              </p:cNvSpPr>
              <p:nvPr/>
            </p:nvSpPr>
            <p:spPr bwMode="auto">
              <a:xfrm rot="-295378">
                <a:off x="1728" y="2016"/>
                <a:ext cx="587"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sz="1200" b="1">
                    <a:latin typeface="Book Antiqua" pitchFamily="18" charset="0"/>
                  </a:rPr>
                  <a:t>Carrier On</a:t>
                </a:r>
              </a:p>
            </p:txBody>
          </p:sp>
          <p:sp>
            <p:nvSpPr>
              <p:cNvPr id="98331" name="Line 27"/>
              <p:cNvSpPr>
                <a:spLocks noChangeShapeType="1"/>
              </p:cNvSpPr>
              <p:nvPr/>
            </p:nvSpPr>
            <p:spPr bwMode="auto">
              <a:xfrm>
                <a:off x="816" y="2208"/>
                <a:ext cx="720" cy="0"/>
              </a:xfrm>
              <a:prstGeom prst="line">
                <a:avLst/>
              </a:prstGeom>
              <a:noFill/>
              <a:ln w="19050">
                <a:solidFill>
                  <a:srgbClr val="FF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98332" name="Text Box 28"/>
              <p:cNvSpPr txBox="1">
                <a:spLocks noChangeArrowheads="1"/>
              </p:cNvSpPr>
              <p:nvPr/>
            </p:nvSpPr>
            <p:spPr bwMode="auto">
              <a:xfrm>
                <a:off x="912" y="2064"/>
                <a:ext cx="48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sz="1200" b="1">
                    <a:latin typeface="Book Antiqua" pitchFamily="18" charset="0"/>
                  </a:rPr>
                  <a:t>DCD on</a:t>
                </a:r>
              </a:p>
            </p:txBody>
          </p:sp>
          <p:sp>
            <p:nvSpPr>
              <p:cNvPr id="98333" name="Line 29"/>
              <p:cNvSpPr>
                <a:spLocks noChangeShapeType="1"/>
              </p:cNvSpPr>
              <p:nvPr/>
            </p:nvSpPr>
            <p:spPr bwMode="auto">
              <a:xfrm>
                <a:off x="2640" y="2227"/>
                <a:ext cx="720" cy="0"/>
              </a:xfrm>
              <a:prstGeom prst="line">
                <a:avLst/>
              </a:prstGeom>
              <a:noFill/>
              <a:ln w="19050">
                <a:solidFill>
                  <a:srgbClr val="FF00FF"/>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98334" name="Text Box 30"/>
              <p:cNvSpPr txBox="1">
                <a:spLocks noChangeArrowheads="1"/>
              </p:cNvSpPr>
              <p:nvPr/>
            </p:nvSpPr>
            <p:spPr bwMode="auto">
              <a:xfrm>
                <a:off x="2772" y="2083"/>
                <a:ext cx="44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sz="1200" b="1">
                    <a:latin typeface="Book Antiqua" pitchFamily="18" charset="0"/>
                  </a:rPr>
                  <a:t>CTS on</a:t>
                </a:r>
              </a:p>
            </p:txBody>
          </p:sp>
          <p:sp>
            <p:nvSpPr>
              <p:cNvPr id="98335" name="Line 31"/>
              <p:cNvSpPr>
                <a:spLocks noChangeShapeType="1"/>
              </p:cNvSpPr>
              <p:nvPr/>
            </p:nvSpPr>
            <p:spPr bwMode="auto">
              <a:xfrm>
                <a:off x="2640" y="2352"/>
                <a:ext cx="720" cy="0"/>
              </a:xfrm>
              <a:prstGeom prst="line">
                <a:avLst/>
              </a:prstGeom>
              <a:noFill/>
              <a:ln w="19050">
                <a:solidFill>
                  <a:srgbClr val="FF00FF"/>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98336" name="Text Box 32"/>
              <p:cNvSpPr txBox="1">
                <a:spLocks noChangeArrowheads="1"/>
              </p:cNvSpPr>
              <p:nvPr/>
            </p:nvSpPr>
            <p:spPr bwMode="auto">
              <a:xfrm>
                <a:off x="2812" y="2208"/>
                <a:ext cx="30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sz="1200" b="1">
                    <a:latin typeface="Book Antiqua" pitchFamily="18" charset="0"/>
                  </a:rPr>
                  <a:t>TxD</a:t>
                </a:r>
              </a:p>
            </p:txBody>
          </p:sp>
          <p:sp>
            <p:nvSpPr>
              <p:cNvPr id="98337" name="Line 33"/>
              <p:cNvSpPr>
                <a:spLocks noChangeShapeType="1"/>
              </p:cNvSpPr>
              <p:nvPr/>
            </p:nvSpPr>
            <p:spPr bwMode="auto">
              <a:xfrm flipV="1">
                <a:off x="1632" y="2352"/>
                <a:ext cx="912" cy="96"/>
              </a:xfrm>
              <a:prstGeom prst="line">
                <a:avLst/>
              </a:prstGeom>
              <a:noFill/>
              <a:ln w="19050">
                <a:solidFill>
                  <a:srgbClr val="00008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98338" name="Text Box 34"/>
              <p:cNvSpPr txBox="1">
                <a:spLocks noChangeArrowheads="1"/>
              </p:cNvSpPr>
              <p:nvPr/>
            </p:nvSpPr>
            <p:spPr bwMode="auto">
              <a:xfrm rot="-295378">
                <a:off x="1728" y="2256"/>
                <a:ext cx="58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sz="1200" b="1">
                    <a:latin typeface="Book Antiqua" pitchFamily="18" charset="0"/>
                  </a:rPr>
                  <a:t>Data tones</a:t>
                </a:r>
              </a:p>
            </p:txBody>
          </p:sp>
          <p:sp>
            <p:nvSpPr>
              <p:cNvPr id="98339" name="Line 35"/>
              <p:cNvSpPr>
                <a:spLocks noChangeShapeType="1"/>
              </p:cNvSpPr>
              <p:nvPr/>
            </p:nvSpPr>
            <p:spPr bwMode="auto">
              <a:xfrm>
                <a:off x="816" y="2448"/>
                <a:ext cx="720" cy="0"/>
              </a:xfrm>
              <a:prstGeom prst="line">
                <a:avLst/>
              </a:prstGeom>
              <a:noFill/>
              <a:ln w="19050">
                <a:solidFill>
                  <a:srgbClr val="FF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98340" name="Text Box 36"/>
              <p:cNvSpPr txBox="1">
                <a:spLocks noChangeArrowheads="1"/>
              </p:cNvSpPr>
              <p:nvPr/>
            </p:nvSpPr>
            <p:spPr bwMode="auto">
              <a:xfrm>
                <a:off x="912" y="2304"/>
                <a:ext cx="44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sz="1200" b="1">
                    <a:latin typeface="Book Antiqua" pitchFamily="18" charset="0"/>
                  </a:rPr>
                  <a:t>RxD on</a:t>
                </a:r>
              </a:p>
            </p:txBody>
          </p:sp>
          <p:sp>
            <p:nvSpPr>
              <p:cNvPr id="98341" name="Line 37"/>
              <p:cNvSpPr>
                <a:spLocks noChangeShapeType="1"/>
              </p:cNvSpPr>
              <p:nvPr/>
            </p:nvSpPr>
            <p:spPr bwMode="auto">
              <a:xfrm>
                <a:off x="2640" y="2496"/>
                <a:ext cx="720" cy="0"/>
              </a:xfrm>
              <a:prstGeom prst="line">
                <a:avLst/>
              </a:prstGeom>
              <a:noFill/>
              <a:ln w="19050">
                <a:solidFill>
                  <a:srgbClr val="FF00FF"/>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98342" name="Text Box 38"/>
              <p:cNvSpPr txBox="1">
                <a:spLocks noChangeArrowheads="1"/>
              </p:cNvSpPr>
              <p:nvPr/>
            </p:nvSpPr>
            <p:spPr bwMode="auto">
              <a:xfrm>
                <a:off x="2772" y="2352"/>
                <a:ext cx="45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sz="1200" b="1">
                    <a:latin typeface="Book Antiqua" pitchFamily="18" charset="0"/>
                  </a:rPr>
                  <a:t>RTS off</a:t>
                </a:r>
              </a:p>
            </p:txBody>
          </p:sp>
          <p:sp>
            <p:nvSpPr>
              <p:cNvPr id="98343" name="Line 39"/>
              <p:cNvSpPr>
                <a:spLocks noChangeShapeType="1"/>
              </p:cNvSpPr>
              <p:nvPr/>
            </p:nvSpPr>
            <p:spPr bwMode="auto">
              <a:xfrm>
                <a:off x="2640" y="2611"/>
                <a:ext cx="720" cy="0"/>
              </a:xfrm>
              <a:prstGeom prst="line">
                <a:avLst/>
              </a:prstGeom>
              <a:noFill/>
              <a:ln w="19050">
                <a:solidFill>
                  <a:srgbClr val="FF00FF"/>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98344" name="Text Box 40"/>
              <p:cNvSpPr txBox="1">
                <a:spLocks noChangeArrowheads="1"/>
              </p:cNvSpPr>
              <p:nvPr/>
            </p:nvSpPr>
            <p:spPr bwMode="auto">
              <a:xfrm>
                <a:off x="2772" y="2467"/>
                <a:ext cx="45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sz="1200" b="1">
                    <a:latin typeface="Book Antiqua" pitchFamily="18" charset="0"/>
                  </a:rPr>
                  <a:t>CTS off</a:t>
                </a:r>
              </a:p>
            </p:txBody>
          </p:sp>
          <p:sp>
            <p:nvSpPr>
              <p:cNvPr id="98345" name="Line 41"/>
              <p:cNvSpPr>
                <a:spLocks noChangeShapeType="1"/>
              </p:cNvSpPr>
              <p:nvPr/>
            </p:nvSpPr>
            <p:spPr bwMode="auto">
              <a:xfrm flipV="1">
                <a:off x="1632" y="2496"/>
                <a:ext cx="912" cy="96"/>
              </a:xfrm>
              <a:prstGeom prst="line">
                <a:avLst/>
              </a:prstGeom>
              <a:noFill/>
              <a:ln w="19050">
                <a:solidFill>
                  <a:srgbClr val="00008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98346" name="Text Box 42"/>
              <p:cNvSpPr txBox="1">
                <a:spLocks noChangeArrowheads="1"/>
              </p:cNvSpPr>
              <p:nvPr/>
            </p:nvSpPr>
            <p:spPr bwMode="auto">
              <a:xfrm rot="-295378">
                <a:off x="1728" y="2400"/>
                <a:ext cx="60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sz="1200" b="1">
                    <a:latin typeface="Book Antiqua" pitchFamily="18" charset="0"/>
                  </a:rPr>
                  <a:t>Carrier Off</a:t>
                </a:r>
              </a:p>
            </p:txBody>
          </p:sp>
          <p:sp>
            <p:nvSpPr>
              <p:cNvPr id="98347" name="Line 43"/>
              <p:cNvSpPr>
                <a:spLocks noChangeShapeType="1"/>
              </p:cNvSpPr>
              <p:nvPr/>
            </p:nvSpPr>
            <p:spPr bwMode="auto">
              <a:xfrm>
                <a:off x="816" y="2592"/>
                <a:ext cx="720" cy="0"/>
              </a:xfrm>
              <a:prstGeom prst="line">
                <a:avLst/>
              </a:prstGeom>
              <a:noFill/>
              <a:ln w="19050">
                <a:solidFill>
                  <a:srgbClr val="FF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98348" name="Text Box 44"/>
              <p:cNvSpPr txBox="1">
                <a:spLocks noChangeArrowheads="1"/>
              </p:cNvSpPr>
              <p:nvPr/>
            </p:nvSpPr>
            <p:spPr bwMode="auto">
              <a:xfrm>
                <a:off x="912" y="2448"/>
                <a:ext cx="49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sz="1200" b="1">
                    <a:latin typeface="Book Antiqua" pitchFamily="18" charset="0"/>
                  </a:rPr>
                  <a:t>DCD off</a:t>
                </a:r>
              </a:p>
            </p:txBody>
          </p:sp>
          <p:sp>
            <p:nvSpPr>
              <p:cNvPr id="98349" name="Line 45"/>
              <p:cNvSpPr>
                <a:spLocks noChangeShapeType="1"/>
              </p:cNvSpPr>
              <p:nvPr/>
            </p:nvSpPr>
            <p:spPr bwMode="auto">
              <a:xfrm>
                <a:off x="816" y="2736"/>
                <a:ext cx="720" cy="0"/>
              </a:xfrm>
              <a:prstGeom prst="line">
                <a:avLst/>
              </a:prstGeom>
              <a:noFill/>
              <a:ln w="1905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98350" name="Text Box 46"/>
              <p:cNvSpPr txBox="1">
                <a:spLocks noChangeArrowheads="1"/>
              </p:cNvSpPr>
              <p:nvPr/>
            </p:nvSpPr>
            <p:spPr bwMode="auto">
              <a:xfrm>
                <a:off x="912" y="2592"/>
                <a:ext cx="44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sz="1200" b="1">
                    <a:latin typeface="Book Antiqua" pitchFamily="18" charset="0"/>
                  </a:rPr>
                  <a:t>RTS on</a:t>
                </a:r>
              </a:p>
            </p:txBody>
          </p:sp>
          <p:sp>
            <p:nvSpPr>
              <p:cNvPr id="98351" name="Line 47"/>
              <p:cNvSpPr>
                <a:spLocks noChangeShapeType="1"/>
              </p:cNvSpPr>
              <p:nvPr/>
            </p:nvSpPr>
            <p:spPr bwMode="auto">
              <a:xfrm>
                <a:off x="816" y="2851"/>
                <a:ext cx="720" cy="0"/>
              </a:xfrm>
              <a:prstGeom prst="line">
                <a:avLst/>
              </a:prstGeom>
              <a:noFill/>
              <a:ln w="19050">
                <a:solidFill>
                  <a:srgbClr val="FF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98352" name="Text Box 48"/>
              <p:cNvSpPr txBox="1">
                <a:spLocks noChangeArrowheads="1"/>
              </p:cNvSpPr>
              <p:nvPr/>
            </p:nvSpPr>
            <p:spPr bwMode="auto">
              <a:xfrm>
                <a:off x="912" y="2707"/>
                <a:ext cx="44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sz="1200" b="1">
                    <a:latin typeface="Book Antiqua" pitchFamily="18" charset="0"/>
                  </a:rPr>
                  <a:t>CTS on</a:t>
                </a:r>
              </a:p>
            </p:txBody>
          </p:sp>
          <p:sp>
            <p:nvSpPr>
              <p:cNvPr id="98353" name="Line 49"/>
              <p:cNvSpPr>
                <a:spLocks noChangeShapeType="1"/>
              </p:cNvSpPr>
              <p:nvPr/>
            </p:nvSpPr>
            <p:spPr bwMode="auto">
              <a:xfrm>
                <a:off x="1632" y="2736"/>
                <a:ext cx="912" cy="96"/>
              </a:xfrm>
              <a:prstGeom prst="line">
                <a:avLst/>
              </a:prstGeom>
              <a:noFill/>
              <a:ln w="19050">
                <a:solidFill>
                  <a:srgbClr val="00008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98354" name="Text Box 50"/>
              <p:cNvSpPr txBox="1">
                <a:spLocks noChangeArrowheads="1"/>
              </p:cNvSpPr>
              <p:nvPr/>
            </p:nvSpPr>
            <p:spPr bwMode="auto">
              <a:xfrm rot="337770">
                <a:off x="1776" y="2640"/>
                <a:ext cx="587"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sz="1200" b="1">
                    <a:latin typeface="Book Antiqua" pitchFamily="18" charset="0"/>
                  </a:rPr>
                  <a:t>Carrier On</a:t>
                </a:r>
              </a:p>
            </p:txBody>
          </p:sp>
          <p:sp>
            <p:nvSpPr>
              <p:cNvPr id="98355" name="Line 51"/>
              <p:cNvSpPr>
                <a:spLocks noChangeShapeType="1"/>
              </p:cNvSpPr>
              <p:nvPr/>
            </p:nvSpPr>
            <p:spPr bwMode="auto">
              <a:xfrm>
                <a:off x="2640" y="2851"/>
                <a:ext cx="720" cy="0"/>
              </a:xfrm>
              <a:prstGeom prst="line">
                <a:avLst/>
              </a:prstGeom>
              <a:noFill/>
              <a:ln w="19050">
                <a:solidFill>
                  <a:srgbClr val="FF00FF"/>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98356" name="Text Box 52"/>
              <p:cNvSpPr txBox="1">
                <a:spLocks noChangeArrowheads="1"/>
              </p:cNvSpPr>
              <p:nvPr/>
            </p:nvSpPr>
            <p:spPr bwMode="auto">
              <a:xfrm>
                <a:off x="2783" y="2707"/>
                <a:ext cx="48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sz="1200" b="1">
                    <a:latin typeface="Book Antiqua" pitchFamily="18" charset="0"/>
                  </a:rPr>
                  <a:t>DCD on</a:t>
                </a:r>
              </a:p>
            </p:txBody>
          </p:sp>
          <p:sp>
            <p:nvSpPr>
              <p:cNvPr id="98357" name="Line 53"/>
              <p:cNvSpPr>
                <a:spLocks noChangeShapeType="1"/>
              </p:cNvSpPr>
              <p:nvPr/>
            </p:nvSpPr>
            <p:spPr bwMode="auto">
              <a:xfrm>
                <a:off x="2640" y="3120"/>
                <a:ext cx="720" cy="0"/>
              </a:xfrm>
              <a:prstGeom prst="line">
                <a:avLst/>
              </a:prstGeom>
              <a:noFill/>
              <a:ln w="19050">
                <a:solidFill>
                  <a:srgbClr val="FF00FF"/>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98358" name="Text Box 54"/>
              <p:cNvSpPr txBox="1">
                <a:spLocks noChangeArrowheads="1"/>
              </p:cNvSpPr>
              <p:nvPr/>
            </p:nvSpPr>
            <p:spPr bwMode="auto">
              <a:xfrm>
                <a:off x="2767" y="2976"/>
                <a:ext cx="44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sz="1200" b="1">
                    <a:latin typeface="Book Antiqua" pitchFamily="18" charset="0"/>
                  </a:rPr>
                  <a:t>RxD on</a:t>
                </a:r>
              </a:p>
            </p:txBody>
          </p:sp>
          <p:sp>
            <p:nvSpPr>
              <p:cNvPr id="98359" name="Line 55"/>
              <p:cNvSpPr>
                <a:spLocks noChangeShapeType="1"/>
              </p:cNvSpPr>
              <p:nvPr/>
            </p:nvSpPr>
            <p:spPr bwMode="auto">
              <a:xfrm>
                <a:off x="1632" y="3024"/>
                <a:ext cx="912" cy="96"/>
              </a:xfrm>
              <a:prstGeom prst="line">
                <a:avLst/>
              </a:prstGeom>
              <a:noFill/>
              <a:ln w="19050">
                <a:solidFill>
                  <a:srgbClr val="00008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98360" name="Text Box 56"/>
              <p:cNvSpPr txBox="1">
                <a:spLocks noChangeArrowheads="1"/>
              </p:cNvSpPr>
              <p:nvPr/>
            </p:nvSpPr>
            <p:spPr bwMode="auto">
              <a:xfrm rot="235382">
                <a:off x="1776" y="2880"/>
                <a:ext cx="58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sz="1200" b="1">
                    <a:latin typeface="Book Antiqua" pitchFamily="18" charset="0"/>
                  </a:rPr>
                  <a:t>Data tones</a:t>
                </a:r>
              </a:p>
            </p:txBody>
          </p:sp>
          <p:sp>
            <p:nvSpPr>
              <p:cNvPr id="98361" name="Line 57"/>
              <p:cNvSpPr>
                <a:spLocks noChangeShapeType="1"/>
              </p:cNvSpPr>
              <p:nvPr/>
            </p:nvSpPr>
            <p:spPr bwMode="auto">
              <a:xfrm>
                <a:off x="816" y="3024"/>
                <a:ext cx="720" cy="0"/>
              </a:xfrm>
              <a:prstGeom prst="line">
                <a:avLst/>
              </a:prstGeom>
              <a:noFill/>
              <a:ln w="1905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98362" name="Text Box 58"/>
              <p:cNvSpPr txBox="1">
                <a:spLocks noChangeArrowheads="1"/>
              </p:cNvSpPr>
              <p:nvPr/>
            </p:nvSpPr>
            <p:spPr bwMode="auto">
              <a:xfrm>
                <a:off x="912" y="2880"/>
                <a:ext cx="44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sz="1200" b="1">
                    <a:latin typeface="Book Antiqua" pitchFamily="18" charset="0"/>
                  </a:rPr>
                  <a:t>TxD on</a:t>
                </a:r>
              </a:p>
            </p:txBody>
          </p:sp>
          <p:sp>
            <p:nvSpPr>
              <p:cNvPr id="98363" name="Line 59"/>
              <p:cNvSpPr>
                <a:spLocks noChangeShapeType="1"/>
              </p:cNvSpPr>
              <p:nvPr/>
            </p:nvSpPr>
            <p:spPr bwMode="auto">
              <a:xfrm>
                <a:off x="816" y="3264"/>
                <a:ext cx="720" cy="0"/>
              </a:xfrm>
              <a:prstGeom prst="line">
                <a:avLst/>
              </a:prstGeom>
              <a:noFill/>
              <a:ln w="1905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98364" name="Text Box 60"/>
              <p:cNvSpPr txBox="1">
                <a:spLocks noChangeArrowheads="1"/>
              </p:cNvSpPr>
              <p:nvPr/>
            </p:nvSpPr>
            <p:spPr bwMode="auto">
              <a:xfrm>
                <a:off x="912" y="3120"/>
                <a:ext cx="45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sz="1200" b="1">
                    <a:latin typeface="Book Antiqua" pitchFamily="18" charset="0"/>
                  </a:rPr>
                  <a:t>RTS off</a:t>
                </a:r>
              </a:p>
            </p:txBody>
          </p:sp>
          <p:sp>
            <p:nvSpPr>
              <p:cNvPr id="98365" name="Line 61"/>
              <p:cNvSpPr>
                <a:spLocks noChangeShapeType="1"/>
              </p:cNvSpPr>
              <p:nvPr/>
            </p:nvSpPr>
            <p:spPr bwMode="auto">
              <a:xfrm>
                <a:off x="816" y="3379"/>
                <a:ext cx="720" cy="0"/>
              </a:xfrm>
              <a:prstGeom prst="line">
                <a:avLst/>
              </a:prstGeom>
              <a:noFill/>
              <a:ln w="19050">
                <a:solidFill>
                  <a:srgbClr val="FF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98366" name="Text Box 62"/>
              <p:cNvSpPr txBox="1">
                <a:spLocks noChangeArrowheads="1"/>
              </p:cNvSpPr>
              <p:nvPr/>
            </p:nvSpPr>
            <p:spPr bwMode="auto">
              <a:xfrm>
                <a:off x="912" y="3235"/>
                <a:ext cx="45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sz="1200" b="1">
                    <a:latin typeface="Book Antiqua" pitchFamily="18" charset="0"/>
                  </a:rPr>
                  <a:t>CTS off</a:t>
                </a:r>
              </a:p>
            </p:txBody>
          </p:sp>
          <p:sp>
            <p:nvSpPr>
              <p:cNvPr id="98367" name="Line 63"/>
              <p:cNvSpPr>
                <a:spLocks noChangeShapeType="1"/>
              </p:cNvSpPr>
              <p:nvPr/>
            </p:nvSpPr>
            <p:spPr bwMode="auto">
              <a:xfrm>
                <a:off x="2640" y="3264"/>
                <a:ext cx="720" cy="0"/>
              </a:xfrm>
              <a:prstGeom prst="line">
                <a:avLst/>
              </a:prstGeom>
              <a:noFill/>
              <a:ln w="19050">
                <a:solidFill>
                  <a:srgbClr val="FF00FF"/>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98368" name="Text Box 64"/>
              <p:cNvSpPr txBox="1">
                <a:spLocks noChangeArrowheads="1"/>
              </p:cNvSpPr>
              <p:nvPr/>
            </p:nvSpPr>
            <p:spPr bwMode="auto">
              <a:xfrm>
                <a:off x="2772" y="3120"/>
                <a:ext cx="45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sz="1200" b="1">
                    <a:latin typeface="Book Antiqua" pitchFamily="18" charset="0"/>
                  </a:rPr>
                  <a:t>RTS off</a:t>
                </a:r>
              </a:p>
            </p:txBody>
          </p:sp>
          <p:sp>
            <p:nvSpPr>
              <p:cNvPr id="98369" name="Line 65"/>
              <p:cNvSpPr>
                <a:spLocks noChangeShapeType="1"/>
              </p:cNvSpPr>
              <p:nvPr/>
            </p:nvSpPr>
            <p:spPr bwMode="auto">
              <a:xfrm>
                <a:off x="2640" y="3379"/>
                <a:ext cx="720" cy="0"/>
              </a:xfrm>
              <a:prstGeom prst="line">
                <a:avLst/>
              </a:prstGeom>
              <a:noFill/>
              <a:ln w="19050">
                <a:solidFill>
                  <a:srgbClr val="FF00FF"/>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98370" name="Text Box 66"/>
              <p:cNvSpPr txBox="1">
                <a:spLocks noChangeArrowheads="1"/>
              </p:cNvSpPr>
              <p:nvPr/>
            </p:nvSpPr>
            <p:spPr bwMode="auto">
              <a:xfrm>
                <a:off x="2772" y="3235"/>
                <a:ext cx="45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sz="1200" b="1">
                    <a:latin typeface="Book Antiqua" pitchFamily="18" charset="0"/>
                  </a:rPr>
                  <a:t>CTS off</a:t>
                </a:r>
              </a:p>
            </p:txBody>
          </p:sp>
          <p:sp>
            <p:nvSpPr>
              <p:cNvPr id="98371" name="Line 67"/>
              <p:cNvSpPr>
                <a:spLocks noChangeShapeType="1"/>
              </p:cNvSpPr>
              <p:nvPr/>
            </p:nvSpPr>
            <p:spPr bwMode="auto">
              <a:xfrm flipV="1">
                <a:off x="1632" y="3264"/>
                <a:ext cx="912" cy="288"/>
              </a:xfrm>
              <a:prstGeom prst="line">
                <a:avLst/>
              </a:prstGeom>
              <a:noFill/>
              <a:ln w="19050">
                <a:solidFill>
                  <a:srgbClr val="000080"/>
                </a:solidFill>
                <a:prstDash val="dash"/>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98372" name="Text Box 68"/>
              <p:cNvSpPr txBox="1">
                <a:spLocks noChangeArrowheads="1"/>
              </p:cNvSpPr>
              <p:nvPr/>
            </p:nvSpPr>
            <p:spPr bwMode="auto">
              <a:xfrm>
                <a:off x="1776" y="3168"/>
                <a:ext cx="60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sz="1200" b="1">
                    <a:latin typeface="Book Antiqua" pitchFamily="18" charset="0"/>
                  </a:rPr>
                  <a:t>Carrier Off</a:t>
                </a:r>
              </a:p>
            </p:txBody>
          </p:sp>
          <p:sp>
            <p:nvSpPr>
              <p:cNvPr id="98373" name="Line 69"/>
              <p:cNvSpPr>
                <a:spLocks noChangeShapeType="1"/>
              </p:cNvSpPr>
              <p:nvPr/>
            </p:nvSpPr>
            <p:spPr bwMode="auto">
              <a:xfrm>
                <a:off x="1632" y="3264"/>
                <a:ext cx="912" cy="288"/>
              </a:xfrm>
              <a:prstGeom prst="line">
                <a:avLst/>
              </a:prstGeom>
              <a:noFill/>
              <a:ln w="19050">
                <a:solidFill>
                  <a:srgbClr val="000080"/>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98374" name="Line 70"/>
              <p:cNvSpPr>
                <a:spLocks noChangeShapeType="1"/>
              </p:cNvSpPr>
              <p:nvPr/>
            </p:nvSpPr>
            <p:spPr bwMode="auto">
              <a:xfrm>
                <a:off x="816" y="3552"/>
                <a:ext cx="720" cy="0"/>
              </a:xfrm>
              <a:prstGeom prst="line">
                <a:avLst/>
              </a:prstGeom>
              <a:noFill/>
              <a:ln w="19050">
                <a:solidFill>
                  <a:srgbClr val="FF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98375" name="Text Box 71"/>
              <p:cNvSpPr txBox="1">
                <a:spLocks noChangeArrowheads="1"/>
              </p:cNvSpPr>
              <p:nvPr/>
            </p:nvSpPr>
            <p:spPr bwMode="auto">
              <a:xfrm>
                <a:off x="912" y="3408"/>
                <a:ext cx="49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sz="1200" b="1">
                    <a:latin typeface="Book Antiqua" pitchFamily="18" charset="0"/>
                  </a:rPr>
                  <a:t>DCD off</a:t>
                </a:r>
              </a:p>
            </p:txBody>
          </p:sp>
          <p:sp>
            <p:nvSpPr>
              <p:cNvPr id="98376" name="Line 72"/>
              <p:cNvSpPr>
                <a:spLocks noChangeShapeType="1"/>
              </p:cNvSpPr>
              <p:nvPr/>
            </p:nvSpPr>
            <p:spPr bwMode="auto">
              <a:xfrm>
                <a:off x="2640" y="3552"/>
                <a:ext cx="720" cy="0"/>
              </a:xfrm>
              <a:prstGeom prst="line">
                <a:avLst/>
              </a:prstGeom>
              <a:noFill/>
              <a:ln w="19050">
                <a:solidFill>
                  <a:srgbClr val="FF00FF"/>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98377" name="Text Box 73"/>
              <p:cNvSpPr txBox="1">
                <a:spLocks noChangeArrowheads="1"/>
              </p:cNvSpPr>
              <p:nvPr/>
            </p:nvSpPr>
            <p:spPr bwMode="auto">
              <a:xfrm>
                <a:off x="2768" y="3408"/>
                <a:ext cx="49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sz="1200" b="1">
                    <a:latin typeface="Book Antiqua" pitchFamily="18" charset="0"/>
                  </a:rPr>
                  <a:t>DCD off</a:t>
                </a:r>
              </a:p>
            </p:txBody>
          </p:sp>
          <p:sp>
            <p:nvSpPr>
              <p:cNvPr id="98378" name="Text Box 74"/>
              <p:cNvSpPr txBox="1">
                <a:spLocks noChangeArrowheads="1"/>
              </p:cNvSpPr>
              <p:nvPr/>
            </p:nvSpPr>
            <p:spPr bwMode="auto">
              <a:xfrm>
                <a:off x="912" y="3552"/>
                <a:ext cx="4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sz="1200" b="1">
                    <a:latin typeface="Book Antiqua" pitchFamily="18" charset="0"/>
                  </a:rPr>
                  <a:t>DTR off</a:t>
                </a:r>
              </a:p>
            </p:txBody>
          </p:sp>
          <p:sp>
            <p:nvSpPr>
              <p:cNvPr id="98379" name="Line 75"/>
              <p:cNvSpPr>
                <a:spLocks noChangeShapeType="1"/>
              </p:cNvSpPr>
              <p:nvPr/>
            </p:nvSpPr>
            <p:spPr bwMode="auto">
              <a:xfrm>
                <a:off x="816" y="3696"/>
                <a:ext cx="720" cy="0"/>
              </a:xfrm>
              <a:prstGeom prst="line">
                <a:avLst/>
              </a:prstGeom>
              <a:noFill/>
              <a:ln w="1905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98380" name="Line 76"/>
              <p:cNvSpPr>
                <a:spLocks noChangeShapeType="1"/>
              </p:cNvSpPr>
              <p:nvPr/>
            </p:nvSpPr>
            <p:spPr bwMode="auto">
              <a:xfrm>
                <a:off x="816" y="3840"/>
                <a:ext cx="720" cy="0"/>
              </a:xfrm>
              <a:prstGeom prst="line">
                <a:avLst/>
              </a:prstGeom>
              <a:noFill/>
              <a:ln w="19050">
                <a:solidFill>
                  <a:srgbClr val="FF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98381" name="Text Box 77"/>
              <p:cNvSpPr txBox="1">
                <a:spLocks noChangeArrowheads="1"/>
              </p:cNvSpPr>
              <p:nvPr/>
            </p:nvSpPr>
            <p:spPr bwMode="auto">
              <a:xfrm>
                <a:off x="912" y="3696"/>
                <a:ext cx="47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sz="1200" b="1">
                    <a:latin typeface="Book Antiqua" pitchFamily="18" charset="0"/>
                  </a:rPr>
                  <a:t>DSR off</a:t>
                </a:r>
              </a:p>
            </p:txBody>
          </p:sp>
          <p:sp>
            <p:nvSpPr>
              <p:cNvPr id="98382" name="Line 78"/>
              <p:cNvSpPr>
                <a:spLocks noChangeShapeType="1"/>
              </p:cNvSpPr>
              <p:nvPr/>
            </p:nvSpPr>
            <p:spPr bwMode="auto">
              <a:xfrm>
                <a:off x="2640" y="3840"/>
                <a:ext cx="720" cy="0"/>
              </a:xfrm>
              <a:prstGeom prst="line">
                <a:avLst/>
              </a:prstGeom>
              <a:noFill/>
              <a:ln w="19050">
                <a:solidFill>
                  <a:srgbClr val="FF00FF"/>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98383" name="Line 79"/>
              <p:cNvSpPr>
                <a:spLocks noChangeShapeType="1"/>
              </p:cNvSpPr>
              <p:nvPr/>
            </p:nvSpPr>
            <p:spPr bwMode="auto">
              <a:xfrm>
                <a:off x="2640" y="3696"/>
                <a:ext cx="720" cy="0"/>
              </a:xfrm>
              <a:prstGeom prst="line">
                <a:avLst/>
              </a:prstGeom>
              <a:noFill/>
              <a:ln w="19050">
                <a:solidFill>
                  <a:srgbClr val="FF00FF"/>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98384" name="Text Box 80"/>
              <p:cNvSpPr txBox="1">
                <a:spLocks noChangeArrowheads="1"/>
              </p:cNvSpPr>
              <p:nvPr/>
            </p:nvSpPr>
            <p:spPr bwMode="auto">
              <a:xfrm>
                <a:off x="2772" y="3552"/>
                <a:ext cx="4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sz="1200" b="1">
                    <a:latin typeface="Book Antiqua" pitchFamily="18" charset="0"/>
                  </a:rPr>
                  <a:t>DTR off</a:t>
                </a:r>
              </a:p>
            </p:txBody>
          </p:sp>
          <p:sp>
            <p:nvSpPr>
              <p:cNvPr id="98385" name="Text Box 81"/>
              <p:cNvSpPr txBox="1">
                <a:spLocks noChangeArrowheads="1"/>
              </p:cNvSpPr>
              <p:nvPr/>
            </p:nvSpPr>
            <p:spPr bwMode="auto">
              <a:xfrm>
                <a:off x="2772" y="3696"/>
                <a:ext cx="47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sz="1200" b="1">
                    <a:latin typeface="Book Antiqua" pitchFamily="18" charset="0"/>
                  </a:rPr>
                  <a:t>DSR off</a:t>
                </a:r>
              </a:p>
            </p:txBody>
          </p:sp>
          <p:sp>
            <p:nvSpPr>
              <p:cNvPr id="98386" name="Line 82"/>
              <p:cNvSpPr>
                <a:spLocks noChangeShapeType="1"/>
              </p:cNvSpPr>
              <p:nvPr/>
            </p:nvSpPr>
            <p:spPr bwMode="auto">
              <a:xfrm>
                <a:off x="2064" y="3600"/>
                <a:ext cx="0" cy="480"/>
              </a:xfrm>
              <a:prstGeom prst="line">
                <a:avLst/>
              </a:prstGeom>
              <a:noFill/>
              <a:ln w="127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lstStyle/>
              <a:p>
                <a:endParaRPr lang="en-US"/>
              </a:p>
            </p:txBody>
          </p:sp>
          <p:sp>
            <p:nvSpPr>
              <p:cNvPr id="98387" name="Text Box 83"/>
              <p:cNvSpPr txBox="1">
                <a:spLocks noChangeArrowheads="1"/>
              </p:cNvSpPr>
              <p:nvPr/>
            </p:nvSpPr>
            <p:spPr bwMode="auto">
              <a:xfrm>
                <a:off x="2055" y="3936"/>
                <a:ext cx="34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sz="1200" b="1">
                    <a:latin typeface="Book Antiqua" pitchFamily="18" charset="0"/>
                  </a:rPr>
                  <a:t>Time</a:t>
                </a:r>
              </a:p>
            </p:txBody>
          </p:sp>
          <p:sp>
            <p:nvSpPr>
              <p:cNvPr id="98388" name="Text Box 84"/>
              <p:cNvSpPr txBox="1">
                <a:spLocks noChangeArrowheads="1"/>
              </p:cNvSpPr>
              <p:nvPr/>
            </p:nvSpPr>
            <p:spPr bwMode="auto">
              <a:xfrm>
                <a:off x="912" y="1843"/>
                <a:ext cx="46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sz="1200" b="1">
                    <a:latin typeface="Book Antiqua" pitchFamily="18" charset="0"/>
                  </a:rPr>
                  <a:t>number</a:t>
                </a:r>
              </a:p>
            </p:txBody>
          </p:sp>
        </p:grpSp>
      </p:grpSp>
      <p:graphicFrame>
        <p:nvGraphicFramePr>
          <p:cNvPr id="98418" name="Group 114"/>
          <p:cNvGraphicFramePr>
            <a:graphicFrameLocks noGrp="1"/>
          </p:cNvGraphicFramePr>
          <p:nvPr/>
        </p:nvGraphicFramePr>
        <p:xfrm>
          <a:off x="6096000" y="2743200"/>
          <a:ext cx="2667000" cy="2316163"/>
        </p:xfrm>
        <a:graphic>
          <a:graphicData uri="http://schemas.openxmlformats.org/drawingml/2006/table">
            <a:tbl>
              <a:tblPr/>
              <a:tblGrid>
                <a:gridCol w="666750"/>
                <a:gridCol w="2000250"/>
              </a:tblGrid>
              <a:tr h="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300" b="1" i="0" u="none" strike="noStrike" cap="none" normalizeH="0" baseline="0" smtClean="0">
                          <a:ln>
                            <a:noFill/>
                          </a:ln>
                          <a:solidFill>
                            <a:srgbClr val="FFFF00"/>
                          </a:solidFill>
                          <a:effectLst/>
                          <a:latin typeface="Arial" charset="0"/>
                        </a:rPr>
                        <a:t>DTR</a:t>
                      </a:r>
                    </a:p>
                  </a:txBody>
                  <a:tcPr marL="91427" marR="91427"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5F5F5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300" b="0" i="0" u="none" strike="noStrike" cap="none" normalizeH="0" baseline="0" smtClean="0">
                          <a:ln>
                            <a:noFill/>
                          </a:ln>
                          <a:solidFill>
                            <a:srgbClr val="3333CC"/>
                          </a:solidFill>
                          <a:effectLst/>
                          <a:latin typeface="Arial" charset="0"/>
                        </a:rPr>
                        <a:t>Data Terminal Ready</a:t>
                      </a:r>
                    </a:p>
                  </a:txBody>
                  <a:tcPr marL="91427" marR="91427"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809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300" b="1" i="0" u="none" strike="noStrike" cap="none" normalizeH="0" baseline="0" smtClean="0">
                          <a:ln>
                            <a:noFill/>
                          </a:ln>
                          <a:solidFill>
                            <a:srgbClr val="FFFF00"/>
                          </a:solidFill>
                          <a:effectLst/>
                          <a:latin typeface="Arial" charset="0"/>
                        </a:rPr>
                        <a:t>DSR</a:t>
                      </a:r>
                    </a:p>
                  </a:txBody>
                  <a:tcPr marL="91427" marR="91427"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5F5F5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300" b="0" i="0" u="none" strike="noStrike" cap="none" normalizeH="0" baseline="0" smtClean="0">
                          <a:ln>
                            <a:noFill/>
                          </a:ln>
                          <a:solidFill>
                            <a:srgbClr val="3333CC"/>
                          </a:solidFill>
                          <a:effectLst/>
                          <a:latin typeface="Arial" charset="0"/>
                        </a:rPr>
                        <a:t>Data Set Ready</a:t>
                      </a:r>
                    </a:p>
                  </a:txBody>
                  <a:tcPr marL="91427" marR="91427"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809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300" b="1" i="0" u="none" strike="noStrike" cap="none" normalizeH="0" baseline="0" smtClean="0">
                          <a:ln>
                            <a:noFill/>
                          </a:ln>
                          <a:solidFill>
                            <a:srgbClr val="FFFF00"/>
                          </a:solidFill>
                          <a:effectLst/>
                          <a:latin typeface="Arial" charset="0"/>
                        </a:rPr>
                        <a:t>DCD</a:t>
                      </a:r>
                    </a:p>
                  </a:txBody>
                  <a:tcPr marL="91427" marR="91427"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5F5F5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300" b="0" i="0" u="none" strike="noStrike" cap="none" normalizeH="0" baseline="0" smtClean="0">
                          <a:ln>
                            <a:noFill/>
                          </a:ln>
                          <a:solidFill>
                            <a:srgbClr val="3333CC"/>
                          </a:solidFill>
                          <a:effectLst/>
                          <a:latin typeface="Arial" charset="0"/>
                        </a:rPr>
                        <a:t>Data Carrier Detect</a:t>
                      </a:r>
                    </a:p>
                  </a:txBody>
                  <a:tcPr marL="91427" marR="91427"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809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300" b="1" i="0" u="none" strike="noStrike" cap="none" normalizeH="0" baseline="0" smtClean="0">
                          <a:ln>
                            <a:noFill/>
                          </a:ln>
                          <a:solidFill>
                            <a:srgbClr val="FFFF00"/>
                          </a:solidFill>
                          <a:effectLst/>
                          <a:latin typeface="Arial" charset="0"/>
                        </a:rPr>
                        <a:t>RI</a:t>
                      </a:r>
                    </a:p>
                  </a:txBody>
                  <a:tcPr marL="91427" marR="91427"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5F5F5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300" b="0" i="0" u="none" strike="noStrike" cap="none" normalizeH="0" baseline="0" smtClean="0">
                          <a:ln>
                            <a:noFill/>
                          </a:ln>
                          <a:solidFill>
                            <a:srgbClr val="3333CC"/>
                          </a:solidFill>
                          <a:effectLst/>
                          <a:latin typeface="Arial" charset="0"/>
                        </a:rPr>
                        <a:t>Ring Indicator</a:t>
                      </a:r>
                    </a:p>
                  </a:txBody>
                  <a:tcPr marL="91427" marR="91427"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809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300" b="1" i="0" u="none" strike="noStrike" cap="none" normalizeH="0" baseline="0" smtClean="0">
                          <a:ln>
                            <a:noFill/>
                          </a:ln>
                          <a:solidFill>
                            <a:srgbClr val="FFFF00"/>
                          </a:solidFill>
                          <a:effectLst/>
                          <a:latin typeface="Arial" charset="0"/>
                        </a:rPr>
                        <a:t>RTS</a:t>
                      </a:r>
                    </a:p>
                  </a:txBody>
                  <a:tcPr marL="91427" marR="91427"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5F5F5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300" b="0" i="0" u="none" strike="noStrike" cap="none" normalizeH="0" baseline="0" smtClean="0">
                          <a:ln>
                            <a:noFill/>
                          </a:ln>
                          <a:solidFill>
                            <a:srgbClr val="3333CC"/>
                          </a:solidFill>
                          <a:effectLst/>
                          <a:latin typeface="Arial" charset="0"/>
                        </a:rPr>
                        <a:t>Request To Send</a:t>
                      </a:r>
                    </a:p>
                  </a:txBody>
                  <a:tcPr marL="91427" marR="91427"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809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300" b="1" i="0" u="none" strike="noStrike" cap="none" normalizeH="0" baseline="0" smtClean="0">
                          <a:ln>
                            <a:noFill/>
                          </a:ln>
                          <a:solidFill>
                            <a:srgbClr val="FFFF00"/>
                          </a:solidFill>
                          <a:effectLst/>
                          <a:latin typeface="Arial" charset="0"/>
                        </a:rPr>
                        <a:t>CTS</a:t>
                      </a:r>
                    </a:p>
                  </a:txBody>
                  <a:tcPr marL="91427" marR="91427"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5F5F5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300" b="0" i="0" u="none" strike="noStrike" cap="none" normalizeH="0" baseline="0" smtClean="0">
                          <a:ln>
                            <a:noFill/>
                          </a:ln>
                          <a:solidFill>
                            <a:srgbClr val="3333CC"/>
                          </a:solidFill>
                          <a:effectLst/>
                          <a:latin typeface="Arial" charset="0"/>
                        </a:rPr>
                        <a:t>Clear To Send</a:t>
                      </a:r>
                    </a:p>
                  </a:txBody>
                  <a:tcPr marL="91427" marR="91427"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809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300" b="1" i="0" u="none" strike="noStrike" cap="none" normalizeH="0" baseline="0" smtClean="0">
                          <a:ln>
                            <a:noFill/>
                          </a:ln>
                          <a:solidFill>
                            <a:srgbClr val="FFFF00"/>
                          </a:solidFill>
                          <a:effectLst/>
                          <a:latin typeface="Arial" charset="0"/>
                        </a:rPr>
                        <a:t>TxD</a:t>
                      </a:r>
                    </a:p>
                  </a:txBody>
                  <a:tcPr marL="91427" marR="91427"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5F5F5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300" b="0" i="0" u="none" strike="noStrike" cap="none" normalizeH="0" baseline="0" smtClean="0">
                          <a:ln>
                            <a:noFill/>
                          </a:ln>
                          <a:solidFill>
                            <a:srgbClr val="3333CC"/>
                          </a:solidFill>
                          <a:effectLst/>
                          <a:latin typeface="Arial" charset="0"/>
                        </a:rPr>
                        <a:t>Transmitted Data</a:t>
                      </a:r>
                    </a:p>
                  </a:txBody>
                  <a:tcPr marL="91427" marR="91427"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2936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300" b="1" i="0" u="none" strike="noStrike" cap="none" normalizeH="0" baseline="0" smtClean="0">
                          <a:ln>
                            <a:noFill/>
                          </a:ln>
                          <a:solidFill>
                            <a:srgbClr val="FFFF00"/>
                          </a:solidFill>
                          <a:effectLst/>
                          <a:latin typeface="Arial" charset="0"/>
                        </a:rPr>
                        <a:t>RxD</a:t>
                      </a:r>
                    </a:p>
                  </a:txBody>
                  <a:tcPr marL="91427" marR="91427"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5F5F5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300" b="0" i="0" u="none" strike="noStrike" cap="none" normalizeH="0" baseline="0" smtClean="0">
                          <a:ln>
                            <a:noFill/>
                          </a:ln>
                          <a:solidFill>
                            <a:srgbClr val="3333CC"/>
                          </a:solidFill>
                          <a:effectLst/>
                          <a:latin typeface="Arial" charset="0"/>
                        </a:rPr>
                        <a:t>Received Data</a:t>
                      </a:r>
                    </a:p>
                  </a:txBody>
                  <a:tcPr marL="91427" marR="91427"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6788" y="3967163"/>
            <a:ext cx="6297612" cy="281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5" name="Rectangle 3"/>
          <p:cNvSpPr>
            <a:spLocks noGrp="1" noChangeArrowheads="1"/>
          </p:cNvSpPr>
          <p:nvPr>
            <p:ph type="title"/>
          </p:nvPr>
        </p:nvSpPr>
        <p:spPr>
          <a:xfrm>
            <a:off x="304800" y="76200"/>
            <a:ext cx="8229600" cy="1139825"/>
          </a:xfrm>
        </p:spPr>
        <p:txBody>
          <a:bodyPr/>
          <a:lstStyle/>
          <a:p>
            <a:r>
              <a:rPr lang="en-US"/>
              <a:t>Trao đổi thông tin giữa DCE và DTE</a:t>
            </a:r>
          </a:p>
        </p:txBody>
      </p:sp>
      <p:sp>
        <p:nvSpPr>
          <p:cNvPr id="100356" name="Rectangle 4"/>
          <p:cNvSpPr>
            <a:spLocks noGrp="1" noChangeArrowheads="1"/>
          </p:cNvSpPr>
          <p:nvPr>
            <p:ph type="body" idx="1"/>
          </p:nvPr>
        </p:nvSpPr>
        <p:spPr>
          <a:xfrm>
            <a:off x="228600" y="838200"/>
            <a:ext cx="4038600" cy="3429000"/>
          </a:xfrm>
        </p:spPr>
        <p:txBody>
          <a:bodyPr/>
          <a:lstStyle/>
          <a:p>
            <a:pPr>
              <a:lnSpc>
                <a:spcPct val="90000"/>
              </a:lnSpc>
            </a:pPr>
            <a:r>
              <a:rPr lang="en-US" sz="2100"/>
              <a:t>Trao đổi thông tin giữa DTE và DCE</a:t>
            </a:r>
          </a:p>
          <a:p>
            <a:pPr lvl="1">
              <a:lnSpc>
                <a:spcPct val="90000"/>
              </a:lnSpc>
            </a:pPr>
            <a:r>
              <a:rPr lang="en-US" sz="2000"/>
              <a:t>Truyền dữ liệu (DTE</a:t>
            </a:r>
            <a:r>
              <a:rPr lang="en-US" sz="2000">
                <a:sym typeface="Symbol" pitchFamily="18" charset="2"/>
              </a:rPr>
              <a:t></a:t>
            </a:r>
            <a:r>
              <a:rPr lang="en-US" sz="2000"/>
              <a:t>DCE)</a:t>
            </a:r>
          </a:p>
          <a:p>
            <a:pPr lvl="2">
              <a:lnSpc>
                <a:spcPct val="90000"/>
              </a:lnSpc>
            </a:pPr>
            <a:r>
              <a:rPr lang="en-US" sz="1800"/>
              <a:t>Bật DTR và RTS</a:t>
            </a:r>
          </a:p>
          <a:p>
            <a:pPr lvl="2">
              <a:lnSpc>
                <a:spcPct val="90000"/>
              </a:lnSpc>
            </a:pPr>
            <a:r>
              <a:rPr lang="en-US" sz="1800"/>
              <a:t>Đợi DSR</a:t>
            </a:r>
          </a:p>
          <a:p>
            <a:pPr lvl="2">
              <a:lnSpc>
                <a:spcPct val="90000"/>
              </a:lnSpc>
            </a:pPr>
            <a:r>
              <a:rPr lang="en-US" sz="1800"/>
              <a:t>Đợi CTS</a:t>
            </a:r>
          </a:p>
          <a:p>
            <a:pPr lvl="2">
              <a:lnSpc>
                <a:spcPct val="90000"/>
              </a:lnSpc>
            </a:pPr>
            <a:r>
              <a:rPr lang="en-US" sz="1800"/>
              <a:t>Truyền dữ liệu</a:t>
            </a:r>
          </a:p>
          <a:p>
            <a:pPr lvl="1">
              <a:lnSpc>
                <a:spcPct val="90000"/>
              </a:lnSpc>
            </a:pPr>
            <a:r>
              <a:rPr lang="en-US" sz="2000"/>
              <a:t>Nhận dữ liệu (DCE</a:t>
            </a:r>
            <a:r>
              <a:rPr lang="en-US" sz="2000">
                <a:sym typeface="Symbol" pitchFamily="18" charset="2"/>
              </a:rPr>
              <a:t></a:t>
            </a:r>
            <a:r>
              <a:rPr lang="en-US" sz="2000"/>
              <a:t>DTE)</a:t>
            </a:r>
          </a:p>
          <a:p>
            <a:pPr lvl="2">
              <a:lnSpc>
                <a:spcPct val="90000"/>
              </a:lnSpc>
            </a:pPr>
            <a:r>
              <a:rPr lang="en-US" sz="1800"/>
              <a:t>Bật DTR</a:t>
            </a:r>
          </a:p>
          <a:p>
            <a:pPr lvl="2">
              <a:lnSpc>
                <a:spcPct val="90000"/>
              </a:lnSpc>
            </a:pPr>
            <a:r>
              <a:rPr lang="en-US" sz="1800"/>
              <a:t>Đợi DSR</a:t>
            </a:r>
          </a:p>
          <a:p>
            <a:pPr lvl="2">
              <a:lnSpc>
                <a:spcPct val="90000"/>
              </a:lnSpc>
            </a:pPr>
            <a:r>
              <a:rPr lang="en-US" sz="1800"/>
              <a:t>Nhận dữ liệu</a:t>
            </a:r>
          </a:p>
          <a:p>
            <a:pPr>
              <a:lnSpc>
                <a:spcPct val="90000"/>
              </a:lnSpc>
              <a:buFont typeface="Wingdings" pitchFamily="2" charset="2"/>
              <a:buNone/>
            </a:pPr>
            <a:endParaRPr lang="en-US" sz="2100"/>
          </a:p>
        </p:txBody>
      </p:sp>
      <p:sp>
        <p:nvSpPr>
          <p:cNvPr id="100357" name="Rectangle 5"/>
          <p:cNvSpPr>
            <a:spLocks noChangeArrowheads="1"/>
          </p:cNvSpPr>
          <p:nvPr/>
        </p:nvSpPr>
        <p:spPr bwMode="auto">
          <a:xfrm>
            <a:off x="4953000" y="838200"/>
            <a:ext cx="4038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Clr>
                <a:schemeClr val="accent1"/>
              </a:buClr>
              <a:buSzPct val="65000"/>
              <a:buFont typeface="Wingdings" pitchFamily="2" charset="2"/>
              <a:buChar char="n"/>
            </a:pPr>
            <a:r>
              <a:rPr lang="en-US" sz="2100"/>
              <a:t>Trao đổi thông tin giữa 2 DTE</a:t>
            </a:r>
          </a:p>
          <a:p>
            <a:pPr marL="669925" lvl="1" indent="-325438">
              <a:lnSpc>
                <a:spcPct val="90000"/>
              </a:lnSpc>
              <a:spcBef>
                <a:spcPct val="20000"/>
              </a:spcBef>
              <a:buClr>
                <a:schemeClr val="accent2"/>
              </a:buClr>
              <a:buSzPct val="60000"/>
              <a:buFont typeface="Wingdings" pitchFamily="2" charset="2"/>
              <a:buChar char="q"/>
            </a:pPr>
            <a:r>
              <a:rPr lang="en-US" sz="2000"/>
              <a:t>Không cần DCE</a:t>
            </a:r>
          </a:p>
          <a:p>
            <a:pPr marL="669925" lvl="1" indent="-325438">
              <a:lnSpc>
                <a:spcPct val="90000"/>
              </a:lnSpc>
              <a:spcBef>
                <a:spcPct val="20000"/>
              </a:spcBef>
              <a:buClr>
                <a:schemeClr val="accent2"/>
              </a:buClr>
              <a:buSzPct val="60000"/>
              <a:buFont typeface="Wingdings" pitchFamily="2" charset="2"/>
              <a:buChar char="q"/>
            </a:pPr>
            <a:r>
              <a:rPr lang="en-US" sz="2000"/>
              <a:t>Null modem cable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2" name="Picture 2"/>
          <p:cNvPicPr>
            <a:picLocks noChangeAspect="1" noChangeArrowheads="1"/>
          </p:cNvPicPr>
          <p:nvPr/>
        </p:nvPicPr>
        <p:blipFill>
          <a:blip r:embed="rId3">
            <a:lum contrast="30000"/>
            <a:extLst>
              <a:ext uri="{28A0092B-C50C-407E-A947-70E740481C1C}">
                <a14:useLocalDpi xmlns:a14="http://schemas.microsoft.com/office/drawing/2010/main" val="0"/>
              </a:ext>
            </a:extLst>
          </a:blip>
          <a:srcRect/>
          <a:stretch>
            <a:fillRect/>
          </a:stretch>
        </p:blipFill>
        <p:spPr bwMode="auto">
          <a:xfrm>
            <a:off x="5257800" y="1905000"/>
            <a:ext cx="3757613" cy="398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03" name="Rectangle 3"/>
          <p:cNvSpPr>
            <a:spLocks noGrp="1" noChangeArrowheads="1"/>
          </p:cNvSpPr>
          <p:nvPr>
            <p:ph type="title"/>
          </p:nvPr>
        </p:nvSpPr>
        <p:spPr/>
        <p:txBody>
          <a:bodyPr/>
          <a:lstStyle/>
          <a:p>
            <a:r>
              <a:rPr lang="en-US" sz="3800"/>
              <a:t>Cấu hình dây dẫn kết nối DTE </a:t>
            </a:r>
            <a:r>
              <a:rPr lang="en-US" sz="3800">
                <a:sym typeface="Symbol" pitchFamily="18" charset="2"/>
              </a:rPr>
              <a:t></a:t>
            </a:r>
            <a:r>
              <a:rPr lang="en-US" sz="3800"/>
              <a:t> DTE</a:t>
            </a:r>
          </a:p>
        </p:txBody>
      </p:sp>
      <p:pic>
        <p:nvPicPr>
          <p:cNvPr id="102404" name="Picture 4"/>
          <p:cNvPicPr>
            <a:picLocks noChangeAspect="1" noChangeArrowheads="1"/>
          </p:cNvPicPr>
          <p:nvPr>
            <p:ph type="body" idx="1"/>
          </p:nvPr>
        </p:nvPicPr>
        <p:blipFill>
          <a:blip r:embed="rId4">
            <a:extLst>
              <a:ext uri="{28A0092B-C50C-407E-A947-70E740481C1C}">
                <a14:useLocalDpi xmlns:a14="http://schemas.microsoft.com/office/drawing/2010/main" val="0"/>
              </a:ext>
            </a:extLst>
          </a:blip>
          <a:srcRect/>
          <a:stretch>
            <a:fillRect/>
          </a:stretch>
        </p:blipFill>
        <p:spPr>
          <a:xfrm>
            <a:off x="457200" y="1966913"/>
            <a:ext cx="4764088" cy="3368675"/>
          </a:xfrm>
          <a:noFill/>
          <a:ln/>
          <a:extLs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a:t>Mạng ISDN</a:t>
            </a:r>
          </a:p>
        </p:txBody>
      </p:sp>
      <p:sp>
        <p:nvSpPr>
          <p:cNvPr id="205827" name="Rectangle 3"/>
          <p:cNvSpPr>
            <a:spLocks noGrp="1" noChangeArrowheads="1"/>
          </p:cNvSpPr>
          <p:nvPr>
            <p:ph type="body" idx="1"/>
          </p:nvPr>
        </p:nvSpPr>
        <p:spPr>
          <a:xfrm>
            <a:off x="457200" y="1600200"/>
            <a:ext cx="8229600" cy="4038600"/>
          </a:xfrm>
        </p:spPr>
        <p:txBody>
          <a:bodyPr/>
          <a:lstStyle/>
          <a:p>
            <a:r>
              <a:rPr lang="en-US" sz="2200"/>
              <a:t>Mạng số tích hợp dịch vụ ISDN (Integrated Services Digital Network) được định nghĩa như mạng thông tin có thể đấu nối theo công nghệ số (digital) từ thuê bao chủ gọi và xử lý tất cả các loại dịch vụ thoại và phi thoại. </a:t>
            </a:r>
          </a:p>
          <a:p>
            <a:r>
              <a:rPr lang="en-US" sz="2200"/>
              <a:t>Mạng ISDN cho phép tất cả các thông tin thoại (phone), số liệu (data) và hình ảnh (video) có thể truyền qua một đường dây thuê bao (subscriber line) với tốc độ cao và chất lượng tốt.</a:t>
            </a:r>
          </a:p>
          <a:p>
            <a:r>
              <a:rPr lang="en-US" sz="2200"/>
              <a:t>ISDN truyền bằng tín hiệu điện tử (digital) qua dây đồng (dây đien thoại) và một số loại vật liệu khác với tốc độ lên tới 128Kbps.</a:t>
            </a:r>
            <a:r>
              <a:rPr lang="en-US" sz="260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Truyền bất đồng bộ</a:t>
            </a:r>
          </a:p>
        </p:txBody>
      </p:sp>
      <p:sp>
        <p:nvSpPr>
          <p:cNvPr id="14339" name="Rectangle 3"/>
          <p:cNvSpPr>
            <a:spLocks noGrp="1" noChangeArrowheads="1"/>
          </p:cNvSpPr>
          <p:nvPr>
            <p:ph type="body" idx="1"/>
          </p:nvPr>
        </p:nvSpPr>
        <p:spPr/>
        <p:txBody>
          <a:bodyPr/>
          <a:lstStyle/>
          <a:p>
            <a:r>
              <a:rPr lang="en-US"/>
              <a:t>Dữ liệu được truyền theo ký tự (5 </a:t>
            </a:r>
            <a:r>
              <a:rPr lang="en-US">
                <a:sym typeface="Symbol" pitchFamily="18" charset="2"/>
              </a:rPr>
              <a:t></a:t>
            </a:r>
            <a:r>
              <a:rPr lang="en-US"/>
              <a:t> 8 bits)</a:t>
            </a:r>
          </a:p>
          <a:p>
            <a:r>
              <a:rPr lang="en-US"/>
              <a:t>Định vị thời gian chỉ cần giữ trong mỗi một ký tự </a:t>
            </a:r>
          </a:p>
          <a:p>
            <a:r>
              <a:rPr lang="en-US"/>
              <a:t>Thời gian sẽ được tái đồng bộ cho mỗi ký tự mới</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a:t>Cấu hình mạng ISDN</a:t>
            </a:r>
          </a:p>
        </p:txBody>
      </p:sp>
      <p:pic>
        <p:nvPicPr>
          <p:cNvPr id="2355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600200"/>
            <a:ext cx="6870700" cy="361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US"/>
              <a:t>Kênh trong ISDN</a:t>
            </a:r>
          </a:p>
        </p:txBody>
      </p:sp>
      <p:pic>
        <p:nvPicPr>
          <p:cNvPr id="2365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8" y="1811338"/>
            <a:ext cx="9129712" cy="334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US"/>
              <a:t>Kiến trúc của ISDN</a:t>
            </a:r>
          </a:p>
        </p:txBody>
      </p:sp>
      <p:pic>
        <p:nvPicPr>
          <p:cNvPr id="2375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14400"/>
            <a:ext cx="7696200" cy="571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a:t>ISDN</a:t>
            </a:r>
          </a:p>
        </p:txBody>
      </p:sp>
      <p:pic>
        <p:nvPicPr>
          <p:cNvPr id="206852" name="Picture 4"/>
          <p:cNvPicPr>
            <a:picLocks noChangeAspect="1" noChangeArrowheads="1"/>
          </p:cNvPicPr>
          <p:nvPr/>
        </p:nvPicPr>
        <p:blipFill>
          <a:blip r:embed="rId2">
            <a:extLst>
              <a:ext uri="{28A0092B-C50C-407E-A947-70E740481C1C}">
                <a14:useLocalDpi xmlns:a14="http://schemas.microsoft.com/office/drawing/2010/main" val="0"/>
              </a:ext>
            </a:extLst>
          </a:blip>
          <a:srcRect b="10883"/>
          <a:stretch>
            <a:fillRect/>
          </a:stretch>
        </p:blipFill>
        <p:spPr bwMode="auto">
          <a:xfrm>
            <a:off x="2143125" y="762000"/>
            <a:ext cx="4857750" cy="538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457200" y="2819400"/>
            <a:ext cx="8229600" cy="1139825"/>
          </a:xfrm>
        </p:spPr>
        <p:txBody>
          <a:bodyPr/>
          <a:lstStyle/>
          <a:p>
            <a:pPr algn="ctr"/>
            <a:r>
              <a:rPr lang="en-US"/>
              <a:t>HẾT CHƯƠNG 6</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Truyền bất đồng bộ</a:t>
            </a:r>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838200"/>
            <a:ext cx="6629400" cy="576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sz="3800"/>
              <a:t>Cơ chế hoạt động của truyền bất đồng bộ</a:t>
            </a:r>
          </a:p>
        </p:txBody>
      </p:sp>
      <p:sp>
        <p:nvSpPr>
          <p:cNvPr id="186371" name="Rectangle 3"/>
          <p:cNvSpPr>
            <a:spLocks noGrp="1" noChangeArrowheads="1"/>
          </p:cNvSpPr>
          <p:nvPr>
            <p:ph type="body" idx="1"/>
          </p:nvPr>
        </p:nvSpPr>
        <p:spPr/>
        <p:txBody>
          <a:bodyPr/>
          <a:lstStyle/>
          <a:p>
            <a:pPr>
              <a:lnSpc>
                <a:spcPct val="80000"/>
              </a:lnSpc>
            </a:pPr>
            <a:r>
              <a:rPr lang="en-US" sz="2600"/>
              <a:t>Đối với dòng dữ liệu đều, khoảng cách giữa các ký tự là đồng nhất (chiều dài của phần tử stop)</a:t>
            </a:r>
          </a:p>
          <a:p>
            <a:pPr>
              <a:lnSpc>
                <a:spcPct val="80000"/>
              </a:lnSpc>
            </a:pPr>
            <a:r>
              <a:rPr lang="en-US" sz="2600"/>
              <a:t>Ở trạng thái không truyền, bộ thu tìm - xác định sự chuyển 1 </a:t>
            </a:r>
            <a:r>
              <a:rPr lang="en-US" sz="2600">
                <a:sym typeface="Symbol" pitchFamily="18" charset="2"/>
              </a:rPr>
              <a:t></a:t>
            </a:r>
            <a:r>
              <a:rPr lang="en-US" sz="2600"/>
              <a:t> 0</a:t>
            </a:r>
          </a:p>
          <a:p>
            <a:pPr>
              <a:lnSpc>
                <a:spcPct val="80000"/>
              </a:lnSpc>
            </a:pPr>
            <a:r>
              <a:rPr lang="en-US" sz="2600"/>
              <a:t>Lấy mẫu 7 khoảng kế tiếp (chiều dài ký tự)</a:t>
            </a:r>
          </a:p>
          <a:p>
            <a:pPr>
              <a:lnSpc>
                <a:spcPct val="80000"/>
              </a:lnSpc>
            </a:pPr>
            <a:r>
              <a:rPr lang="en-US" sz="2600"/>
              <a:t>Đợi việc chuyển 1 </a:t>
            </a:r>
            <a:r>
              <a:rPr lang="en-US" sz="2600">
                <a:sym typeface="Symbol" pitchFamily="18" charset="2"/>
              </a:rPr>
              <a:t></a:t>
            </a:r>
            <a:r>
              <a:rPr lang="en-US" sz="2600"/>
              <a:t> 0 cho ký tự kế tiếp</a:t>
            </a:r>
          </a:p>
          <a:p>
            <a:pPr>
              <a:lnSpc>
                <a:spcPct val="80000"/>
              </a:lnSpc>
            </a:pPr>
            <a:r>
              <a:rPr lang="en-US" sz="2600"/>
              <a:t>Đơn giản</a:t>
            </a:r>
          </a:p>
          <a:p>
            <a:pPr>
              <a:lnSpc>
                <a:spcPct val="80000"/>
              </a:lnSpc>
            </a:pPr>
            <a:r>
              <a:rPr lang="en-US" sz="2600"/>
              <a:t>Rẻ</a:t>
            </a:r>
          </a:p>
          <a:p>
            <a:pPr>
              <a:lnSpc>
                <a:spcPct val="80000"/>
              </a:lnSpc>
            </a:pPr>
            <a:r>
              <a:rPr lang="en-US" sz="2600"/>
              <a:t>Phí tổn 2 hoặc 3 bit cho một ký tự (~20%)</a:t>
            </a:r>
          </a:p>
          <a:p>
            <a:pPr>
              <a:lnSpc>
                <a:spcPct val="80000"/>
              </a:lnSpc>
            </a:pPr>
            <a:r>
              <a:rPr lang="en-US" sz="2600"/>
              <a:t>Thích hợp cho dữ liệu với khoảng trống giữa các ký tự lớn (dữ liệu nhập từ bàn phím)</a:t>
            </a:r>
          </a:p>
          <a:p>
            <a:pPr>
              <a:lnSpc>
                <a:spcPct val="80000"/>
              </a:lnSpc>
            </a:pPr>
            <a:endParaRPr lang="en-US" sz="2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Truyền đồng bộ - mức bit</a:t>
            </a:r>
          </a:p>
        </p:txBody>
      </p:sp>
      <p:sp>
        <p:nvSpPr>
          <p:cNvPr id="32771" name="Rectangle 3"/>
          <p:cNvSpPr>
            <a:spLocks noGrp="1" noChangeArrowheads="1"/>
          </p:cNvSpPr>
          <p:nvPr>
            <p:ph type="body" idx="1"/>
          </p:nvPr>
        </p:nvSpPr>
        <p:spPr/>
        <p:txBody>
          <a:bodyPr/>
          <a:lstStyle/>
          <a:p>
            <a:pPr>
              <a:lnSpc>
                <a:spcPct val="90000"/>
              </a:lnSpc>
            </a:pPr>
            <a:r>
              <a:rPr lang="en-US" sz="2400"/>
              <a:t>Truyền các khối dữ liệu không cần start/stop bits</a:t>
            </a:r>
          </a:p>
          <a:p>
            <a:pPr>
              <a:lnSpc>
                <a:spcPct val="90000"/>
              </a:lnSpc>
            </a:pPr>
            <a:r>
              <a:rPr lang="en-US" sz="2400"/>
              <a:t>Các đồng hồ tại các máy truyền và nhận cần đồng bộ</a:t>
            </a:r>
          </a:p>
          <a:p>
            <a:pPr>
              <a:lnSpc>
                <a:spcPct val="90000"/>
              </a:lnSpc>
            </a:pPr>
            <a:r>
              <a:rPr lang="en-US" sz="2400"/>
              <a:t>Dùng một đường tín hiệu đồng bộ riêng biệt</a:t>
            </a:r>
          </a:p>
          <a:p>
            <a:pPr lvl="1">
              <a:lnSpc>
                <a:spcPct val="90000"/>
              </a:lnSpc>
            </a:pPr>
            <a:r>
              <a:rPr lang="en-US" sz="2000"/>
              <a:t>Sử dụng một nguồn clock ổn định được giữ đồng bộ với dữ liệu đến tại nơi nhận</a:t>
            </a:r>
          </a:p>
          <a:p>
            <a:pPr lvl="1">
              <a:lnSpc>
                <a:spcPct val="90000"/>
              </a:lnSpc>
            </a:pPr>
            <a:r>
              <a:rPr lang="en-US" sz="2000"/>
              <a:t>Tốt với khoảng cách ngắn</a:t>
            </a:r>
          </a:p>
          <a:p>
            <a:pPr lvl="1">
              <a:lnSpc>
                <a:spcPct val="90000"/>
              </a:lnSpc>
            </a:pPr>
            <a:r>
              <a:rPr lang="en-US" sz="2000"/>
              <a:t>Tín hiệu đồng bộ dễ bị suy giảm trên đường truyền</a:t>
            </a:r>
          </a:p>
          <a:p>
            <a:pPr>
              <a:lnSpc>
                <a:spcPct val="90000"/>
              </a:lnSpc>
            </a:pPr>
            <a:r>
              <a:rPr lang="en-US" sz="2500"/>
              <a:t>Tích hợp thông tin đồng bộ (clock) vào trong dữ liệu truyền</a:t>
            </a:r>
          </a:p>
          <a:p>
            <a:pPr lvl="1">
              <a:lnSpc>
                <a:spcPct val="90000"/>
              </a:lnSpc>
            </a:pPr>
            <a:r>
              <a:rPr lang="en-US" sz="2000"/>
              <a:t>Máy nhận sẽ tách thông tin đồng bộ dựa vào dữ liệu nhận được</a:t>
            </a:r>
          </a:p>
          <a:p>
            <a:pPr lvl="1">
              <a:lnSpc>
                <a:spcPct val="90000"/>
              </a:lnSpc>
            </a:pPr>
            <a:r>
              <a:rPr lang="en-US" sz="2000"/>
              <a:t>Dùng các phương pháp mã như Manchester, differential Manchester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Truyền đồng bộ - mức nhóm (block)</a:t>
            </a:r>
          </a:p>
        </p:txBody>
      </p:sp>
      <p:sp>
        <p:nvSpPr>
          <p:cNvPr id="38915" name="Rectangle 3"/>
          <p:cNvSpPr>
            <a:spLocks noGrp="1" noChangeArrowheads="1"/>
          </p:cNvSpPr>
          <p:nvPr>
            <p:ph type="body" idx="1"/>
          </p:nvPr>
        </p:nvSpPr>
        <p:spPr>
          <a:xfrm>
            <a:off x="457200" y="1600200"/>
            <a:ext cx="8085138" cy="3200400"/>
          </a:xfrm>
        </p:spPr>
        <p:txBody>
          <a:bodyPr/>
          <a:lstStyle/>
          <a:p>
            <a:pPr>
              <a:lnSpc>
                <a:spcPct val="90000"/>
              </a:lnSpc>
            </a:pPr>
            <a:r>
              <a:rPr lang="en-US" sz="2800"/>
              <a:t>Cần xác định đâu là bắt đầu và kết thúc của một nhóm </a:t>
            </a:r>
          </a:p>
          <a:p>
            <a:pPr>
              <a:lnSpc>
                <a:spcPct val="90000"/>
              </a:lnSpc>
            </a:pPr>
            <a:r>
              <a:rPr lang="en-US" sz="2800"/>
              <a:t>Sử dụng ký tự đều và kết thúc</a:t>
            </a:r>
            <a:r>
              <a:rPr lang="en-US" sz="2900"/>
              <a:t> </a:t>
            </a:r>
          </a:p>
          <a:p>
            <a:pPr lvl="1">
              <a:lnSpc>
                <a:spcPct val="90000"/>
              </a:lnSpc>
            </a:pPr>
            <a:r>
              <a:rPr lang="en-US" sz="2500"/>
              <a:t>Ví dụ chuỗi ký tự SYN (hex 16) </a:t>
            </a:r>
          </a:p>
          <a:p>
            <a:pPr lvl="1">
              <a:lnSpc>
                <a:spcPct val="90000"/>
              </a:lnSpc>
            </a:pPr>
            <a:r>
              <a:rPr lang="en-US" sz="2500"/>
              <a:t>Một nhóm 111111111 kết thúc với 11111110</a:t>
            </a:r>
          </a:p>
          <a:p>
            <a:pPr>
              <a:lnSpc>
                <a:spcPct val="90000"/>
              </a:lnSpc>
            </a:pPr>
            <a:r>
              <a:rPr lang="en-US" sz="2800"/>
              <a:t>Hiệu quả (phí tổn thấp) hơn so với truyền bất đồng bộ</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445</TotalTime>
  <Words>2720</Words>
  <Application>Microsoft Office PowerPoint</Application>
  <PresentationFormat>On-screen Show (4:3)</PresentationFormat>
  <Paragraphs>445</Paragraphs>
  <Slides>54</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Arial</vt:lpstr>
      <vt:lpstr>Times New Roman</vt:lpstr>
      <vt:lpstr>Wingdings</vt:lpstr>
      <vt:lpstr>Symbol</vt:lpstr>
      <vt:lpstr>Tahoma</vt:lpstr>
      <vt:lpstr>Comic Sans MS</vt:lpstr>
      <vt:lpstr>Book Antiqua</vt:lpstr>
      <vt:lpstr>Edge</vt:lpstr>
      <vt:lpstr>CHƯƠNG 6 KỸ THUẬT TRUYỀN  DỮ LIỆU SỐ</vt:lpstr>
      <vt:lpstr>Cấu trúc kênh truyền</vt:lpstr>
      <vt:lpstr>Cấu trúc kênh truyền</vt:lpstr>
      <vt:lpstr>Truyền bất đồng bộ và đồng bộ </vt:lpstr>
      <vt:lpstr>Truyền bất đồng bộ</vt:lpstr>
      <vt:lpstr>Truyền bất đồng bộ</vt:lpstr>
      <vt:lpstr>Cơ chế hoạt động của truyền bất đồng bộ</vt:lpstr>
      <vt:lpstr>Truyền đồng bộ - mức bit</vt:lpstr>
      <vt:lpstr>Truyền đồng bộ - mức nhóm (block)</vt:lpstr>
      <vt:lpstr>Truyền đồng bộ</vt:lpstr>
      <vt:lpstr>Lỗi</vt:lpstr>
      <vt:lpstr>Lỗi sai nhóm</vt:lpstr>
      <vt:lpstr>Quá trình phát hiện sai</vt:lpstr>
      <vt:lpstr>Phát hiện lỗi</vt:lpstr>
      <vt:lpstr>PowerPoint Presentation</vt:lpstr>
      <vt:lpstr>Bit Parity hai chiều </vt:lpstr>
      <vt:lpstr>PowerPoint Presentation</vt:lpstr>
      <vt:lpstr>PowerPoint Presentation</vt:lpstr>
      <vt:lpstr>Cyclic Redundancy Check (CRC)</vt:lpstr>
      <vt:lpstr>CRC</vt:lpstr>
      <vt:lpstr>CRC Example</vt:lpstr>
      <vt:lpstr>Cyclic Redundancy Check</vt:lpstr>
      <vt:lpstr>Đa thức sinh P(x)</vt:lpstr>
      <vt:lpstr>Cyclic Redundancy Check</vt:lpstr>
      <vt:lpstr>Các CRCs thông dụng</vt:lpstr>
      <vt:lpstr>Các CRCs thông dụng</vt:lpstr>
      <vt:lpstr>Các lỗi được phát hiện</vt:lpstr>
      <vt:lpstr>Sửa lỗi</vt:lpstr>
      <vt:lpstr>Quá trình sửa lỗi</vt:lpstr>
      <vt:lpstr>Quá trình sửa lỗi</vt:lpstr>
      <vt:lpstr>Block Code Principles</vt:lpstr>
      <vt:lpstr>PowerPoint Presentation</vt:lpstr>
      <vt:lpstr>PowerPoint Presentation</vt:lpstr>
      <vt:lpstr>Cấu hình đường truyền</vt:lpstr>
      <vt:lpstr>Giao tiếp</vt:lpstr>
      <vt:lpstr>Mô hình giao tiếp</vt:lpstr>
      <vt:lpstr>Các đặc tả của giao tiếp</vt:lpstr>
      <vt:lpstr>Chuẩn V.24/EIA–232–F</vt:lpstr>
      <vt:lpstr>Kết nối V.24/EIA–232 (DTE)</vt:lpstr>
      <vt:lpstr>V.24</vt:lpstr>
      <vt:lpstr>Local/Remote loopback testing</vt:lpstr>
      <vt:lpstr>Nghi thức</vt:lpstr>
      <vt:lpstr>Hoat động quay số (1)</vt:lpstr>
      <vt:lpstr>Hoạt động quay số (2)</vt:lpstr>
      <vt:lpstr>Hoạt động quay số (3)</vt:lpstr>
      <vt:lpstr>Chuẩn giao tiếp EIA RS–232C</vt:lpstr>
      <vt:lpstr>Trao đổi thông tin giữa DCE và DTE</vt:lpstr>
      <vt:lpstr>Cấu hình dây dẫn kết nối DTE  DTE</vt:lpstr>
      <vt:lpstr>Mạng ISDN</vt:lpstr>
      <vt:lpstr>Cấu hình mạng ISDN</vt:lpstr>
      <vt:lpstr>Kênh trong ISDN</vt:lpstr>
      <vt:lpstr>Kiến trúc của ISDN</vt:lpstr>
      <vt:lpstr>ISDN</vt:lpstr>
      <vt:lpstr>HẾT CHƯƠNG 6</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6 KỸ THUẬT TRUYỀN  DỮ LIỆU SỐ</dc:title>
  <dc:creator>Hai Quang Dam</dc:creator>
  <cp:lastModifiedBy>HT</cp:lastModifiedBy>
  <cp:revision>9</cp:revision>
  <dcterms:created xsi:type="dcterms:W3CDTF">2009-10-20T10:36:00Z</dcterms:created>
  <dcterms:modified xsi:type="dcterms:W3CDTF">2012-01-06T10:34:16Z</dcterms:modified>
</cp:coreProperties>
</file>