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321" r:id="rId6"/>
    <p:sldId id="262" r:id="rId7"/>
    <p:sldId id="263" r:id="rId8"/>
    <p:sldId id="265" r:id="rId9"/>
    <p:sldId id="266" r:id="rId10"/>
    <p:sldId id="322" r:id="rId11"/>
    <p:sldId id="329" r:id="rId12"/>
    <p:sldId id="267" r:id="rId13"/>
    <p:sldId id="268" r:id="rId14"/>
    <p:sldId id="269" r:id="rId15"/>
    <p:sldId id="330" r:id="rId16"/>
    <p:sldId id="270" r:id="rId17"/>
    <p:sldId id="278" r:id="rId18"/>
    <p:sldId id="331" r:id="rId19"/>
    <p:sldId id="333" r:id="rId20"/>
    <p:sldId id="334" r:id="rId21"/>
    <p:sldId id="332" r:id="rId22"/>
    <p:sldId id="284" r:id="rId23"/>
    <p:sldId id="285" r:id="rId24"/>
    <p:sldId id="335" r:id="rId25"/>
    <p:sldId id="303" r:id="rId26"/>
    <p:sldId id="304" r:id="rId27"/>
    <p:sldId id="323" r:id="rId28"/>
    <p:sldId id="305" r:id="rId29"/>
    <p:sldId id="324" r:id="rId30"/>
    <p:sldId id="325" r:id="rId31"/>
    <p:sldId id="307" r:id="rId32"/>
    <p:sldId id="326" r:id="rId33"/>
    <p:sldId id="308" r:id="rId34"/>
    <p:sldId id="309" r:id="rId35"/>
    <p:sldId id="310" r:id="rId36"/>
    <p:sldId id="311" r:id="rId37"/>
    <p:sldId id="337" r:id="rId38"/>
    <p:sldId id="338" r:id="rId39"/>
    <p:sldId id="339" r:id="rId40"/>
    <p:sldId id="340" r:id="rId41"/>
    <p:sldId id="313" r:id="rId42"/>
    <p:sldId id="328" r:id="rId43"/>
    <p:sldId id="327" r:id="rId44"/>
    <p:sldId id="32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>
      <p:cViewPr varScale="1">
        <p:scale>
          <a:sx n="81" d="100"/>
          <a:sy n="81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19665F-4F5B-4B86-BAE6-AF05B49A74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24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4F0BB-5A64-4768-89EA-3F2C1587D5F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4CBA-812D-4174-BC9D-B64622BFCA47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946F1-8642-4904-8755-DD95C120B9AE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8EE7D-2FB3-4EE5-B659-A3A31147F408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36A09-17C3-4C99-8742-54E46C50D012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B7A9D-B754-498E-B4B3-0EA6D4CAED20}" type="slidenum">
              <a:rPr lang="en-US"/>
              <a:pPr/>
              <a:t>22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1CCC8-64C5-4E5A-9D91-C1E096AD6A7D}" type="slidenum">
              <a:rPr lang="en-US"/>
              <a:pPr/>
              <a:t>23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997BE-C58D-44FB-BCAB-FA4A82C3C76B}" type="slidenum">
              <a:rPr lang="en-US"/>
              <a:pPr/>
              <a:t>25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BF391-A4EE-4A37-B595-9FB67E08673C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5D897-5823-4888-BD14-E5747FFB0FD4}" type="slidenum">
              <a:rPr lang="en-US"/>
              <a:pPr/>
              <a:t>28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578DA-27A7-43A2-B8C6-0303922FE338}" type="slidenum">
              <a:rPr lang="en-US"/>
              <a:pPr/>
              <a:t>31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CCA7D-1E05-4A0D-8BA0-53534913074C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62F5A-860C-45DB-818E-DFFAC119A19D}" type="slidenum">
              <a:rPr lang="en-US"/>
              <a:pPr/>
              <a:t>33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07C4F-A6C3-4AB5-981B-8F1AEEE76260}" type="slidenum">
              <a:rPr lang="en-US"/>
              <a:pPr/>
              <a:t>34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FE66D-DBEF-44AC-930A-8AC592C27952}" type="slidenum">
              <a:rPr lang="en-US"/>
              <a:pPr/>
              <a:t>35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07763-F181-4002-A4D7-DED9F02C34CD}" type="slidenum">
              <a:rPr lang="en-US"/>
              <a:pPr/>
              <a:t>36</a:t>
            </a:fld>
            <a:endParaRPr lang="en-US"/>
          </a:p>
        </p:txBody>
      </p:sp>
      <p:sp>
        <p:nvSpPr>
          <p:cNvPr id="115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52131-C176-4FD8-9C14-6CE1F7F8D1D0}" type="slidenum">
              <a:rPr lang="en-US"/>
              <a:pPr/>
              <a:t>41</a:t>
            </a:fld>
            <a:endParaRPr lang="en-US"/>
          </a:p>
        </p:txBody>
      </p:sp>
      <p:sp>
        <p:nvSpPr>
          <p:cNvPr id="119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D2258-BCAB-45C4-9961-D9179503F183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44178-372A-4189-909A-18E8273DACB2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BFD03-2961-40FA-9FD8-FF19D47B6959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34808-1F8A-47E6-A758-B59B62681210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10C9F-68A4-472B-84BC-49BFA23180D7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B87E0-5088-4BC1-98F2-028C522FB7EB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33879-503E-4233-828A-F01066459A69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19E6A88-9F8E-46E5-824D-6DF664E21A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6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5CDD5-8A77-49CB-9765-127451E1A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55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5A6D6-BC46-4F49-8513-83BE398752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55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3849822-1395-4A23-A3D3-49DCDF4A1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71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AF3B4-2514-44AE-BFB9-CC5C305D6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95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BABE5-6F6A-4BE6-8B1C-3A5A096F8D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8DBA2-99E6-438A-B93A-E40B2EC1D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8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5655E-55AD-473A-ABAA-B6E8A2D26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7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FCCBA-4ED7-49ED-BA23-5E36E2870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2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D11BA-798F-47A1-81D5-9B4C22077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4940A-F6FB-46F4-A72E-44BA32547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8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E7DDE-B049-4EEC-9C67-CE3207E3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9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355594B1-5D6F-4044-9691-F45D2A8307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5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229600" cy="2743200"/>
          </a:xfrm>
        </p:spPr>
        <p:txBody>
          <a:bodyPr/>
          <a:lstStyle/>
          <a:p>
            <a:pPr algn="ctr"/>
            <a:r>
              <a:rPr lang="en-US">
                <a:solidFill>
                  <a:srgbClr val="0000CC"/>
                </a:solidFill>
              </a:rPr>
              <a:t>CHƯƠNG 7</a:t>
            </a: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r>
              <a:rPr lang="en-US" sz="4200">
                <a:solidFill>
                  <a:srgbClr val="FF0000"/>
                </a:solidFill>
              </a:rPr>
              <a:t>CÁC GIAO THỨC ĐIỀU KHIỂN LIÊN KẾT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Cửa sổ trượt cải tiến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Máy nhận có thể công nhận các gói tin đồng thời không cho phép truyền tiếp (Receive Not Ready)</a:t>
            </a:r>
          </a:p>
          <a:p>
            <a:pPr>
              <a:lnSpc>
                <a:spcPct val="90000"/>
              </a:lnSpc>
            </a:pPr>
            <a:r>
              <a:rPr lang="en-US"/>
              <a:t>Cần phải gửi ACK thông thường khi muốn tiếp tục</a:t>
            </a:r>
          </a:p>
          <a:p>
            <a:pPr>
              <a:lnSpc>
                <a:spcPct val="90000"/>
              </a:lnSpc>
            </a:pPr>
            <a:r>
              <a:rPr lang="en-US"/>
              <a:t> Trong trường hợp song công sử dụng kiểu đánh khăng</a:t>
            </a:r>
          </a:p>
          <a:p>
            <a:pPr lvl="1">
              <a:lnSpc>
                <a:spcPct val="90000"/>
              </a:lnSpc>
            </a:pPr>
            <a:r>
              <a:rPr lang="en-US"/>
              <a:t>Nếu không có dữ liệu cần truyền gửi ACK</a:t>
            </a:r>
          </a:p>
          <a:p>
            <a:pPr lvl="1">
              <a:lnSpc>
                <a:spcPct val="90000"/>
              </a:lnSpc>
            </a:pPr>
            <a:r>
              <a:rPr lang="en-US"/>
              <a:t>Nếu có dữ liệu mà không cần gửi ACK thì tiếp tục gửi số ACK cũ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hiện lỗi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Thêm các bit để có thể phát hiện ra lỗi trên đường truyền</a:t>
            </a:r>
          </a:p>
          <a:p>
            <a:r>
              <a:rPr lang="en-US"/>
              <a:t>Sử dụng Parity</a:t>
            </a:r>
          </a:p>
          <a:p>
            <a:r>
              <a:rPr lang="en-US"/>
              <a:t>Sử dụng CRC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soát lỗi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Bảo đảm dữ liệu nhận được đúng và chính xác</a:t>
            </a:r>
          </a:p>
          <a:p>
            <a:pPr>
              <a:lnSpc>
                <a:spcPct val="80000"/>
              </a:lnSpc>
            </a:pPr>
            <a:r>
              <a:rPr lang="en-US" sz="2600"/>
              <a:t>Mất frame: frame không đến đích</a:t>
            </a:r>
          </a:p>
          <a:p>
            <a:pPr>
              <a:lnSpc>
                <a:spcPct val="80000"/>
              </a:lnSpc>
            </a:pPr>
            <a:r>
              <a:rPr lang="en-US" sz="2600"/>
              <a:t>Frame sai: dữ liệu trong frame bị sai</a:t>
            </a:r>
          </a:p>
          <a:p>
            <a:pPr>
              <a:lnSpc>
                <a:spcPct val="80000"/>
              </a:lnSpc>
            </a:pPr>
            <a:r>
              <a:rPr lang="en-US" sz="2600"/>
              <a:t>Cung cấp cơ chế cho việc truyền dữ liệu trong trường hợp dữ liệu bị mất hay sai sót trên đường truyền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Positive ACK – xác nhận các frame nhận được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Truyền lại sau một thời gian time-out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Negative ACK (NAK) và truyền lại – yêu cầu truyền lại (NAK) cho các frame bị hư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/>
              <a:t>Tự động thực hiện lại</a:t>
            </a:r>
            <a:br>
              <a:rPr lang="en-US" sz="3700"/>
            </a:br>
            <a:r>
              <a:rPr lang="en-US" sz="3700"/>
              <a:t>Automatic Repeat Request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Cơ chế cho phép các giao thức liên kết dữ liệu quản lý lỗi và yêu cầu truyền lại</a:t>
            </a:r>
            <a:endParaRPr lang="en-US" sz="2500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1981200" y="2743200"/>
            <a:ext cx="6172200" cy="3429000"/>
            <a:chOff x="1584" y="1824"/>
            <a:chExt cx="2976" cy="1612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352" y="3196"/>
              <a:ext cx="960" cy="2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7" tIns="45713" rIns="91427" bIns="45713" anchor="ctr"/>
            <a:lstStyle/>
            <a:p>
              <a:pPr algn="ctr"/>
              <a:r>
                <a:rPr lang="en-US" sz="1400" b="1">
                  <a:latin typeface="Verdana" pitchFamily="34" charset="0"/>
                </a:rPr>
                <a:t>Go Back N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600" y="3196"/>
              <a:ext cx="960" cy="2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7" tIns="45713" rIns="91427" bIns="45713" anchor="ctr"/>
            <a:lstStyle/>
            <a:p>
              <a:pPr algn="ctr"/>
              <a:r>
                <a:rPr lang="en-US" sz="1400" b="1">
                  <a:latin typeface="Verdana" pitchFamily="34" charset="0"/>
                </a:rPr>
                <a:t>Selective reject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V="1">
              <a:off x="2844" y="30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2832" y="300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4020" y="30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3408" y="280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7" tIns="45713" rIns="91427" bIns="45713"/>
            <a:lstStyle/>
            <a:p>
              <a:endParaRPr lang="en-US"/>
            </a:p>
          </p:txBody>
        </p:sp>
        <p:grpSp>
          <p:nvGrpSpPr>
            <p:cNvPr id="26636" name="Group 12"/>
            <p:cNvGrpSpPr>
              <a:grpSpLocks noChangeAspect="1"/>
            </p:cNvGrpSpPr>
            <p:nvPr/>
          </p:nvGrpSpPr>
          <p:grpSpPr bwMode="auto">
            <a:xfrm>
              <a:off x="1584" y="1824"/>
              <a:ext cx="2304" cy="988"/>
              <a:chOff x="1584" y="1824"/>
              <a:chExt cx="2304" cy="988"/>
            </a:xfrm>
          </p:grpSpPr>
          <p:sp>
            <p:nvSpPr>
              <p:cNvPr id="26635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1584" y="1824"/>
                <a:ext cx="2304" cy="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2078" y="1836"/>
                <a:ext cx="1316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2078" y="1836"/>
                <a:ext cx="1316" cy="306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2087" y="1845"/>
                <a:ext cx="1298" cy="28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2416" y="1866"/>
                <a:ext cx="624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Kiểm soát lỗi</a:t>
                </a:r>
                <a:endParaRPr lang="en-US" sz="2000" b="1"/>
              </a:p>
            </p:txBody>
          </p:sp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2373" y="1979"/>
                <a:ext cx="76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 (</a:t>
                </a:r>
                <a:endParaRPr lang="en-US" sz="2000" b="1"/>
              </a:p>
            </p:txBody>
          </p:sp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2451" y="1979"/>
                <a:ext cx="628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Error Control</a:t>
                </a:r>
                <a:endParaRPr lang="en-US" sz="2000" b="1"/>
              </a:p>
            </p:txBody>
          </p:sp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3054" y="1979"/>
                <a:ext cx="46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)</a:t>
                </a:r>
                <a:endParaRPr lang="en-US" sz="2000" b="1"/>
              </a:p>
            </p:txBody>
          </p:sp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2999" y="2494"/>
                <a:ext cx="878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2999" y="2494"/>
                <a:ext cx="878" cy="307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3009" y="2503"/>
                <a:ext cx="858" cy="28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3337" y="2528"/>
                <a:ext cx="207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ARQ</a:t>
                </a:r>
                <a:endParaRPr lang="en-US" sz="2000" b="1"/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3066" y="2636"/>
                <a:ext cx="786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Sliding windows</a:t>
                </a:r>
                <a:endParaRPr lang="en-US" sz="2000" b="1"/>
              </a:p>
            </p:txBody>
          </p:sp>
          <p:sp>
            <p:nvSpPr>
              <p:cNvPr id="26649" name="Freeform 25"/>
              <p:cNvSpPr>
                <a:spLocks/>
              </p:cNvSpPr>
              <p:nvPr/>
            </p:nvSpPr>
            <p:spPr bwMode="auto">
              <a:xfrm>
                <a:off x="2736" y="2142"/>
                <a:ext cx="702" cy="352"/>
              </a:xfrm>
              <a:custGeom>
                <a:avLst/>
                <a:gdLst>
                  <a:gd name="T0" fmla="*/ 0 w 702"/>
                  <a:gd name="T1" fmla="*/ 0 h 352"/>
                  <a:gd name="T2" fmla="*/ 0 w 702"/>
                  <a:gd name="T3" fmla="*/ 220 h 352"/>
                  <a:gd name="T4" fmla="*/ 702 w 702"/>
                  <a:gd name="T5" fmla="*/ 220 h 352"/>
                  <a:gd name="T6" fmla="*/ 702 w 702"/>
                  <a:gd name="T7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2" h="352">
                    <a:moveTo>
                      <a:pt x="0" y="0"/>
                    </a:moveTo>
                    <a:lnTo>
                      <a:pt x="0" y="220"/>
                    </a:lnTo>
                    <a:lnTo>
                      <a:pt x="702" y="220"/>
                    </a:lnTo>
                    <a:lnTo>
                      <a:pt x="702" y="352"/>
                    </a:lnTo>
                  </a:path>
                </a:pathLst>
              </a:custGeom>
              <a:noFill/>
              <a:ln w="33338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1596" y="2494"/>
                <a:ext cx="888" cy="3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1596" y="2494"/>
                <a:ext cx="888" cy="307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1605" y="2503"/>
                <a:ext cx="870" cy="288"/>
              </a:xfrm>
              <a:prstGeom prst="rect">
                <a:avLst/>
              </a:prstGeom>
              <a:noFill/>
              <a:ln w="174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1940" y="2528"/>
                <a:ext cx="207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ARQ</a:t>
                </a:r>
                <a:endParaRPr lang="en-US" sz="2000" b="1"/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1692" y="2636"/>
                <a:ext cx="706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Verdana" pitchFamily="34" charset="0"/>
                  </a:rPr>
                  <a:t> Stop and Wait</a:t>
                </a:r>
                <a:endParaRPr lang="en-US" sz="2000" b="1"/>
              </a:p>
            </p:txBody>
          </p:sp>
          <p:sp>
            <p:nvSpPr>
              <p:cNvPr id="26655" name="Freeform 31"/>
              <p:cNvSpPr>
                <a:spLocks/>
              </p:cNvSpPr>
              <p:nvPr/>
            </p:nvSpPr>
            <p:spPr bwMode="auto">
              <a:xfrm>
                <a:off x="2040" y="2142"/>
                <a:ext cx="696" cy="352"/>
              </a:xfrm>
              <a:custGeom>
                <a:avLst/>
                <a:gdLst>
                  <a:gd name="T0" fmla="*/ 696 w 696"/>
                  <a:gd name="T1" fmla="*/ 0 h 352"/>
                  <a:gd name="T2" fmla="*/ 696 w 696"/>
                  <a:gd name="T3" fmla="*/ 216 h 352"/>
                  <a:gd name="T4" fmla="*/ 0 w 696"/>
                  <a:gd name="T5" fmla="*/ 216 h 352"/>
                  <a:gd name="T6" fmla="*/ 0 w 696"/>
                  <a:gd name="T7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6" h="352">
                    <a:moveTo>
                      <a:pt x="696" y="0"/>
                    </a:moveTo>
                    <a:lnTo>
                      <a:pt x="696" y="216"/>
                    </a:lnTo>
                    <a:lnTo>
                      <a:pt x="0" y="216"/>
                    </a:lnTo>
                    <a:lnTo>
                      <a:pt x="0" y="352"/>
                    </a:lnTo>
                  </a:path>
                </a:pathLst>
              </a:custGeom>
              <a:noFill/>
              <a:ln w="33338" cap="rnd">
                <a:solidFill>
                  <a:srgbClr val="4677B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Máy gửi gởi một gói tin đến máy nhận </a:t>
            </a:r>
          </a:p>
          <a:p>
            <a:pPr>
              <a:lnSpc>
                <a:spcPct val="80000"/>
              </a:lnSpc>
            </a:pPr>
            <a:r>
              <a:rPr lang="en-US" sz="2800"/>
              <a:t>Máy gửi đợi trả lời</a:t>
            </a:r>
          </a:p>
          <a:p>
            <a:pPr>
              <a:lnSpc>
                <a:spcPct val="80000"/>
              </a:lnSpc>
            </a:pPr>
            <a:r>
              <a:rPr lang="en-US" sz="2800"/>
              <a:t>Nếu gói tin bị hỏng thì sẽ gửi lại 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Máy gửi có định thời gian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Không nhận được trả lời quá thời gian – Máy gửi gởi lại</a:t>
            </a:r>
          </a:p>
          <a:p>
            <a:pPr>
              <a:lnSpc>
                <a:spcPct val="80000"/>
              </a:lnSpc>
            </a:pPr>
            <a:r>
              <a:rPr lang="en-US" sz="2800"/>
              <a:t>Nếu gói tin nhận được, nhưng ACK bị mất/hư?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Máy gửi gởi lại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Máy nhận sẽ nhận được 2 gói tin giống nhay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Sử dụng đánh số 0 và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733800" cy="2617787"/>
          </a:xfrm>
        </p:spPr>
        <p:txBody>
          <a:bodyPr/>
          <a:lstStyle/>
          <a:p>
            <a:r>
              <a:rPr lang="en-US"/>
              <a:t>Stop and Wait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t="3580" r="23161" b="14319"/>
          <a:stretch>
            <a:fillRect/>
          </a:stretch>
        </p:blipFill>
        <p:spPr bwMode="auto">
          <a:xfrm>
            <a:off x="4495800" y="101600"/>
            <a:ext cx="4471988" cy="67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– ưu khuyết điểm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300288"/>
          </a:xfrm>
        </p:spPr>
        <p:txBody>
          <a:bodyPr/>
          <a:lstStyle/>
          <a:p>
            <a:r>
              <a:rPr lang="en-US"/>
              <a:t>Đơn giản</a:t>
            </a:r>
          </a:p>
          <a:p>
            <a:r>
              <a:rPr lang="en-US"/>
              <a:t>Không hiệu quả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Go–back–N 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Frame điều khiển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RR - receive ready = ACK - acknowledge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REJ - reply with rejection = NAK - negative acknowledge</a:t>
            </a:r>
          </a:p>
          <a:p>
            <a:pPr>
              <a:lnSpc>
                <a:spcPct val="80000"/>
              </a:lnSpc>
            </a:pPr>
            <a:r>
              <a:rPr lang="en-US" sz="2600"/>
              <a:t>Dựa trên cơ chế sliding window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Máy gửi truyền liên tục các Frame đến máy nhận (trong khi cơ chế điều khiển dòng còn cho phép)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Máy nhận chỉ nhận Frame theo đúng chỉ số tuần tự (hoặc ) và gửi RR với só hiệu của Frame đang chờ nhận </a:t>
            </a:r>
          </a:p>
          <a:p>
            <a:pPr>
              <a:lnSpc>
                <a:spcPct val="80000"/>
              </a:lnSpc>
            </a:pPr>
            <a:r>
              <a:rPr lang="en-US" sz="2600"/>
              <a:t>Khi có lỗi, 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Máy nhận sẽ yêu cầu gửi lại và loại bỏ các frame tiếp theo đến khi nhận được sửa đổi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Máy gửi truyền lại tất cả các Frame sai kể từ Frame sai đầu tiên trở đi, bất kể các Frame sau là đúng hay sai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hỏng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Máy nhận phát hiện lỗi trong Frame thứ I</a:t>
            </a:r>
          </a:p>
          <a:p>
            <a:r>
              <a:rPr lang="en-US"/>
              <a:t>Máy nhận truyền Frame REJ(i)</a:t>
            </a:r>
          </a:p>
          <a:p>
            <a:r>
              <a:rPr lang="en-US"/>
              <a:t>Máy gửi nhận được Frame REJ(i)</a:t>
            </a:r>
          </a:p>
          <a:p>
            <a:r>
              <a:rPr lang="en-US"/>
              <a:t>Máy gửi truyền lại Frame thứ I và các Frame tiếp theo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mất (1)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Frame i bị mất</a:t>
            </a:r>
          </a:p>
          <a:p>
            <a:r>
              <a:rPr lang="en-US"/>
              <a:t>Máy gửi đã truyền Frame i+1</a:t>
            </a:r>
          </a:p>
          <a:p>
            <a:r>
              <a:rPr lang="en-US"/>
              <a:t>Máy nhận nhận được Frame i+1 ngoài thứ tự</a:t>
            </a:r>
          </a:p>
          <a:p>
            <a:r>
              <a:rPr lang="en-US"/>
              <a:t>Máy nhận truyền Frame REJ (i)</a:t>
            </a:r>
          </a:p>
          <a:p>
            <a:r>
              <a:rPr lang="en-US"/>
              <a:t>Máy gửi quay trở lại Frame thứ i và gửi lại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Điều khiển dòng (Flow Control)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r>
              <a:rPr lang="en-US"/>
              <a:t>Bảo đảm cho máy phát không gởi dữ liệu quá nhanh</a:t>
            </a:r>
          </a:p>
          <a:p>
            <a:pPr lvl="1"/>
            <a:r>
              <a:rPr lang="en-US"/>
              <a:t>Ngăn ngừa việc tràn bộ đệm</a:t>
            </a:r>
          </a:p>
          <a:p>
            <a:r>
              <a:rPr lang="en-US"/>
              <a:t>Thời gian truyền </a:t>
            </a:r>
          </a:p>
          <a:p>
            <a:pPr lvl="1"/>
            <a:r>
              <a:rPr lang="en-US"/>
              <a:t>Thời gian cần thiết để gởi tất cả các bit dữ liệu lên đường truyền.</a:t>
            </a:r>
          </a:p>
          <a:p>
            <a:r>
              <a:rPr lang="en-US"/>
              <a:t>Thời gian lan truyền</a:t>
            </a:r>
          </a:p>
          <a:p>
            <a:pPr lvl="1"/>
            <a:r>
              <a:rPr lang="en-US"/>
              <a:t>Thời gian cần thiết để 1 bit đi từ nguồn đến đích.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mất (2)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Frame i mất và không có frame nào được gửi tiếp</a:t>
            </a:r>
          </a:p>
          <a:p>
            <a:r>
              <a:rPr lang="en-US"/>
              <a:t>Máy nhận không nhận được gì và không trả lời</a:t>
            </a:r>
          </a:p>
          <a:p>
            <a:r>
              <a:rPr lang="en-US"/>
              <a:t>Máy gửi đợi hết thời gian sẽ gửi ACK Frame với bít P cho bằng 1.</a:t>
            </a:r>
          </a:p>
          <a:p>
            <a:r>
              <a:rPr lang="en-US"/>
              <a:t>Máy nhận truyền RR(i)</a:t>
            </a:r>
          </a:p>
          <a:p>
            <a:r>
              <a:rPr lang="en-US"/>
              <a:t>Máy gửi truyền lại Frame 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ACK bị hư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Máy nhận nhận được Frame i, máy nhận truyền Frame RR(i+1), nhưng Frame này bị mất</a:t>
            </a:r>
          </a:p>
          <a:p>
            <a:r>
              <a:rPr lang="en-US" sz="2600"/>
              <a:t>Máy gửi còn gửi các Frame tiếp theo như  i+1, i+2.. Nên nếu máy gửi nhận được Frame RR(i+n) trước thời gian timeout thì được hiểu như bao gồm RR(i), RR(i+1) .. </a:t>
            </a:r>
          </a:p>
          <a:p>
            <a:r>
              <a:rPr lang="en-US" sz="2600"/>
              <a:t>Máy nhận đợi, sẽ gởi lại các Frame, kể từ Frame i</a:t>
            </a:r>
          </a:p>
          <a:p>
            <a:r>
              <a:rPr lang="en-US" sz="2600"/>
              <a:t>Máy nhận được Frame REJ(i) báo thiếu hay hay hư thì sẽ gởi lại các Frame, kể từ Frame 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Go–back–N 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5250"/>
            <a:ext cx="5524500" cy="661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Reject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Tương tự như Go-Back-N, </a:t>
            </a:r>
          </a:p>
          <a:p>
            <a:pPr>
              <a:lnSpc>
                <a:spcPct val="80000"/>
              </a:lnSpc>
            </a:pPr>
            <a:r>
              <a:rPr lang="en-US" sz="2600"/>
              <a:t>Chỉ truyền lại các Frame bị hoảng hoặc time-out</a:t>
            </a:r>
          </a:p>
          <a:p>
            <a:pPr>
              <a:lnSpc>
                <a:spcPct val="80000"/>
              </a:lnSpc>
            </a:pPr>
            <a:r>
              <a:rPr lang="en-US" sz="2600"/>
              <a:t>Máy nhận có thể nhận Frame không theo đúng tuần tự và máy nhận phải có buffer để lưu lại các Frame đến không theo đúng chỉ số tuần tự</a:t>
            </a:r>
          </a:p>
          <a:p>
            <a:pPr>
              <a:lnSpc>
                <a:spcPct val="80000"/>
              </a:lnSpc>
            </a:pPr>
            <a:r>
              <a:rPr lang="en-US" sz="2600"/>
              <a:t>Giảm số lượng cần truyền lại</a:t>
            </a:r>
          </a:p>
          <a:p>
            <a:pPr>
              <a:lnSpc>
                <a:spcPct val="80000"/>
              </a:lnSpc>
            </a:pPr>
            <a:r>
              <a:rPr lang="en-US" sz="2600"/>
              <a:t>Buffer cần phải đủ lớn</a:t>
            </a:r>
          </a:p>
          <a:p>
            <a:pPr>
              <a:lnSpc>
                <a:spcPct val="80000"/>
              </a:lnSpc>
            </a:pPr>
            <a:r>
              <a:rPr lang="en-US" sz="2600"/>
              <a:t>Phức tạp hơn</a:t>
            </a:r>
          </a:p>
          <a:p>
            <a:pPr>
              <a:lnSpc>
                <a:spcPct val="80000"/>
              </a:lnSpc>
            </a:pPr>
            <a:endParaRPr lang="en-US" sz="2600"/>
          </a:p>
          <a:p>
            <a:pPr>
              <a:lnSpc>
                <a:spcPct val="80000"/>
              </a:lnSpc>
            </a:pP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038600" cy="1139825"/>
          </a:xfrm>
        </p:spPr>
        <p:txBody>
          <a:bodyPr/>
          <a:lstStyle/>
          <a:p>
            <a:r>
              <a:rPr lang="en-US"/>
              <a:t>Selective Reject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9550"/>
          <a:stretch>
            <a:fillRect/>
          </a:stretch>
        </p:blipFill>
        <p:spPr bwMode="auto">
          <a:xfrm>
            <a:off x="4114800" y="0"/>
            <a:ext cx="5029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High-level Data Link Control – HDLC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Giao thức điều khiển liên kết dữ liệu cấp cao (High-level Data Link Control – HDLC)</a:t>
            </a:r>
          </a:p>
          <a:p>
            <a:pPr>
              <a:lnSpc>
                <a:spcPct val="80000"/>
              </a:lnSpc>
            </a:pPr>
            <a:r>
              <a:rPr lang="en-US"/>
              <a:t>Liên kết point-to-point hoặc multipoint</a:t>
            </a:r>
          </a:p>
          <a:p>
            <a:pPr>
              <a:lnSpc>
                <a:spcPct val="80000"/>
              </a:lnSpc>
            </a:pPr>
            <a:r>
              <a:rPr lang="en-US"/>
              <a:t>Đặc điểm</a:t>
            </a:r>
          </a:p>
          <a:p>
            <a:pPr lvl="1">
              <a:lnSpc>
                <a:spcPct val="80000"/>
              </a:lnSpc>
            </a:pPr>
            <a:r>
              <a:rPr lang="en-US"/>
              <a:t>Không phụ thuộc mã điều khiển</a:t>
            </a:r>
          </a:p>
          <a:p>
            <a:pPr lvl="1">
              <a:lnSpc>
                <a:spcPct val="80000"/>
              </a:lnSpc>
            </a:pPr>
            <a:r>
              <a:rPr lang="en-US"/>
              <a:t>Khả năng thích ứng</a:t>
            </a:r>
          </a:p>
          <a:p>
            <a:pPr lvl="1">
              <a:lnSpc>
                <a:spcPct val="80000"/>
              </a:lnSpc>
            </a:pPr>
            <a:r>
              <a:rPr lang="en-US"/>
              <a:t>Hiệu quả cao</a:t>
            </a:r>
          </a:p>
          <a:p>
            <a:pPr lvl="1">
              <a:lnSpc>
                <a:spcPct val="80000"/>
              </a:lnSpc>
            </a:pPr>
            <a:r>
              <a:rPr lang="en-US"/>
              <a:t>Độ tin cậy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Các loại trạm làm việc HDLC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600"/>
          </a:p>
          <a:p>
            <a:pPr>
              <a:lnSpc>
                <a:spcPct val="80000"/>
              </a:lnSpc>
            </a:pPr>
            <a:r>
              <a:rPr lang="en-US" sz="2600"/>
              <a:t>Trạm cấp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Điều khiển hoạt động của liên kết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Frame phát ra gọi là các lệnh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Duy trì liên kết logic riêng cho các trạm cấp 2</a:t>
            </a:r>
          </a:p>
          <a:p>
            <a:pPr>
              <a:lnSpc>
                <a:spcPct val="80000"/>
              </a:lnSpc>
            </a:pPr>
            <a:r>
              <a:rPr lang="en-US" sz="2600"/>
              <a:t>Trạm cấp 2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Hoạt động dưới sự điều khiển của trạm cấp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Frame phát ra gọi là các trả lời</a:t>
            </a:r>
          </a:p>
          <a:p>
            <a:pPr>
              <a:lnSpc>
                <a:spcPct val="80000"/>
              </a:lnSpc>
            </a:pPr>
            <a:r>
              <a:rPr lang="en-US" sz="2600"/>
              <a:t>Trạm tổ hợp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Có thể phát ra các lệnh và trả lời</a:t>
            </a:r>
          </a:p>
          <a:p>
            <a:pPr>
              <a:lnSpc>
                <a:spcPct val="80000"/>
              </a:lnSpc>
            </a:pPr>
            <a:endParaRPr lang="en-US" sz="2600"/>
          </a:p>
          <a:p>
            <a:pPr>
              <a:lnSpc>
                <a:spcPct val="80000"/>
              </a:lnSpc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hình liên kết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Không cân bằng</a:t>
            </a:r>
          </a:p>
          <a:p>
            <a:pPr lvl="1"/>
            <a:r>
              <a:rPr lang="en-US" sz="2800"/>
              <a:t>Một trạm cấp 1 và một hoặc nhiều trạm cấp 2</a:t>
            </a:r>
          </a:p>
          <a:p>
            <a:pPr lvl="1"/>
            <a:r>
              <a:rPr lang="en-US" sz="2800"/>
              <a:t>Cho phép full duplex và half duplex</a:t>
            </a:r>
          </a:p>
          <a:p>
            <a:r>
              <a:rPr lang="en-US"/>
              <a:t>Cân bằng</a:t>
            </a:r>
          </a:p>
          <a:p>
            <a:pPr lvl="1"/>
            <a:r>
              <a:rPr lang="en-US" sz="2800"/>
              <a:t>2 trạm tổ hợp</a:t>
            </a:r>
          </a:p>
          <a:p>
            <a:pPr lvl="1"/>
            <a:r>
              <a:rPr lang="en-US" sz="2800"/>
              <a:t>Hỗ trợ full duplex và half duplex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thức HDLC – chế độ truyền (1)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900"/>
              <a:t>Normal Response Mode (NRM)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Cấu hình không cân bằng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Trạm cấp 1 khởi động việc truyền đến trạm cấp 2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Trạm cấp 2 chỉ có thể truyền dữ liệu để đáp ứng lại lệnh từ trạm cấp 1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Dùng đường truyền dạng multi-drop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Máy chủ hoạt động như là trạm cấp 1 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Các terminal </a:t>
            </a:r>
            <a:r>
              <a:rPr lang="en-US" sz="2900"/>
              <a:t>hoạt động như </a:t>
            </a:r>
            <a:r>
              <a:rPr lang="en-US" sz="2800"/>
              <a:t>là trạm cấp 2</a:t>
            </a:r>
          </a:p>
          <a:p>
            <a:pPr>
              <a:lnSpc>
                <a:spcPct val="80000"/>
              </a:lnSpc>
            </a:pP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thức HDLC – chế độ truyền (2)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/>
              <a:t>Asynchronous Balanced Mode (ABM)</a:t>
            </a:r>
          </a:p>
          <a:p>
            <a:pPr lvl="1"/>
            <a:r>
              <a:rPr lang="en-US" sz="2800"/>
              <a:t>Cấu hình cân bằng</a:t>
            </a:r>
          </a:p>
          <a:p>
            <a:pPr lvl="1"/>
            <a:r>
              <a:rPr lang="en-US" sz="2800"/>
              <a:t>Trạm nào cũng có thể bắt đầu truyền mà không cần sự cho phép</a:t>
            </a:r>
          </a:p>
          <a:p>
            <a:pPr lvl="1"/>
            <a:r>
              <a:rPr lang="en-US" sz="2800"/>
              <a:t>Được dùng rộng rãi</a:t>
            </a:r>
          </a:p>
          <a:p>
            <a:pPr lvl="1"/>
            <a:r>
              <a:rPr lang="en-US" sz="2800"/>
              <a:t>Không tốn chi phí cho việc polling</a:t>
            </a:r>
          </a:p>
          <a:p>
            <a:endParaRPr lang="en-US" sz="290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Mô hình truyền Frame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30300"/>
            <a:ext cx="64770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Giao thức HDLC – chế độ truyền (3)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/>
              <a:t>Asynchronous Response Mode (ARM)</a:t>
            </a:r>
          </a:p>
          <a:p>
            <a:pPr lvl="1"/>
            <a:r>
              <a:rPr lang="en-US" sz="2800"/>
              <a:t>Cấu hình không cân bằng</a:t>
            </a:r>
          </a:p>
          <a:p>
            <a:pPr lvl="1"/>
            <a:r>
              <a:rPr lang="en-US" sz="2800"/>
              <a:t>Trạm cấp 2 có thể bắt đầu truyền mà không cần sự cho phép của trạm cấp 1</a:t>
            </a:r>
          </a:p>
          <a:p>
            <a:pPr lvl="1"/>
            <a:r>
              <a:rPr lang="en-US" sz="2800"/>
              <a:t>Trạm cấp 1 chịu trách nhiệm cho đường truyền</a:t>
            </a:r>
          </a:p>
          <a:p>
            <a:pPr lvl="1"/>
            <a:r>
              <a:rPr lang="en-US" sz="2800"/>
              <a:t>Ít dùng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Frame của HDLC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Truyền đồng bộ</a:t>
            </a:r>
          </a:p>
          <a:p>
            <a:r>
              <a:rPr lang="en-US" sz="2600"/>
              <a:t>Truyền theo Frame</a:t>
            </a:r>
          </a:p>
          <a:p>
            <a:r>
              <a:rPr lang="en-US" sz="2600"/>
              <a:t>Định dạng Frame chung cho việc trao đổi dữ liệu và điều khiển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Frame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3580" r="4633" b="75171"/>
          <a:stretch>
            <a:fillRect/>
          </a:stretch>
        </p:blipFill>
        <p:spPr bwMode="auto">
          <a:xfrm>
            <a:off x="304800" y="1981200"/>
            <a:ext cx="8347075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Nghi thức HDLC – cờ điều khiển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Dùng để phân định Frame cả ở 2 đầu</a:t>
            </a:r>
          </a:p>
          <a:p>
            <a:pPr>
              <a:lnSpc>
                <a:spcPct val="90000"/>
              </a:lnSpc>
            </a:pPr>
            <a:r>
              <a:rPr lang="en-US" sz="2500"/>
              <a:t>01111110</a:t>
            </a:r>
          </a:p>
          <a:p>
            <a:pPr>
              <a:lnSpc>
                <a:spcPct val="90000"/>
              </a:lnSpc>
            </a:pPr>
            <a:r>
              <a:rPr lang="en-US" sz="2500"/>
              <a:t>Có thể dùng để kết thúc Frame này và bắt đầu Frame khác</a:t>
            </a:r>
          </a:p>
          <a:p>
            <a:pPr>
              <a:lnSpc>
                <a:spcPct val="90000"/>
              </a:lnSpc>
            </a:pPr>
            <a:r>
              <a:rPr lang="en-US" sz="2500"/>
              <a:t>Máy nhận quét tìm cờ để đồng bộ</a:t>
            </a:r>
          </a:p>
          <a:p>
            <a:pPr>
              <a:lnSpc>
                <a:spcPct val="90000"/>
              </a:lnSpc>
            </a:pPr>
            <a:r>
              <a:rPr lang="en-US" sz="2500"/>
              <a:t>Chèn thêm bit (bit stuffing) được dùng để tránh lẫn lộn dữ liệu chứa 01111110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0 được chèn thêm vào mỗi khi chuỗi 5 số 1 liên tiếp xuất hiện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Nếu máy nhận phát hiện 5 số 1, nó kiểm tra bit kế tiếp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Nếu bit đó là 0, nó xóa bit 0 đó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Nếu bit là 1 và bit thứ 7 là 0, nó biết đây là cờ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Nếu bit thứ 6 và 7 đều là 1, bộ phát ra lệnh hủy bỏ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Chèn thêm bit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2209800" cy="1143000"/>
          </a:xfrm>
        </p:spPr>
        <p:txBody>
          <a:bodyPr/>
          <a:lstStyle/>
          <a:p>
            <a:r>
              <a:rPr lang="en-US"/>
              <a:t>Ví dụ các lỗi có thể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6400800" cy="549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địa chỉ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500"/>
              <a:t>Dùng để nhận diện trạm cấp 2 đã gởi hoặc sẽ nhận Frame</a:t>
            </a:r>
          </a:p>
          <a:p>
            <a:r>
              <a:rPr lang="en-US" sz="2500"/>
              <a:t>Thường dài 8 bit</a:t>
            </a:r>
          </a:p>
          <a:p>
            <a:r>
              <a:rPr lang="en-US" sz="2500"/>
              <a:t>Có thể mở rộng thành bội số của 7 bit</a:t>
            </a:r>
          </a:p>
          <a:p>
            <a:pPr lvl="1"/>
            <a:r>
              <a:rPr lang="en-US" sz="2400"/>
              <a:t>LSB của mỗi octet chỉ thị đây là octet cuối cùng (1) hay chưa (0)</a:t>
            </a:r>
          </a:p>
          <a:p>
            <a:r>
              <a:rPr lang="en-US" sz="2500"/>
              <a:t>Địa chỉ toàn 1 (11111111) là địa chỉ broadcast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23601" r="5556" b="64661"/>
          <a:stretch>
            <a:fillRect/>
          </a:stretch>
        </p:blipFill>
        <p:spPr bwMode="auto">
          <a:xfrm>
            <a:off x="381000" y="4953000"/>
            <a:ext cx="8534400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Trường điều khiển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r>
              <a:rPr lang="en-US" sz="2900"/>
              <a:t>Khác nhau tùy thuộc vào loại Frame</a:t>
            </a:r>
          </a:p>
          <a:p>
            <a:pPr lvl="1"/>
            <a:r>
              <a:rPr lang="en-US" sz="2500"/>
              <a:t>Thông tin – dữ liệu cần truyền đến người dùng (lớp trên)</a:t>
            </a:r>
          </a:p>
          <a:p>
            <a:pPr lvl="2"/>
            <a:r>
              <a:rPr lang="en-US" sz="2100"/>
              <a:t>Điều khiển dòng và điều khiển lỗi được gởi kèm (piggybacked) trong các khung thông tin</a:t>
            </a:r>
          </a:p>
          <a:p>
            <a:pPr lvl="1"/>
            <a:r>
              <a:rPr lang="en-US" sz="2500"/>
              <a:t>Giám sát – dùng ARQ khi piggyback không được dùng</a:t>
            </a:r>
          </a:p>
          <a:p>
            <a:pPr lvl="1"/>
            <a:r>
              <a:rPr lang="en-US" sz="2500"/>
              <a:t>Không số – hỗ trợ cho việc điều khiển liên kết </a:t>
            </a:r>
          </a:p>
          <a:p>
            <a:r>
              <a:rPr lang="en-US" sz="2900"/>
              <a:t>1 hoặc 2 bit đầu tiên của truờng điều khiển dùng để nhận dạng loại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điều khiển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0" b="7532"/>
          <a:stretch>
            <a:fillRect/>
          </a:stretch>
        </p:blipFill>
        <p:spPr bwMode="auto">
          <a:xfrm>
            <a:off x="457200" y="1531938"/>
            <a:ext cx="8001000" cy="532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/>
              <a:t>Bit Poll/Final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Dùng tùy theo ngữ cảnh</a:t>
            </a:r>
          </a:p>
          <a:p>
            <a:r>
              <a:rPr lang="en-US" sz="3400"/>
              <a:t>Frame lệnh</a:t>
            </a:r>
          </a:p>
          <a:p>
            <a:pPr lvl="1"/>
            <a:r>
              <a:rPr lang="en-US" sz="3000"/>
              <a:t>Bit P</a:t>
            </a:r>
          </a:p>
          <a:p>
            <a:pPr lvl="1"/>
            <a:r>
              <a:rPr lang="en-US" sz="3000"/>
              <a:t>1 để mời gọi (poll) đáp ứng của các trạm ngang hàng</a:t>
            </a:r>
          </a:p>
          <a:p>
            <a:r>
              <a:rPr lang="en-US" sz="3400"/>
              <a:t>Frame trả lời</a:t>
            </a:r>
          </a:p>
          <a:p>
            <a:pPr lvl="1"/>
            <a:r>
              <a:rPr lang="en-US" sz="3000"/>
              <a:t>Bit F</a:t>
            </a:r>
          </a:p>
          <a:p>
            <a:pPr lvl="1"/>
            <a:r>
              <a:rPr lang="en-US" sz="3000"/>
              <a:t>1 để chỉ thị đáp ứng đối với lệnh mời gọi</a:t>
            </a:r>
          </a:p>
          <a:p>
            <a:endParaRPr lang="en-US"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Trường thông tin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Chỉ có trong Frame thông tin và một số Frame không số</a:t>
            </a:r>
          </a:p>
          <a:p>
            <a:r>
              <a:rPr lang="en-US"/>
              <a:t>Cần bao gồm một nhóm các octet</a:t>
            </a:r>
          </a:p>
          <a:p>
            <a:r>
              <a:rPr lang="en-US"/>
              <a:t>Kích thước thay đổi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22750"/>
            <a:ext cx="5192713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Dừng lại và đợi (Stop–and–Wait)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229600" cy="4468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100"/>
              <a:t>Máy phát truyền các frame dữ liệu </a:t>
            </a:r>
          </a:p>
          <a:p>
            <a:pPr>
              <a:lnSpc>
                <a:spcPct val="90000"/>
              </a:lnSpc>
            </a:pPr>
            <a:r>
              <a:rPr lang="en-US" sz="3100"/>
              <a:t>Máy nhận nhận dữ liệu và trả lời bằng ACK</a:t>
            </a:r>
          </a:p>
          <a:p>
            <a:pPr>
              <a:lnSpc>
                <a:spcPct val="90000"/>
              </a:lnSpc>
            </a:pPr>
            <a:r>
              <a:rPr lang="en-US" sz="3100"/>
              <a:t>Máy phát đợi ACK trước khi phát tiếp dữ liệu</a:t>
            </a:r>
          </a:p>
          <a:p>
            <a:pPr>
              <a:lnSpc>
                <a:spcPct val="90000"/>
              </a:lnSpc>
            </a:pPr>
            <a:r>
              <a:rPr lang="en-US" sz="3100"/>
              <a:t>Máy nhận có thể ngưng bằng cách không gởi ACK</a:t>
            </a:r>
          </a:p>
          <a:p>
            <a:pPr>
              <a:lnSpc>
                <a:spcPct val="90000"/>
              </a:lnSpc>
            </a:pPr>
            <a:r>
              <a:rPr lang="en-US" sz="3100"/>
              <a:t>Thích hợp khi chỉ có vài frame có kích thước lớn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Trường FCS - Frame Check Sequence Field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Dùng để phát hiện lỗi</a:t>
            </a:r>
          </a:p>
          <a:p>
            <a:r>
              <a:rPr lang="en-US"/>
              <a:t>CRC 16 bit</a:t>
            </a:r>
          </a:p>
          <a:p>
            <a:r>
              <a:rPr lang="en-US"/>
              <a:t>Có thể dùng CRC 32 bit</a:t>
            </a: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57638"/>
            <a:ext cx="5237163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Hoạt động của giao thức HDLC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900"/>
              <a:t>Trao đổi Frame thông tin, Frame giám sát và Frame không số</a:t>
            </a:r>
          </a:p>
          <a:p>
            <a:pPr>
              <a:lnSpc>
                <a:spcPct val="90000"/>
              </a:lnSpc>
            </a:pPr>
            <a:r>
              <a:rPr lang="en-US" sz="2900"/>
              <a:t>3 giai đoạn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Khởi tạo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Trao đổi dữ liệu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Ngắt kết nối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hoạt động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" t="3546" r="4588" b="51915"/>
          <a:stretch>
            <a:fillRect/>
          </a:stretch>
        </p:blipFill>
        <p:spPr bwMode="auto">
          <a:xfrm>
            <a:off x="533400" y="1143000"/>
            <a:ext cx="8001000" cy="50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hoạt động (2)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46552" r="9296" b="7182"/>
          <a:stretch>
            <a:fillRect/>
          </a:stretch>
        </p:blipFill>
        <p:spPr bwMode="auto">
          <a:xfrm>
            <a:off x="76200" y="573088"/>
            <a:ext cx="8229600" cy="60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39825"/>
          </a:xfrm>
        </p:spPr>
        <p:txBody>
          <a:bodyPr/>
          <a:lstStyle/>
          <a:p>
            <a:pPr algn="ctr"/>
            <a:r>
              <a:rPr lang="en-US"/>
              <a:t>HẾT CHƯƠNG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Chia nhỏ gói tin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/>
              <a:t>Dữ liệu lớn được chia thành các frame có kích thước nhỏ</a:t>
            </a:r>
          </a:p>
          <a:p>
            <a:pPr lvl="1"/>
            <a:r>
              <a:rPr lang="en-US" sz="2800"/>
              <a:t>Kích thước bộ đệm có giới hạn</a:t>
            </a:r>
          </a:p>
          <a:p>
            <a:pPr lvl="1"/>
            <a:r>
              <a:rPr lang="en-US" sz="2800"/>
              <a:t>Lỗi được phát hiện sớm (khi cả gói dữ liệu đã nhận được)</a:t>
            </a:r>
          </a:p>
          <a:p>
            <a:pPr lvl="1"/>
            <a:r>
              <a:rPr lang="en-US" sz="2800"/>
              <a:t>Khi có lỗi, chỉ cần truyền lại frame nhỏ </a:t>
            </a:r>
          </a:p>
          <a:p>
            <a:pPr lvl="1"/>
            <a:r>
              <a:rPr lang="en-US" sz="2800"/>
              <a:t>Ngăn ngừa tình trạng 1 trạm làm việc chiếm đường truyền lâu</a:t>
            </a:r>
          </a:p>
          <a:p>
            <a:r>
              <a:rPr lang="en-US" sz="2900"/>
              <a:t>Stop and wait trở nên không thích hợp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24600"/>
            <a:ext cx="63579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800"/>
              <a:t>Sử dụng đường truyền của Stop and 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Điểu khiển dòng theo cửa sổ trượt (Sliding windows)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Cho phép nhiều frame có thể truyền đồng thời</a:t>
            </a:r>
          </a:p>
          <a:p>
            <a:r>
              <a:rPr lang="en-US" sz="2600"/>
              <a:t>Bên thu có bộ đệm với kích thước W</a:t>
            </a:r>
          </a:p>
          <a:p>
            <a:r>
              <a:rPr lang="en-US" sz="2600"/>
              <a:t>Bên phát có thể truyền tối đa W frame mà không cần đợi ACK</a:t>
            </a:r>
          </a:p>
          <a:p>
            <a:r>
              <a:rPr lang="en-US" sz="2600"/>
              <a:t>Cơ chế đánh số thứ tự cho các frame</a:t>
            </a:r>
          </a:p>
          <a:p>
            <a:r>
              <a:rPr lang="en-US" sz="2600"/>
              <a:t>ACK có chứa số của frame kế tiếp đang được mong đợi </a:t>
            </a:r>
          </a:p>
          <a:p>
            <a:r>
              <a:rPr lang="en-US" sz="2600"/>
              <a:t>Số thứ tự được quay vòng bởi kích thước cửa sổ (modulo 2</a:t>
            </a:r>
            <a:r>
              <a:rPr lang="en-US" sz="2600" baseline="30000"/>
              <a:t>k</a:t>
            </a:r>
            <a:r>
              <a:rPr lang="en-US" sz="26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cửa sổ trượt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11581"/>
          <a:stretch>
            <a:fillRect/>
          </a:stretch>
        </p:blipFill>
        <p:spPr bwMode="auto">
          <a:xfrm>
            <a:off x="625475" y="838200"/>
            <a:ext cx="7985125" cy="55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cửa sổ trượt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633" r="3580" b="11581"/>
          <a:stretch>
            <a:fillRect/>
          </a:stretch>
        </p:blipFill>
        <p:spPr bwMode="auto">
          <a:xfrm>
            <a:off x="457200" y="908050"/>
            <a:ext cx="8153400" cy="56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1806</Words>
  <Application>Microsoft Office PowerPoint</Application>
  <PresentationFormat>On-screen Show (4:3)</PresentationFormat>
  <Paragraphs>244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Times New Roman</vt:lpstr>
      <vt:lpstr>Wingdings</vt:lpstr>
      <vt:lpstr>Verdana</vt:lpstr>
      <vt:lpstr>Edge</vt:lpstr>
      <vt:lpstr>CHƯƠNG 7 CÁC GIAO THỨC ĐIỀU KHIỂN LIÊN KẾT DỮ LIỆU</vt:lpstr>
      <vt:lpstr>Điều khiển dòng (Flow Control)</vt:lpstr>
      <vt:lpstr>Mô hình truyền Frame</vt:lpstr>
      <vt:lpstr>Dừng lại và đợi (Stop–and–Wait)</vt:lpstr>
      <vt:lpstr>Chia nhỏ gói tin</vt:lpstr>
      <vt:lpstr>Sử dụng đường truyền của Stop and Wait</vt:lpstr>
      <vt:lpstr>Điểu khiển dòng theo cửa sổ trượt (Sliding windows)</vt:lpstr>
      <vt:lpstr>Sơ đồ cửa sổ trượt</vt:lpstr>
      <vt:lpstr>Ví dụ cửa sổ trượt</vt:lpstr>
      <vt:lpstr>Cửa sổ trượt cải tiến</vt:lpstr>
      <vt:lpstr>Phát hiện lỗi</vt:lpstr>
      <vt:lpstr>Kiểm soát lỗi</vt:lpstr>
      <vt:lpstr>Tự động thực hiện lại Automatic Repeat Request</vt:lpstr>
      <vt:lpstr>Stop and Wait </vt:lpstr>
      <vt:lpstr>Stop and Wait</vt:lpstr>
      <vt:lpstr>Stop and Wait – ưu khuyết điểm </vt:lpstr>
      <vt:lpstr>Go–back–N  </vt:lpstr>
      <vt:lpstr>Frame hỏng</vt:lpstr>
      <vt:lpstr>Frame mất (1)</vt:lpstr>
      <vt:lpstr>Frame mất (2)</vt:lpstr>
      <vt:lpstr>Frame ACK bị hư</vt:lpstr>
      <vt:lpstr>Go–back–N </vt:lpstr>
      <vt:lpstr>Selective Reject</vt:lpstr>
      <vt:lpstr>Selective Reject</vt:lpstr>
      <vt:lpstr>High-level Data Link Control – HDLC</vt:lpstr>
      <vt:lpstr>Các loại trạm làm việc HDLC</vt:lpstr>
      <vt:lpstr>Cấu hình liên kết</vt:lpstr>
      <vt:lpstr>Giao thức HDLC – chế độ truyền (1)</vt:lpstr>
      <vt:lpstr>Giao thức HDLC – chế độ truyền (2)</vt:lpstr>
      <vt:lpstr>Giao thức HDLC – chế độ truyền (3)</vt:lpstr>
      <vt:lpstr>Cấu trúc Frame của HDLC</vt:lpstr>
      <vt:lpstr>Cấu trúc Frame</vt:lpstr>
      <vt:lpstr>Nghi thức HDLC – cờ điều khiển</vt:lpstr>
      <vt:lpstr>Chèn thêm bit</vt:lpstr>
      <vt:lpstr>Trường địa chỉ</vt:lpstr>
      <vt:lpstr>Trường điều khiển</vt:lpstr>
      <vt:lpstr>Trường điều khiển</vt:lpstr>
      <vt:lpstr>Bit Poll/Final</vt:lpstr>
      <vt:lpstr>Trường thông tin</vt:lpstr>
      <vt:lpstr>Trường FCS - Frame Check Sequence Field</vt:lpstr>
      <vt:lpstr>Hoạt động của giao thức HDLC </vt:lpstr>
      <vt:lpstr>Ví dụ hoạt động</vt:lpstr>
      <vt:lpstr>Ví dụ hoạt động (2)</vt:lpstr>
      <vt:lpstr>HẾT CHƯƠNG 7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7 CÁC GIAO THỨC ĐIỀU KHIỂN LIÊN KẾT DỮ LIỆU</dc:title>
  <dc:creator>Hai Quang Dam</dc:creator>
  <cp:lastModifiedBy>HT</cp:lastModifiedBy>
  <cp:revision>4</cp:revision>
  <dcterms:created xsi:type="dcterms:W3CDTF">2009-11-04T11:28:22Z</dcterms:created>
  <dcterms:modified xsi:type="dcterms:W3CDTF">2012-01-06T10:34:37Z</dcterms:modified>
</cp:coreProperties>
</file>