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8"/>
  </p:notesMasterIdLst>
  <p:sldIdLst>
    <p:sldId id="291" r:id="rId2"/>
    <p:sldId id="293" r:id="rId3"/>
    <p:sldId id="321" r:id="rId4"/>
    <p:sldId id="294" r:id="rId5"/>
    <p:sldId id="296" r:id="rId6"/>
    <p:sldId id="322" r:id="rId7"/>
    <p:sldId id="295" r:id="rId8"/>
    <p:sldId id="298" r:id="rId9"/>
    <p:sldId id="297" r:id="rId10"/>
    <p:sldId id="323" r:id="rId11"/>
    <p:sldId id="326" r:id="rId12"/>
    <p:sldId id="299" r:id="rId13"/>
    <p:sldId id="324" r:id="rId14"/>
    <p:sldId id="300" r:id="rId15"/>
    <p:sldId id="325" r:id="rId16"/>
    <p:sldId id="331" r:id="rId17"/>
    <p:sldId id="329" r:id="rId18"/>
    <p:sldId id="330" r:id="rId19"/>
    <p:sldId id="369" r:id="rId20"/>
    <p:sldId id="334" r:id="rId21"/>
    <p:sldId id="333" r:id="rId22"/>
    <p:sldId id="335" r:id="rId23"/>
    <p:sldId id="341" r:id="rId24"/>
    <p:sldId id="370" r:id="rId25"/>
    <p:sldId id="371" r:id="rId26"/>
    <p:sldId id="372" r:id="rId27"/>
    <p:sldId id="373" r:id="rId28"/>
    <p:sldId id="374" r:id="rId29"/>
    <p:sldId id="375" r:id="rId30"/>
    <p:sldId id="360" r:id="rId31"/>
    <p:sldId id="361" r:id="rId32"/>
    <p:sldId id="362" r:id="rId33"/>
    <p:sldId id="363" r:id="rId34"/>
    <p:sldId id="364" r:id="rId35"/>
    <p:sldId id="365" r:id="rId36"/>
    <p:sldId id="382" r:id="rId37"/>
    <p:sldId id="376" r:id="rId38"/>
    <p:sldId id="383" r:id="rId39"/>
    <p:sldId id="377" r:id="rId40"/>
    <p:sldId id="378" r:id="rId41"/>
    <p:sldId id="379" r:id="rId42"/>
    <p:sldId id="380" r:id="rId43"/>
    <p:sldId id="381" r:id="rId44"/>
    <p:sldId id="385" r:id="rId45"/>
    <p:sldId id="386" r:id="rId46"/>
    <p:sldId id="292"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94660"/>
  </p:normalViewPr>
  <p:slideViewPr>
    <p:cSldViewPr>
      <p:cViewPr varScale="1">
        <p:scale>
          <a:sx n="81" d="100"/>
          <a:sy n="81" d="100"/>
        </p:scale>
        <p:origin x="-10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5B4778C-2155-461F-9D65-A87D37375B46}" type="slidenum">
              <a:rPr lang="en-US"/>
              <a:pPr/>
              <a:t>‹#›</a:t>
            </a:fld>
            <a:endParaRPr lang="en-US"/>
          </a:p>
        </p:txBody>
      </p:sp>
    </p:spTree>
    <p:extLst>
      <p:ext uri="{BB962C8B-B14F-4D97-AF65-F5344CB8AC3E}">
        <p14:creationId xmlns:p14="http://schemas.microsoft.com/office/powerpoint/2010/main" val="17157266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A1F20-1CEF-429F-8D14-A3ECEE56E15A}" type="slidenum">
              <a:rPr lang="en-US"/>
              <a:pPr/>
              <a:t>1</a:t>
            </a:fld>
            <a:endParaRPr lang="en-US"/>
          </a:p>
        </p:txBody>
      </p:sp>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7577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75780" name="Rectangle 4"/>
          <p:cNvSpPr>
            <a:spLocks noGrp="1" noChangeArrowheads="1"/>
          </p:cNvSpPr>
          <p:nvPr>
            <p:ph type="dt" sz="half" idx="2"/>
          </p:nvPr>
        </p:nvSpPr>
        <p:spPr/>
        <p:txBody>
          <a:bodyPr/>
          <a:lstStyle>
            <a:lvl1pPr>
              <a:defRPr/>
            </a:lvl1pPr>
          </a:lstStyle>
          <a:p>
            <a:endParaRPr lang="en-US" altLang="en-US"/>
          </a:p>
        </p:txBody>
      </p:sp>
      <p:sp>
        <p:nvSpPr>
          <p:cNvPr id="75781"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75782" name="Rectangle 6"/>
          <p:cNvSpPr>
            <a:spLocks noGrp="1" noChangeArrowheads="1"/>
          </p:cNvSpPr>
          <p:nvPr>
            <p:ph type="sldNum" sz="quarter" idx="4"/>
          </p:nvPr>
        </p:nvSpPr>
        <p:spPr/>
        <p:txBody>
          <a:bodyPr/>
          <a:lstStyle>
            <a:lvl1pPr>
              <a:defRPr/>
            </a:lvl1pPr>
          </a:lstStyle>
          <a:p>
            <a:fld id="{E1E29C52-628C-4DA5-83F1-2122FE37AA55}" type="slidenum">
              <a:rPr lang="en-US" altLang="en-US"/>
              <a:pPr/>
              <a:t>‹#›</a:t>
            </a:fld>
            <a:endParaRPr lang="en-US" altLang="en-US"/>
          </a:p>
        </p:txBody>
      </p:sp>
      <p:sp>
        <p:nvSpPr>
          <p:cNvPr id="75783"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8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D352D8A-40FF-4672-8C4E-55BF3316C70D}" type="slidenum">
              <a:rPr lang="en-US" altLang="en-US"/>
              <a:pPr/>
              <a:t>‹#›</a:t>
            </a:fld>
            <a:endParaRPr lang="en-US" altLang="en-US"/>
          </a:p>
        </p:txBody>
      </p:sp>
    </p:spTree>
    <p:extLst>
      <p:ext uri="{BB962C8B-B14F-4D97-AF65-F5344CB8AC3E}">
        <p14:creationId xmlns:p14="http://schemas.microsoft.com/office/powerpoint/2010/main" val="292703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917BB1F-3047-4414-88B5-EC43C1B4C487}" type="slidenum">
              <a:rPr lang="en-US" altLang="en-US"/>
              <a:pPr/>
              <a:t>‹#›</a:t>
            </a:fld>
            <a:endParaRPr lang="en-US" altLang="en-US"/>
          </a:p>
        </p:txBody>
      </p:sp>
    </p:spTree>
    <p:extLst>
      <p:ext uri="{BB962C8B-B14F-4D97-AF65-F5344CB8AC3E}">
        <p14:creationId xmlns:p14="http://schemas.microsoft.com/office/powerpoint/2010/main" val="365991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D6B91E0-4184-4857-8D98-16621DA4550B}" type="slidenum">
              <a:rPr lang="en-US" altLang="en-US"/>
              <a:pPr/>
              <a:t>‹#›</a:t>
            </a:fld>
            <a:endParaRPr lang="en-US" altLang="en-US"/>
          </a:p>
        </p:txBody>
      </p:sp>
    </p:spTree>
    <p:extLst>
      <p:ext uri="{BB962C8B-B14F-4D97-AF65-F5344CB8AC3E}">
        <p14:creationId xmlns:p14="http://schemas.microsoft.com/office/powerpoint/2010/main" val="165859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2E68DD6-B962-4326-A855-9A453C75BB32}" type="slidenum">
              <a:rPr lang="en-US" altLang="en-US"/>
              <a:pPr/>
              <a:t>‹#›</a:t>
            </a:fld>
            <a:endParaRPr lang="en-US" altLang="en-US"/>
          </a:p>
        </p:txBody>
      </p:sp>
    </p:spTree>
    <p:extLst>
      <p:ext uri="{BB962C8B-B14F-4D97-AF65-F5344CB8AC3E}">
        <p14:creationId xmlns:p14="http://schemas.microsoft.com/office/powerpoint/2010/main" val="123777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851C046-03A7-4323-9683-25A9D4BF143E}" type="slidenum">
              <a:rPr lang="en-US" altLang="en-US"/>
              <a:pPr/>
              <a:t>‹#›</a:t>
            </a:fld>
            <a:endParaRPr lang="en-US" altLang="en-US"/>
          </a:p>
        </p:txBody>
      </p:sp>
    </p:spTree>
    <p:extLst>
      <p:ext uri="{BB962C8B-B14F-4D97-AF65-F5344CB8AC3E}">
        <p14:creationId xmlns:p14="http://schemas.microsoft.com/office/powerpoint/2010/main" val="117348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811ED52A-FEE8-4C75-9EF0-37F10EE9313E}" type="slidenum">
              <a:rPr lang="en-US" altLang="en-US"/>
              <a:pPr/>
              <a:t>‹#›</a:t>
            </a:fld>
            <a:endParaRPr lang="en-US" altLang="en-US"/>
          </a:p>
        </p:txBody>
      </p:sp>
    </p:spTree>
    <p:extLst>
      <p:ext uri="{BB962C8B-B14F-4D97-AF65-F5344CB8AC3E}">
        <p14:creationId xmlns:p14="http://schemas.microsoft.com/office/powerpoint/2010/main" val="103183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6852649D-D24E-4998-BB52-DD8175596AEF}" type="slidenum">
              <a:rPr lang="en-US" altLang="en-US"/>
              <a:pPr/>
              <a:t>‹#›</a:t>
            </a:fld>
            <a:endParaRPr lang="en-US" altLang="en-US"/>
          </a:p>
        </p:txBody>
      </p:sp>
    </p:spTree>
    <p:extLst>
      <p:ext uri="{BB962C8B-B14F-4D97-AF65-F5344CB8AC3E}">
        <p14:creationId xmlns:p14="http://schemas.microsoft.com/office/powerpoint/2010/main" val="273833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24A7C194-6690-48F7-9D18-6538E81B32F8}" type="slidenum">
              <a:rPr lang="en-US" altLang="en-US"/>
              <a:pPr/>
              <a:t>‹#›</a:t>
            </a:fld>
            <a:endParaRPr lang="en-US" altLang="en-US"/>
          </a:p>
        </p:txBody>
      </p:sp>
    </p:spTree>
    <p:extLst>
      <p:ext uri="{BB962C8B-B14F-4D97-AF65-F5344CB8AC3E}">
        <p14:creationId xmlns:p14="http://schemas.microsoft.com/office/powerpoint/2010/main" val="181514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7C17472-4D8C-40E1-88BF-79C3AE1BCA79}" type="slidenum">
              <a:rPr lang="en-US" altLang="en-US"/>
              <a:pPr/>
              <a:t>‹#›</a:t>
            </a:fld>
            <a:endParaRPr lang="en-US" altLang="en-US"/>
          </a:p>
        </p:txBody>
      </p:sp>
    </p:spTree>
    <p:extLst>
      <p:ext uri="{BB962C8B-B14F-4D97-AF65-F5344CB8AC3E}">
        <p14:creationId xmlns:p14="http://schemas.microsoft.com/office/powerpoint/2010/main" val="36536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872ECC8-357A-413C-BFE4-906758D51354}" type="slidenum">
              <a:rPr lang="en-US" altLang="en-US"/>
              <a:pPr/>
              <a:t>‹#›</a:t>
            </a:fld>
            <a:endParaRPr lang="en-US" altLang="en-US"/>
          </a:p>
        </p:txBody>
      </p:sp>
    </p:spTree>
    <p:extLst>
      <p:ext uri="{BB962C8B-B14F-4D97-AF65-F5344CB8AC3E}">
        <p14:creationId xmlns:p14="http://schemas.microsoft.com/office/powerpoint/2010/main" val="321119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74755"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475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7475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7475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AB6476FF-6DE4-4B21-8213-2F9966E1CA31}" type="slidenum">
              <a:rPr lang="en-US" altLang="en-US"/>
              <a:pPr/>
              <a:t>‹#›</a:t>
            </a:fld>
            <a:endParaRPr lang="en-US" altLang="en-US"/>
          </a:p>
        </p:txBody>
      </p:sp>
      <p:sp>
        <p:nvSpPr>
          <p:cNvPr id="74759"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6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09600" y="1600200"/>
            <a:ext cx="8229600" cy="2743200"/>
          </a:xfrm>
        </p:spPr>
        <p:txBody>
          <a:bodyPr/>
          <a:lstStyle/>
          <a:p>
            <a:pPr algn="ctr"/>
            <a:r>
              <a:rPr lang="en-US">
                <a:solidFill>
                  <a:srgbClr val="0000CC"/>
                </a:solidFill>
              </a:rPr>
              <a:t>CHƯƠNG 9</a:t>
            </a:r>
            <a:r>
              <a:rPr lang="en-US">
                <a:solidFill>
                  <a:srgbClr val="FF0000"/>
                </a:solidFill>
              </a:rPr>
              <a:t/>
            </a:r>
            <a:br>
              <a:rPr lang="en-US">
                <a:solidFill>
                  <a:srgbClr val="FF0000"/>
                </a:solidFill>
              </a:rPr>
            </a:br>
            <a:r>
              <a:rPr lang="en-US" sz="4200">
                <a:solidFill>
                  <a:srgbClr val="FF0000"/>
                </a:solidFill>
              </a:rPr>
              <a:t>TRẢI PHỔ</a:t>
            </a:r>
            <a:br>
              <a:rPr lang="en-US" sz="4200">
                <a:solidFill>
                  <a:srgbClr val="FF0000"/>
                </a:solidFill>
              </a:rPr>
            </a:br>
            <a:r>
              <a:rPr lang="en-US" sz="4200">
                <a:solidFill>
                  <a:srgbClr val="FF0000"/>
                </a:solidFill>
              </a:rPr>
              <a:t>SPREAD SPECTRUM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z="3800"/>
              <a:t>Trải phổ nhảy tần </a:t>
            </a:r>
            <a:br>
              <a:rPr lang="en-US" sz="3800"/>
            </a:br>
            <a:r>
              <a:rPr lang="en-US" sz="3800"/>
              <a:t>Frequency Hopping </a:t>
            </a:r>
            <a:r>
              <a:rPr lang="en-GB" sz="3800"/>
              <a:t>Spread Spectrum</a:t>
            </a:r>
            <a:endParaRPr lang="en-US" sz="3800"/>
          </a:p>
        </p:txBody>
      </p:sp>
      <p:sp>
        <p:nvSpPr>
          <p:cNvPr id="180227" name="Rectangle 3"/>
          <p:cNvSpPr>
            <a:spLocks noGrp="1" noChangeArrowheads="1"/>
          </p:cNvSpPr>
          <p:nvPr>
            <p:ph type="body" idx="1"/>
          </p:nvPr>
        </p:nvSpPr>
        <p:spPr>
          <a:xfrm>
            <a:off x="457200" y="1600200"/>
            <a:ext cx="8458200" cy="4530725"/>
          </a:xfrm>
        </p:spPr>
        <p:txBody>
          <a:bodyPr/>
          <a:lstStyle/>
          <a:p>
            <a:pPr>
              <a:lnSpc>
                <a:spcPct val="90000"/>
              </a:lnSpc>
            </a:pPr>
            <a:r>
              <a:rPr lang="en-US" sz="2600"/>
              <a:t>Frequency Hopping </a:t>
            </a:r>
            <a:r>
              <a:rPr lang="en-GB" sz="2600"/>
              <a:t>Spread Spectrum (FHSS)</a:t>
            </a:r>
          </a:p>
          <a:p>
            <a:pPr>
              <a:lnSpc>
                <a:spcPct val="90000"/>
              </a:lnSpc>
            </a:pPr>
            <a:r>
              <a:rPr lang="en-US" sz="2600"/>
              <a:t>Được phát minh bởi nữ diễn viên Hollywood Hedy Lamarr, Là kĩ thuật điều chế trong đó tần số sóng mang nhảy trên các dải tần khác nhau .</a:t>
            </a:r>
          </a:p>
          <a:p>
            <a:pPr>
              <a:lnSpc>
                <a:spcPct val="90000"/>
              </a:lnSpc>
            </a:pPr>
            <a:r>
              <a:rPr lang="en-US" sz="2600"/>
              <a:t>Ý tưởng của các hệ thống FHSS là nhảy hoặc chuyển tần số sóng mang trên một tập tần số theo 1 mẫu xác định bởi dãy giả tạp (Pseudo Noise - PN) .</a:t>
            </a:r>
          </a:p>
          <a:p>
            <a:pPr>
              <a:lnSpc>
                <a:spcPct val="90000"/>
              </a:lnSpc>
            </a:pPr>
            <a:r>
              <a:rPr lang="en-US" sz="2600"/>
              <a:t>Được thiết kế đầu tiên với mục đích quân sự chia 83,5 Mhz phổ thành 79 kênh , mỗi kênh 1Mhz công tác tại tần số 900Mhz, tốc độ nhảy tần khoảng 2,5 hops/s (US)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Dãy giả tạp (Pseudo-Noise PN)</a:t>
            </a:r>
          </a:p>
        </p:txBody>
      </p:sp>
      <p:sp>
        <p:nvSpPr>
          <p:cNvPr id="183299" name="Rectangle 3"/>
          <p:cNvSpPr>
            <a:spLocks noGrp="1" noChangeArrowheads="1"/>
          </p:cNvSpPr>
          <p:nvPr>
            <p:ph type="body" idx="1"/>
          </p:nvPr>
        </p:nvSpPr>
        <p:spPr/>
        <p:txBody>
          <a:bodyPr/>
          <a:lstStyle/>
          <a:p>
            <a:pPr>
              <a:lnSpc>
                <a:spcPct val="90000"/>
              </a:lnSpc>
            </a:pPr>
            <a:r>
              <a:rPr lang="en-US" sz="2600"/>
              <a:t>Mã ngẫu nhiên đóng vai trò rất quan trọng trong các hệ thống trải phổ</a:t>
            </a:r>
          </a:p>
          <a:p>
            <a:pPr>
              <a:lnSpc>
                <a:spcPct val="90000"/>
              </a:lnSpc>
            </a:pPr>
            <a:r>
              <a:rPr lang="en-US" sz="2600"/>
              <a:t>Nếu mã này là ngẫu nhiên thực sự, thì ngay cả máy thu cũng không thể lấy được tin tức vì không thể đồng bộ với mã ngẫu nhiên thực sự.</a:t>
            </a:r>
          </a:p>
          <a:p>
            <a:pPr>
              <a:lnSpc>
                <a:spcPct val="90000"/>
              </a:lnSpc>
            </a:pPr>
            <a:r>
              <a:rPr lang="en-US" sz="2600"/>
              <a:t>Cần phải dùng mã giả ngẫu nhiên, là mã tất định mà máy thu biết được, còn đối với máy thu trộm thì nó giống như tạp âm. Nó thường được gọi là dãy giả tạp (Pseudo-Noise PN).</a:t>
            </a:r>
          </a:p>
          <a:p>
            <a:pPr>
              <a:lnSpc>
                <a:spcPct val="90000"/>
              </a:lnSpc>
            </a:pPr>
            <a:r>
              <a:rPr lang="en-US" sz="2600"/>
              <a:t>Dãy PN là dãy các con số tuần hoàn với chu kì nhất định.</a:t>
            </a:r>
          </a:p>
          <a:p>
            <a:pPr>
              <a:lnSpc>
                <a:spcPct val="90000"/>
              </a:lnSpc>
            </a:pPr>
            <a:endParaRPr lang="en-U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z="3800"/>
              <a:t>Trải phổ nhảy tần</a:t>
            </a:r>
          </a:p>
        </p:txBody>
      </p:sp>
      <p:sp>
        <p:nvSpPr>
          <p:cNvPr id="146435" name="Rectangle 3"/>
          <p:cNvSpPr>
            <a:spLocks noGrp="1" noChangeArrowheads="1"/>
          </p:cNvSpPr>
          <p:nvPr>
            <p:ph type="body" idx="1"/>
          </p:nvPr>
        </p:nvSpPr>
        <p:spPr/>
        <p:txBody>
          <a:bodyPr/>
          <a:lstStyle/>
          <a:p>
            <a:pPr>
              <a:lnSpc>
                <a:spcPct val="90000"/>
              </a:lnSpc>
            </a:pPr>
            <a:r>
              <a:rPr lang="en-US"/>
              <a:t>Dẫy PN dùng để điều khiển (xác định) mẫu nhảy. Tốc độ nhảy có thể nhanh hơn (nhảy tần nhanh) hoặc chậm hơn (nhảy tần chậm) tốc độ dữ liệu.</a:t>
            </a:r>
          </a:p>
          <a:p>
            <a:pPr>
              <a:lnSpc>
                <a:spcPct val="90000"/>
              </a:lnSpc>
            </a:pPr>
            <a:r>
              <a:rPr lang="en-US"/>
              <a:t>Điều chế FSK thường được sử dụng cho hệ thống FHSS. Do sự thay đổi nhanh tần số sóng mang, giải điều chế không liên kết được sử dụng.</a:t>
            </a:r>
          </a:p>
          <a:p>
            <a:pPr>
              <a:lnSpc>
                <a:spcPct val="90000"/>
              </a:lnSpc>
            </a:pPr>
            <a:r>
              <a:rPr lang="en-US"/>
              <a:t>Wlan sử dụng băng tần 2.4 Ghz đến 2,4835 Ghz cũng chia thành 79 kênh mỗi kênh 1Mhz</a:t>
            </a:r>
          </a:p>
          <a:p>
            <a:pPr>
              <a:lnSpc>
                <a:spcPct val="90000"/>
              </a:lnSpc>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GB"/>
              <a:t>Frequency Hopping Example</a:t>
            </a:r>
            <a:endParaRPr lang="en-US"/>
          </a:p>
        </p:txBody>
      </p:sp>
      <p:pic>
        <p:nvPicPr>
          <p:cNvPr id="181252" name="Picture 4" descr="img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47738"/>
            <a:ext cx="7416800" cy="5910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GB"/>
              <a:t>Frequency Hopping Example</a:t>
            </a:r>
          </a:p>
        </p:txBody>
      </p:sp>
      <p:pic>
        <p:nvPicPr>
          <p:cNvPr id="147459" name="Picture 3"/>
          <p:cNvPicPr>
            <a:picLocks noChangeAspect="1" noChangeArrowheads="1"/>
          </p:cNvPicPr>
          <p:nvPr/>
        </p:nvPicPr>
        <p:blipFill>
          <a:blip r:embed="rId2">
            <a:extLst>
              <a:ext uri="{28A0092B-C50C-407E-A947-70E740481C1C}">
                <a14:useLocalDpi xmlns:a14="http://schemas.microsoft.com/office/drawing/2010/main" val="0"/>
              </a:ext>
            </a:extLst>
          </a:blip>
          <a:srcRect t="1299" b="20125"/>
          <a:stretch>
            <a:fillRect/>
          </a:stretch>
        </p:blipFill>
        <p:spPr bwMode="auto">
          <a:xfrm>
            <a:off x="100013" y="1752600"/>
            <a:ext cx="8891587"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6" name="Picture 4" descr="DSSS vs FHSS"/>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 y="533400"/>
            <a:ext cx="8424863" cy="6119813"/>
          </a:xfrm>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Các ưu nhược điểm </a:t>
            </a:r>
            <a:r>
              <a:rPr lang="en-GB"/>
              <a:t>FHSS</a:t>
            </a:r>
            <a:r>
              <a:rPr lang="en-US"/>
              <a:t> </a:t>
            </a:r>
          </a:p>
        </p:txBody>
      </p:sp>
      <p:sp>
        <p:nvSpPr>
          <p:cNvPr id="188419" name="Rectangle 3"/>
          <p:cNvSpPr>
            <a:spLocks noGrp="1" noChangeArrowheads="1"/>
          </p:cNvSpPr>
          <p:nvPr>
            <p:ph type="body" idx="1"/>
          </p:nvPr>
        </p:nvSpPr>
        <p:spPr/>
        <p:txBody>
          <a:bodyPr/>
          <a:lstStyle/>
          <a:p>
            <a:r>
              <a:rPr lang="en-US"/>
              <a:t>Ưu điểm :</a:t>
            </a:r>
          </a:p>
          <a:p>
            <a:pPr lvl="1"/>
            <a:r>
              <a:rPr lang="en-US"/>
              <a:t>Giảm fading đa đường do tín hiệu được các  sóng mang có tần số khác nhau</a:t>
            </a:r>
          </a:p>
          <a:p>
            <a:pPr lvl="1"/>
            <a:r>
              <a:rPr lang="en-US"/>
              <a:t>Sủ dụng 1 phần dải thông nhỏ ở mỗi thời điểm</a:t>
            </a:r>
          </a:p>
          <a:p>
            <a:r>
              <a:rPr lang="en-US"/>
              <a:t>Nhược điểm :</a:t>
            </a:r>
          </a:p>
          <a:p>
            <a:pPr lvl="1"/>
            <a:r>
              <a:rPr lang="en-US"/>
              <a:t>Phụ thuộc nhiều vào các yếu tố môi trường</a:t>
            </a:r>
          </a:p>
          <a:p>
            <a:pPr lvl="1"/>
            <a:r>
              <a:rPr lang="en-US"/>
              <a:t>Dễ bị phát hiện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GB"/>
              <a:t>Mô hình hệ thống trải phổ nhảy tần (Transmitter)</a:t>
            </a:r>
          </a:p>
        </p:txBody>
      </p:sp>
      <p:pic>
        <p:nvPicPr>
          <p:cNvPr id="186371" name="Picture 3"/>
          <p:cNvPicPr>
            <a:picLocks noChangeAspect="1" noChangeArrowheads="1"/>
          </p:cNvPicPr>
          <p:nvPr/>
        </p:nvPicPr>
        <p:blipFill>
          <a:blip r:embed="rId2">
            <a:extLst>
              <a:ext uri="{28A0092B-C50C-407E-A947-70E740481C1C}">
                <a14:useLocalDpi xmlns:a14="http://schemas.microsoft.com/office/drawing/2010/main" val="0"/>
              </a:ext>
            </a:extLst>
          </a:blip>
          <a:srcRect b="63361"/>
          <a:stretch>
            <a:fillRect/>
          </a:stretch>
        </p:blipFill>
        <p:spPr bwMode="auto">
          <a:xfrm>
            <a:off x="228600" y="1600200"/>
            <a:ext cx="8763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GB"/>
              <a:t>Mô hình hệ thống trải phổ nhảy tần (Receiver)</a:t>
            </a:r>
          </a:p>
        </p:txBody>
      </p:sp>
      <p:pic>
        <p:nvPicPr>
          <p:cNvPr id="187395" name="Picture 3"/>
          <p:cNvPicPr>
            <a:picLocks noChangeAspect="1" noChangeArrowheads="1"/>
          </p:cNvPicPr>
          <p:nvPr/>
        </p:nvPicPr>
        <p:blipFill>
          <a:blip r:embed="rId2">
            <a:extLst>
              <a:ext uri="{28A0092B-C50C-407E-A947-70E740481C1C}">
                <a14:useLocalDpi xmlns:a14="http://schemas.microsoft.com/office/drawing/2010/main" val="0"/>
              </a:ext>
            </a:extLst>
          </a:blip>
          <a:srcRect t="46817" b="15866"/>
          <a:stretch>
            <a:fillRect/>
          </a:stretch>
        </p:blipFill>
        <p:spPr bwMode="auto">
          <a:xfrm>
            <a:off x="152400" y="1676400"/>
            <a:ext cx="8763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sz="3800"/>
              <a:t>Phân loại</a:t>
            </a:r>
            <a:r>
              <a:rPr lang="en-GB" sz="3800"/>
              <a:t> nhảy tần</a:t>
            </a:r>
            <a:br>
              <a:rPr lang="en-GB" sz="3800"/>
            </a:br>
            <a:r>
              <a:rPr lang="en-GB" sz="3800"/>
              <a:t>Slow và Fast FHSS</a:t>
            </a:r>
          </a:p>
        </p:txBody>
      </p:sp>
      <p:sp>
        <p:nvSpPr>
          <p:cNvPr id="227331" name="Rectangle 3"/>
          <p:cNvSpPr>
            <a:spLocks noGrp="1" noChangeArrowheads="1"/>
          </p:cNvSpPr>
          <p:nvPr>
            <p:ph type="body" idx="1"/>
          </p:nvPr>
        </p:nvSpPr>
        <p:spPr/>
        <p:txBody>
          <a:bodyPr/>
          <a:lstStyle/>
          <a:p>
            <a:r>
              <a:rPr lang="en-US" sz="2200"/>
              <a:t>Phân loại dựa trên tương quan giữa tốc độ nhảy tần RH và tốc độ điều chế RS</a:t>
            </a:r>
            <a:r>
              <a:rPr lang="en-GB" sz="2200"/>
              <a:t> </a:t>
            </a:r>
          </a:p>
          <a:p>
            <a:r>
              <a:rPr lang="en-GB" sz="2200"/>
              <a:t>Tần số nhảy sau mỗi T</a:t>
            </a:r>
            <a:r>
              <a:rPr lang="en-GB" sz="2200" baseline="-25000"/>
              <a:t>c</a:t>
            </a:r>
            <a:r>
              <a:rPr lang="en-GB" sz="2200"/>
              <a:t> giây</a:t>
            </a:r>
          </a:p>
          <a:p>
            <a:r>
              <a:rPr lang="en-GB" sz="2200"/>
              <a:t>Khoảng thời gian cho mỗi phần tử tín hiệu là T</a:t>
            </a:r>
            <a:r>
              <a:rPr lang="en-GB" sz="2200" baseline="-25000"/>
              <a:t>s</a:t>
            </a:r>
            <a:r>
              <a:rPr lang="en-GB" sz="2200"/>
              <a:t> giây</a:t>
            </a:r>
          </a:p>
          <a:p>
            <a:pPr lvl="1"/>
            <a:r>
              <a:rPr lang="en-GB" sz="2400"/>
              <a:t>Slow FHSS có</a:t>
            </a:r>
            <a:endParaRPr lang="en-GB" sz="2400">
              <a:sym typeface="Symbol" pitchFamily="18" charset="2"/>
            </a:endParaRPr>
          </a:p>
          <a:p>
            <a:pPr lvl="1"/>
            <a:r>
              <a:rPr lang="en-GB" sz="2400">
                <a:sym typeface="Symbol" pitchFamily="18" charset="2"/>
              </a:rPr>
              <a:t>Fast FHSS có</a:t>
            </a:r>
            <a:endParaRPr lang="en-GB" sz="2400" baseline="-25000">
              <a:sym typeface="Symbol" pitchFamily="18" charset="2"/>
            </a:endParaRPr>
          </a:p>
          <a:p>
            <a:pPr lvl="1"/>
            <a:r>
              <a:rPr lang="en-GB" sz="2400">
                <a:sym typeface="Symbol" pitchFamily="18" charset="2"/>
              </a:rPr>
              <a:t>Nếu RH là bội của RS thì ta có Nhảy tần nhanh (Fast FHSS  </a:t>
            </a:r>
            <a:r>
              <a:rPr lang="en-GB" sz="2400"/>
              <a:t>T</a:t>
            </a:r>
            <a:r>
              <a:rPr lang="en-GB" sz="2400" baseline="-25000"/>
              <a:t>c</a:t>
            </a:r>
            <a:r>
              <a:rPr lang="en-GB" sz="2400"/>
              <a:t> </a:t>
            </a:r>
            <a:r>
              <a:rPr lang="en-GB" sz="2400">
                <a:sym typeface="Symbol" pitchFamily="18" charset="2"/>
              </a:rPr>
              <a:t> T</a:t>
            </a:r>
            <a:r>
              <a:rPr lang="en-GB" sz="2400" baseline="-25000">
                <a:sym typeface="Symbol" pitchFamily="18" charset="2"/>
              </a:rPr>
              <a:t>s </a:t>
            </a:r>
            <a:r>
              <a:rPr lang="en-GB" sz="2400">
                <a:sym typeface="Symbol" pitchFamily="18" charset="2"/>
              </a:rPr>
              <a:t>) </a:t>
            </a:r>
          </a:p>
          <a:p>
            <a:pPr lvl="1"/>
            <a:r>
              <a:rPr lang="en-GB" sz="2400">
                <a:sym typeface="Symbol" pitchFamily="18" charset="2"/>
              </a:rPr>
              <a:t>Nếu RS là bội của RH thì ta có Nhảy tần chậm (Slow FHSS T</a:t>
            </a:r>
            <a:r>
              <a:rPr lang="en-GB" sz="2400" baseline="-25000">
                <a:sym typeface="Symbol" pitchFamily="18" charset="2"/>
              </a:rPr>
              <a:t>c</a:t>
            </a:r>
            <a:r>
              <a:rPr lang="en-GB" sz="2400">
                <a:sym typeface="Symbol" pitchFamily="18" charset="2"/>
              </a:rPr>
              <a:t> &lt; T</a:t>
            </a:r>
            <a:r>
              <a:rPr lang="en-GB" sz="2400" baseline="-25000">
                <a:sym typeface="Symbol" pitchFamily="18" charset="2"/>
              </a:rPr>
              <a:t>s</a:t>
            </a:r>
            <a:r>
              <a:rPr lang="en-GB" sz="2400">
                <a:sym typeface="Symbol" pitchFamily="18" charset="2"/>
              </a:rPr>
              <a:t>)</a:t>
            </a:r>
          </a:p>
          <a:p>
            <a:r>
              <a:rPr lang="en-GB" sz="2200">
                <a:sym typeface="Symbol" pitchFamily="18" charset="2"/>
              </a:rPr>
              <a:t>Thông thường Nhảy tần nhanh có ưu điểm đối với nhiễu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Trải phổ là gì?</a:t>
            </a:r>
          </a:p>
        </p:txBody>
      </p:sp>
      <p:sp>
        <p:nvSpPr>
          <p:cNvPr id="140291" name="Rectangle 3"/>
          <p:cNvSpPr>
            <a:spLocks noGrp="1" noChangeArrowheads="1"/>
          </p:cNvSpPr>
          <p:nvPr>
            <p:ph type="body" idx="1"/>
          </p:nvPr>
        </p:nvSpPr>
        <p:spPr>
          <a:xfrm>
            <a:off x="457200" y="1143000"/>
            <a:ext cx="8229600" cy="4530725"/>
          </a:xfrm>
        </p:spPr>
        <p:txBody>
          <a:bodyPr/>
          <a:lstStyle/>
          <a:p>
            <a:pPr>
              <a:lnSpc>
                <a:spcPct val="90000"/>
              </a:lnSpc>
            </a:pPr>
            <a:r>
              <a:rPr lang="en-US"/>
              <a:t>Kĩ thuật trải phổ là một công nghệ  được sử dụng nhiều trong quân sự vì nó có đặc tính chống nhiều và bảo mật rất cao</a:t>
            </a:r>
          </a:p>
          <a:p>
            <a:pPr>
              <a:lnSpc>
                <a:spcPct val="90000"/>
              </a:lnSpc>
            </a:pPr>
            <a:r>
              <a:rPr lang="en-US"/>
              <a:t>Nguồn tín hiệu: tín hiệu số hay tương tự.</a:t>
            </a:r>
          </a:p>
          <a:p>
            <a:pPr>
              <a:lnSpc>
                <a:spcPct val="90000"/>
              </a:lnSpc>
            </a:pPr>
            <a:r>
              <a:rPr lang="en-US"/>
              <a:t>Hệ thống thông tin được coi là hệ thống trải phổ nếu:</a:t>
            </a:r>
          </a:p>
          <a:p>
            <a:pPr lvl="1">
              <a:lnSpc>
                <a:spcPct val="90000"/>
              </a:lnSpc>
            </a:pPr>
            <a:r>
              <a:rPr lang="en-US"/>
              <a:t>Tín hiệu phát chiếm dải thông lớn hơn nhiều dải thông tối thiểu cần thiết để truyền thông tin;</a:t>
            </a:r>
          </a:p>
          <a:p>
            <a:pPr lvl="1">
              <a:lnSpc>
                <a:spcPct val="90000"/>
              </a:lnSpc>
            </a:pPr>
            <a:r>
              <a:rPr lang="en-US"/>
              <a:t>Sự mở rộng dải thông được thực hiện nhờ một mã không phụ thuộc vào dữ liệu.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Nhảy tần chậm (</a:t>
            </a:r>
            <a:r>
              <a:rPr lang="en-GB"/>
              <a:t>Slow FHSS</a:t>
            </a:r>
            <a:r>
              <a:rPr lang="en-US"/>
              <a:t>)</a:t>
            </a:r>
            <a:br>
              <a:rPr lang="en-US"/>
            </a:br>
            <a:r>
              <a:rPr lang="en-US"/>
              <a:t> </a:t>
            </a:r>
            <a:r>
              <a:rPr lang="en-GB"/>
              <a:t>(M=4, k=2)</a:t>
            </a:r>
          </a:p>
        </p:txBody>
      </p:sp>
      <p:pic>
        <p:nvPicPr>
          <p:cNvPr id="191491" name="Picture 3"/>
          <p:cNvPicPr>
            <a:picLocks noChangeAspect="1" noChangeArrowheads="1"/>
          </p:cNvPicPr>
          <p:nvPr/>
        </p:nvPicPr>
        <p:blipFill>
          <a:blip r:embed="rId2">
            <a:extLst>
              <a:ext uri="{28A0092B-C50C-407E-A947-70E740481C1C}">
                <a14:useLocalDpi xmlns:a14="http://schemas.microsoft.com/office/drawing/2010/main" val="0"/>
              </a:ext>
            </a:extLst>
          </a:blip>
          <a:srcRect b="18080"/>
          <a:stretch>
            <a:fillRect/>
          </a:stretch>
        </p:blipFill>
        <p:spPr bwMode="auto">
          <a:xfrm>
            <a:off x="76200" y="1752600"/>
            <a:ext cx="8991600"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Nhảy tần nhanh (</a:t>
            </a:r>
            <a:r>
              <a:rPr lang="en-GB"/>
              <a:t>Fast FHSS)</a:t>
            </a:r>
            <a:r>
              <a:rPr lang="en-US"/>
              <a:t> </a:t>
            </a:r>
            <a:br>
              <a:rPr lang="en-US"/>
            </a:br>
            <a:r>
              <a:rPr lang="en-US"/>
              <a:t> </a:t>
            </a:r>
            <a:r>
              <a:rPr lang="en-GB"/>
              <a:t>(M=4, k=2)</a:t>
            </a:r>
          </a:p>
        </p:txBody>
      </p:sp>
      <p:pic>
        <p:nvPicPr>
          <p:cNvPr id="190467" name="Picture 3"/>
          <p:cNvPicPr>
            <a:picLocks noChangeAspect="1" noChangeArrowheads="1"/>
          </p:cNvPicPr>
          <p:nvPr/>
        </p:nvPicPr>
        <p:blipFill>
          <a:blip r:embed="rId2">
            <a:extLst>
              <a:ext uri="{28A0092B-C50C-407E-A947-70E740481C1C}">
                <a14:useLocalDpi xmlns:a14="http://schemas.microsoft.com/office/drawing/2010/main" val="0"/>
              </a:ext>
            </a:extLst>
          </a:blip>
          <a:srcRect b="15106"/>
          <a:stretch>
            <a:fillRect/>
          </a:stretch>
        </p:blipFill>
        <p:spPr bwMode="auto">
          <a:xfrm>
            <a:off x="76200" y="1557338"/>
            <a:ext cx="899160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Hoạt động</a:t>
            </a:r>
          </a:p>
        </p:txBody>
      </p:sp>
      <p:sp>
        <p:nvSpPr>
          <p:cNvPr id="192515" name="Rectangle 3"/>
          <p:cNvSpPr>
            <a:spLocks noGrp="1" noChangeArrowheads="1"/>
          </p:cNvSpPr>
          <p:nvPr>
            <p:ph type="body" idx="1"/>
          </p:nvPr>
        </p:nvSpPr>
        <p:spPr/>
        <p:txBody>
          <a:bodyPr/>
          <a:lstStyle/>
          <a:p>
            <a:pPr>
              <a:buClr>
                <a:schemeClr val="hlink"/>
              </a:buClr>
            </a:pPr>
            <a:r>
              <a:rPr lang="en-US" sz="2600"/>
              <a:t>Ở phía phát dữ liệu d(t) được đưa tới bộ điều chế MFSK để điều chế sóng mang sau đó được đưa tới điều chế nhảy tần với mã nhảy tần giả ngẫu nhiên </a:t>
            </a:r>
          </a:p>
          <a:p>
            <a:r>
              <a:rPr lang="en-US" sz="2600"/>
              <a:t>Ở phía thu quá trình diễn ra ngược lại,tín hiệu đi qua bộ giải điều chế nhảy tần đễ khôi phục lại sóng mang, sau đó sóng mang này đi qua bộ giải điều chế MFSK thông thường để khôi phục lại dữ liệu </a:t>
            </a:r>
          </a:p>
          <a:p>
            <a:pPr>
              <a:buClr>
                <a:schemeClr val="hlink"/>
              </a:buClr>
              <a:buFont typeface="Wingdings" pitchFamily="2" charset="2"/>
              <a:buNone/>
            </a:pPr>
            <a:r>
              <a:rPr lang="en-US" sz="2600"/>
              <a:t>   Ở cả máy thu và máy phát đều có bộ tạo mã PN gồm k chíp mã tương ứng với 1 từ tần số</a:t>
            </a:r>
          </a:p>
          <a:p>
            <a:endParaRPr lang="en-US" sz="2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381000" y="228600"/>
            <a:ext cx="8229600" cy="1139825"/>
          </a:xfrm>
        </p:spPr>
        <p:txBody>
          <a:bodyPr/>
          <a:lstStyle/>
          <a:p>
            <a:r>
              <a:rPr lang="en-US" sz="3800"/>
              <a:t>Trải phổ dãy trực tiếp </a:t>
            </a:r>
            <a:br>
              <a:rPr lang="en-US" sz="3800"/>
            </a:br>
            <a:r>
              <a:rPr lang="en-US" sz="3800"/>
              <a:t>Direct Sequence </a:t>
            </a:r>
            <a:r>
              <a:rPr lang="en-GB" sz="3800"/>
              <a:t>Spread Spectrum</a:t>
            </a:r>
            <a:endParaRPr lang="en-US" sz="3800"/>
          </a:p>
        </p:txBody>
      </p:sp>
      <p:sp>
        <p:nvSpPr>
          <p:cNvPr id="198659" name="Rectangle 3"/>
          <p:cNvSpPr>
            <a:spLocks noGrp="1" noChangeArrowheads="1"/>
          </p:cNvSpPr>
          <p:nvPr>
            <p:ph type="body" idx="1"/>
          </p:nvPr>
        </p:nvSpPr>
        <p:spPr/>
        <p:txBody>
          <a:bodyPr/>
          <a:lstStyle/>
          <a:p>
            <a:r>
              <a:rPr lang="en-US"/>
              <a:t>Direct Sequence </a:t>
            </a:r>
            <a:r>
              <a:rPr lang="en-GB"/>
              <a:t>Spread Spectrum (DSSS</a:t>
            </a:r>
            <a:r>
              <a:rPr lang="en-US"/>
              <a:t>)</a:t>
            </a:r>
          </a:p>
          <a:p>
            <a:r>
              <a:rPr lang="en-US"/>
              <a:t>Sử dụng mã trải phổ băng rộng để điều chế tín hiệu sóng mang chứa thông tin. </a:t>
            </a:r>
          </a:p>
          <a:p>
            <a:r>
              <a:rPr lang="en-US"/>
              <a:t>Mã trải phố trực tiếp tham gia vào quá trình điều chế, (trong các dạng trải phổ khác mã trải phổ chỉ dùng để điều khiển tần số hay thời gian truyền dẫn sóng mang)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GB"/>
              <a:t>Direct Sequence Spread Spectrum (DSSS)</a:t>
            </a:r>
          </a:p>
        </p:txBody>
      </p:sp>
      <p:sp>
        <p:nvSpPr>
          <p:cNvPr id="228355" name="Rectangle 3"/>
          <p:cNvSpPr>
            <a:spLocks noGrp="1" noChangeArrowheads="1"/>
          </p:cNvSpPr>
          <p:nvPr>
            <p:ph type="body" idx="1"/>
          </p:nvPr>
        </p:nvSpPr>
        <p:spPr/>
        <p:txBody>
          <a:bodyPr/>
          <a:lstStyle/>
          <a:p>
            <a:pPr>
              <a:lnSpc>
                <a:spcPct val="90000"/>
              </a:lnSpc>
            </a:pPr>
            <a:r>
              <a:rPr lang="en-GB" sz="2600"/>
              <a:t>Mỗi bit thể hiện bằng một chuỗi bit theo mã trải</a:t>
            </a:r>
          </a:p>
          <a:p>
            <a:pPr>
              <a:lnSpc>
                <a:spcPct val="90000"/>
              </a:lnSpc>
            </a:pPr>
            <a:r>
              <a:rPr lang="en-GB" sz="2600"/>
              <a:t>Mã trải trải tín hiệu ra phổ tần số rộng hơn</a:t>
            </a:r>
          </a:p>
          <a:p>
            <a:pPr lvl="1">
              <a:lnSpc>
                <a:spcPct val="90000"/>
              </a:lnSpc>
            </a:pPr>
            <a:r>
              <a:rPr lang="en-GB" sz="2200"/>
              <a:t>Tỷ lệ với số lượng bit sử dụng</a:t>
            </a:r>
          </a:p>
          <a:p>
            <a:pPr lvl="1">
              <a:lnSpc>
                <a:spcPct val="90000"/>
              </a:lnSpc>
            </a:pPr>
            <a:r>
              <a:rPr lang="en-GB" sz="2200"/>
              <a:t>Với 10 bit mã trải sẽ trải tín hiệu ra phỗ lớn gấp 10 lần</a:t>
            </a:r>
          </a:p>
          <a:p>
            <a:pPr>
              <a:lnSpc>
                <a:spcPct val="90000"/>
              </a:lnSpc>
            </a:pPr>
            <a:r>
              <a:rPr lang="en-GB" sz="2600"/>
              <a:t>Một phương pháp:</a:t>
            </a:r>
          </a:p>
          <a:p>
            <a:pPr lvl="1">
              <a:lnSpc>
                <a:spcPct val="90000"/>
              </a:lnSpc>
            </a:pPr>
            <a:r>
              <a:rPr lang="en-GB" sz="2200"/>
              <a:t>Tổng hợp tín hiệu vào với mã trải bằng phép toán XOR</a:t>
            </a:r>
          </a:p>
          <a:p>
            <a:pPr lvl="1">
              <a:lnSpc>
                <a:spcPct val="90000"/>
              </a:lnSpc>
            </a:pPr>
            <a:r>
              <a:rPr lang="en-GB" sz="2200"/>
              <a:t>Với bit 1 nghịch đảo các bit của mã trải</a:t>
            </a:r>
          </a:p>
          <a:p>
            <a:pPr lvl="1">
              <a:lnSpc>
                <a:spcPct val="90000"/>
              </a:lnSpc>
            </a:pPr>
            <a:r>
              <a:rPr lang="en-GB" sz="2200"/>
              <a:t>Với bit 0 không thay đổi các bit của mã trải</a:t>
            </a:r>
          </a:p>
          <a:p>
            <a:pPr>
              <a:lnSpc>
                <a:spcPct val="90000"/>
              </a:lnSpc>
            </a:pPr>
            <a:r>
              <a:rPr lang="en-GB" sz="2600"/>
              <a:t>Hoạt động như là với FHSS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GB"/>
              <a:t>Ví dụ</a:t>
            </a:r>
          </a:p>
        </p:txBody>
      </p:sp>
      <p:pic>
        <p:nvPicPr>
          <p:cNvPr id="229379" name="Picture 3"/>
          <p:cNvPicPr>
            <a:picLocks noChangeAspect="1" noChangeArrowheads="1"/>
          </p:cNvPicPr>
          <p:nvPr/>
        </p:nvPicPr>
        <p:blipFill>
          <a:blip r:embed="rId2">
            <a:extLst>
              <a:ext uri="{28A0092B-C50C-407E-A947-70E740481C1C}">
                <a14:useLocalDpi xmlns:a14="http://schemas.microsoft.com/office/drawing/2010/main" val="0"/>
              </a:ext>
            </a:extLst>
          </a:blip>
          <a:srcRect t="8727" b="12675"/>
          <a:stretch>
            <a:fillRect/>
          </a:stretch>
        </p:blipFill>
        <p:spPr bwMode="auto">
          <a:xfrm>
            <a:off x="76200" y="1600200"/>
            <a:ext cx="8763000" cy="480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GB"/>
              <a:t>Direct Sequence Spread Spectrum Transmitter</a:t>
            </a:r>
          </a:p>
        </p:txBody>
      </p:sp>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l="12866" t="11751" r="10855" b="63214"/>
          <a:stretch>
            <a:fillRect/>
          </a:stretch>
        </p:blipFill>
        <p:spPr bwMode="auto">
          <a:xfrm>
            <a:off x="152400" y="1828800"/>
            <a:ext cx="8839200" cy="383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GB"/>
              <a:t>Direct Sequence Spread Spectrum Transmitter</a:t>
            </a:r>
          </a:p>
        </p:txBody>
      </p:sp>
      <p:pic>
        <p:nvPicPr>
          <p:cNvPr id="231427" name="Picture 3"/>
          <p:cNvPicPr>
            <a:picLocks noChangeAspect="1" noChangeArrowheads="1"/>
          </p:cNvPicPr>
          <p:nvPr/>
        </p:nvPicPr>
        <p:blipFill>
          <a:blip r:embed="rId2">
            <a:extLst>
              <a:ext uri="{28A0092B-C50C-407E-A947-70E740481C1C}">
                <a14:useLocalDpi xmlns:a14="http://schemas.microsoft.com/office/drawing/2010/main" val="0"/>
              </a:ext>
            </a:extLst>
          </a:blip>
          <a:srcRect l="6433" t="46523" r="8099" b="26357"/>
          <a:stretch>
            <a:fillRect/>
          </a:stretch>
        </p:blipFill>
        <p:spPr bwMode="auto">
          <a:xfrm>
            <a:off x="76200" y="1974850"/>
            <a:ext cx="8915400"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a:t>Direct Sequence Spread Spectrum Using BPSK Example</a:t>
            </a:r>
          </a:p>
        </p:txBody>
      </p:sp>
      <p:pic>
        <p:nvPicPr>
          <p:cNvPr id="232451" name="Picture 3"/>
          <p:cNvPicPr>
            <a:picLocks noChangeAspect="1" noChangeArrowheads="1"/>
          </p:cNvPicPr>
          <p:nvPr/>
        </p:nvPicPr>
        <p:blipFill>
          <a:blip r:embed="rId2">
            <a:extLst>
              <a:ext uri="{28A0092B-C50C-407E-A947-70E740481C1C}">
                <a14:useLocalDpi xmlns:a14="http://schemas.microsoft.com/office/drawing/2010/main" val="0"/>
              </a:ext>
            </a:extLst>
          </a:blip>
          <a:srcRect b="12724"/>
          <a:stretch>
            <a:fillRect/>
          </a:stretch>
        </p:blipFill>
        <p:spPr bwMode="auto">
          <a:xfrm>
            <a:off x="990600" y="1724025"/>
            <a:ext cx="67056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06400" y="685800"/>
            <a:ext cx="8204200" cy="1143000"/>
          </a:xfrm>
        </p:spPr>
        <p:txBody>
          <a:bodyPr/>
          <a:lstStyle/>
          <a:p>
            <a:r>
              <a:rPr lang="en-GB" sz="3800"/>
              <a:t>Approximate</a:t>
            </a:r>
            <a:br>
              <a:rPr lang="en-GB" sz="3800"/>
            </a:br>
            <a:r>
              <a:rPr lang="en-GB" sz="3800"/>
              <a:t>Spectrum of </a:t>
            </a:r>
            <a:br>
              <a:rPr lang="en-GB" sz="3800"/>
            </a:br>
            <a:r>
              <a:rPr lang="en-GB" sz="3800"/>
              <a:t>DSSS Signal</a:t>
            </a:r>
          </a:p>
        </p:txBody>
      </p:sp>
      <p:pic>
        <p:nvPicPr>
          <p:cNvPr id="233475" name="Picture 3"/>
          <p:cNvPicPr>
            <a:picLocks noChangeAspect="1" noChangeArrowheads="1"/>
          </p:cNvPicPr>
          <p:nvPr/>
        </p:nvPicPr>
        <p:blipFill>
          <a:blip r:embed="rId2">
            <a:extLst>
              <a:ext uri="{28A0092B-C50C-407E-A947-70E740481C1C}">
                <a14:useLocalDpi xmlns:a14="http://schemas.microsoft.com/office/drawing/2010/main" val="0"/>
              </a:ext>
            </a:extLst>
          </a:blip>
          <a:srcRect b="11333"/>
          <a:stretch>
            <a:fillRect/>
          </a:stretch>
        </p:blipFill>
        <p:spPr bwMode="auto">
          <a:xfrm>
            <a:off x="3725863" y="0"/>
            <a:ext cx="541813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Phổ của tín hiệu</a:t>
            </a:r>
          </a:p>
        </p:txBody>
      </p:sp>
      <p:pic>
        <p:nvPicPr>
          <p:cNvPr id="177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7413625" cy="3633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Vấn đề đồng bộ trong trải phổ</a:t>
            </a:r>
          </a:p>
        </p:txBody>
      </p:sp>
      <p:sp>
        <p:nvSpPr>
          <p:cNvPr id="218115" name="Rectangle 3"/>
          <p:cNvSpPr>
            <a:spLocks noGrp="1" noChangeArrowheads="1"/>
          </p:cNvSpPr>
          <p:nvPr>
            <p:ph type="body" idx="1"/>
          </p:nvPr>
        </p:nvSpPr>
        <p:spPr/>
        <p:txBody>
          <a:bodyPr/>
          <a:lstStyle/>
          <a:p>
            <a:pPr>
              <a:lnSpc>
                <a:spcPct val="80000"/>
              </a:lnSpc>
            </a:pPr>
            <a:r>
              <a:rPr lang="en-US" sz="2600"/>
              <a:t>Các tín hiệu trải phổ đều sử dụng mã giả ngẫu nhiên để trải phổ tín hiệu hoặc điều khiển nhảy tần số nên vấn đề đồng bộ được xem là yếu tố sống còn </a:t>
            </a:r>
          </a:p>
          <a:p>
            <a:pPr>
              <a:lnSpc>
                <a:spcPct val="80000"/>
              </a:lnSpc>
            </a:pPr>
            <a:r>
              <a:rPr lang="en-US" sz="2600"/>
              <a:t>Sự thành công của các hệ thống thông tin trải phổ phụ thuộc vào khả năng của máy thu tạo ra tín hiệu (dãy PN) là bản sao của (và đồng bộ với) tín hiệu PN thu được. </a:t>
            </a:r>
          </a:p>
          <a:p>
            <a:pPr>
              <a:lnSpc>
                <a:spcPct val="80000"/>
              </a:lnSpc>
            </a:pPr>
            <a:r>
              <a:rPr lang="en-US" sz="2600"/>
              <a:t>Với bất kì kĩ thuật trải phổ nào chúng ta cần phải có thông tin về thời gian của tín hiệu được phát để nén tín hiệu thu được và giải điều chế tín hiệu vừa mới được nén.  </a:t>
            </a:r>
          </a:p>
          <a:p>
            <a:pPr>
              <a:lnSpc>
                <a:spcPct val="80000"/>
              </a:lnSpc>
            </a:pPr>
            <a:endParaRPr lang="en-US" sz="2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Đồng bộ trong trải phổ</a:t>
            </a:r>
          </a:p>
        </p:txBody>
      </p:sp>
      <p:sp>
        <p:nvSpPr>
          <p:cNvPr id="219139" name="Rectangle 3"/>
          <p:cNvSpPr>
            <a:spLocks noGrp="1" noChangeArrowheads="1"/>
          </p:cNvSpPr>
          <p:nvPr>
            <p:ph type="body" idx="1"/>
          </p:nvPr>
        </p:nvSpPr>
        <p:spPr>
          <a:xfrm>
            <a:off x="381000" y="1295400"/>
            <a:ext cx="8229600" cy="4800600"/>
          </a:xfrm>
        </p:spPr>
        <p:txBody>
          <a:bodyPr/>
          <a:lstStyle/>
          <a:p>
            <a:pPr>
              <a:lnSpc>
                <a:spcPct val="90000"/>
              </a:lnSpc>
            </a:pPr>
            <a:r>
              <a:rPr lang="en-US" sz="2400"/>
              <a:t>Máy thu biết tín hiệu PN là gì nhưng nó không biết pha của tín hiệu này khi nó đến máy thu. </a:t>
            </a:r>
          </a:p>
          <a:p>
            <a:pPr>
              <a:lnSpc>
                <a:spcPct val="90000"/>
              </a:lnSpc>
            </a:pPr>
            <a:r>
              <a:rPr lang="en-US" sz="2400"/>
              <a:t>Đồng bộ dãy PN thường có hai bước: </a:t>
            </a:r>
          </a:p>
          <a:p>
            <a:pPr lvl="1">
              <a:lnSpc>
                <a:spcPct val="90000"/>
              </a:lnSpc>
            </a:pPr>
            <a:r>
              <a:rPr lang="en-US" sz="2400"/>
              <a:t>bước thứ nhất gọi là bắt (đồng bộ thô hoặc đồng bộ sơ bộ), là bước điều chỉnh độ lệch pha của tín hiệu PN tới và tín hiệu PN tại chỗ đến nằm trong một khoảng nào đó cỡ một chip hoặc nhỏ hơn.</a:t>
            </a:r>
          </a:p>
          <a:p>
            <a:pPr lvl="1">
              <a:lnSpc>
                <a:spcPct val="90000"/>
              </a:lnSpc>
            </a:pPr>
            <a:r>
              <a:rPr lang="en-US" sz="2400"/>
              <a:t>Bước thứ hai gọi là bám (đồng bộ tinh), thực hiện việc điều chỉnh tinh để đưa sai lệch pha này tiến tới 0.</a:t>
            </a:r>
          </a:p>
          <a:p>
            <a:pPr>
              <a:lnSpc>
                <a:spcPct val="90000"/>
              </a:lnSpc>
            </a:pPr>
            <a:r>
              <a:rPr lang="en-US" sz="2400"/>
              <a:t>Với hệ thống DS-SS nếu chúng ta chỉ chệch đi 1 khoảng thời gian bằng 1 chip thì chúng ta không thể nén được tín hiệu trải phổ thu được nên không thể tìm ra được tín hiệu dữ liệu ban đầu</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sz="3800"/>
              <a:t>Các giai đoạn của đồng bộ trong trải phổ</a:t>
            </a:r>
          </a:p>
        </p:txBody>
      </p:sp>
      <p:sp>
        <p:nvSpPr>
          <p:cNvPr id="220163" name="Rectangle 3"/>
          <p:cNvSpPr>
            <a:spLocks noGrp="1" noChangeArrowheads="1"/>
          </p:cNvSpPr>
          <p:nvPr>
            <p:ph type="body" idx="1"/>
          </p:nvPr>
        </p:nvSpPr>
        <p:spPr>
          <a:xfrm>
            <a:off x="457200" y="1600200"/>
            <a:ext cx="8229600" cy="4800600"/>
          </a:xfrm>
        </p:spPr>
        <p:txBody>
          <a:bodyPr/>
          <a:lstStyle/>
          <a:p>
            <a:r>
              <a:rPr lang="en-US"/>
              <a:t>Bắt mã( Acquíition): Ở giai đoạn này 2 mã trải phổ (mã thu được và mã tự sinh ra ở bên nhận ) sẽ đồng chỉnh với nhau, đồng bộ giữa máy phát và máy thu trong khoảng thời gian xac định là </a:t>
            </a:r>
            <a:r>
              <a:rPr lang="en-US" sz="2600">
                <a:sym typeface="Symbol" pitchFamily="18" charset="2"/>
              </a:rPr>
              <a:t></a:t>
            </a:r>
            <a:r>
              <a:rPr lang="en-US" sz="2600"/>
              <a:t> </a:t>
            </a:r>
            <a:r>
              <a:rPr lang="en-US"/>
              <a:t>Tc </a:t>
            </a:r>
          </a:p>
          <a:p>
            <a:pPr lvl="1"/>
            <a:r>
              <a:rPr lang="en-US"/>
              <a:t>Bám mã (tracking): Ở giai đoạn này nhờ sử dụng vòng hồi tiếp mà mã trải phổ tại chỗ chính xác nhất liên tục được chọn</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sz="3800"/>
              <a:t>Một số yếu tố ảnh hưởng đến việc đồng bộ </a:t>
            </a:r>
          </a:p>
        </p:txBody>
      </p:sp>
      <p:sp>
        <p:nvSpPr>
          <p:cNvPr id="221187" name="Rectangle 3"/>
          <p:cNvSpPr>
            <a:spLocks noGrp="1" noChangeArrowheads="1"/>
          </p:cNvSpPr>
          <p:nvPr>
            <p:ph type="body" idx="1"/>
          </p:nvPr>
        </p:nvSpPr>
        <p:spPr/>
        <p:txBody>
          <a:bodyPr/>
          <a:lstStyle/>
          <a:p>
            <a:pPr>
              <a:lnSpc>
                <a:spcPct val="90000"/>
              </a:lnSpc>
            </a:pPr>
            <a:r>
              <a:rPr lang="en-US"/>
              <a:t>Khoảng cách giữa máy thu và máy phát không xác định dẫn đến tính toán giá trị trễ truyền dẫn không chính xác</a:t>
            </a:r>
          </a:p>
          <a:p>
            <a:pPr>
              <a:lnSpc>
                <a:spcPct val="90000"/>
              </a:lnSpc>
            </a:pPr>
            <a:r>
              <a:rPr lang="en-US"/>
              <a:t>Nhịp tương đối giữ máy thu và máy phát không được thiết lập dẫn đến sự khác nhau về pha giữa tín hiệu trải phổ của máy phát và máy thu </a:t>
            </a:r>
          </a:p>
          <a:p>
            <a:pPr>
              <a:lnSpc>
                <a:spcPct val="90000"/>
              </a:lnSpc>
            </a:pPr>
            <a:r>
              <a:rPr lang="en-US"/>
              <a:t>Máy phát và máy thu không được lắp đặt các bộ dao động giống nhau dẫn đến lệch tần số giữa 2 tín hiệu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Vấn đề đồng bộ</a:t>
            </a:r>
          </a:p>
        </p:txBody>
      </p:sp>
      <p:sp>
        <p:nvSpPr>
          <p:cNvPr id="222211" name="Rectangle 3"/>
          <p:cNvSpPr>
            <a:spLocks noGrp="1" noChangeArrowheads="1"/>
          </p:cNvSpPr>
          <p:nvPr>
            <p:ph type="body" idx="1"/>
          </p:nvPr>
        </p:nvSpPr>
        <p:spPr/>
        <p:txBody>
          <a:bodyPr/>
          <a:lstStyle/>
          <a:p>
            <a:pPr>
              <a:lnSpc>
                <a:spcPct val="90000"/>
              </a:lnSpc>
            </a:pPr>
            <a:r>
              <a:rPr lang="en-US"/>
              <a:t>Đặc điểm của hầu hết giãi pháp đồng bộ là trong khoảng thời gian bắt mã, </a:t>
            </a:r>
          </a:p>
          <a:p>
            <a:pPr lvl="1">
              <a:lnSpc>
                <a:spcPct val="90000"/>
              </a:lnSpc>
            </a:pPr>
            <a:r>
              <a:rPr lang="en-US"/>
              <a:t>nơi thu tiến hành cho mã thu và mã tạo ra tại chỗ đựoc tương quan với nhau để có được địa lượng đánh giá sự giống nhau giữa chúng. </a:t>
            </a:r>
          </a:p>
          <a:p>
            <a:pPr lvl="1">
              <a:lnSpc>
                <a:spcPct val="90000"/>
              </a:lnSpc>
            </a:pPr>
            <a:r>
              <a:rPr lang="en-US"/>
              <a:t>đại lượng này được so sánh với 1 mức chuẩn định trước để đưa ra quuyết định. Nếu chúng đòng bộ thì việc bắt mã kết thúc, nếu không thì thủ tục thu lại đưa ra mã được tạo ra tại chỗ có sự thay đổi về tần số và  pha và lại so sánh tiếp đến bao giờ chúng đòng bộ mới thôi.   </a:t>
            </a:r>
          </a:p>
          <a:p>
            <a:pPr>
              <a:lnSpc>
                <a:spcPct val="90000"/>
              </a:lnSpc>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Cách giải quyết</a:t>
            </a:r>
          </a:p>
        </p:txBody>
      </p:sp>
      <p:sp>
        <p:nvSpPr>
          <p:cNvPr id="223235" name="Rectangle 3"/>
          <p:cNvSpPr>
            <a:spLocks noGrp="1" noChangeArrowheads="1"/>
          </p:cNvSpPr>
          <p:nvPr>
            <p:ph type="body" idx="1"/>
          </p:nvPr>
        </p:nvSpPr>
        <p:spPr/>
        <p:txBody>
          <a:bodyPr/>
          <a:lstStyle/>
          <a:p>
            <a:r>
              <a:rPr lang="en-US" sz="2600"/>
              <a:t>Bên thu chọn 1 pha cho dãy PN tại máy thu để nén phổ tín hiệu thu được.Tín hiệu sau khi nén phổ sẽ cho qua bộ lọc thông dải. </a:t>
            </a:r>
          </a:p>
          <a:p>
            <a:pPr lvl="1"/>
            <a:r>
              <a:rPr lang="en-US" sz="2200"/>
              <a:t>Nếu pha của chúng giống nhau thì BPF sẽ nhận toàn bộ công suất  của tín hiệu vừa thu được và thiết bị điều khiển sẽ cho kết thúc chu trình bám. </a:t>
            </a:r>
          </a:p>
          <a:p>
            <a:pPr lvl="1"/>
            <a:r>
              <a:rPr lang="en-US" sz="2200"/>
              <a:t>nếu pha thử chọn này không khớp với tín hiệu thu được, thì sẽ xuất hiện tín hiệu băng rộng tại đầu vào của BPF và nó chỉ thu nhận được 1 phần công suất rất nhỏ.</a:t>
            </a:r>
          </a:p>
          <a:p>
            <a:pPr>
              <a:buFont typeface="Wingdings" pitchFamily="2" charset="2"/>
              <a:buNone/>
            </a:pPr>
            <a:r>
              <a:rPr lang="en-US" sz="2600"/>
              <a:t>    Dựa vào điều này máy thu quyết định pha dò không đúng và tiếp tục dò pha khác.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GB" sz="3800"/>
              <a:t>Code Division Multiple Access (CDMA)</a:t>
            </a:r>
            <a:endParaRPr lang="en-US" sz="3800"/>
          </a:p>
        </p:txBody>
      </p:sp>
      <p:sp>
        <p:nvSpPr>
          <p:cNvPr id="240643" name="Rectangle 3"/>
          <p:cNvSpPr>
            <a:spLocks noGrp="1" noChangeArrowheads="1"/>
          </p:cNvSpPr>
          <p:nvPr>
            <p:ph type="body" idx="1"/>
          </p:nvPr>
        </p:nvSpPr>
        <p:spPr/>
        <p:txBody>
          <a:bodyPr/>
          <a:lstStyle/>
          <a:p>
            <a:r>
              <a:rPr lang="en-US"/>
              <a:t>CDMA (Code Division Multiple Access) có nghĩa là “Đa truy nhập phân chia theo mã”, là một công nghệ được ứng dụng nhiều nơi trên thế giới</a:t>
            </a:r>
          </a:p>
          <a:p>
            <a:r>
              <a:rPr lang="en-US"/>
              <a:t>Trong thập niên 80, CDMA được đưa ra thương mại và chính thức được đề xuất bởi Qualcomm, một trong những công ty hàng đầu về công nghệ truyền thông.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GB" sz="3800"/>
              <a:t>Code Division Multiple Access (CDMA)</a:t>
            </a:r>
          </a:p>
        </p:txBody>
      </p:sp>
      <p:sp>
        <p:nvSpPr>
          <p:cNvPr id="234499" name="Rectangle 3"/>
          <p:cNvSpPr>
            <a:spLocks noGrp="1" noChangeArrowheads="1"/>
          </p:cNvSpPr>
          <p:nvPr>
            <p:ph type="body" idx="1"/>
          </p:nvPr>
        </p:nvSpPr>
        <p:spPr/>
        <p:txBody>
          <a:bodyPr/>
          <a:lstStyle/>
          <a:p>
            <a:r>
              <a:rPr lang="en-GB" sz="2600"/>
              <a:t>Kỹ thuật ghép kênh được sử dụng với trải phổ</a:t>
            </a:r>
          </a:p>
          <a:p>
            <a:r>
              <a:rPr lang="en-US" sz="2600"/>
              <a:t>Thuê bao của mạng di động CDMA chia sẻ cùng một dải tần chung, có thể nói đồng thời và tín hiệu được phát đi trên cùng 1 dải tần. </a:t>
            </a:r>
          </a:p>
          <a:p>
            <a:r>
              <a:rPr lang="en-US" sz="2600"/>
              <a:t>K</a:t>
            </a:r>
            <a:r>
              <a:rPr lang="vi-VN" sz="2600"/>
              <a:t>hi truyền thông tin từ trạm phát sóng đến </a:t>
            </a:r>
            <a:r>
              <a:rPr lang="en-US" sz="2600"/>
              <a:t>thuê bao </a:t>
            </a:r>
            <a:r>
              <a:rPr lang="vi-VN" sz="2600"/>
              <a:t>di động, để có thể nhiều người sử dụng cùng lúc trong tại cùng thời điểm và trên cùng một dải tần thì người ta phân chia truy nhập theo mã, mã này được tạo ra một cách ngẫu nhiên và chỉ có trạm phát và máy di động được biết</a:t>
            </a:r>
            <a:r>
              <a:rPr lang="en-US" sz="2600"/>
              <a:t>. </a:t>
            </a:r>
            <a:endParaRPr lang="en-GB" sz="2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GB" sz="3800"/>
              <a:t>Code Division Multiple Access (CDMA)</a:t>
            </a:r>
            <a:endParaRPr lang="en-US" sz="3800"/>
          </a:p>
        </p:txBody>
      </p:sp>
      <p:sp>
        <p:nvSpPr>
          <p:cNvPr id="241667" name="Rectangle 3"/>
          <p:cNvSpPr>
            <a:spLocks noGrp="1" noChangeArrowheads="1"/>
          </p:cNvSpPr>
          <p:nvPr>
            <p:ph type="body" idx="1"/>
          </p:nvPr>
        </p:nvSpPr>
        <p:spPr/>
        <p:txBody>
          <a:bodyPr/>
          <a:lstStyle/>
          <a:p>
            <a:r>
              <a:rPr lang="en-US" sz="2600"/>
              <a:t>Người ta </a:t>
            </a:r>
            <a:r>
              <a:rPr lang="en-GB" sz="2600"/>
              <a:t>nhỏ mỗi bit thành </a:t>
            </a:r>
            <a:r>
              <a:rPr lang="en-GB" sz="2600" i="1"/>
              <a:t>k</a:t>
            </a:r>
            <a:r>
              <a:rPr lang="en-GB" sz="2600"/>
              <a:t> chips theo </a:t>
            </a:r>
            <a:r>
              <a:rPr lang="en-US" sz="2600"/>
              <a:t>mã ngẫu nhiên</a:t>
            </a:r>
            <a:r>
              <a:rPr lang="en-GB" sz="2600"/>
              <a:t> từng thuê bao. Ví dụ: </a:t>
            </a:r>
            <a:r>
              <a:rPr lang="en-GB" sz="2600" i="1"/>
              <a:t>k</a:t>
            </a:r>
            <a:r>
              <a:rPr lang="en-GB" sz="2600"/>
              <a:t>=6, ba t</a:t>
            </a:r>
            <a:r>
              <a:rPr lang="en-US" sz="2600"/>
              <a:t>huê bao </a:t>
            </a:r>
            <a:r>
              <a:rPr lang="en-GB" sz="2600"/>
              <a:t>(A,B,C) cùng liên kết vói một trạm thu R</a:t>
            </a:r>
          </a:p>
          <a:p>
            <a:r>
              <a:rPr lang="en-GB" sz="2600"/>
              <a:t>Mã của  A = &lt;1,-1,-1,1,-1,1&gt;</a:t>
            </a:r>
          </a:p>
          <a:p>
            <a:r>
              <a:rPr lang="en-GB" sz="2600"/>
              <a:t>Mã của B = &lt;1,1,-1,-1,1,1&gt;</a:t>
            </a:r>
          </a:p>
          <a:p>
            <a:r>
              <a:rPr lang="en-GB" sz="2600"/>
              <a:t>Mã của C = &lt;1,1,-1,1,1,-1&gt;</a:t>
            </a:r>
          </a:p>
          <a:p>
            <a:r>
              <a:rPr lang="en-GB" sz="2600"/>
              <a:t>Với tốc độ truyền dữ liệu khởi đầu là </a:t>
            </a:r>
            <a:r>
              <a:rPr lang="en-GB" sz="2600" i="1"/>
              <a:t>D: còn được gọi là “</a:t>
            </a:r>
            <a:r>
              <a:rPr lang="en-GB" sz="2600"/>
              <a:t>bit data rate”</a:t>
            </a:r>
          </a:p>
          <a:p>
            <a:r>
              <a:rPr lang="en-GB" sz="2600"/>
              <a:t>Mỗi kênh sẽ có chip data rate là </a:t>
            </a:r>
            <a:r>
              <a:rPr lang="en-GB" sz="2600" i="1"/>
              <a:t>kD</a:t>
            </a:r>
            <a:r>
              <a:rPr lang="en-GB" sz="2600"/>
              <a:t> chips/ giây</a:t>
            </a:r>
          </a:p>
          <a:p>
            <a:endParaRPr lang="en-US" sz="2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GB"/>
              <a:t>Vídụ CDMA</a:t>
            </a:r>
          </a:p>
        </p:txBody>
      </p:sp>
      <p:pic>
        <p:nvPicPr>
          <p:cNvPr id="235523" name="Picture 3"/>
          <p:cNvPicPr>
            <a:picLocks noChangeAspect="1" noChangeArrowheads="1"/>
          </p:cNvPicPr>
          <p:nvPr/>
        </p:nvPicPr>
        <p:blipFill>
          <a:blip r:embed="rId2">
            <a:extLst>
              <a:ext uri="{28A0092B-C50C-407E-A947-70E740481C1C}">
                <a14:useLocalDpi xmlns:a14="http://schemas.microsoft.com/office/drawing/2010/main" val="0"/>
              </a:ext>
            </a:extLst>
          </a:blip>
          <a:srcRect b="4028"/>
          <a:stretch>
            <a:fillRect/>
          </a:stretch>
        </p:blipFill>
        <p:spPr bwMode="auto">
          <a:xfrm>
            <a:off x="838200" y="1371600"/>
            <a:ext cx="716280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Kỹ thuật trải phổ</a:t>
            </a:r>
          </a:p>
        </p:txBody>
      </p:sp>
      <p:sp>
        <p:nvSpPr>
          <p:cNvPr id="141315" name="Rectangle 3"/>
          <p:cNvSpPr>
            <a:spLocks noGrp="1" noChangeArrowheads="1"/>
          </p:cNvSpPr>
          <p:nvPr>
            <p:ph type="body" idx="1"/>
          </p:nvPr>
        </p:nvSpPr>
        <p:spPr>
          <a:xfrm>
            <a:off x="457200" y="1447800"/>
            <a:ext cx="8229600" cy="4648200"/>
          </a:xfrm>
        </p:spPr>
        <p:txBody>
          <a:bodyPr/>
          <a:lstStyle/>
          <a:p>
            <a:pPr>
              <a:lnSpc>
                <a:spcPct val="80000"/>
              </a:lnSpc>
            </a:pPr>
            <a:r>
              <a:rPr lang="en-US" sz="2600"/>
              <a:t>Phổ của tín hiệu nhận được trải ra trên dải thông mong muốn, tiếp sau là bộ điều chế có tác dụng dịch phổ đến dải tần phát được gán.</a:t>
            </a:r>
          </a:p>
          <a:p>
            <a:pPr>
              <a:lnSpc>
                <a:spcPct val="80000"/>
              </a:lnSpc>
            </a:pPr>
            <a:r>
              <a:rPr lang="en-US" sz="2600"/>
              <a:t>Tín hiệu trải phổ trông giống như nhiễu, khó phát hiện và thậm chí khó để chặn đứng hay giải điều chế (</a:t>
            </a:r>
            <a:r>
              <a:rPr lang="en-US" sz="2600" b="1"/>
              <a:t>demodulation</a:t>
            </a:r>
            <a:r>
              <a:rPr lang="en-US" sz="2600"/>
              <a:t>) nếu không có các thiết bị thích hợp. </a:t>
            </a:r>
          </a:p>
          <a:p>
            <a:pPr>
              <a:lnSpc>
                <a:spcPct val="80000"/>
              </a:lnSpc>
            </a:pPr>
            <a:r>
              <a:rPr lang="en-US" sz="2600"/>
              <a:t>Trong các hệ thống thông tin trải phổ, dải thông của tín hiệu được mở rộng, thường bằng vài bậc dải thông trước khi phát</a:t>
            </a:r>
          </a:p>
          <a:p>
            <a:pPr lvl="1">
              <a:lnSpc>
                <a:spcPct val="80000"/>
              </a:lnSpc>
            </a:pPr>
            <a:r>
              <a:rPr lang="en-US" sz="2200"/>
              <a:t>Khi một người dùng trong băng tần trải phổ, hiệu quả dải thông là thấp, tuy nhiên trong môi trường đa người dùng, có thể chia sẻ cùng một băng tần trải phổ và hệ thống có thể trở nên hiệu quả dải thông.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GB"/>
              <a:t>Diễn giải về CDMA</a:t>
            </a:r>
          </a:p>
        </p:txBody>
      </p:sp>
      <p:sp>
        <p:nvSpPr>
          <p:cNvPr id="236547" name="Rectangle 3"/>
          <p:cNvSpPr>
            <a:spLocks noGrp="1" noChangeArrowheads="1"/>
          </p:cNvSpPr>
          <p:nvPr>
            <p:ph type="body" idx="1"/>
          </p:nvPr>
        </p:nvSpPr>
        <p:spPr/>
        <p:txBody>
          <a:bodyPr/>
          <a:lstStyle/>
          <a:p>
            <a:pPr>
              <a:lnSpc>
                <a:spcPct val="80000"/>
              </a:lnSpc>
            </a:pPr>
            <a:r>
              <a:rPr lang="en-GB" sz="2600"/>
              <a:t>Giả sử t</a:t>
            </a:r>
            <a:r>
              <a:rPr lang="en-US" sz="2600"/>
              <a:t>huê bao </a:t>
            </a:r>
            <a:r>
              <a:rPr lang="en-GB" sz="2600"/>
              <a:t>A liên kết với trạm thu</a:t>
            </a:r>
          </a:p>
          <a:p>
            <a:pPr>
              <a:lnSpc>
                <a:spcPct val="80000"/>
              </a:lnSpc>
            </a:pPr>
            <a:r>
              <a:rPr lang="en-GB" sz="2600"/>
              <a:t>Trạm thu biết được code của A</a:t>
            </a:r>
          </a:p>
          <a:p>
            <a:pPr>
              <a:lnSpc>
                <a:spcPct val="80000"/>
              </a:lnSpc>
            </a:pPr>
            <a:r>
              <a:rPr lang="en-GB" sz="2600"/>
              <a:t>Giả sử liên kết đã được đồng bộ rồi</a:t>
            </a:r>
          </a:p>
          <a:p>
            <a:pPr>
              <a:lnSpc>
                <a:spcPct val="80000"/>
              </a:lnSpc>
            </a:pPr>
            <a:r>
              <a:rPr lang="en-US" sz="2600"/>
              <a:t>Thuê bao </a:t>
            </a:r>
            <a:r>
              <a:rPr lang="en-GB" sz="2600"/>
              <a:t>A muốn gửi bit 1</a:t>
            </a:r>
          </a:p>
          <a:p>
            <a:pPr lvl="1">
              <a:lnSpc>
                <a:spcPct val="80000"/>
              </a:lnSpc>
            </a:pPr>
            <a:r>
              <a:rPr lang="en-GB" sz="2200"/>
              <a:t>Sẽ gửi một chuỗi &lt;1,-1,-1,1,-1,1&gt;</a:t>
            </a:r>
          </a:p>
          <a:p>
            <a:pPr lvl="2">
              <a:lnSpc>
                <a:spcPct val="80000"/>
              </a:lnSpc>
            </a:pPr>
            <a:r>
              <a:rPr lang="en-GB"/>
              <a:t>Mã của A</a:t>
            </a:r>
          </a:p>
          <a:p>
            <a:pPr>
              <a:lnSpc>
                <a:spcPct val="80000"/>
              </a:lnSpc>
            </a:pPr>
            <a:r>
              <a:rPr lang="en-US" sz="2600"/>
              <a:t>Thuê bao </a:t>
            </a:r>
            <a:r>
              <a:rPr lang="en-GB" sz="2600"/>
              <a:t>A muốn gửi bit 1</a:t>
            </a:r>
          </a:p>
          <a:p>
            <a:pPr lvl="1">
              <a:lnSpc>
                <a:spcPct val="80000"/>
              </a:lnSpc>
            </a:pPr>
            <a:r>
              <a:rPr lang="en-GB" sz="2200"/>
              <a:t>Sẽ gửi một chuỗi &lt;-1,1,1,-1,1,-1&gt;</a:t>
            </a:r>
          </a:p>
          <a:p>
            <a:pPr lvl="2">
              <a:lnSpc>
                <a:spcPct val="80000"/>
              </a:lnSpc>
            </a:pPr>
            <a:r>
              <a:rPr lang="en-GB"/>
              <a:t>Nghịch đảo Mã của A</a:t>
            </a:r>
          </a:p>
          <a:p>
            <a:pPr>
              <a:lnSpc>
                <a:spcPct val="80000"/>
              </a:lnSpc>
            </a:pPr>
            <a:r>
              <a:rPr lang="en-GB" sz="2600"/>
              <a:t>Trạm giải mã loại bỏ các kênh của thuê bao khác khi sử dụng mã của t</a:t>
            </a:r>
            <a:r>
              <a:rPr lang="en-US" sz="2600"/>
              <a:t>huê bao </a:t>
            </a:r>
            <a:r>
              <a:rPr lang="en-GB" sz="2600"/>
              <a:t>A để giải mã (Orthogonal codes)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GB"/>
              <a:t>CDMA cho DSSS</a:t>
            </a:r>
          </a:p>
        </p:txBody>
      </p:sp>
      <p:sp>
        <p:nvSpPr>
          <p:cNvPr id="237571" name="Rectangle 3"/>
          <p:cNvSpPr>
            <a:spLocks noGrp="1" noChangeArrowheads="1"/>
          </p:cNvSpPr>
          <p:nvPr>
            <p:ph type="body" idx="1"/>
          </p:nvPr>
        </p:nvSpPr>
        <p:spPr/>
        <p:txBody>
          <a:bodyPr/>
          <a:lstStyle/>
          <a:p>
            <a:r>
              <a:rPr lang="en-GB"/>
              <a:t>n t</a:t>
            </a:r>
            <a:r>
              <a:rPr lang="en-US"/>
              <a:t>huê bao </a:t>
            </a:r>
            <a:r>
              <a:rPr lang="en-GB"/>
              <a:t>sử dụng chuỗi PN trực giao khác nhau</a:t>
            </a:r>
          </a:p>
          <a:p>
            <a:r>
              <a:rPr lang="en-GB"/>
              <a:t>Điều chế các luồng dữ liệu của t</a:t>
            </a:r>
            <a:r>
              <a:rPr lang="en-US"/>
              <a:t>huê bao </a:t>
            </a:r>
            <a:r>
              <a:rPr lang="en-GB"/>
              <a:t>với BPSK</a:t>
            </a:r>
          </a:p>
          <a:p>
            <a:r>
              <a:rPr lang="en-GB"/>
              <a:t>Nhân với mã trải của từng t</a:t>
            </a:r>
            <a:r>
              <a:rPr lang="en-US"/>
              <a:t>huê bao </a:t>
            </a:r>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GB"/>
              <a:t>CDMA in a DSSS Environment</a:t>
            </a:r>
          </a:p>
        </p:txBody>
      </p:sp>
      <p:pic>
        <p:nvPicPr>
          <p:cNvPr id="238595" name="Picture 3"/>
          <p:cNvPicPr>
            <a:picLocks noChangeAspect="1" noChangeArrowheads="1"/>
          </p:cNvPicPr>
          <p:nvPr/>
        </p:nvPicPr>
        <p:blipFill>
          <a:blip r:embed="rId2">
            <a:extLst>
              <a:ext uri="{28A0092B-C50C-407E-A947-70E740481C1C}">
                <a14:useLocalDpi xmlns:a14="http://schemas.microsoft.com/office/drawing/2010/main" val="0"/>
              </a:ext>
            </a:extLst>
          </a:blip>
          <a:srcRect b="10974"/>
          <a:stretch>
            <a:fillRect/>
          </a:stretch>
        </p:blipFill>
        <p:spPr bwMode="auto">
          <a:xfrm>
            <a:off x="533400" y="1371600"/>
            <a:ext cx="8077200" cy="544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GB"/>
              <a:t>Seven Channel CDMA Encoding and Decoding</a:t>
            </a:r>
          </a:p>
        </p:txBody>
      </p:sp>
      <p:pic>
        <p:nvPicPr>
          <p:cNvPr id="239619" name="Picture 3"/>
          <p:cNvPicPr>
            <a:picLocks noChangeAspect="1" noChangeArrowheads="1"/>
          </p:cNvPicPr>
          <p:nvPr/>
        </p:nvPicPr>
        <p:blipFill>
          <a:blip r:embed="rId2">
            <a:extLst>
              <a:ext uri="{28A0092B-C50C-407E-A947-70E740481C1C}">
                <a14:useLocalDpi xmlns:a14="http://schemas.microsoft.com/office/drawing/2010/main" val="0"/>
              </a:ext>
            </a:extLst>
          </a:blip>
          <a:srcRect b="17592"/>
          <a:stretch>
            <a:fillRect/>
          </a:stretch>
        </p:blipFill>
        <p:spPr bwMode="auto">
          <a:xfrm>
            <a:off x="152400" y="1743075"/>
            <a:ext cx="87630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Ưu điểm của CDMA</a:t>
            </a:r>
          </a:p>
        </p:txBody>
      </p:sp>
      <p:sp>
        <p:nvSpPr>
          <p:cNvPr id="243715" name="Rectangle 3"/>
          <p:cNvSpPr>
            <a:spLocks noGrp="1" noChangeArrowheads="1"/>
          </p:cNvSpPr>
          <p:nvPr>
            <p:ph type="body" idx="1"/>
          </p:nvPr>
        </p:nvSpPr>
        <p:spPr/>
        <p:txBody>
          <a:bodyPr/>
          <a:lstStyle/>
          <a:p>
            <a:pPr>
              <a:lnSpc>
                <a:spcPct val="80000"/>
              </a:lnSpc>
            </a:pPr>
            <a:r>
              <a:rPr lang="en-US" sz="2600"/>
              <a:t>Hiệu suất tái sử dụng tần số trải phổ cao và điều khiển năng lượng, nên nó cho phép quản lý số lượng thuê bao cao gấp 5 - 20 lần so với công nghệ GSM. </a:t>
            </a:r>
          </a:p>
          <a:p>
            <a:pPr>
              <a:lnSpc>
                <a:spcPct val="80000"/>
              </a:lnSpc>
            </a:pPr>
            <a:r>
              <a:rPr lang="en-US" sz="2600"/>
              <a:t>Áp dụng kỹ thuật mã trải phổ, CDMA nâng chất lượng thoại lên ngang bằng với hệ thống điện thoại hữu tuyến. </a:t>
            </a:r>
          </a:p>
          <a:p>
            <a:pPr>
              <a:lnSpc>
                <a:spcPct val="80000"/>
              </a:lnSpc>
            </a:pPr>
            <a:r>
              <a:rPr lang="en-US" sz="2600"/>
              <a:t>Với công nghệ CDMA, ở vùng chuyển giao, thuê bao có thể liên lạc với 2 hoặc 3 trạm thu phát cùng một lúc, do đó cuộc gọi không bị ngắt quãng, làm giảm đáng kể xác suất rớt cuộc gọi.</a:t>
            </a:r>
            <a:br>
              <a:rPr lang="en-US" sz="2600"/>
            </a:br>
            <a:endParaRPr lang="en-US" sz="2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Bảo mật trong CDMA </a:t>
            </a:r>
          </a:p>
        </p:txBody>
      </p:sp>
      <p:sp>
        <p:nvSpPr>
          <p:cNvPr id="244739" name="Rectangle 3"/>
          <p:cNvSpPr>
            <a:spLocks noGrp="1" noChangeArrowheads="1"/>
          </p:cNvSpPr>
          <p:nvPr>
            <p:ph type="body" idx="1"/>
          </p:nvPr>
        </p:nvSpPr>
        <p:spPr/>
        <p:txBody>
          <a:bodyPr/>
          <a:lstStyle/>
          <a:p>
            <a:r>
              <a:rPr lang="en-US" sz="2600"/>
              <a:t>Trong vấn đề bảo mật, CDMA cung cấp chế độ bảo mật cao nhờ sử dụng tín hiệu trải băng phổ rộng. </a:t>
            </a:r>
          </a:p>
          <a:p>
            <a:r>
              <a:rPr lang="en-US" sz="2600"/>
              <a:t>Các tín hiệu băng rộng khó bị dò ra vì nó xuất hiện ở mức nhiễu, những người có ý định nghe trộm sẽ chỉ nghe được những tín hiệu vô nghĩa. </a:t>
            </a:r>
          </a:p>
          <a:p>
            <a:r>
              <a:rPr lang="en-US" sz="2600"/>
              <a:t>Với tốc độ truyền nhanh hơn các công nghệ hiện có, nhà cung cấp dịch vụ có thể triển khai nhiều tùy chọn dịch vụ như thoại, thoại và dữ liệu, fax, Internet...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819400"/>
            <a:ext cx="8229600" cy="1139825"/>
          </a:xfrm>
        </p:spPr>
        <p:txBody>
          <a:bodyPr/>
          <a:lstStyle/>
          <a:p>
            <a:pPr algn="ctr"/>
            <a:r>
              <a:rPr lang="en-US"/>
              <a:t>HẾT CHƯƠNG 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Điều chế và giải điều chế</a:t>
            </a:r>
          </a:p>
        </p:txBody>
      </p:sp>
      <p:pic>
        <p:nvPicPr>
          <p:cNvPr id="143364" name="Picture 4"/>
          <p:cNvPicPr>
            <a:picLocks noChangeAspect="1" noChangeArrowheads="1"/>
          </p:cNvPicPr>
          <p:nvPr/>
        </p:nvPicPr>
        <p:blipFill>
          <a:blip r:embed="rId2">
            <a:extLst>
              <a:ext uri="{28A0092B-C50C-407E-A947-70E740481C1C}">
                <a14:useLocalDpi xmlns:a14="http://schemas.microsoft.com/office/drawing/2010/main" val="0"/>
              </a:ext>
            </a:extLst>
          </a:blip>
          <a:srcRect t="22275" r="2525" b="45427"/>
          <a:stretch>
            <a:fillRect/>
          </a:stretch>
        </p:blipFill>
        <p:spPr bwMode="auto">
          <a:xfrm>
            <a:off x="0" y="2514600"/>
            <a:ext cx="88995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Công nghệ trải phổ</a:t>
            </a:r>
          </a:p>
        </p:txBody>
      </p:sp>
      <p:sp>
        <p:nvSpPr>
          <p:cNvPr id="178179" name="Rectangle 3"/>
          <p:cNvSpPr>
            <a:spLocks noGrp="1" noChangeArrowheads="1"/>
          </p:cNvSpPr>
          <p:nvPr>
            <p:ph type="body" idx="1"/>
          </p:nvPr>
        </p:nvSpPr>
        <p:spPr>
          <a:xfrm>
            <a:off x="457200" y="1371600"/>
            <a:ext cx="8229600" cy="4724400"/>
          </a:xfrm>
        </p:spPr>
        <p:txBody>
          <a:bodyPr/>
          <a:lstStyle/>
          <a:p>
            <a:pPr>
              <a:lnSpc>
                <a:spcPct val="90000"/>
              </a:lnSpc>
            </a:pPr>
            <a:r>
              <a:rPr lang="en-US" sz="2600"/>
              <a:t>Công nghệ trải phổ cho phép truyền băng hẹp và trải chúng ra trên một vùng tần số lớn hơn nhiều. Bằng việc sử dụng phổ tần số rộng hơn, sẽ giảm được khả năng dữ liệu sẽ bị hư hỏng hay jammed.</a:t>
            </a:r>
          </a:p>
          <a:p>
            <a:pPr>
              <a:lnSpc>
                <a:spcPct val="90000"/>
              </a:lnSpc>
            </a:pPr>
            <a:r>
              <a:rPr lang="en-US" sz="2600"/>
              <a:t>Một máy phá sóng băng hẹp cố gắng jamming tín hiệu trải phổ sẽ giống như là việc ngăn chặn một phần nhỏ thông tin nằm trong dãy tần số băng hẹp. Nên hầu hết thông tin sẽ được nhận mà không thấy lỗi. </a:t>
            </a:r>
          </a:p>
          <a:p>
            <a:pPr>
              <a:lnSpc>
                <a:spcPct val="90000"/>
              </a:lnSpc>
            </a:pPr>
            <a:r>
              <a:rPr lang="en-US" sz="2600"/>
              <a:t>Ngày nay thì các bộ phát tần số (</a:t>
            </a:r>
            <a:r>
              <a:rPr lang="en-US" sz="2600" b="1"/>
              <a:t>RF radios</a:t>
            </a:r>
            <a:r>
              <a:rPr lang="en-US" sz="2600"/>
              <a:t>) trải phổ có thể truyền lại bất kỳ một lượng thông tin nhỏ nào đã bị mất do nhiễu băng hẹp.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z="3800"/>
              <a:t>Một số đặc điểm của điều chế trải phổ</a:t>
            </a:r>
          </a:p>
        </p:txBody>
      </p:sp>
      <p:sp>
        <p:nvSpPr>
          <p:cNvPr id="142339" name="Rectangle 3"/>
          <p:cNvSpPr>
            <a:spLocks noGrp="1" noChangeArrowheads="1"/>
          </p:cNvSpPr>
          <p:nvPr>
            <p:ph type="body" idx="1"/>
          </p:nvPr>
        </p:nvSpPr>
        <p:spPr>
          <a:xfrm>
            <a:off x="457200" y="1600200"/>
            <a:ext cx="8229600" cy="4572000"/>
          </a:xfrm>
        </p:spPr>
        <p:txBody>
          <a:bodyPr/>
          <a:lstStyle/>
          <a:p>
            <a:pPr>
              <a:lnSpc>
                <a:spcPct val="90000"/>
              </a:lnSpc>
            </a:pPr>
            <a:r>
              <a:rPr lang="en-US" sz="2600"/>
              <a:t>Khả năng chống lại nhiễu cố ý và không cố ý là đặc điểm quan trọng đối với thông tin trong các vùng đông đúc như thành phố. Cho mức độ bảo mật nhất định nhờ dùng các mã trải giả ngẫu nhiên làm cho nó khó bị nghe trộm.</a:t>
            </a:r>
          </a:p>
          <a:p>
            <a:pPr>
              <a:lnSpc>
                <a:spcPct val="90000"/>
              </a:lnSpc>
            </a:pPr>
            <a:r>
              <a:rPr lang="en-US" sz="2600"/>
              <a:t>Có khả năng loại bỏ hoặc giảm nhẹ ảnh hưởng của truyền lan đa đường, có thể là vật cản lớn trong thông tin thành phố;</a:t>
            </a:r>
          </a:p>
          <a:p>
            <a:pPr>
              <a:lnSpc>
                <a:spcPct val="90000"/>
              </a:lnSpc>
            </a:pPr>
            <a:r>
              <a:rPr lang="en-US" sz="2600"/>
              <a:t>Có thể chia sẻ cùng băng tần với các người dùng khác, nhờ tính chất tín hiệu giống như tạp âm của nó; Có thể dùng cho thông tin vệ tinh trong CDMA.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Hệ thống trải phổ</a:t>
            </a:r>
          </a:p>
        </p:txBody>
      </p:sp>
      <p:sp>
        <p:nvSpPr>
          <p:cNvPr id="145411" name="Rectangle 3"/>
          <p:cNvSpPr>
            <a:spLocks noGrp="1" noChangeArrowheads="1"/>
          </p:cNvSpPr>
          <p:nvPr>
            <p:ph type="body" idx="1"/>
          </p:nvPr>
        </p:nvSpPr>
        <p:spPr/>
        <p:txBody>
          <a:bodyPr/>
          <a:lstStyle/>
          <a:p>
            <a:r>
              <a:rPr lang="en-US" sz="2600"/>
              <a:t>Để biến đổi tín hiệu phát thành tín hiệu giống như tạp âm, ta dùng mã được giả thiết là ngẫu nhiên để mãhóa tin tức. </a:t>
            </a:r>
          </a:p>
          <a:p>
            <a:r>
              <a:rPr lang="en-US" sz="2600"/>
              <a:t>Máy thu phải biết được đó là mã nào để tạo ra một mã y hệt và đồng bộ với mã phát đi để giải mã tin tức. Do đó mã giả ngẫu nhiên phải là tất định. </a:t>
            </a:r>
          </a:p>
          <a:p>
            <a:r>
              <a:rPr lang="en-US" sz="2600"/>
              <a:t>Tín hiệu phát được biến đổi bởi mã sao cho tín hiệu nhận được có dải thông xấp xỉ dải thông của tín hiệu ngẫu nhiên. Có thể xem việc biến đổi như là quá trình mã hóa</a:t>
            </a:r>
          </a:p>
          <a:p>
            <a:endParaRPr lang="en-US"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Hệ thống trải phổ cơ bản</a:t>
            </a:r>
          </a:p>
        </p:txBody>
      </p:sp>
      <p:sp>
        <p:nvSpPr>
          <p:cNvPr id="144387" name="Rectangle 3"/>
          <p:cNvSpPr>
            <a:spLocks noGrp="1" noChangeArrowheads="1"/>
          </p:cNvSpPr>
          <p:nvPr>
            <p:ph type="body" idx="1"/>
          </p:nvPr>
        </p:nvSpPr>
        <p:spPr>
          <a:xfrm>
            <a:off x="381000" y="1295400"/>
            <a:ext cx="8229600" cy="4800600"/>
          </a:xfrm>
        </p:spPr>
        <p:txBody>
          <a:bodyPr/>
          <a:lstStyle/>
          <a:p>
            <a:pPr>
              <a:lnSpc>
                <a:spcPct val="80000"/>
              </a:lnSpc>
            </a:pPr>
            <a:r>
              <a:rPr lang="en-US" sz="2600"/>
              <a:t>Trải phổ nhảy tần (Frequency Hopping </a:t>
            </a:r>
            <a:r>
              <a:rPr lang="en-GB" sz="2600"/>
              <a:t>Spread Spectrum FHSS</a:t>
            </a:r>
            <a:r>
              <a:rPr lang="en-US" sz="2600"/>
              <a:t>): Hệ thống trải phổ bằng cách nhảy tần số sóng mang của nó trên một tập lớn các tần số, mẫu nhảy tần là giả ngẫu nhiên. </a:t>
            </a:r>
          </a:p>
          <a:p>
            <a:pPr>
              <a:lnSpc>
                <a:spcPct val="80000"/>
              </a:lnSpc>
            </a:pPr>
            <a:r>
              <a:rPr lang="en-US" sz="2600"/>
              <a:t>Trải phổ dãy trực tiếp (Direct Sequence </a:t>
            </a:r>
            <a:r>
              <a:rPr lang="en-GB" sz="2600"/>
              <a:t>Spread Spectrum DSSS</a:t>
            </a:r>
            <a:r>
              <a:rPr lang="en-US" sz="2600"/>
              <a:t>): Hệ thống trải phổ nhờ nhân nguồn với tín hiệu giả ngẫu nhiên</a:t>
            </a:r>
          </a:p>
          <a:p>
            <a:pPr>
              <a:lnSpc>
                <a:spcPct val="80000"/>
              </a:lnSpc>
            </a:pPr>
            <a:r>
              <a:rPr lang="en-US" sz="2600"/>
              <a:t>Trải phổ nhảy thời gian (Time Hopping </a:t>
            </a:r>
            <a:r>
              <a:rPr lang="en-GB" sz="2600"/>
              <a:t>Spread Spectrum THSS</a:t>
            </a:r>
            <a:r>
              <a:rPr lang="en-US" sz="2600"/>
              <a:t>): khối các bít dữ liệu được nén và phát đi một cách gián đoạn trong một hoặc nhiều khe thời gian trong một khung. Mẫu nhảy thời gian giả ngẫu nhiên xác định khe thời gian nào được dùng để truyền trong mỗi khung.</a:t>
            </a:r>
          </a:p>
          <a:p>
            <a:pPr>
              <a:lnSpc>
                <a:spcPct val="80000"/>
              </a:lnSpc>
            </a:pPr>
            <a:endParaRPr lang="en-US" sz="2600"/>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1016</TotalTime>
  <Words>2909</Words>
  <Application>Microsoft Office PowerPoint</Application>
  <PresentationFormat>On-screen Show (4:3)</PresentationFormat>
  <Paragraphs>157</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Times New Roman</vt:lpstr>
      <vt:lpstr>Wingdings</vt:lpstr>
      <vt:lpstr>Symbol</vt:lpstr>
      <vt:lpstr>.VnTime</vt:lpstr>
      <vt:lpstr>Edge</vt:lpstr>
      <vt:lpstr>CHƯƠNG 9 TRẢI PHỔ SPREAD SPECTRUM</vt:lpstr>
      <vt:lpstr>Trải phổ là gì?</vt:lpstr>
      <vt:lpstr>Phổ của tín hiệu</vt:lpstr>
      <vt:lpstr>Kỹ thuật trải phổ</vt:lpstr>
      <vt:lpstr>Điều chế và giải điều chế</vt:lpstr>
      <vt:lpstr>Công nghệ trải phổ</vt:lpstr>
      <vt:lpstr>Một số đặc điểm của điều chế trải phổ</vt:lpstr>
      <vt:lpstr>Hệ thống trải phổ</vt:lpstr>
      <vt:lpstr>Hệ thống trải phổ cơ bản</vt:lpstr>
      <vt:lpstr>Trải phổ nhảy tần  Frequency Hopping Spread Spectrum</vt:lpstr>
      <vt:lpstr>Dãy giả tạp (Pseudo-Noise PN)</vt:lpstr>
      <vt:lpstr>Trải phổ nhảy tần</vt:lpstr>
      <vt:lpstr>Frequency Hopping Example</vt:lpstr>
      <vt:lpstr>Frequency Hopping Example</vt:lpstr>
      <vt:lpstr>PowerPoint Presentation</vt:lpstr>
      <vt:lpstr>Các ưu nhược điểm FHSS </vt:lpstr>
      <vt:lpstr>Mô hình hệ thống trải phổ nhảy tần (Transmitter)</vt:lpstr>
      <vt:lpstr>Mô hình hệ thống trải phổ nhảy tần (Receiver)</vt:lpstr>
      <vt:lpstr>Phân loại nhảy tần Slow và Fast FHSS</vt:lpstr>
      <vt:lpstr>Nhảy tần chậm (Slow FHSS)  (M=4, k=2)</vt:lpstr>
      <vt:lpstr>Nhảy tần nhanh (Fast FHSS)   (M=4, k=2)</vt:lpstr>
      <vt:lpstr>Hoạt động</vt:lpstr>
      <vt:lpstr>Trải phổ dãy trực tiếp  Direct Sequence Spread Spectrum</vt:lpstr>
      <vt:lpstr>Direct Sequence Spread Spectrum (DSSS)</vt:lpstr>
      <vt:lpstr>Ví dụ</vt:lpstr>
      <vt:lpstr>Direct Sequence Spread Spectrum Transmitter</vt:lpstr>
      <vt:lpstr>Direct Sequence Spread Spectrum Transmitter</vt:lpstr>
      <vt:lpstr>Direct Sequence Spread Spectrum Using BPSK Example</vt:lpstr>
      <vt:lpstr>Approximate Spectrum of  DSSS Signal</vt:lpstr>
      <vt:lpstr>Vấn đề đồng bộ trong trải phổ</vt:lpstr>
      <vt:lpstr>Đồng bộ trong trải phổ</vt:lpstr>
      <vt:lpstr>Các giai đoạn của đồng bộ trong trải phổ</vt:lpstr>
      <vt:lpstr>Một số yếu tố ảnh hưởng đến việc đồng bộ </vt:lpstr>
      <vt:lpstr>Vấn đề đồng bộ</vt:lpstr>
      <vt:lpstr>Cách giải quyết</vt:lpstr>
      <vt:lpstr>Code Division Multiple Access (CDMA)</vt:lpstr>
      <vt:lpstr>Code Division Multiple Access (CDMA)</vt:lpstr>
      <vt:lpstr>Code Division Multiple Access (CDMA)</vt:lpstr>
      <vt:lpstr>Vídụ CDMA</vt:lpstr>
      <vt:lpstr>Diễn giải về CDMA</vt:lpstr>
      <vt:lpstr>CDMA cho DSSS</vt:lpstr>
      <vt:lpstr>CDMA in a DSSS Environment</vt:lpstr>
      <vt:lpstr>Seven Channel CDMA Encoding and Decoding</vt:lpstr>
      <vt:lpstr>Ưu điểm của CDMA</vt:lpstr>
      <vt:lpstr>Bảo mật trong CDMA </vt:lpstr>
      <vt:lpstr>HẾT CHƯƠNG 9</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hợp kênh (Multiplexing)</dc:title>
  <dc:creator>Hai Quang Dam</dc:creator>
  <cp:lastModifiedBy>HT</cp:lastModifiedBy>
  <cp:revision>24</cp:revision>
  <dcterms:created xsi:type="dcterms:W3CDTF">2009-11-23T02:53:01Z</dcterms:created>
  <dcterms:modified xsi:type="dcterms:W3CDTF">2012-01-06T10:35:08Z</dcterms:modified>
</cp:coreProperties>
</file>