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eMA8q9YLx6rXzeqmKA8sbUvv7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9133DB-0650-4C97-9963-23EB7A6962C9}">
  <a:tblStyle styleId="{559133DB-0650-4C97-9963-23EB7A696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c5e91913c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c5e91913c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2c5e91913c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5e91913c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5e91913c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2c5e91913c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5e91913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5e91913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2c5e91913c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c5e91913c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c5e91913c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2c5e91913c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c5e91913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c5e91913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2c5e91913c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5e91913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5e91913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2c5e91913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5e91913c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5e91913c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2c5e91913c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c5e91913c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c5e91913c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2c5e91913c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c5e91913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c5e91913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2c5e91913c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arn.microsoft.com/en-us/aspnet/web-api/overview/advanced/calling-a-web-api-from-a-net-clien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jsonplaceholder.typicode.com/tod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Fundamental Network Programming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REST</a:t>
            </a:r>
            <a:r>
              <a:rPr lang="en-US"/>
              <a:t>ful API communication</a:t>
            </a:r>
            <a:r>
              <a:rPr lang="en-US"/>
              <a:t> C#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8258629" y="6150644"/>
            <a:ext cx="3635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202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c5e91913c_0_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RESTful API server response</a:t>
            </a:r>
            <a:endParaRPr/>
          </a:p>
        </p:txBody>
      </p:sp>
      <p:sp>
        <p:nvSpPr>
          <p:cNvPr id="185" name="Google Shape;185;g22c5e91913c_0_58"/>
          <p:cNvSpPr txBox="1"/>
          <p:nvPr>
            <p:ph idx="1" type="body"/>
          </p:nvPr>
        </p:nvSpPr>
        <p:spPr>
          <a:xfrm>
            <a:off x="838200" y="1511125"/>
            <a:ext cx="10515600" cy="461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St</a:t>
            </a:r>
            <a:r>
              <a:rPr lang="en-US"/>
              <a:t>atus code: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Message body: JSON/XML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Headers</a:t>
            </a:r>
            <a:endParaRPr/>
          </a:p>
        </p:txBody>
      </p:sp>
      <p:graphicFrame>
        <p:nvGraphicFramePr>
          <p:cNvPr id="186" name="Google Shape;186;g22c5e91913c_0_58"/>
          <p:cNvGraphicFramePr/>
          <p:nvPr/>
        </p:nvGraphicFramePr>
        <p:xfrm>
          <a:off x="2586200" y="1932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{559133DB-0650-4C97-9963-23EB7A6962C9}</a:tableStyleId>
              </a:tblPr>
              <a:tblGrid>
                <a:gridCol w="1784475"/>
                <a:gridCol w="6508025"/>
              </a:tblGrid>
              <a:tr h="44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A1816"/>
                          </a:solidFill>
                          <a:highlight>
                            <a:srgbClr val="FCFBF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 OK</a:t>
                      </a:r>
                      <a:endParaRPr>
                        <a:solidFill>
                          <a:srgbClr val="1A1816"/>
                        </a:solidFill>
                        <a:highlight>
                          <a:srgbClr val="FCFBF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95250" marL="95250">
                    <a:lnL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A1816"/>
                          </a:solidFill>
                          <a:highlight>
                            <a:srgbClr val="FCFBF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request was successfully completed. A 200 status is returned for a successful GET or POST method.</a:t>
                      </a:r>
                      <a:endParaRPr>
                        <a:solidFill>
                          <a:srgbClr val="1A1816"/>
                        </a:solidFill>
                        <a:highlight>
                          <a:srgbClr val="FCFBF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95250" marL="95250">
                    <a:lnL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A1816"/>
                          </a:solidFill>
                          <a:highlight>
                            <a:srgbClr val="FCFBF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 Bad Request</a:t>
                      </a:r>
                      <a:endParaRPr>
                        <a:solidFill>
                          <a:srgbClr val="1A1816"/>
                        </a:solidFill>
                        <a:highlight>
                          <a:srgbClr val="FCFBF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95250" marL="95250">
                    <a:lnL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A1816"/>
                          </a:solidFill>
                          <a:highlight>
                            <a:srgbClr val="FCFBF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request could not be processed because it contains missing or invalid information, such as a validation error on an input field, a missing required value, and so on.</a:t>
                      </a:r>
                      <a:endParaRPr>
                        <a:solidFill>
                          <a:srgbClr val="1A1816"/>
                        </a:solidFill>
                        <a:highlight>
                          <a:srgbClr val="FCFBF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95250" marL="95250">
                    <a:lnL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A1816"/>
                          </a:solidFill>
                          <a:highlight>
                            <a:srgbClr val="FCFBF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401 Unauthorized</a:t>
                      </a:r>
                      <a:endParaRPr>
                        <a:solidFill>
                          <a:srgbClr val="1A1816"/>
                        </a:solidFill>
                        <a:highlight>
                          <a:srgbClr val="FCFBF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95250" marL="95250">
                    <a:lnL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A1816"/>
                          </a:solidFill>
                          <a:highlight>
                            <a:srgbClr val="FCFBF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request is not authorized. The authentication credentials included with this request are missing or invalid.</a:t>
                      </a:r>
                      <a:endParaRPr>
                        <a:solidFill>
                          <a:srgbClr val="1A1816"/>
                        </a:solidFill>
                        <a:highlight>
                          <a:srgbClr val="FCFBF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95250" marL="95250">
                    <a:lnL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A1816"/>
                          </a:solidFill>
                          <a:highlight>
                            <a:srgbClr val="FCFBF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503 Service Unavailable</a:t>
                      </a:r>
                      <a:endParaRPr>
                        <a:solidFill>
                          <a:srgbClr val="1A1816"/>
                        </a:solidFill>
                        <a:highlight>
                          <a:srgbClr val="FCFBF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95250" marL="95250">
                    <a:lnL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A1816"/>
                          </a:solidFill>
                          <a:highlight>
                            <a:srgbClr val="FCFBF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server is unable to handle the request due to temporary overloading or maintenance of the server.</a:t>
                      </a:r>
                      <a:endParaRPr>
                        <a:solidFill>
                          <a:srgbClr val="1A1816"/>
                        </a:solidFill>
                        <a:highlight>
                          <a:srgbClr val="FCFBF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95250" marL="95250">
                    <a:lnL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ECEA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c5e91913c_0_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</a:t>
            </a:r>
            <a:r>
              <a:rPr lang="en-US"/>
              <a:t>ow to call a RESTful API with C#</a:t>
            </a:r>
            <a:endParaRPr/>
          </a:p>
        </p:txBody>
      </p:sp>
      <p:sp>
        <p:nvSpPr>
          <p:cNvPr id="193" name="Google Shape;193;g22c5e91913c_0_71"/>
          <p:cNvSpPr txBox="1"/>
          <p:nvPr>
            <p:ph idx="1" type="body"/>
          </p:nvPr>
        </p:nvSpPr>
        <p:spPr>
          <a:xfrm>
            <a:off x="838200" y="1825625"/>
            <a:ext cx="10515600" cy="503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private async void GetTasksAsync()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HttpClient client = new HttpClient();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HttpResponseMessage response = await client.GetAsync("https://jsonplaceholder.typicode.com/todos/1");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if (response.IsSuccessStatusCode)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TodoTask task = await response.Content.ReadAsAsync&lt;TodoTask&gt;();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   DisplayTodoList(task);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0099"/>
                </a:solidFill>
              </a:rPr>
              <a:t>References</a:t>
            </a:r>
            <a:endParaRPr sz="5400">
              <a:solidFill>
                <a:srgbClr val="000099"/>
              </a:solidFill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1018572" y="1516284"/>
            <a:ext cx="10836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FD"/>
              </a:buClr>
              <a:buSzPts val="1800"/>
              <a:buAutoNum type="arabicPeriod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https://learn.microsoft.com/en-us/aspnet/web-api/overview/advanced/calling-a-web-api-from-a-net-client</a:t>
            </a:r>
            <a:endParaRPr sz="1800">
              <a:solidFill>
                <a:srgbClr val="0101F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 week #6</a:t>
            </a:r>
            <a:endParaRPr/>
          </a:p>
        </p:txBody>
      </p:sp>
      <p:sp>
        <p:nvSpPr>
          <p:cNvPr id="207" name="Google Shape;20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>
                <a:solidFill>
                  <a:srgbClr val="111111"/>
                </a:solidFill>
              </a:rPr>
              <a:t>Write a client application that can call an available API for get all to do list using asynchronous programming. The application should display all tasks</a:t>
            </a:r>
            <a:r>
              <a:rPr lang="en-US" sz="3000"/>
              <a:t>.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highlight>
                  <a:srgbClr val="FFFFFF"/>
                </a:highlight>
              </a:rPr>
              <a:t>Using testing api: </a:t>
            </a:r>
            <a:r>
              <a:rPr lang="en-US" sz="3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https://jsonplaceholder.typicode.com/todos</a:t>
            </a:r>
            <a:endParaRPr sz="3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Char char="-"/>
            </a:pPr>
            <a:r>
              <a:rPr lang="en-US" sz="3000">
                <a:solidFill>
                  <a:srgbClr val="212121"/>
                </a:solidFill>
                <a:highlight>
                  <a:srgbClr val="FFFFFF"/>
                </a:highlight>
              </a:rPr>
              <a:t>Try with another api.</a:t>
            </a:r>
            <a:endParaRPr sz="3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UcPeriod"/>
            </a:pPr>
            <a:r>
              <a:rPr lang="en-US" sz="2400"/>
              <a:t>What is RESTful API</a:t>
            </a:r>
            <a:endParaRPr/>
          </a:p>
          <a:p>
            <a:pPr indent="-571500" lvl="1" marL="1028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lang="en-US" sz="2000"/>
              <a:t>HTTP, JSON</a:t>
            </a:r>
            <a:endParaRPr/>
          </a:p>
          <a:p>
            <a:pPr indent="-571500" lvl="1" marL="1028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UcPeriod"/>
            </a:pPr>
            <a:r>
              <a:rPr lang="en-US" sz="2000"/>
              <a:t>RESTful API client request</a:t>
            </a:r>
            <a:endParaRPr sz="2000"/>
          </a:p>
          <a:p>
            <a:pPr indent="-571500" lvl="1" marL="1028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AutoNum type="romanUcPeriod"/>
            </a:pPr>
            <a:r>
              <a:rPr lang="en-US" sz="2000"/>
              <a:t>RESTful API server response</a:t>
            </a:r>
            <a:endParaRPr sz="2000"/>
          </a:p>
          <a:p>
            <a:pPr indent="-571500" lvl="1" marL="1028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AutoNum type="romanUcPeriod"/>
            </a:pPr>
            <a:r>
              <a:rPr lang="en-US" sz="2000"/>
              <a:t>Download JSON data from a RESTful API with C#</a:t>
            </a:r>
            <a:endParaRPr sz="2000"/>
          </a:p>
          <a:p>
            <a:pPr indent="-419100" lvl="0" marL="5715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5e91913c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US"/>
              <a:t>What is an API (Application Program Interface)?</a:t>
            </a:r>
            <a:endParaRPr/>
          </a:p>
        </p:txBody>
      </p:sp>
      <p:sp>
        <p:nvSpPr>
          <p:cNvPr id="103" name="Google Shape;103;g22c5e91913c_0_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g22c5e91913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50" y="2266800"/>
            <a:ext cx="2584876" cy="2584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g22c5e91913c_0_9"/>
          <p:cNvCxnSpPr/>
          <p:nvPr/>
        </p:nvCxnSpPr>
        <p:spPr>
          <a:xfrm>
            <a:off x="3437850" y="3083000"/>
            <a:ext cx="17580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g22c5e91913c_0_9"/>
          <p:cNvSpPr/>
          <p:nvPr/>
        </p:nvSpPr>
        <p:spPr>
          <a:xfrm>
            <a:off x="5321125" y="2536850"/>
            <a:ext cx="2148600" cy="195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API</a:t>
            </a:r>
            <a:endParaRPr sz="3000"/>
          </a:p>
        </p:txBody>
      </p:sp>
      <p:sp>
        <p:nvSpPr>
          <p:cNvPr id="107" name="Google Shape;107;g22c5e91913c_0_9"/>
          <p:cNvSpPr/>
          <p:nvPr/>
        </p:nvSpPr>
        <p:spPr>
          <a:xfrm>
            <a:off x="9281425" y="2610950"/>
            <a:ext cx="1953300" cy="18051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Database</a:t>
            </a:r>
            <a:endParaRPr sz="3000"/>
          </a:p>
        </p:txBody>
      </p:sp>
      <p:cxnSp>
        <p:nvCxnSpPr>
          <p:cNvPr id="108" name="Google Shape;108;g22c5e91913c_0_9"/>
          <p:cNvCxnSpPr/>
          <p:nvPr/>
        </p:nvCxnSpPr>
        <p:spPr>
          <a:xfrm>
            <a:off x="7469725" y="3189600"/>
            <a:ext cx="17580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g22c5e91913c_0_9"/>
          <p:cNvCxnSpPr/>
          <p:nvPr/>
        </p:nvCxnSpPr>
        <p:spPr>
          <a:xfrm rot="10800000">
            <a:off x="7458450" y="3962000"/>
            <a:ext cx="182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g22c5e91913c_0_9"/>
          <p:cNvCxnSpPr/>
          <p:nvPr/>
        </p:nvCxnSpPr>
        <p:spPr>
          <a:xfrm flipH="1">
            <a:off x="3421575" y="3913150"/>
            <a:ext cx="1888200" cy="3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g22c5e91913c_0_9"/>
          <p:cNvSpPr txBox="1"/>
          <p:nvPr/>
        </p:nvSpPr>
        <p:spPr>
          <a:xfrm>
            <a:off x="3714575" y="2728150"/>
            <a:ext cx="14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http request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2c5e91913c_0_9"/>
          <p:cNvSpPr txBox="1"/>
          <p:nvPr/>
        </p:nvSpPr>
        <p:spPr>
          <a:xfrm>
            <a:off x="3674575" y="3913150"/>
            <a:ext cx="14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http response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2c5e91913c_0_9"/>
          <p:cNvSpPr txBox="1"/>
          <p:nvPr/>
        </p:nvSpPr>
        <p:spPr>
          <a:xfrm>
            <a:off x="7634875" y="4146950"/>
            <a:ext cx="14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requested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2c5e91913c_0_9"/>
          <p:cNvSpPr txBox="1"/>
          <p:nvPr/>
        </p:nvSpPr>
        <p:spPr>
          <a:xfrm>
            <a:off x="7634875" y="2610863"/>
            <a:ext cx="148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data request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c5e91913c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US"/>
              <a:t>REST (Representational State Transfer)?</a:t>
            </a:r>
            <a:endParaRPr/>
          </a:p>
        </p:txBody>
      </p:sp>
      <p:sp>
        <p:nvSpPr>
          <p:cNvPr id="121" name="Google Shape;121;g22c5e91913c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3000"/>
              <a:t>Uniform interface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3000">
                <a:solidFill>
                  <a:srgbClr val="212121"/>
                </a:solidFill>
                <a:highlight>
                  <a:srgbClr val="FFFFFF"/>
                </a:highlight>
              </a:rPr>
              <a:t>Client-server based</a:t>
            </a:r>
            <a:endParaRPr sz="3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3000"/>
              <a:t>Statelessness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3000"/>
              <a:t>Layered system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3000"/>
              <a:t>Cacheability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3000"/>
              <a:t>Code on demand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c5e91913c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What is RESTful API?</a:t>
            </a:r>
            <a:endParaRPr/>
          </a:p>
        </p:txBody>
      </p:sp>
      <p:sp>
        <p:nvSpPr>
          <p:cNvPr id="128" name="Google Shape;128;g22c5e91913c_0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g22c5e91913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50" y="2266800"/>
            <a:ext cx="2584876" cy="2584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22c5e91913c_0_16"/>
          <p:cNvCxnSpPr/>
          <p:nvPr/>
        </p:nvCxnSpPr>
        <p:spPr>
          <a:xfrm>
            <a:off x="3437850" y="3083000"/>
            <a:ext cx="17580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g22c5e91913c_0_16"/>
          <p:cNvSpPr/>
          <p:nvPr/>
        </p:nvSpPr>
        <p:spPr>
          <a:xfrm>
            <a:off x="5321125" y="2536850"/>
            <a:ext cx="2148600" cy="195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API</a:t>
            </a:r>
            <a:endParaRPr sz="3000"/>
          </a:p>
        </p:txBody>
      </p:sp>
      <p:sp>
        <p:nvSpPr>
          <p:cNvPr id="132" name="Google Shape;132;g22c5e91913c_0_16"/>
          <p:cNvSpPr/>
          <p:nvPr/>
        </p:nvSpPr>
        <p:spPr>
          <a:xfrm>
            <a:off x="9281425" y="2610950"/>
            <a:ext cx="1953300" cy="18051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Database</a:t>
            </a:r>
            <a:endParaRPr sz="3000"/>
          </a:p>
        </p:txBody>
      </p:sp>
      <p:cxnSp>
        <p:nvCxnSpPr>
          <p:cNvPr id="133" name="Google Shape;133;g22c5e91913c_0_16"/>
          <p:cNvCxnSpPr/>
          <p:nvPr/>
        </p:nvCxnSpPr>
        <p:spPr>
          <a:xfrm>
            <a:off x="7469725" y="3189600"/>
            <a:ext cx="17580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g22c5e91913c_0_16"/>
          <p:cNvCxnSpPr/>
          <p:nvPr/>
        </p:nvCxnSpPr>
        <p:spPr>
          <a:xfrm rot="10800000">
            <a:off x="7458450" y="3962000"/>
            <a:ext cx="182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g22c5e91913c_0_16"/>
          <p:cNvCxnSpPr/>
          <p:nvPr/>
        </p:nvCxnSpPr>
        <p:spPr>
          <a:xfrm flipH="1">
            <a:off x="3421575" y="3913150"/>
            <a:ext cx="1888200" cy="3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g22c5e91913c_0_16"/>
          <p:cNvSpPr txBox="1"/>
          <p:nvPr/>
        </p:nvSpPr>
        <p:spPr>
          <a:xfrm>
            <a:off x="3509425" y="2463425"/>
            <a:ext cx="214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GET/POST/PUT/DELETE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 request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2c5e91913c_0_16"/>
          <p:cNvSpPr txBox="1"/>
          <p:nvPr/>
        </p:nvSpPr>
        <p:spPr>
          <a:xfrm>
            <a:off x="3674575" y="3913150"/>
            <a:ext cx="148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 response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JSON/XML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2c5e91913c_0_16"/>
          <p:cNvSpPr txBox="1"/>
          <p:nvPr/>
        </p:nvSpPr>
        <p:spPr>
          <a:xfrm>
            <a:off x="7634875" y="4146950"/>
            <a:ext cx="17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requested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2c5e91913c_0_16"/>
          <p:cNvSpPr txBox="1"/>
          <p:nvPr/>
        </p:nvSpPr>
        <p:spPr>
          <a:xfrm>
            <a:off x="7634875" y="2610863"/>
            <a:ext cx="14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 request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5e91913c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</a:t>
            </a:r>
            <a:endParaRPr/>
          </a:p>
        </p:txBody>
      </p:sp>
      <p:sp>
        <p:nvSpPr>
          <p:cNvPr id="146" name="Google Shape;146;g22c5e91913c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3000"/>
              <a:t>Method</a:t>
            </a:r>
            <a:endParaRPr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3000"/>
              <a:t>Request</a:t>
            </a:r>
            <a:endParaRPr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3000"/>
              <a:t>Response</a:t>
            </a:r>
            <a:endParaRPr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3000"/>
              <a:t>Status code</a:t>
            </a:r>
            <a:endParaRPr sz="3000"/>
          </a:p>
        </p:txBody>
      </p:sp>
      <p:sp>
        <p:nvSpPr>
          <p:cNvPr id="147" name="Google Shape;147;g22c5e91913c_1_0"/>
          <p:cNvSpPr txBox="1"/>
          <p:nvPr>
            <p:ph idx="1" type="body"/>
          </p:nvPr>
        </p:nvSpPr>
        <p:spPr>
          <a:xfrm>
            <a:off x="3714575" y="2415595"/>
            <a:ext cx="8260500" cy="27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22c5e91913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407" y="2694965"/>
            <a:ext cx="2030529" cy="16368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g22c5e91913c_1_0"/>
          <p:cNvCxnSpPr/>
          <p:nvPr/>
        </p:nvCxnSpPr>
        <p:spPr>
          <a:xfrm flipH="1" rot="10800000">
            <a:off x="5756803" y="3196883"/>
            <a:ext cx="31503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g22c5e91913c_1_0"/>
          <p:cNvSpPr/>
          <p:nvPr/>
        </p:nvSpPr>
        <p:spPr>
          <a:xfrm>
            <a:off x="9063403" y="2894933"/>
            <a:ext cx="1687800" cy="123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API</a:t>
            </a:r>
            <a:endParaRPr sz="3000"/>
          </a:p>
        </p:txBody>
      </p:sp>
      <p:cxnSp>
        <p:nvCxnSpPr>
          <p:cNvPr id="151" name="Google Shape;151;g22c5e91913c_1_0"/>
          <p:cNvCxnSpPr/>
          <p:nvPr/>
        </p:nvCxnSpPr>
        <p:spPr>
          <a:xfrm flipH="1">
            <a:off x="5744050" y="3734100"/>
            <a:ext cx="3309600" cy="2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g22c5e91913c_1_0"/>
          <p:cNvSpPr txBox="1"/>
          <p:nvPr/>
        </p:nvSpPr>
        <p:spPr>
          <a:xfrm>
            <a:off x="6382170" y="2449675"/>
            <a:ext cx="2410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GET/POST/PUT/DELETE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 request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2c5e91913c_1_0"/>
          <p:cNvSpPr txBox="1"/>
          <p:nvPr/>
        </p:nvSpPr>
        <p:spPr>
          <a:xfrm>
            <a:off x="6376323" y="3758100"/>
            <a:ext cx="293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 response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JSON/XML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Status code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c5e91913c_0_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</a:t>
            </a:r>
            <a:r>
              <a:rPr lang="en-US"/>
              <a:t>ON (</a:t>
            </a:r>
            <a:r>
              <a:rPr lang="en-US">
                <a:highlight>
                  <a:srgbClr val="FFFFFF"/>
                </a:highlight>
              </a:rPr>
              <a:t>JavaScript Object Notation)</a:t>
            </a:r>
            <a:endParaRPr/>
          </a:p>
        </p:txBody>
      </p:sp>
      <p:sp>
        <p:nvSpPr>
          <p:cNvPr id="160" name="Google Shape;160;g22c5e91913c_0_65"/>
          <p:cNvSpPr txBox="1"/>
          <p:nvPr>
            <p:ph idx="1" type="body"/>
          </p:nvPr>
        </p:nvSpPr>
        <p:spPr>
          <a:xfrm>
            <a:off x="838200" y="1825625"/>
            <a:ext cx="6701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JSON object: 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"employee"</a:t>
            </a:r>
            <a:r>
              <a:rPr lang="en-US" sz="2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lang="en-US" sz="2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2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-US" sz="2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-US" sz="2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5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 sz="2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en-US" sz="2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2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lang="en-US" sz="2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3000">
                <a:highlight>
                  <a:srgbClr val="FFFFFF"/>
                </a:highlight>
              </a:rPr>
              <a:t>JSON array: 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en-US" sz="2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-US" sz="2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-US" sz="2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en-US" sz="2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5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"Peter"</a:t>
            </a:r>
            <a:r>
              <a:rPr lang="en-US" sz="2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1" name="Google Shape;161;g22c5e91913c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900" y="1825625"/>
            <a:ext cx="4492575" cy="482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g22c5e91913c_0_65"/>
          <p:cNvCxnSpPr/>
          <p:nvPr/>
        </p:nvCxnSpPr>
        <p:spPr>
          <a:xfrm>
            <a:off x="7132900" y="1650550"/>
            <a:ext cx="16200" cy="48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c5e91913c_0_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RESTful API HTTP Request</a:t>
            </a:r>
            <a:endParaRPr/>
          </a:p>
        </p:txBody>
      </p:sp>
      <p:sp>
        <p:nvSpPr>
          <p:cNvPr id="169" name="Google Shape;169;g22c5e91913c_0_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3000">
                <a:highlight>
                  <a:srgbClr val="FFFFFF"/>
                </a:highlight>
              </a:rPr>
              <a:t>URI</a:t>
            </a:r>
            <a:endParaRPr sz="3000"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3000">
                <a:highlight>
                  <a:srgbClr val="FFFFFF"/>
                </a:highlight>
              </a:rPr>
              <a:t>Method</a:t>
            </a:r>
            <a:endParaRPr sz="3000"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3000">
                <a:highlight>
                  <a:srgbClr val="FFFFFF"/>
                </a:highlight>
              </a:rPr>
              <a:t>HTTP version</a:t>
            </a:r>
            <a:endParaRPr sz="3000"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3000">
                <a:highlight>
                  <a:srgbClr val="FFFFFF"/>
                </a:highlight>
              </a:rPr>
              <a:t>Request Header</a:t>
            </a:r>
            <a:endParaRPr sz="3000">
              <a:highlight>
                <a:srgbClr val="FFFFFF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-"/>
            </a:pPr>
            <a:r>
              <a:rPr lang="en-US" sz="3000">
                <a:highlight>
                  <a:srgbClr val="FFFFFF"/>
                </a:highlight>
              </a:rPr>
              <a:t>Request Body</a:t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5e91913c_0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RESTful API client request</a:t>
            </a:r>
            <a:endParaRPr/>
          </a:p>
        </p:txBody>
      </p:sp>
      <p:sp>
        <p:nvSpPr>
          <p:cNvPr id="176" name="Google Shape;176;g22c5e91913c_0_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URI: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Method:</a:t>
            </a:r>
            <a:endParaRPr/>
          </a:p>
        </p:txBody>
      </p:sp>
      <p:graphicFrame>
        <p:nvGraphicFramePr>
          <p:cNvPr id="177" name="Google Shape;177;g22c5e91913c_0_44"/>
          <p:cNvGraphicFramePr/>
          <p:nvPr/>
        </p:nvGraphicFramePr>
        <p:xfrm>
          <a:off x="3822000" y="3733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{559133DB-0650-4C97-9963-23EB7A6962C9}</a:tableStyleId>
              </a:tblPr>
              <a:tblGrid>
                <a:gridCol w="1974075"/>
                <a:gridCol w="5211300"/>
              </a:tblGrid>
              <a:tr h="49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  <a:endParaRPr b="1"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</a:t>
                      </a:r>
                      <a:endParaRPr i="1"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</a:t>
                      </a: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</a:t>
                      </a: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about a resource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</a:t>
                      </a:r>
                      <a:endParaRPr i="1"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resource on the server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PUT</a:t>
                      </a:r>
                      <a:endParaRPr i="1"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existing resources on the server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i="1"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 the resource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8" name="Google Shape;178;g22c5e91913c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050" y="1323475"/>
            <a:ext cx="8279725" cy="23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2022-02-23T16:13:05Z</dcterms:created>
  <dc:creator>Chuong Dang</dc:creator>
</cp:coreProperties>
</file>