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08" roundtripDataSignature="AMtx7mgcyahmvuNybooM/8B8lGZrKZBJ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78088F9-F3BA-4FB7-B542-9D7C856BDA4D}">
  <a:tblStyle styleId="{878088F9-F3BA-4FB7-B542-9D7C856BDA4D}" styleName="Table_0">
    <a:wholeTbl>
      <a:tcTxStyle b="off" i="off">
        <a:font>
          <a:latin typeface="Arial"/>
          <a:ea typeface="Arial"/>
          <a:cs typeface="Arial"/>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8" Type="http://customschemas.google.com/relationships/presentationmetadata" Target="meta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p1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1" name="Google Shape;991;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p1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0" name="Google Shape;1000;p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1" name="Google Shape;481;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8" name="Google Shape;508;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7" name="Google Shape;547;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6" name="Google Shape;556;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5" name="Google Shape;565;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4" name="Google Shape;574;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3" name="Google Shape;583;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2" name="Google Shape;592;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1" name="Google Shape;601;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0" name="Google Shape;610;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9" name="Google Shape;619;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8" name="Google Shape;628;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7" name="Google Shape;637;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6" name="Google Shape;646;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5" name="Google Shape;655;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4" name="Google Shape;664;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3" name="Google Shape;673;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2" name="Google Shape;682;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1" name="Google Shape;691;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1" name="Google Shape;701;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1" name="Google Shape;711;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1" name="Google Shape;721;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0" name="Google Shape;730;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9" name="Google Shape;739;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8" name="Google Shape;748;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7" name="Google Shape;757;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6" name="Google Shape;766;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5" name="Google Shape;775;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p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4" name="Google Shape;784;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3" name="Google Shape;793;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p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2" name="Google Shape;802;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p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1" name="Google Shape;811;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p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0" name="Google Shape;820;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p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9" name="Google Shape;829;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p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8" name="Google Shape;838;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p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7" name="Google Shape;847;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p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6" name="Google Shape;856;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p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5" name="Google Shape;865;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p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4" name="Google Shape;874;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p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3" name="Google Shape;883;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p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2" name="Google Shape;892;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p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1" name="Google Shape;901;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p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0" name="Google Shape;910;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p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9" name="Google Shape;919;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p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8" name="Google Shape;928;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p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7" name="Google Shape;937;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p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6" name="Google Shape;946;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p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5" name="Google Shape;955;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p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4" name="Google Shape;964;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p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3" name="Google Shape;973;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p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2" name="Google Shape;982;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0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0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1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1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0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0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0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0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0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0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Arial"/>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0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0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0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0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0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0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0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0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0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0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0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0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0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0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0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0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0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0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0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0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0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0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0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1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1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11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1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1"/>
          <p:cNvSpPr/>
          <p:nvPr>
            <p:ph idx="2" type="pic"/>
          </p:nvPr>
        </p:nvSpPr>
        <p:spPr>
          <a:xfrm>
            <a:off x="1792288" y="612775"/>
            <a:ext cx="5486400" cy="4114800"/>
          </a:xfrm>
          <a:prstGeom prst="rect">
            <a:avLst/>
          </a:prstGeom>
          <a:noFill/>
          <a:ln>
            <a:noFill/>
          </a:ln>
        </p:spPr>
      </p:sp>
      <p:sp>
        <p:nvSpPr>
          <p:cNvPr id="68" name="Google Shape;68;p11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0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0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0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0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about:blank" TargetMode="External"/><Relationship Id="rId4" Type="http://schemas.openxmlformats.org/officeDocument/2006/relationships/hyperlink" Target="about:blank" TargetMode="External"/><Relationship Id="rId5" Type="http://schemas.openxmlformats.org/officeDocument/2006/relationships/hyperlink" Target="about:blank" TargetMode="External"/><Relationship Id="rId6" Type="http://schemas.openxmlformats.org/officeDocument/2006/relationships/hyperlink" Target="about:blank"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about:blank" TargetMode="External"/><Relationship Id="rId4" Type="http://schemas.openxmlformats.org/officeDocument/2006/relationships/hyperlink" Target="about:blank" TargetMode="External"/><Relationship Id="rId5" Type="http://schemas.openxmlformats.org/officeDocument/2006/relationships/hyperlink" Target="about:blank"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about:blank" TargetMode="External"/><Relationship Id="rId4" Type="http://schemas.openxmlformats.org/officeDocument/2006/relationships/hyperlink" Target="about:blank" TargetMode="External"/><Relationship Id="rId5" Type="http://schemas.openxmlformats.org/officeDocument/2006/relationships/hyperlink" Target="about:blank" TargetMode="External"/><Relationship Id="rId6" Type="http://schemas.openxmlformats.org/officeDocument/2006/relationships/hyperlink" Target="about:blank" TargetMode="External"/><Relationship Id="rId7" Type="http://schemas.openxmlformats.org/officeDocument/2006/relationships/hyperlink" Target="about:blank"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about:blank" TargetMode="External"/><Relationship Id="rId4" Type="http://schemas.openxmlformats.org/officeDocument/2006/relationships/hyperlink" Target="about:blank" TargetMode="External"/><Relationship Id="rId5" Type="http://schemas.openxmlformats.org/officeDocument/2006/relationships/hyperlink" Target="about:blank"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about:blank" TargetMode="External"/><Relationship Id="rId4" Type="http://schemas.openxmlformats.org/officeDocument/2006/relationships/hyperlink" Target="about:blank" TargetMode="External"/><Relationship Id="rId5" Type="http://schemas.openxmlformats.org/officeDocument/2006/relationships/hyperlink" Target="about:blank" TargetMode="External"/><Relationship Id="rId6" Type="http://schemas.openxmlformats.org/officeDocument/2006/relationships/hyperlink" Target="about:blank"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about:blank" TargetMode="External"/><Relationship Id="rId4" Type="http://schemas.openxmlformats.org/officeDocument/2006/relationships/hyperlink" Target="about:blank" TargetMode="External"/><Relationship Id="rId5" Type="http://schemas.openxmlformats.org/officeDocument/2006/relationships/hyperlink" Target="about:blan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about:blank" TargetMode="External"/><Relationship Id="rId4" Type="http://schemas.openxmlformats.org/officeDocument/2006/relationships/hyperlink" Target="about:blank" TargetMode="External"/><Relationship Id="rId5" Type="http://schemas.openxmlformats.org/officeDocument/2006/relationships/hyperlink" Target="about:blank"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about:blank" TargetMode="External"/><Relationship Id="rId4" Type="http://schemas.openxmlformats.org/officeDocument/2006/relationships/hyperlink" Target="about:blank" TargetMode="External"/><Relationship Id="rId5" Type="http://schemas.openxmlformats.org/officeDocument/2006/relationships/hyperlink" Target="about:blank" TargetMode="External"/><Relationship Id="rId6" Type="http://schemas.openxmlformats.org/officeDocument/2006/relationships/hyperlink" Target="about:blank" TargetMode="External"/><Relationship Id="rId7" Type="http://schemas.openxmlformats.org/officeDocument/2006/relationships/hyperlink" Target="about:blank"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about:blank" TargetMode="External"/><Relationship Id="rId4" Type="http://schemas.openxmlformats.org/officeDocument/2006/relationships/hyperlink" Target="about:blank" TargetMode="External"/><Relationship Id="rId5" Type="http://schemas.openxmlformats.org/officeDocument/2006/relationships/hyperlink" Target="about:blank"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about:blank" TargetMode="External"/><Relationship Id="rId4" Type="http://schemas.openxmlformats.org/officeDocument/2006/relationships/hyperlink" Target="about:blank" TargetMode="External"/><Relationship Id="rId5" Type="http://schemas.openxmlformats.org/officeDocument/2006/relationships/hyperlink" Target="about:blank" TargetMode="External"/><Relationship Id="rId6" Type="http://schemas.openxmlformats.org/officeDocument/2006/relationships/hyperlink" Target="about:blan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hyperlink" Target="about:blank" TargetMode="External"/><Relationship Id="rId4" Type="http://schemas.openxmlformats.org/officeDocument/2006/relationships/hyperlink" Target="about:blank" TargetMode="External"/><Relationship Id="rId10" Type="http://schemas.openxmlformats.org/officeDocument/2006/relationships/hyperlink" Target="about:blank" TargetMode="External"/><Relationship Id="rId9" Type="http://schemas.openxmlformats.org/officeDocument/2006/relationships/hyperlink" Target="about:blank" TargetMode="External"/><Relationship Id="rId5" Type="http://schemas.openxmlformats.org/officeDocument/2006/relationships/hyperlink" Target="about:blank" TargetMode="External"/><Relationship Id="rId6" Type="http://schemas.openxmlformats.org/officeDocument/2006/relationships/hyperlink" Target="about:blank" TargetMode="External"/><Relationship Id="rId7" Type="http://schemas.openxmlformats.org/officeDocument/2006/relationships/hyperlink" Target="about:blank" TargetMode="External"/><Relationship Id="rId8" Type="http://schemas.openxmlformats.org/officeDocument/2006/relationships/hyperlink" Target="about:blank"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hyperlink" Target="about:blank" TargetMode="External"/><Relationship Id="rId4" Type="http://schemas.openxmlformats.org/officeDocument/2006/relationships/hyperlink" Target="about:blank" TargetMode="External"/><Relationship Id="rId5" Type="http://schemas.openxmlformats.org/officeDocument/2006/relationships/hyperlink" Target="about:blank"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hyperlink" Target="about:blank" TargetMode="External"/><Relationship Id="rId4" Type="http://schemas.openxmlformats.org/officeDocument/2006/relationships/hyperlink" Target="about:blank" TargetMode="External"/><Relationship Id="rId5" Type="http://schemas.openxmlformats.org/officeDocument/2006/relationships/hyperlink" Target="about:blank"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hyperlink" Target="about:blank" TargetMode="External"/><Relationship Id="rId4" Type="http://schemas.openxmlformats.org/officeDocument/2006/relationships/hyperlink" Target="about:blank" TargetMode="External"/><Relationship Id="rId5" Type="http://schemas.openxmlformats.org/officeDocument/2006/relationships/hyperlink" Target="about:blank" TargetMode="External"/><Relationship Id="rId6" Type="http://schemas.openxmlformats.org/officeDocument/2006/relationships/hyperlink" Target="about:blank"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1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9.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hyperlink" Target="about:blank" TargetMode="External"/><Relationship Id="rId4" Type="http://schemas.openxmlformats.org/officeDocument/2006/relationships/hyperlink" Target="about:blank" TargetMode="External"/><Relationship Id="rId5" Type="http://schemas.openxmlformats.org/officeDocument/2006/relationships/hyperlink" Target="about:blank"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hyperlink" Target="about:blank" TargetMode="External"/><Relationship Id="rId4" Type="http://schemas.openxmlformats.org/officeDocument/2006/relationships/hyperlink" Target="about:blank" TargetMode="External"/><Relationship Id="rId5" Type="http://schemas.openxmlformats.org/officeDocument/2006/relationships/hyperlink" Target="about:blank" TargetMode="External"/><Relationship Id="rId6" Type="http://schemas.openxmlformats.org/officeDocument/2006/relationships/hyperlink" Target="about:blank" TargetMode="External"/><Relationship Id="rId7" Type="http://schemas.openxmlformats.org/officeDocument/2006/relationships/hyperlink" Target="about:blank"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CHƯƠNG 3</a:t>
            </a:r>
            <a:br>
              <a:rPr lang="en-US"/>
            </a:br>
            <a:r>
              <a:rPr lang="en-US"/>
              <a:t>SOCKETS</a:t>
            </a:r>
            <a:endParaRPr/>
          </a:p>
        </p:txBody>
      </p:sp>
      <p:sp>
        <p:nvSpPr>
          <p:cNvPr id="89" name="Google Shape;89;p1"/>
          <p:cNvSpPr txBox="1"/>
          <p:nvPr/>
        </p:nvSpPr>
        <p:spPr>
          <a:xfrm>
            <a:off x="548184" y="3861048"/>
            <a:ext cx="7992888" cy="175260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rgbClr val="888888"/>
              </a:buClr>
              <a:buSzPts val="3200"/>
              <a:buFont typeface="Arial"/>
              <a:buNone/>
            </a:pPr>
            <a:r>
              <a:t/>
            </a:r>
            <a:endParaRPr b="0" i="0" sz="3200" u="none" cap="none" strike="noStrike">
              <a:solidFill>
                <a:srgbClr val="00B050"/>
              </a:solidFill>
              <a:latin typeface="Arial"/>
              <a:ea typeface="Arial"/>
              <a:cs typeface="Arial"/>
              <a:sym typeface="Arial"/>
            </a:endParaRPr>
          </a:p>
        </p:txBody>
      </p:sp>
      <p:sp>
        <p:nvSpPr>
          <p:cNvPr id="90" name="Google Shape;90;p1"/>
          <p:cNvSpPr txBox="1"/>
          <p:nvPr>
            <p:ph idx="1" type="subTitle"/>
          </p:nvPr>
        </p:nvSpPr>
        <p:spPr>
          <a:xfrm>
            <a:off x="1344228" y="3717032"/>
            <a:ext cx="6400800" cy="1752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ctr">
              <a:spcBef>
                <a:spcPts val="0"/>
              </a:spcBef>
              <a:spcAft>
                <a:spcPts val="0"/>
              </a:spcAft>
              <a:buClr>
                <a:srgbClr val="00B050"/>
              </a:buClr>
              <a:buSzPct val="100000"/>
              <a:buNone/>
            </a:pPr>
            <a:r>
              <a:rPr lang="en-US">
                <a:solidFill>
                  <a:srgbClr val="00B050"/>
                </a:solidFill>
              </a:rPr>
              <a:t>ThS. Trần Bá Nhiệm</a:t>
            </a:r>
            <a:endParaRPr/>
          </a:p>
          <a:p>
            <a:pPr indent="0" lvl="0" marL="0" rtl="0" algn="ctr">
              <a:spcBef>
                <a:spcPts val="592"/>
              </a:spcBef>
              <a:spcAft>
                <a:spcPts val="0"/>
              </a:spcAft>
              <a:buClr>
                <a:srgbClr val="00B050"/>
              </a:buClr>
              <a:buSzPct val="100000"/>
              <a:buNone/>
            </a:pPr>
            <a:r>
              <a:rPr lang="en-US">
                <a:solidFill>
                  <a:srgbClr val="00B050"/>
                </a:solidFill>
              </a:rPr>
              <a:t>Website: sites.google.com/site/tranbanhiem</a:t>
            </a:r>
            <a:endParaRPr/>
          </a:p>
          <a:p>
            <a:pPr indent="0" lvl="0" marL="0" rtl="0" algn="ctr">
              <a:spcBef>
                <a:spcPts val="592"/>
              </a:spcBef>
              <a:spcAft>
                <a:spcPts val="0"/>
              </a:spcAft>
              <a:buClr>
                <a:srgbClr val="00B050"/>
              </a:buClr>
              <a:buSzPct val="100000"/>
              <a:buNone/>
            </a:pPr>
            <a:r>
              <a:rPr lang="en-US">
                <a:solidFill>
                  <a:srgbClr val="00B050"/>
                </a:solidFill>
              </a:rPr>
              <a:t>Email: tranbanhiem@gmail.com</a:t>
            </a:r>
            <a:endParaRPr/>
          </a:p>
          <a:p>
            <a:pPr indent="0" lvl="0" marL="0" rtl="0" algn="ctr">
              <a:spcBef>
                <a:spcPts val="592"/>
              </a:spcBef>
              <a:spcAft>
                <a:spcPts val="0"/>
              </a:spcAft>
              <a:buClr>
                <a:srgbClr val="888888"/>
              </a:buClr>
              <a:buSzPct val="1000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Ứng dụng và cổng thường gặp</a:t>
            </a:r>
            <a:endParaRPr/>
          </a:p>
        </p:txBody>
      </p:sp>
      <p:graphicFrame>
        <p:nvGraphicFramePr>
          <p:cNvPr id="169" name="Google Shape;169;p10"/>
          <p:cNvGraphicFramePr/>
          <p:nvPr/>
        </p:nvGraphicFramePr>
        <p:xfrm>
          <a:off x="899592" y="2132856"/>
          <a:ext cx="3000000" cy="3000000"/>
        </p:xfrm>
        <a:graphic>
          <a:graphicData uri="http://schemas.openxmlformats.org/drawingml/2006/table">
            <a:tbl>
              <a:tblPr bandRow="1" firstRow="1">
                <a:noFill/>
                <a:tableStyleId>{878088F9-F3BA-4FB7-B542-9D7C856BDA4D}</a:tableStyleId>
              </a:tblPr>
              <a:tblGrid>
                <a:gridCol w="2304250"/>
                <a:gridCol w="5256575"/>
              </a:tblGrid>
              <a:tr h="370850">
                <a:tc>
                  <a:txBody>
                    <a:bodyPr/>
                    <a:lstStyle/>
                    <a:p>
                      <a:pPr indent="0" lvl="0" marL="0" marR="0" rtl="0" algn="ctr">
                        <a:spcBef>
                          <a:spcPts val="0"/>
                        </a:spcBef>
                        <a:spcAft>
                          <a:spcPts val="0"/>
                        </a:spcAft>
                        <a:buNone/>
                      </a:pPr>
                      <a:r>
                        <a:rPr b="1" lang="en-US" sz="2000" u="none" cap="none" strike="noStrike"/>
                        <a:t>Port</a:t>
                      </a:r>
                      <a:endParaRPr/>
                    </a:p>
                  </a:txBody>
                  <a:tcPr marT="45725" marB="45725" marR="91450" marL="91450"/>
                </a:tc>
                <a:tc>
                  <a:txBody>
                    <a:bodyPr/>
                    <a:lstStyle/>
                    <a:p>
                      <a:pPr indent="0" lvl="0" marL="0" marR="0" rtl="0" algn="ctr">
                        <a:spcBef>
                          <a:spcPts val="0"/>
                        </a:spcBef>
                        <a:spcAft>
                          <a:spcPts val="0"/>
                        </a:spcAft>
                        <a:buNone/>
                      </a:pPr>
                      <a:r>
                        <a:rPr b="1" lang="en-US" sz="2000" u="none" cap="none" strike="noStrike"/>
                        <a:t>Protocol</a:t>
                      </a:r>
                      <a:endParaRPr/>
                    </a:p>
                  </a:txBody>
                  <a:tcPr marT="45725" marB="45725" marR="91450" marL="91450"/>
                </a:tc>
              </a:tr>
              <a:tr h="370850">
                <a:tc>
                  <a:txBody>
                    <a:bodyPr/>
                    <a:lstStyle/>
                    <a:p>
                      <a:pPr indent="0" lvl="0" marL="0" marR="0" rtl="0" algn="l">
                        <a:spcBef>
                          <a:spcPts val="0"/>
                        </a:spcBef>
                        <a:spcAft>
                          <a:spcPts val="0"/>
                        </a:spcAft>
                        <a:buNone/>
                      </a:pPr>
                      <a:r>
                        <a:rPr lang="en-US" sz="2000" u="none" cap="none" strike="noStrike"/>
                        <a:t>20</a:t>
                      </a:r>
                      <a:endParaRPr/>
                    </a:p>
                  </a:txBody>
                  <a:tcPr marT="45725" marB="45725" marR="91450" marL="91450"/>
                </a:tc>
                <a:tc>
                  <a:txBody>
                    <a:bodyPr/>
                    <a:lstStyle/>
                    <a:p>
                      <a:pPr indent="0" lvl="0" marL="0" marR="0" rtl="0" algn="l">
                        <a:spcBef>
                          <a:spcPts val="0"/>
                        </a:spcBef>
                        <a:spcAft>
                          <a:spcPts val="0"/>
                        </a:spcAft>
                        <a:buNone/>
                      </a:pPr>
                      <a:r>
                        <a:rPr lang="en-US" sz="2000"/>
                        <a:t>FTP data</a:t>
                      </a:r>
                      <a:endParaRPr/>
                    </a:p>
                  </a:txBody>
                  <a:tcPr marT="45725" marB="45725" marR="91450" marL="91450"/>
                </a:tc>
              </a:tr>
              <a:tr h="370850">
                <a:tc>
                  <a:txBody>
                    <a:bodyPr/>
                    <a:lstStyle/>
                    <a:p>
                      <a:pPr indent="0" lvl="0" marL="0" marR="0" rtl="0" algn="l">
                        <a:spcBef>
                          <a:spcPts val="0"/>
                        </a:spcBef>
                        <a:spcAft>
                          <a:spcPts val="0"/>
                        </a:spcAft>
                        <a:buNone/>
                      </a:pPr>
                      <a:r>
                        <a:rPr lang="en-US" sz="2000"/>
                        <a:t>21</a:t>
                      </a:r>
                      <a:endParaRPr/>
                    </a:p>
                  </a:txBody>
                  <a:tcPr marT="45725" marB="45725" marR="91450" marL="91450"/>
                </a:tc>
                <a:tc>
                  <a:txBody>
                    <a:bodyPr/>
                    <a:lstStyle/>
                    <a:p>
                      <a:pPr indent="0" lvl="0" marL="0" marR="0" rtl="0" algn="l">
                        <a:spcBef>
                          <a:spcPts val="0"/>
                        </a:spcBef>
                        <a:spcAft>
                          <a:spcPts val="0"/>
                        </a:spcAft>
                        <a:buNone/>
                      </a:pPr>
                      <a:r>
                        <a:rPr lang="en-US" sz="2000"/>
                        <a:t>FTP control</a:t>
                      </a:r>
                      <a:endParaRPr/>
                    </a:p>
                  </a:txBody>
                  <a:tcPr marT="45725" marB="45725" marR="91450" marL="91450"/>
                </a:tc>
              </a:tr>
              <a:tr h="370850">
                <a:tc>
                  <a:txBody>
                    <a:bodyPr/>
                    <a:lstStyle/>
                    <a:p>
                      <a:pPr indent="0" lvl="0" marL="0" marR="0" rtl="0" algn="l">
                        <a:spcBef>
                          <a:spcPts val="0"/>
                        </a:spcBef>
                        <a:spcAft>
                          <a:spcPts val="0"/>
                        </a:spcAft>
                        <a:buNone/>
                      </a:pPr>
                      <a:r>
                        <a:rPr lang="en-US" sz="2000"/>
                        <a:t>25</a:t>
                      </a:r>
                      <a:endParaRPr/>
                    </a:p>
                  </a:txBody>
                  <a:tcPr marT="45725" marB="45725" marR="91450" marL="91450"/>
                </a:tc>
                <a:tc>
                  <a:txBody>
                    <a:bodyPr/>
                    <a:lstStyle/>
                    <a:p>
                      <a:pPr indent="0" lvl="0" marL="0" marR="0" rtl="0" algn="l">
                        <a:spcBef>
                          <a:spcPts val="0"/>
                        </a:spcBef>
                        <a:spcAft>
                          <a:spcPts val="0"/>
                        </a:spcAft>
                        <a:buNone/>
                      </a:pPr>
                      <a:r>
                        <a:rPr lang="en-US" sz="2000"/>
                        <a:t>SMTP (email, outgoing)</a:t>
                      </a:r>
                      <a:endParaRPr/>
                    </a:p>
                  </a:txBody>
                  <a:tcPr marT="45725" marB="45725" marR="91450" marL="91450"/>
                </a:tc>
              </a:tr>
              <a:tr h="370850">
                <a:tc>
                  <a:txBody>
                    <a:bodyPr/>
                    <a:lstStyle/>
                    <a:p>
                      <a:pPr indent="0" lvl="0" marL="0" marR="0" rtl="0" algn="l">
                        <a:spcBef>
                          <a:spcPts val="0"/>
                        </a:spcBef>
                        <a:spcAft>
                          <a:spcPts val="0"/>
                        </a:spcAft>
                        <a:buNone/>
                      </a:pPr>
                      <a:r>
                        <a:rPr lang="en-US" sz="2000"/>
                        <a:t>53</a:t>
                      </a:r>
                      <a:endParaRPr/>
                    </a:p>
                  </a:txBody>
                  <a:tcPr marT="45725" marB="45725" marR="91450" marL="91450"/>
                </a:tc>
                <a:tc>
                  <a:txBody>
                    <a:bodyPr/>
                    <a:lstStyle/>
                    <a:p>
                      <a:pPr indent="0" lvl="0" marL="0" marR="0" rtl="0" algn="l">
                        <a:spcBef>
                          <a:spcPts val="0"/>
                        </a:spcBef>
                        <a:spcAft>
                          <a:spcPts val="0"/>
                        </a:spcAft>
                        <a:buNone/>
                      </a:pPr>
                      <a:r>
                        <a:rPr lang="en-US" sz="2000"/>
                        <a:t>DNS (Domain Name Service)</a:t>
                      </a:r>
                      <a:endParaRPr/>
                    </a:p>
                  </a:txBody>
                  <a:tcPr marT="45725" marB="45725" marR="91450" marL="91450"/>
                </a:tc>
              </a:tr>
              <a:tr h="370850">
                <a:tc>
                  <a:txBody>
                    <a:bodyPr/>
                    <a:lstStyle/>
                    <a:p>
                      <a:pPr indent="0" lvl="0" marL="0" marR="0" rtl="0" algn="l">
                        <a:spcBef>
                          <a:spcPts val="0"/>
                        </a:spcBef>
                        <a:spcAft>
                          <a:spcPts val="0"/>
                        </a:spcAft>
                        <a:buNone/>
                      </a:pPr>
                      <a:r>
                        <a:rPr lang="en-US" sz="2000"/>
                        <a:t>80</a:t>
                      </a:r>
                      <a:endParaRPr/>
                    </a:p>
                  </a:txBody>
                  <a:tcPr marT="45725" marB="45725" marR="91450" marL="91450"/>
                </a:tc>
                <a:tc>
                  <a:txBody>
                    <a:bodyPr/>
                    <a:lstStyle/>
                    <a:p>
                      <a:pPr indent="0" lvl="0" marL="0" marR="0" rtl="0" algn="l">
                        <a:spcBef>
                          <a:spcPts val="0"/>
                        </a:spcBef>
                        <a:spcAft>
                          <a:spcPts val="0"/>
                        </a:spcAft>
                        <a:buNone/>
                      </a:pPr>
                      <a:r>
                        <a:rPr lang="en-US" sz="2000"/>
                        <a:t>HTTP (Web)</a:t>
                      </a:r>
                      <a:endParaRPr/>
                    </a:p>
                  </a:txBody>
                  <a:tcPr marT="45725" marB="45725" marR="91450" marL="91450"/>
                </a:tc>
              </a:tr>
              <a:tr h="370850">
                <a:tc>
                  <a:txBody>
                    <a:bodyPr/>
                    <a:lstStyle/>
                    <a:p>
                      <a:pPr indent="0" lvl="0" marL="0" marR="0" rtl="0" algn="l">
                        <a:spcBef>
                          <a:spcPts val="0"/>
                        </a:spcBef>
                        <a:spcAft>
                          <a:spcPts val="0"/>
                        </a:spcAft>
                        <a:buNone/>
                      </a:pPr>
                      <a:r>
                        <a:rPr lang="en-US" sz="2000"/>
                        <a:t>110</a:t>
                      </a:r>
                      <a:endParaRPr/>
                    </a:p>
                  </a:txBody>
                  <a:tcPr marT="45725" marB="45725" marR="91450" marL="91450"/>
                </a:tc>
                <a:tc>
                  <a:txBody>
                    <a:bodyPr/>
                    <a:lstStyle/>
                    <a:p>
                      <a:pPr indent="0" lvl="0" marL="0" marR="0" rtl="0" algn="l">
                        <a:spcBef>
                          <a:spcPts val="0"/>
                        </a:spcBef>
                        <a:spcAft>
                          <a:spcPts val="0"/>
                        </a:spcAft>
                        <a:buNone/>
                      </a:pPr>
                      <a:r>
                        <a:rPr lang="en-US" sz="2000"/>
                        <a:t>POP3 (email, incoming)</a:t>
                      </a:r>
                      <a:endParaRPr/>
                    </a:p>
                  </a:txBody>
                  <a:tcPr marT="45725" marB="45725" marR="91450" marL="91450"/>
                </a:tc>
              </a:tr>
              <a:tr h="370850">
                <a:tc>
                  <a:txBody>
                    <a:bodyPr/>
                    <a:lstStyle/>
                    <a:p>
                      <a:pPr indent="0" lvl="0" marL="0" marR="0" rtl="0" algn="l">
                        <a:spcBef>
                          <a:spcPts val="0"/>
                        </a:spcBef>
                        <a:spcAft>
                          <a:spcPts val="0"/>
                        </a:spcAft>
                        <a:buNone/>
                      </a:pPr>
                      <a:r>
                        <a:rPr lang="en-US" sz="2000"/>
                        <a:t>143</a:t>
                      </a:r>
                      <a:endParaRPr/>
                    </a:p>
                  </a:txBody>
                  <a:tcPr marT="45725" marB="45725" marR="91450" marL="91450"/>
                </a:tc>
                <a:tc>
                  <a:txBody>
                    <a:bodyPr/>
                    <a:lstStyle/>
                    <a:p>
                      <a:pPr indent="0" lvl="0" marL="0" marR="0" rtl="0" algn="l">
                        <a:spcBef>
                          <a:spcPts val="0"/>
                        </a:spcBef>
                        <a:spcAft>
                          <a:spcPts val="0"/>
                        </a:spcAft>
                        <a:buNone/>
                      </a:pPr>
                      <a:r>
                        <a:rPr lang="en-US" sz="2000"/>
                        <a:t>IMAP (email, incoming)</a:t>
                      </a:r>
                      <a:endParaRPr/>
                    </a:p>
                  </a:txBody>
                  <a:tcPr marT="45725" marB="45725" marR="91450" marL="91450"/>
                </a:tc>
              </a:tr>
            </a:tbl>
          </a:graphicData>
        </a:graphic>
      </p:graphicFrame>
      <p:sp>
        <p:nvSpPr>
          <p:cNvPr id="170" name="Google Shape;170;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171" name="Google Shape;171;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172" name="Google Shape;172;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10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Bài tập</a:t>
            </a:r>
            <a:endParaRPr/>
          </a:p>
        </p:txBody>
      </p:sp>
      <p:sp>
        <p:nvSpPr>
          <p:cNvPr id="994" name="Google Shape;994;p10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514350" lvl="0" marL="514350" rtl="0" algn="l">
              <a:spcBef>
                <a:spcPts val="0"/>
              </a:spcBef>
              <a:spcAft>
                <a:spcPts val="0"/>
              </a:spcAft>
              <a:buClr>
                <a:srgbClr val="FF0000"/>
              </a:buClr>
              <a:buSzPct val="100000"/>
              <a:buFont typeface="Arial"/>
              <a:buAutoNum type="arabicPeriod" startAt="6"/>
            </a:pPr>
            <a:r>
              <a:rPr lang="en-US">
                <a:solidFill>
                  <a:srgbClr val="FF0000"/>
                </a:solidFill>
              </a:rPr>
              <a:t>Viết chương trình kiểm tra xem máy 192.168.1.1 có dịch vụ FTP đang chạy hay không? – 2 người</a:t>
            </a:r>
            <a:endParaRPr>
              <a:solidFill>
                <a:srgbClr val="FF0000"/>
              </a:solidFill>
            </a:endParaRPr>
          </a:p>
          <a:p>
            <a:pPr indent="-514350" lvl="0" marL="514350" rtl="0" algn="l">
              <a:spcBef>
                <a:spcPts val="544"/>
              </a:spcBef>
              <a:spcAft>
                <a:spcPts val="0"/>
              </a:spcAft>
              <a:buClr>
                <a:schemeClr val="dk1"/>
              </a:buClr>
              <a:buSzPct val="100000"/>
              <a:buFont typeface="Arial"/>
              <a:buAutoNum type="arabicPeriod" startAt="6"/>
            </a:pPr>
            <a:r>
              <a:rPr lang="en-US"/>
              <a:t>Viết chương trình kiểm tra xem máy "Servercntt" có dịch vụ FTP đang chạy hay không? – đề tài 6, 7 gộp chung lại, cho nhóm 3 người</a:t>
            </a:r>
            <a:endParaRPr/>
          </a:p>
          <a:p>
            <a:pPr indent="-514350" lvl="0" marL="514350" rtl="0" algn="l">
              <a:spcBef>
                <a:spcPts val="544"/>
              </a:spcBef>
              <a:spcAft>
                <a:spcPts val="0"/>
              </a:spcAft>
              <a:buClr>
                <a:schemeClr val="dk1"/>
              </a:buClr>
              <a:buSzPct val="100000"/>
              <a:buFont typeface="Arial"/>
              <a:buAutoNum type="arabicPeriod" startAt="6"/>
            </a:pPr>
            <a:r>
              <a:rPr lang="en-US"/>
              <a:t>Viết chương trình Telnet ở trên linh hoạt hơn (có thể thay đổi tên máy, cổng…)</a:t>
            </a:r>
            <a:r>
              <a:rPr lang="en-US">
                <a:solidFill>
                  <a:srgbClr val="FF0000"/>
                </a:solidFill>
              </a:rPr>
              <a:t> – 2 người</a:t>
            </a:r>
            <a:endParaRPr/>
          </a:p>
          <a:p>
            <a:pPr indent="-514350" lvl="0" marL="514350" rtl="0" algn="l">
              <a:spcBef>
                <a:spcPts val="544"/>
              </a:spcBef>
              <a:spcAft>
                <a:spcPts val="0"/>
              </a:spcAft>
              <a:buClr>
                <a:schemeClr val="dk1"/>
              </a:buClr>
              <a:buSzPct val="100000"/>
              <a:buFont typeface="Arial"/>
              <a:buAutoNum type="arabicPeriod" startAt="6"/>
            </a:pPr>
            <a:r>
              <a:rPr lang="en-US"/>
              <a:t>Viết chương trình Server giải đáp tên miền. Nếu máy khách gửi tên máy thì server sẽ gửi về địa chỉ IP. (danh sách này tự tạo ra – khoảng 3 cặp để minh họa).</a:t>
            </a:r>
            <a:endParaRPr/>
          </a:p>
        </p:txBody>
      </p:sp>
      <p:sp>
        <p:nvSpPr>
          <p:cNvPr id="995" name="Google Shape;995;p10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996" name="Google Shape;996;p10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997" name="Google Shape;997;p10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sp>
        <p:nvSpPr>
          <p:cNvPr id="1002" name="Google Shape;1002;p10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Bài tập</a:t>
            </a:r>
            <a:endParaRPr/>
          </a:p>
        </p:txBody>
      </p:sp>
      <p:sp>
        <p:nvSpPr>
          <p:cNvPr id="1003" name="Google Shape;1003;p10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Clr>
                <a:schemeClr val="dk1"/>
              </a:buClr>
              <a:buSzPts val="3200"/>
              <a:buFont typeface="Arial"/>
              <a:buAutoNum type="arabicPeriod" startAt="10"/>
            </a:pPr>
            <a:r>
              <a:rPr lang="en-US">
                <a:highlight>
                  <a:srgbClr val="FFFF00"/>
                </a:highlight>
              </a:rPr>
              <a:t>Viết chương trình chat Client/Server sử dụng TCP. Khi Client gửi 1 đoạn dữ liệu thì server gửi trả cho Client nội dung dữ liệu in hoa.</a:t>
            </a:r>
            <a:r>
              <a:rPr lang="en-US">
                <a:solidFill>
                  <a:srgbClr val="FF0000"/>
                </a:solidFill>
                <a:highlight>
                  <a:srgbClr val="FFFF00"/>
                </a:highlight>
              </a:rPr>
              <a:t> </a:t>
            </a:r>
            <a:endParaRPr>
              <a:highlight>
                <a:srgbClr val="FFFF00"/>
              </a:highlight>
            </a:endParaRPr>
          </a:p>
          <a:p>
            <a:pPr indent="-514350" lvl="0" marL="514350" rtl="0" algn="l">
              <a:spcBef>
                <a:spcPts val="640"/>
              </a:spcBef>
              <a:spcAft>
                <a:spcPts val="0"/>
              </a:spcAft>
              <a:buClr>
                <a:schemeClr val="dk1"/>
              </a:buClr>
              <a:buSzPts val="3200"/>
              <a:buFont typeface="Arial"/>
              <a:buAutoNum type="arabicPeriod" startAt="10"/>
            </a:pPr>
            <a:r>
              <a:rPr lang="en-US"/>
              <a:t>Cài đặt các chương trình đã minh họa trong bài giảng của chương bằng ngôn ngữ C# hoặc VB.NET</a:t>
            </a:r>
            <a:endParaRPr/>
          </a:p>
        </p:txBody>
      </p:sp>
      <p:sp>
        <p:nvSpPr>
          <p:cNvPr id="1004" name="Google Shape;1004;p10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1005" name="Google Shape;1005;p10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1006" name="Google Shape;1006;p10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Một số quy định</a:t>
            </a:r>
            <a:endParaRPr/>
          </a:p>
        </p:txBody>
      </p:sp>
      <p:sp>
        <p:nvSpPr>
          <p:cNvPr id="178" name="Google Shape;178;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rgbClr val="FF0000"/>
              </a:buClr>
              <a:buSzPct val="100000"/>
              <a:buChar char="•"/>
            </a:pPr>
            <a:r>
              <a:rPr lang="en-US">
                <a:solidFill>
                  <a:srgbClr val="FF0000"/>
                </a:solidFill>
              </a:rPr>
              <a:t>Không bao giờ có 2 ứng dụng lại cùng dùng 1 port</a:t>
            </a:r>
            <a:endParaRPr/>
          </a:p>
          <a:p>
            <a:pPr indent="-342900" lvl="0" marL="342900" rtl="0" algn="l">
              <a:spcBef>
                <a:spcPts val="592"/>
              </a:spcBef>
              <a:spcAft>
                <a:spcPts val="0"/>
              </a:spcAft>
              <a:buClr>
                <a:schemeClr val="dk1"/>
              </a:buClr>
              <a:buSzPct val="100000"/>
              <a:buChar char="•"/>
            </a:pPr>
            <a:r>
              <a:rPr lang="en-US"/>
              <a:t>Các port từ 0 – 1023 (Well-know): dùng cho các ứng dụng quan trọng trên hệ điều hành</a:t>
            </a:r>
            <a:endParaRPr/>
          </a:p>
          <a:p>
            <a:pPr indent="-342900" lvl="0" marL="342900" rtl="0" algn="l">
              <a:spcBef>
                <a:spcPts val="592"/>
              </a:spcBef>
              <a:spcAft>
                <a:spcPts val="0"/>
              </a:spcAft>
              <a:buClr>
                <a:schemeClr val="dk1"/>
              </a:buClr>
              <a:buSzPct val="100000"/>
              <a:buChar char="•"/>
            </a:pPr>
            <a:r>
              <a:rPr lang="en-US"/>
              <a:t>Các port từ 1024 – 49151 (Registered): dành cho người lập trình (</a:t>
            </a:r>
            <a:r>
              <a:rPr lang="en-US">
                <a:solidFill>
                  <a:srgbClr val="FF0000"/>
                </a:solidFill>
              </a:rPr>
              <a:t>khuyến cáo tuân theo</a:t>
            </a:r>
            <a:r>
              <a:rPr lang="en-US"/>
              <a:t>)</a:t>
            </a:r>
            <a:endParaRPr/>
          </a:p>
          <a:p>
            <a:pPr indent="-342900" lvl="0" marL="342900" rtl="0" algn="l">
              <a:spcBef>
                <a:spcPts val="592"/>
              </a:spcBef>
              <a:spcAft>
                <a:spcPts val="0"/>
              </a:spcAft>
              <a:buClr>
                <a:schemeClr val="dk1"/>
              </a:buClr>
              <a:buSzPct val="100000"/>
              <a:buChar char="•"/>
            </a:pPr>
            <a:r>
              <a:rPr lang="en-US"/>
              <a:t>Các port từ 49152 – 65535 (Dynamic): dự trữ</a:t>
            </a:r>
            <a:endParaRPr/>
          </a:p>
          <a:p>
            <a:pPr indent="-154940" lvl="0" marL="342900" rtl="0" algn="l">
              <a:spcBef>
                <a:spcPts val="592"/>
              </a:spcBef>
              <a:spcAft>
                <a:spcPts val="0"/>
              </a:spcAft>
              <a:buClr>
                <a:schemeClr val="dk1"/>
              </a:buClr>
              <a:buSzPct val="100000"/>
              <a:buNone/>
            </a:pPr>
            <a:r>
              <a:t/>
            </a:r>
            <a:endParaRPr/>
          </a:p>
          <a:p>
            <a:pPr indent="-154940" lvl="0" marL="342900" rtl="0" algn="l">
              <a:spcBef>
                <a:spcPts val="592"/>
              </a:spcBef>
              <a:spcAft>
                <a:spcPts val="0"/>
              </a:spcAft>
              <a:buClr>
                <a:schemeClr val="dk1"/>
              </a:buClr>
              <a:buSzPct val="100000"/>
              <a:buNone/>
            </a:pPr>
            <a:r>
              <a:t/>
            </a:r>
            <a:endParaRPr/>
          </a:p>
        </p:txBody>
      </p:sp>
      <p:sp>
        <p:nvSpPr>
          <p:cNvPr id="179" name="Google Shape;179;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180" name="Google Shape;180;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181" name="Google Shape;181;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Lớp IPAddress</a:t>
            </a:r>
            <a:endParaRPr/>
          </a:p>
        </p:txBody>
      </p:sp>
      <p:sp>
        <p:nvSpPr>
          <p:cNvPr id="187" name="Google Shape;187;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Trên Internet mỗi một trạm (có thể là máy tính, máy in, thiết bị …) đều có một định danh duy nhất, định danh đó thường được gọi là một địa chỉ (Address). </a:t>
            </a:r>
            <a:endParaRPr/>
          </a:p>
          <a:p>
            <a:pPr indent="-342900" lvl="0" marL="342900" rtl="0" algn="l">
              <a:spcBef>
                <a:spcPts val="640"/>
              </a:spcBef>
              <a:spcAft>
                <a:spcPts val="0"/>
              </a:spcAft>
              <a:buClr>
                <a:schemeClr val="dk1"/>
              </a:buClr>
              <a:buSzPts val="3200"/>
              <a:buChar char="•"/>
            </a:pPr>
            <a:r>
              <a:rPr lang="en-US"/>
              <a:t>Địa chỉ trên Internet là một tập hợp gồm 4 con số có giá trị từ 0-255 và cách nhau bởi dấu chấm.</a:t>
            </a:r>
            <a:endParaRPr/>
          </a:p>
          <a:p>
            <a:pPr indent="-139700" lvl="0" marL="342900" rtl="0" algn="l">
              <a:spcBef>
                <a:spcPts val="640"/>
              </a:spcBef>
              <a:spcAft>
                <a:spcPts val="0"/>
              </a:spcAft>
              <a:buClr>
                <a:schemeClr val="dk1"/>
              </a:buClr>
              <a:buSzPts val="3200"/>
              <a:buNone/>
            </a:pPr>
            <a:r>
              <a:t/>
            </a:r>
            <a:endParaRPr/>
          </a:p>
        </p:txBody>
      </p:sp>
      <p:sp>
        <p:nvSpPr>
          <p:cNvPr id="188" name="Google Shape;18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189" name="Google Shape;18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190" name="Google Shape;19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Lớp IPAddress</a:t>
            </a:r>
            <a:endParaRPr/>
          </a:p>
        </p:txBody>
      </p:sp>
      <p:sp>
        <p:nvSpPr>
          <p:cNvPr id="196" name="Google Shape;196;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Để thể hiện địa chỉ này, người ta có thể viết dưới các dạng sau:</a:t>
            </a:r>
            <a:endParaRPr/>
          </a:p>
          <a:p>
            <a:pPr indent="-285750" lvl="1" marL="742950" rtl="0" algn="l">
              <a:spcBef>
                <a:spcPts val="518"/>
              </a:spcBef>
              <a:spcAft>
                <a:spcPts val="0"/>
              </a:spcAft>
              <a:buClr>
                <a:schemeClr val="dk1"/>
              </a:buClr>
              <a:buSzPct val="100000"/>
              <a:buChar char="–"/>
            </a:pPr>
            <a:r>
              <a:rPr lang="en-US"/>
              <a:t>Tên: ví dụ như May01, Server, …</a:t>
            </a:r>
            <a:endParaRPr/>
          </a:p>
          <a:p>
            <a:pPr indent="-285750" lvl="1" marL="742950" rtl="0" algn="l">
              <a:spcBef>
                <a:spcPts val="518"/>
              </a:spcBef>
              <a:spcAft>
                <a:spcPts val="0"/>
              </a:spcAft>
              <a:buClr>
                <a:schemeClr val="dk1"/>
              </a:buClr>
              <a:buSzPct val="100000"/>
              <a:buChar char="–"/>
            </a:pPr>
            <a:r>
              <a:rPr lang="en-US"/>
              <a:t>Địa chỉ IP nhưng đặt trong một chuỗi: "192.168.1.1", "127.0.0.1“</a:t>
            </a:r>
            <a:endParaRPr/>
          </a:p>
          <a:p>
            <a:pPr indent="-285750" lvl="1" marL="742950" rtl="0" algn="l">
              <a:spcBef>
                <a:spcPts val="518"/>
              </a:spcBef>
              <a:spcAft>
                <a:spcPts val="0"/>
              </a:spcAft>
              <a:buClr>
                <a:schemeClr val="dk1"/>
              </a:buClr>
              <a:buSzPct val="100000"/>
              <a:buChar char="–"/>
            </a:pPr>
            <a:r>
              <a:rPr lang="en-US"/>
              <a:t>Đặt trong một mảng 4 byte, mỗi byte chứa một số từ 0-255.</a:t>
            </a:r>
            <a:endParaRPr/>
          </a:p>
          <a:p>
            <a:pPr indent="-285750" lvl="1" marL="742950" rtl="0" algn="l">
              <a:spcBef>
                <a:spcPts val="518"/>
              </a:spcBef>
              <a:spcAft>
                <a:spcPts val="0"/>
              </a:spcAft>
              <a:buClr>
                <a:schemeClr val="dk1"/>
              </a:buClr>
              <a:buSzPct val="100000"/>
              <a:buChar char="–"/>
            </a:pPr>
            <a:r>
              <a:rPr lang="en-US"/>
              <a:t>Hoặc cũng có thể là một số (long), có độ dài 4 byte. Ví dụ, với địa chỉ 192.168.1.2 ở trên thì giá trị đó sẽ là 33663168 (số ở hệ thập phân khi xếp liền 4 byte ở trên lại với nhau) </a:t>
            </a:r>
            <a:r>
              <a:rPr b="1" lang="en-US" u="sng"/>
              <a:t>00000010</a:t>
            </a:r>
            <a:r>
              <a:rPr lang="en-US"/>
              <a:t>00000001</a:t>
            </a:r>
            <a:r>
              <a:rPr b="1" lang="en-US" u="sng"/>
              <a:t>10101000</a:t>
            </a:r>
            <a:r>
              <a:rPr lang="en-US"/>
              <a:t>11000000</a:t>
            </a:r>
            <a:endParaRPr/>
          </a:p>
        </p:txBody>
      </p:sp>
      <p:cxnSp>
        <p:nvCxnSpPr>
          <p:cNvPr id="197" name="Google Shape;197;p13"/>
          <p:cNvCxnSpPr/>
          <p:nvPr/>
        </p:nvCxnSpPr>
        <p:spPr>
          <a:xfrm rot="10800000">
            <a:off x="1979712" y="5877272"/>
            <a:ext cx="0" cy="288032"/>
          </a:xfrm>
          <a:prstGeom prst="straightConnector1">
            <a:avLst/>
          </a:prstGeom>
          <a:noFill/>
          <a:ln cap="flat" cmpd="sng" w="9525">
            <a:solidFill>
              <a:srgbClr val="4A7DBA"/>
            </a:solidFill>
            <a:prstDash val="solid"/>
            <a:round/>
            <a:headEnd len="sm" w="sm" type="none"/>
            <a:tailEnd len="med" w="med" type="stealth"/>
          </a:ln>
        </p:spPr>
      </p:cxnSp>
      <p:sp>
        <p:nvSpPr>
          <p:cNvPr id="198" name="Google Shape;198;p13"/>
          <p:cNvSpPr txBox="1"/>
          <p:nvPr/>
        </p:nvSpPr>
        <p:spPr>
          <a:xfrm>
            <a:off x="1403648" y="6165304"/>
            <a:ext cx="122413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2 (byte 0)</a:t>
            </a:r>
            <a:endParaRPr/>
          </a:p>
        </p:txBody>
      </p:sp>
      <p:cxnSp>
        <p:nvCxnSpPr>
          <p:cNvPr id="199" name="Google Shape;199;p13"/>
          <p:cNvCxnSpPr/>
          <p:nvPr/>
        </p:nvCxnSpPr>
        <p:spPr>
          <a:xfrm rot="10800000">
            <a:off x="3357564" y="5845006"/>
            <a:ext cx="0" cy="288032"/>
          </a:xfrm>
          <a:prstGeom prst="straightConnector1">
            <a:avLst/>
          </a:prstGeom>
          <a:noFill/>
          <a:ln cap="flat" cmpd="sng" w="9525">
            <a:solidFill>
              <a:srgbClr val="4A7DBA"/>
            </a:solidFill>
            <a:prstDash val="solid"/>
            <a:round/>
            <a:headEnd len="sm" w="sm" type="none"/>
            <a:tailEnd len="med" w="med" type="stealth"/>
          </a:ln>
        </p:spPr>
      </p:cxnSp>
      <p:sp>
        <p:nvSpPr>
          <p:cNvPr id="200" name="Google Shape;200;p13"/>
          <p:cNvSpPr txBox="1"/>
          <p:nvPr/>
        </p:nvSpPr>
        <p:spPr>
          <a:xfrm>
            <a:off x="2781500" y="6133038"/>
            <a:ext cx="122413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 (byte 1)</a:t>
            </a:r>
            <a:endParaRPr/>
          </a:p>
        </p:txBody>
      </p:sp>
      <p:cxnSp>
        <p:nvCxnSpPr>
          <p:cNvPr id="201" name="Google Shape;201;p13"/>
          <p:cNvCxnSpPr/>
          <p:nvPr/>
        </p:nvCxnSpPr>
        <p:spPr>
          <a:xfrm rot="10800000">
            <a:off x="4860032" y="5845006"/>
            <a:ext cx="0" cy="288032"/>
          </a:xfrm>
          <a:prstGeom prst="straightConnector1">
            <a:avLst/>
          </a:prstGeom>
          <a:noFill/>
          <a:ln cap="flat" cmpd="sng" w="9525">
            <a:solidFill>
              <a:srgbClr val="4A7DBA"/>
            </a:solidFill>
            <a:prstDash val="solid"/>
            <a:round/>
            <a:headEnd len="sm" w="sm" type="none"/>
            <a:tailEnd len="med" w="med" type="stealth"/>
          </a:ln>
        </p:spPr>
      </p:cxnSp>
      <p:sp>
        <p:nvSpPr>
          <p:cNvPr id="202" name="Google Shape;202;p13"/>
          <p:cNvSpPr txBox="1"/>
          <p:nvPr/>
        </p:nvSpPr>
        <p:spPr>
          <a:xfrm>
            <a:off x="4283968" y="6133038"/>
            <a:ext cx="15841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168 (byte 2)</a:t>
            </a:r>
            <a:endParaRPr/>
          </a:p>
        </p:txBody>
      </p:sp>
      <p:cxnSp>
        <p:nvCxnSpPr>
          <p:cNvPr id="203" name="Google Shape;203;p13"/>
          <p:cNvCxnSpPr/>
          <p:nvPr/>
        </p:nvCxnSpPr>
        <p:spPr>
          <a:xfrm rot="10800000">
            <a:off x="6444208" y="5852542"/>
            <a:ext cx="0" cy="288032"/>
          </a:xfrm>
          <a:prstGeom prst="straightConnector1">
            <a:avLst/>
          </a:prstGeom>
          <a:noFill/>
          <a:ln cap="flat" cmpd="sng" w="9525">
            <a:solidFill>
              <a:srgbClr val="4A7DBA"/>
            </a:solidFill>
            <a:prstDash val="solid"/>
            <a:round/>
            <a:headEnd len="sm" w="sm" type="none"/>
            <a:tailEnd len="med" w="med" type="stealth"/>
          </a:ln>
        </p:spPr>
      </p:cxnSp>
      <p:sp>
        <p:nvSpPr>
          <p:cNvPr id="204" name="Google Shape;204;p13"/>
          <p:cNvSpPr txBox="1"/>
          <p:nvPr/>
        </p:nvSpPr>
        <p:spPr>
          <a:xfrm>
            <a:off x="5868144" y="6140574"/>
            <a:ext cx="15841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192 (byte 3)</a:t>
            </a:r>
            <a:endParaRPr/>
          </a:p>
        </p:txBody>
      </p:sp>
      <p:sp>
        <p:nvSpPr>
          <p:cNvPr id="205" name="Google Shape;205;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206" name="Google Shape;206;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207" name="Google Shape;207;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Lớp IPAddress</a:t>
            </a:r>
            <a:endParaRPr/>
          </a:p>
        </p:txBody>
      </p:sp>
      <p:sp>
        <p:nvSpPr>
          <p:cNvPr id="213" name="Google Shape;213;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Như vậy, để đổi một địa chỉ chuẩn ra dạng số chúng ta chỉ việc tính toán cho từng thành phần. </a:t>
            </a:r>
            <a:endParaRPr/>
          </a:p>
          <a:p>
            <a:pPr indent="-342900" lvl="0" marL="342900" rtl="0" algn="l">
              <a:spcBef>
                <a:spcPts val="640"/>
              </a:spcBef>
              <a:spcAft>
                <a:spcPts val="0"/>
              </a:spcAft>
              <a:buClr>
                <a:schemeClr val="dk1"/>
              </a:buClr>
              <a:buSzPts val="3200"/>
              <a:buChar char="•"/>
            </a:pPr>
            <a:r>
              <a:rPr lang="en-US"/>
              <a:t>Ví dụ: Đổi địa chỉ 192.168.1.2 ra số, ta tính như sau:</a:t>
            </a:r>
            <a:endParaRPr/>
          </a:p>
          <a:p>
            <a:pPr indent="0" lvl="1" marL="400050" rtl="0" algn="l">
              <a:spcBef>
                <a:spcPts val="560"/>
              </a:spcBef>
              <a:spcAft>
                <a:spcPts val="0"/>
              </a:spcAft>
              <a:buClr>
                <a:schemeClr val="dk1"/>
              </a:buClr>
              <a:buSzPts val="2800"/>
              <a:buNone/>
            </a:pPr>
            <a:r>
              <a:rPr b="1" i="1" lang="en-US"/>
              <a:t>	2 * 256 ^ 3 + 1 * 256 ^ 2 + 168 * 256 ^ 1 + 192 * 256 ^ 0 = </a:t>
            </a:r>
            <a:r>
              <a:rPr lang="en-US"/>
              <a:t>33663168</a:t>
            </a:r>
            <a:endParaRPr/>
          </a:p>
          <a:p>
            <a:pPr indent="0" lvl="1" marL="400050" rtl="0" algn="l">
              <a:spcBef>
                <a:spcPts val="560"/>
              </a:spcBef>
              <a:spcAft>
                <a:spcPts val="0"/>
              </a:spcAft>
              <a:buClr>
                <a:schemeClr val="dk1"/>
              </a:buClr>
              <a:buSzPts val="2800"/>
              <a:buNone/>
            </a:pPr>
            <a:r>
              <a:t/>
            </a:r>
            <a:endParaRPr/>
          </a:p>
        </p:txBody>
      </p:sp>
      <p:sp>
        <p:nvSpPr>
          <p:cNvPr id="214" name="Google Shape;214;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215" name="Google Shape;215;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216" name="Google Shape;216;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Lớp IPAddress: các thành viên</a:t>
            </a:r>
            <a:endParaRPr/>
          </a:p>
        </p:txBody>
      </p:sp>
      <p:graphicFrame>
        <p:nvGraphicFramePr>
          <p:cNvPr id="222" name="Google Shape;222;p15"/>
          <p:cNvGraphicFramePr/>
          <p:nvPr/>
        </p:nvGraphicFramePr>
        <p:xfrm>
          <a:off x="539552" y="1556793"/>
          <a:ext cx="3000000" cy="3000000"/>
        </p:xfrm>
        <a:graphic>
          <a:graphicData uri="http://schemas.openxmlformats.org/drawingml/2006/table">
            <a:tbl>
              <a:tblPr bandRow="1" firstRow="1">
                <a:noFill/>
                <a:tableStyleId>{878088F9-F3BA-4FB7-B542-9D7C856BDA4D}</a:tableStyleId>
              </a:tblPr>
              <a:tblGrid>
                <a:gridCol w="1838375"/>
                <a:gridCol w="6226525"/>
              </a:tblGrid>
              <a:tr h="504050">
                <a:tc>
                  <a:txBody>
                    <a:bodyPr/>
                    <a:lstStyle/>
                    <a:p>
                      <a:pPr indent="0" lvl="0" marL="0" marR="0" rtl="0" algn="ctr">
                        <a:spcBef>
                          <a:spcPts val="0"/>
                        </a:spcBef>
                        <a:spcAft>
                          <a:spcPts val="0"/>
                        </a:spcAft>
                        <a:buNone/>
                      </a:pPr>
                      <a:r>
                        <a:rPr b="1" lang="en-US" sz="2000">
                          <a:solidFill>
                            <a:srgbClr val="000066"/>
                          </a:solidFill>
                          <a:latin typeface="Arial"/>
                          <a:ea typeface="Arial"/>
                          <a:cs typeface="Arial"/>
                          <a:sym typeface="Arial"/>
                        </a:rPr>
                        <a:t>Tên thuộc</a:t>
                      </a:r>
                      <a:r>
                        <a:rPr b="1" lang="en-US" sz="2000">
                          <a:solidFill>
                            <a:srgbClr val="000066"/>
                          </a:solidFill>
                          <a:latin typeface="Arial"/>
                          <a:ea typeface="Arial"/>
                          <a:cs typeface="Arial"/>
                          <a:sym typeface="Arial"/>
                        </a:rPr>
                        <a:t> tính</a:t>
                      </a:r>
                      <a:endParaRPr b="1" sz="2000">
                        <a:solidFill>
                          <a:srgbClr val="000066"/>
                        </a:solidFill>
                        <a:latin typeface="Arial"/>
                        <a:ea typeface="Arial"/>
                        <a:cs typeface="Arial"/>
                        <a:sym typeface="Arial"/>
                      </a:endParaRPr>
                    </a:p>
                  </a:txBody>
                  <a:tcPr marT="0" marB="0" marR="68575" marL="68575" anchor="ctr"/>
                </a:tc>
                <a:tc>
                  <a:txBody>
                    <a:bodyPr/>
                    <a:lstStyle/>
                    <a:p>
                      <a:pPr indent="0" lvl="0" marL="0" marR="0" rtl="0" algn="ctr">
                        <a:spcBef>
                          <a:spcPts val="0"/>
                        </a:spcBef>
                        <a:spcAft>
                          <a:spcPts val="0"/>
                        </a:spcAft>
                        <a:buNone/>
                      </a:pPr>
                      <a:r>
                        <a:rPr b="1" lang="en-US" sz="2000">
                          <a:solidFill>
                            <a:srgbClr val="000066"/>
                          </a:solidFill>
                          <a:latin typeface="Arial"/>
                          <a:ea typeface="Arial"/>
                          <a:cs typeface="Arial"/>
                          <a:sym typeface="Arial"/>
                        </a:rPr>
                        <a:t>Mô</a:t>
                      </a:r>
                      <a:r>
                        <a:rPr b="1" lang="en-US" sz="2000">
                          <a:solidFill>
                            <a:srgbClr val="000066"/>
                          </a:solidFill>
                          <a:latin typeface="Arial"/>
                          <a:ea typeface="Arial"/>
                          <a:cs typeface="Arial"/>
                          <a:sym typeface="Arial"/>
                        </a:rPr>
                        <a:t> tả</a:t>
                      </a:r>
                      <a:endParaRPr sz="2000">
                        <a:latin typeface="Arial"/>
                        <a:ea typeface="Arial"/>
                        <a:cs typeface="Arial"/>
                        <a:sym typeface="Arial"/>
                      </a:endParaRPr>
                    </a:p>
                  </a:txBody>
                  <a:tcPr marT="0" marB="0" marR="68575" marL="68575" anchor="ctr"/>
                </a:tc>
              </a:tr>
              <a:tr h="977725">
                <a:tc>
                  <a:txBody>
                    <a:bodyPr/>
                    <a:lstStyle/>
                    <a:p>
                      <a:pPr indent="0" lvl="0" marL="8890" marR="8890" rtl="0" algn="l">
                        <a:spcBef>
                          <a:spcPts val="0"/>
                        </a:spcBef>
                        <a:spcAft>
                          <a:spcPts val="0"/>
                        </a:spcAft>
                        <a:buNone/>
                      </a:pPr>
                      <a:r>
                        <a:rPr lang="en-US" sz="1800" u="sng">
                          <a:solidFill>
                            <a:srgbClr val="000000"/>
                          </a:solidFill>
                          <a:latin typeface="Arial"/>
                          <a:ea typeface="Arial"/>
                          <a:cs typeface="Arial"/>
                          <a:sym typeface="Arial"/>
                          <a:hlinkClick r:id="rId3">
                            <a:extLst>
                              <a:ext uri="{A12FA001-AC4F-418D-AE19-62706E023703}">
                                <ahyp:hlinkClr val="tx"/>
                              </a:ext>
                            </a:extLst>
                          </a:hlinkClick>
                        </a:rPr>
                        <a:t>Any</a:t>
                      </a:r>
                      <a:r>
                        <a:rPr lang="en-US" sz="1800">
                          <a:solidFill>
                            <a:srgbClr val="000000"/>
                          </a:solidFill>
                          <a:latin typeface="Arial"/>
                          <a:ea typeface="Arial"/>
                          <a:cs typeface="Arial"/>
                          <a:sym typeface="Arial"/>
                        </a:rPr>
                        <a:t> </a:t>
                      </a:r>
                      <a:endParaRPr sz="1800">
                        <a:latin typeface="Arial"/>
                        <a:ea typeface="Arial"/>
                        <a:cs typeface="Arial"/>
                        <a:sym typeface="Arial"/>
                      </a:endParaRPr>
                    </a:p>
                  </a:txBody>
                  <a:tcPr marT="0" marB="0" marR="68575" marL="68575" anchor="ctr"/>
                </a:tc>
                <a:tc>
                  <a:txBody>
                    <a:bodyPr/>
                    <a:lstStyle/>
                    <a:p>
                      <a:pPr indent="0" lvl="0" marL="8890" marR="8890" rtl="0" algn="l">
                        <a:spcBef>
                          <a:spcPts val="0"/>
                        </a:spcBef>
                        <a:spcAft>
                          <a:spcPts val="0"/>
                        </a:spcAft>
                        <a:buNone/>
                      </a:pPr>
                      <a:r>
                        <a:rPr lang="en-US" sz="1800">
                          <a:solidFill>
                            <a:srgbClr val="000000"/>
                          </a:solidFill>
                          <a:latin typeface="Arial"/>
                          <a:ea typeface="Arial"/>
                          <a:cs typeface="Arial"/>
                          <a:sym typeface="Arial"/>
                        </a:rPr>
                        <a:t>Cung cấp một địa chỉ IP (thường là 0.0.0.0) để chỉ ra rằng Server phải lắng nghe các hoạt động của Client trên tất cả các Card mạng (sử dụng khi xây dựng Server). Thuộc tính này chỉ đọc.</a:t>
                      </a:r>
                      <a:endParaRPr sz="1800">
                        <a:latin typeface="Arial"/>
                        <a:ea typeface="Arial"/>
                        <a:cs typeface="Arial"/>
                        <a:sym typeface="Arial"/>
                      </a:endParaRPr>
                    </a:p>
                  </a:txBody>
                  <a:tcPr marT="0" marB="0" marR="68575" marL="68575" anchor="ctr"/>
                </a:tc>
              </a:tr>
              <a:tr h="784100">
                <a:tc>
                  <a:txBody>
                    <a:bodyPr/>
                    <a:lstStyle/>
                    <a:p>
                      <a:pPr indent="0" lvl="0" marL="8890" marR="8890" rtl="0" algn="l">
                        <a:spcBef>
                          <a:spcPts val="0"/>
                        </a:spcBef>
                        <a:spcAft>
                          <a:spcPts val="0"/>
                        </a:spcAft>
                        <a:buNone/>
                      </a:pPr>
                      <a:r>
                        <a:rPr lang="en-US" sz="1800" u="sng">
                          <a:solidFill>
                            <a:srgbClr val="000000"/>
                          </a:solidFill>
                          <a:latin typeface="Arial"/>
                          <a:ea typeface="Arial"/>
                          <a:cs typeface="Arial"/>
                          <a:sym typeface="Arial"/>
                          <a:hlinkClick r:id="rId4">
                            <a:extLst>
                              <a:ext uri="{A12FA001-AC4F-418D-AE19-62706E023703}">
                                <ahyp:hlinkClr val="tx"/>
                              </a:ext>
                            </a:extLst>
                          </a:hlinkClick>
                        </a:rPr>
                        <a:t>Broadcast</a:t>
                      </a:r>
                      <a:r>
                        <a:rPr lang="en-US" sz="1800">
                          <a:solidFill>
                            <a:srgbClr val="000000"/>
                          </a:solidFill>
                          <a:latin typeface="Arial"/>
                          <a:ea typeface="Arial"/>
                          <a:cs typeface="Arial"/>
                          <a:sym typeface="Arial"/>
                        </a:rPr>
                        <a:t> </a:t>
                      </a:r>
                      <a:endParaRPr sz="1800">
                        <a:latin typeface="Arial"/>
                        <a:ea typeface="Arial"/>
                        <a:cs typeface="Arial"/>
                        <a:sym typeface="Arial"/>
                      </a:endParaRPr>
                    </a:p>
                  </a:txBody>
                  <a:tcPr marT="0" marB="0" marR="68575" marL="68575" anchor="ctr"/>
                </a:tc>
                <a:tc>
                  <a:txBody>
                    <a:bodyPr/>
                    <a:lstStyle/>
                    <a:p>
                      <a:pPr indent="0" lvl="0" marL="8890" marR="8890" rtl="0" algn="l">
                        <a:spcBef>
                          <a:spcPts val="0"/>
                        </a:spcBef>
                        <a:spcAft>
                          <a:spcPts val="0"/>
                        </a:spcAft>
                        <a:buNone/>
                      </a:pPr>
                      <a:r>
                        <a:rPr lang="en-US" sz="1800">
                          <a:solidFill>
                            <a:srgbClr val="000000"/>
                          </a:solidFill>
                          <a:latin typeface="Arial"/>
                          <a:ea typeface="Arial"/>
                          <a:cs typeface="Arial"/>
                          <a:sym typeface="Arial"/>
                        </a:rPr>
                        <a:t>Cung cấp một địa chỉ IP quảng bá (Broadcast, thường là 255.255.255.255), ở dạng số Long. Muốn lấy ở dạng chuỗi, viết: Broadcast.ToString(). Thuộc tính này chỉ đọc.</a:t>
                      </a:r>
                      <a:endParaRPr sz="1800">
                        <a:latin typeface="Arial"/>
                        <a:ea typeface="Arial"/>
                        <a:cs typeface="Arial"/>
                        <a:sym typeface="Arial"/>
                      </a:endParaRPr>
                    </a:p>
                  </a:txBody>
                  <a:tcPr marT="0" marB="0" marR="68575" marL="68575" anchor="ctr"/>
                </a:tc>
              </a:tr>
              <a:tr h="535700">
                <a:tc>
                  <a:txBody>
                    <a:bodyPr/>
                    <a:lstStyle/>
                    <a:p>
                      <a:pPr indent="0" lvl="0" marL="8890" marR="8890" rtl="0" algn="l">
                        <a:spcBef>
                          <a:spcPts val="0"/>
                        </a:spcBef>
                        <a:spcAft>
                          <a:spcPts val="0"/>
                        </a:spcAft>
                        <a:buNone/>
                      </a:pPr>
                      <a:r>
                        <a:rPr lang="en-US" sz="1800" u="sng">
                          <a:solidFill>
                            <a:srgbClr val="000000"/>
                          </a:solidFill>
                          <a:latin typeface="Arial"/>
                          <a:ea typeface="Arial"/>
                          <a:cs typeface="Arial"/>
                          <a:sym typeface="Arial"/>
                          <a:hlinkClick r:id="rId5">
                            <a:extLst>
                              <a:ext uri="{A12FA001-AC4F-418D-AE19-62706E023703}">
                                <ahyp:hlinkClr val="tx"/>
                              </a:ext>
                            </a:extLst>
                          </a:hlinkClick>
                        </a:rPr>
                        <a:t>Loopback</a:t>
                      </a:r>
                      <a:r>
                        <a:rPr lang="en-US" sz="1800">
                          <a:solidFill>
                            <a:srgbClr val="000000"/>
                          </a:solidFill>
                          <a:latin typeface="Arial"/>
                          <a:ea typeface="Arial"/>
                          <a:cs typeface="Arial"/>
                          <a:sym typeface="Arial"/>
                        </a:rPr>
                        <a:t> </a:t>
                      </a:r>
                      <a:endParaRPr sz="1800">
                        <a:latin typeface="Arial"/>
                        <a:ea typeface="Arial"/>
                        <a:cs typeface="Arial"/>
                        <a:sym typeface="Arial"/>
                      </a:endParaRPr>
                    </a:p>
                  </a:txBody>
                  <a:tcPr marT="0" marB="0" marR="68575" marL="68575" anchor="ctr"/>
                </a:tc>
                <a:tc>
                  <a:txBody>
                    <a:bodyPr/>
                    <a:lstStyle/>
                    <a:p>
                      <a:pPr indent="0" lvl="0" marL="8890" marR="8890" rtl="0" algn="l">
                        <a:lnSpc>
                          <a:spcPct val="100000"/>
                        </a:lnSpc>
                        <a:spcBef>
                          <a:spcPts val="0"/>
                        </a:spcBef>
                        <a:spcAft>
                          <a:spcPts val="0"/>
                        </a:spcAft>
                        <a:buClr>
                          <a:srgbClr val="000000"/>
                        </a:buClr>
                        <a:buSzPts val="1800"/>
                        <a:buFont typeface="Arial"/>
                        <a:buNone/>
                      </a:pPr>
                      <a:r>
                        <a:rPr lang="en-US" sz="1800">
                          <a:solidFill>
                            <a:srgbClr val="000000"/>
                          </a:solidFill>
                          <a:latin typeface="Arial"/>
                          <a:ea typeface="Arial"/>
                          <a:cs typeface="Arial"/>
                          <a:sym typeface="Arial"/>
                        </a:rPr>
                        <a:t>Trả về một địa chỉ IP lặp (IP Loopback, ví dụ 127.0.0.1). Thuộc tính này chỉ đọc.</a:t>
                      </a:r>
                      <a:endParaRPr sz="1800">
                        <a:latin typeface="Arial"/>
                        <a:ea typeface="Arial"/>
                        <a:cs typeface="Arial"/>
                        <a:sym typeface="Arial"/>
                      </a:endParaRPr>
                    </a:p>
                  </a:txBody>
                  <a:tcPr marT="0" marB="0" marR="68575" marL="68575" anchor="ctr"/>
                </a:tc>
              </a:tr>
              <a:tr h="784100">
                <a:tc>
                  <a:txBody>
                    <a:bodyPr/>
                    <a:lstStyle/>
                    <a:p>
                      <a:pPr indent="0" lvl="0" marL="8890" marR="8890" rtl="0" algn="l">
                        <a:spcBef>
                          <a:spcPts val="0"/>
                        </a:spcBef>
                        <a:spcAft>
                          <a:spcPts val="0"/>
                        </a:spcAft>
                        <a:buNone/>
                      </a:pPr>
                      <a:r>
                        <a:rPr lang="en-US" sz="1800" u="sng" strike="noStrike">
                          <a:solidFill>
                            <a:srgbClr val="000000"/>
                          </a:solidFill>
                          <a:latin typeface="Arial"/>
                          <a:ea typeface="Arial"/>
                          <a:cs typeface="Arial"/>
                          <a:sym typeface="Arial"/>
                          <a:hlinkClick r:id="rId6">
                            <a:extLst>
                              <a:ext uri="{A12FA001-AC4F-418D-AE19-62706E023703}">
                                <ahyp:hlinkClr val="tx"/>
                              </a:ext>
                            </a:extLst>
                          </a:hlinkClick>
                        </a:rPr>
                        <a:t>Address</a:t>
                      </a:r>
                      <a:r>
                        <a:rPr lang="en-US" sz="1800" strike="noStrike">
                          <a:solidFill>
                            <a:srgbClr val="000000"/>
                          </a:solidFill>
                          <a:latin typeface="Arial"/>
                          <a:ea typeface="Arial"/>
                          <a:cs typeface="Arial"/>
                          <a:sym typeface="Arial"/>
                        </a:rPr>
                        <a:t> </a:t>
                      </a:r>
                      <a:endParaRPr sz="1800" strike="noStrike">
                        <a:latin typeface="Arial"/>
                        <a:ea typeface="Arial"/>
                        <a:cs typeface="Arial"/>
                        <a:sym typeface="Arial"/>
                      </a:endParaRPr>
                    </a:p>
                  </a:txBody>
                  <a:tcPr marT="0" marB="0" marR="68575" marL="68575" anchor="ctr"/>
                </a:tc>
                <a:tc>
                  <a:txBody>
                    <a:bodyPr/>
                    <a:lstStyle/>
                    <a:p>
                      <a:pPr indent="0" lvl="0" marL="8890" marR="8890" rtl="0" algn="l">
                        <a:spcBef>
                          <a:spcPts val="0"/>
                        </a:spcBef>
                        <a:spcAft>
                          <a:spcPts val="0"/>
                        </a:spcAft>
                        <a:buNone/>
                      </a:pPr>
                      <a:r>
                        <a:rPr lang="en-US" sz="1800">
                          <a:solidFill>
                            <a:srgbClr val="000000"/>
                          </a:solidFill>
                          <a:latin typeface="Arial"/>
                          <a:ea typeface="Arial"/>
                          <a:cs typeface="Arial"/>
                          <a:sym typeface="Arial"/>
                        </a:rPr>
                        <a:t>Một địa chỉ IP (An Internet Protocol (IP) address) ở dạng số Long. (Muốn chuyển sang dạng dấu chấm, viết : Address.ToString())</a:t>
                      </a:r>
                      <a:endParaRPr sz="1800">
                        <a:latin typeface="Arial"/>
                        <a:ea typeface="Arial"/>
                        <a:cs typeface="Arial"/>
                        <a:sym typeface="Arial"/>
                      </a:endParaRPr>
                    </a:p>
                  </a:txBody>
                  <a:tcPr marT="0" marB="0" marR="68575" marL="68575" anchor="ctr"/>
                </a:tc>
              </a:tr>
            </a:tbl>
          </a:graphicData>
        </a:graphic>
      </p:graphicFrame>
      <p:sp>
        <p:nvSpPr>
          <p:cNvPr id="223" name="Google Shape;223;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224" name="Google Shape;224;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225" name="Google Shape;225;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Lớp IPAddress: các thành viên</a:t>
            </a:r>
            <a:endParaRPr/>
          </a:p>
        </p:txBody>
      </p:sp>
      <p:graphicFrame>
        <p:nvGraphicFramePr>
          <p:cNvPr id="231" name="Google Shape;231;p16"/>
          <p:cNvGraphicFramePr/>
          <p:nvPr/>
        </p:nvGraphicFramePr>
        <p:xfrm>
          <a:off x="539552" y="1556793"/>
          <a:ext cx="3000000" cy="3000000"/>
        </p:xfrm>
        <a:graphic>
          <a:graphicData uri="http://schemas.openxmlformats.org/drawingml/2006/table">
            <a:tbl>
              <a:tblPr bandRow="1" firstRow="1">
                <a:noFill/>
                <a:tableStyleId>{878088F9-F3BA-4FB7-B542-9D7C856BDA4D}</a:tableStyleId>
              </a:tblPr>
              <a:tblGrid>
                <a:gridCol w="2376275"/>
                <a:gridCol w="5688625"/>
              </a:tblGrid>
              <a:tr h="601900">
                <a:tc>
                  <a:txBody>
                    <a:bodyPr/>
                    <a:lstStyle/>
                    <a:p>
                      <a:pPr indent="0" lvl="0" marL="0" marR="0" rtl="0" algn="ctr">
                        <a:spcBef>
                          <a:spcPts val="0"/>
                        </a:spcBef>
                        <a:spcAft>
                          <a:spcPts val="0"/>
                        </a:spcAft>
                        <a:buNone/>
                      </a:pPr>
                      <a:r>
                        <a:rPr b="1" lang="en-US" sz="2000">
                          <a:solidFill>
                            <a:srgbClr val="000066"/>
                          </a:solidFill>
                          <a:latin typeface="Arial"/>
                          <a:ea typeface="Arial"/>
                          <a:cs typeface="Arial"/>
                          <a:sym typeface="Arial"/>
                        </a:rPr>
                        <a:t>Tên phương</a:t>
                      </a:r>
                      <a:r>
                        <a:rPr b="1" lang="en-US" sz="2000">
                          <a:solidFill>
                            <a:srgbClr val="000066"/>
                          </a:solidFill>
                          <a:latin typeface="Arial"/>
                          <a:ea typeface="Arial"/>
                          <a:cs typeface="Arial"/>
                          <a:sym typeface="Arial"/>
                        </a:rPr>
                        <a:t> thức</a:t>
                      </a:r>
                      <a:endParaRPr b="1" sz="2000">
                        <a:solidFill>
                          <a:srgbClr val="000066"/>
                        </a:solidFill>
                        <a:latin typeface="Arial"/>
                        <a:ea typeface="Arial"/>
                        <a:cs typeface="Arial"/>
                        <a:sym typeface="Arial"/>
                      </a:endParaRPr>
                    </a:p>
                  </a:txBody>
                  <a:tcPr marT="0" marB="0" marR="68575" marL="68575" anchor="ctr"/>
                </a:tc>
                <a:tc>
                  <a:txBody>
                    <a:bodyPr/>
                    <a:lstStyle/>
                    <a:p>
                      <a:pPr indent="0" lvl="0" marL="0" marR="0" rtl="0" algn="ctr">
                        <a:spcBef>
                          <a:spcPts val="0"/>
                        </a:spcBef>
                        <a:spcAft>
                          <a:spcPts val="0"/>
                        </a:spcAft>
                        <a:buNone/>
                      </a:pPr>
                      <a:r>
                        <a:rPr b="1" lang="en-US" sz="2000">
                          <a:solidFill>
                            <a:srgbClr val="000066"/>
                          </a:solidFill>
                          <a:latin typeface="Arial"/>
                          <a:ea typeface="Arial"/>
                          <a:cs typeface="Arial"/>
                          <a:sym typeface="Arial"/>
                        </a:rPr>
                        <a:t>Mô</a:t>
                      </a:r>
                      <a:r>
                        <a:rPr b="1" lang="en-US" sz="2000">
                          <a:solidFill>
                            <a:srgbClr val="000066"/>
                          </a:solidFill>
                          <a:latin typeface="Arial"/>
                          <a:ea typeface="Arial"/>
                          <a:cs typeface="Arial"/>
                          <a:sym typeface="Arial"/>
                        </a:rPr>
                        <a:t> tả</a:t>
                      </a:r>
                      <a:endParaRPr sz="2000">
                        <a:latin typeface="Arial"/>
                        <a:ea typeface="Arial"/>
                        <a:cs typeface="Arial"/>
                        <a:sym typeface="Arial"/>
                      </a:endParaRPr>
                    </a:p>
                  </a:txBody>
                  <a:tcPr marT="0" marB="0" marR="68575" marL="68575" anchor="ctr"/>
                </a:tc>
              </a:tr>
              <a:tr h="1164025">
                <a:tc>
                  <a:txBody>
                    <a:bodyPr/>
                    <a:lstStyle/>
                    <a:p>
                      <a:pPr indent="0" lvl="0" marL="8890" marR="8890" rtl="0" algn="l">
                        <a:spcBef>
                          <a:spcPts val="0"/>
                        </a:spcBef>
                        <a:spcAft>
                          <a:spcPts val="0"/>
                        </a:spcAft>
                        <a:buNone/>
                      </a:pPr>
                      <a:r>
                        <a:rPr lang="en-US" sz="1800" u="sng">
                          <a:solidFill>
                            <a:srgbClr val="000000"/>
                          </a:solidFill>
                          <a:latin typeface="Arial"/>
                          <a:ea typeface="Arial"/>
                          <a:cs typeface="Arial"/>
                          <a:sym typeface="Arial"/>
                          <a:hlinkClick r:id="rId3">
                            <a:extLst>
                              <a:ext uri="{A12FA001-AC4F-418D-AE19-62706E023703}">
                                <ahyp:hlinkClr val="tx"/>
                              </a:ext>
                            </a:extLst>
                          </a:hlinkClick>
                        </a:rPr>
                        <a:t>AddressFamily</a:t>
                      </a:r>
                      <a:r>
                        <a:rPr lang="en-US" sz="1800">
                          <a:solidFill>
                            <a:srgbClr val="000000"/>
                          </a:solidFill>
                          <a:latin typeface="Arial"/>
                          <a:ea typeface="Arial"/>
                          <a:cs typeface="Arial"/>
                          <a:sym typeface="Arial"/>
                        </a:rPr>
                        <a:t> </a:t>
                      </a:r>
                      <a:endParaRPr sz="1800">
                        <a:latin typeface="Arial"/>
                        <a:ea typeface="Arial"/>
                        <a:cs typeface="Arial"/>
                        <a:sym typeface="Arial"/>
                      </a:endParaRPr>
                    </a:p>
                  </a:txBody>
                  <a:tcPr marT="0" marB="0" marR="68575" marL="68575" anchor="ctr"/>
                </a:tc>
                <a:tc>
                  <a:txBody>
                    <a:bodyPr/>
                    <a:lstStyle/>
                    <a:p>
                      <a:pPr indent="0" lvl="0" marL="8890" marR="8890" rtl="0" algn="l">
                        <a:spcBef>
                          <a:spcPts val="0"/>
                        </a:spcBef>
                        <a:spcAft>
                          <a:spcPts val="0"/>
                        </a:spcAft>
                        <a:buNone/>
                      </a:pPr>
                      <a:r>
                        <a:rPr lang="en-US" sz="1800">
                          <a:solidFill>
                            <a:srgbClr val="000000"/>
                          </a:solidFill>
                          <a:latin typeface="Arial"/>
                          <a:ea typeface="Arial"/>
                          <a:cs typeface="Arial"/>
                          <a:sym typeface="Arial"/>
                        </a:rPr>
                        <a:t>Trả về họ địa chỉ của địa chỉ IP hiện hành. Nếu địa chỉ ở dạng IPv4 thì kết quả là Internetwork và InternetworkV6 nếu là địa chỉ IPv6. </a:t>
                      </a:r>
                      <a:endParaRPr sz="1800">
                        <a:latin typeface="Arial"/>
                        <a:ea typeface="Arial"/>
                        <a:cs typeface="Arial"/>
                        <a:sym typeface="Arial"/>
                      </a:endParaRPr>
                    </a:p>
                  </a:txBody>
                  <a:tcPr marT="0" marB="0" marR="68575" marL="68575" anchor="ctr"/>
                </a:tc>
              </a:tr>
              <a:tr h="1404425">
                <a:tc>
                  <a:txBody>
                    <a:bodyPr/>
                    <a:lstStyle/>
                    <a:p>
                      <a:pPr indent="0" lvl="0" marL="8890" marR="8890" rtl="0" algn="l">
                        <a:spcBef>
                          <a:spcPts val="0"/>
                        </a:spcBef>
                        <a:spcAft>
                          <a:spcPts val="0"/>
                        </a:spcAft>
                        <a:buNone/>
                      </a:pPr>
                      <a:r>
                        <a:rPr b="1" lang="en-US" sz="1800">
                          <a:solidFill>
                            <a:srgbClr val="000000"/>
                          </a:solidFill>
                          <a:latin typeface="Arial"/>
                          <a:ea typeface="Arial"/>
                          <a:cs typeface="Arial"/>
                          <a:sym typeface="Arial"/>
                        </a:rPr>
                        <a:t>Constructor</a:t>
                      </a:r>
                      <a:endParaRPr sz="1800">
                        <a:latin typeface="Arial"/>
                        <a:ea typeface="Arial"/>
                        <a:cs typeface="Arial"/>
                        <a:sym typeface="Arial"/>
                      </a:endParaRPr>
                    </a:p>
                  </a:txBody>
                  <a:tcPr marT="0" marB="0" marR="68575" marL="68575" anchor="ctr"/>
                </a:tc>
                <a:tc>
                  <a:txBody>
                    <a:bodyPr/>
                    <a:lstStyle/>
                    <a:p>
                      <a:pPr indent="-342900" lvl="0" marL="342900" marR="8890" rtl="0" algn="l">
                        <a:spcBef>
                          <a:spcPts val="0"/>
                        </a:spcBef>
                        <a:spcAft>
                          <a:spcPts val="0"/>
                        </a:spcAft>
                        <a:buClr>
                          <a:srgbClr val="000000"/>
                        </a:buClr>
                        <a:buSzPts val="1800"/>
                        <a:buFont typeface="Times New Roman"/>
                        <a:buChar char="-"/>
                      </a:pPr>
                      <a:r>
                        <a:rPr b="0" lang="en-US" sz="1800">
                          <a:solidFill>
                            <a:srgbClr val="000000"/>
                          </a:solidFill>
                          <a:latin typeface="Arial"/>
                          <a:ea typeface="Arial"/>
                          <a:cs typeface="Arial"/>
                          <a:sym typeface="Arial"/>
                        </a:rPr>
                        <a:t>IPAddress(Số_Long) 🡪 Tạo địa chỉ IP từ một số kiểu</a:t>
                      </a:r>
                      <a:r>
                        <a:rPr b="0" lang="en-US" sz="1800">
                          <a:solidFill>
                            <a:srgbClr val="000000"/>
                          </a:solidFill>
                          <a:latin typeface="Arial"/>
                          <a:ea typeface="Arial"/>
                          <a:cs typeface="Arial"/>
                          <a:sym typeface="Arial"/>
                        </a:rPr>
                        <a:t> </a:t>
                      </a:r>
                      <a:r>
                        <a:rPr b="0" lang="en-US" sz="1800">
                          <a:solidFill>
                            <a:srgbClr val="000000"/>
                          </a:solidFill>
                          <a:latin typeface="Arial"/>
                          <a:ea typeface="Arial"/>
                          <a:cs typeface="Arial"/>
                          <a:sym typeface="Arial"/>
                        </a:rPr>
                        <a:t>long</a:t>
                      </a:r>
                      <a:endParaRPr b="0" sz="1800">
                        <a:latin typeface="Arial"/>
                        <a:ea typeface="Arial"/>
                        <a:cs typeface="Arial"/>
                        <a:sym typeface="Arial"/>
                      </a:endParaRPr>
                    </a:p>
                    <a:p>
                      <a:pPr indent="-342900" lvl="0" marL="342900" marR="8890" rtl="0" algn="l">
                        <a:spcBef>
                          <a:spcPts val="140"/>
                        </a:spcBef>
                        <a:spcAft>
                          <a:spcPts val="0"/>
                        </a:spcAft>
                        <a:buClr>
                          <a:srgbClr val="000000"/>
                        </a:buClr>
                        <a:buSzPts val="1800"/>
                        <a:buFont typeface="Times New Roman"/>
                        <a:buChar char="-"/>
                      </a:pPr>
                      <a:r>
                        <a:rPr b="0" lang="en-US" sz="1800">
                          <a:solidFill>
                            <a:srgbClr val="000000"/>
                          </a:solidFill>
                          <a:latin typeface="Arial"/>
                          <a:ea typeface="Arial"/>
                          <a:cs typeface="Arial"/>
                          <a:sym typeface="Arial"/>
                        </a:rPr>
                        <a:t>IPAddress(Mảng_Byte) 🡪 Tạo địa chỉ IP từ một mảng byte (4 byte).</a:t>
                      </a:r>
                      <a:endParaRPr b="0" sz="1800">
                        <a:latin typeface="Arial"/>
                        <a:ea typeface="Arial"/>
                        <a:cs typeface="Arial"/>
                        <a:sym typeface="Arial"/>
                      </a:endParaRPr>
                    </a:p>
                  </a:txBody>
                  <a:tcPr marT="0" marB="0" marR="68575" marL="68575" anchor="ctr"/>
                </a:tc>
              </a:tr>
              <a:tr h="651225">
                <a:tc>
                  <a:txBody>
                    <a:bodyPr/>
                    <a:lstStyle/>
                    <a:p>
                      <a:pPr indent="0" lvl="0" marL="8890" marR="8890" rtl="0" algn="l">
                        <a:spcBef>
                          <a:spcPts val="0"/>
                        </a:spcBef>
                        <a:spcAft>
                          <a:spcPts val="0"/>
                        </a:spcAft>
                        <a:buNone/>
                      </a:pPr>
                      <a:r>
                        <a:rPr lang="en-US" sz="1800" u="sng">
                          <a:solidFill>
                            <a:srgbClr val="000000"/>
                          </a:solidFill>
                          <a:latin typeface="Arial"/>
                          <a:ea typeface="Arial"/>
                          <a:cs typeface="Arial"/>
                          <a:sym typeface="Arial"/>
                          <a:hlinkClick r:id="rId4">
                            <a:extLst>
                              <a:ext uri="{A12FA001-AC4F-418D-AE19-62706E023703}">
                                <ahyp:hlinkClr val="tx"/>
                              </a:ext>
                            </a:extLst>
                          </a:hlinkClick>
                        </a:rPr>
                        <a:t>GetAddressBytes</a:t>
                      </a:r>
                      <a:r>
                        <a:rPr lang="en-US" sz="1800">
                          <a:solidFill>
                            <a:srgbClr val="FF0000"/>
                          </a:solidFill>
                          <a:latin typeface="Arial"/>
                          <a:ea typeface="Arial"/>
                          <a:cs typeface="Arial"/>
                          <a:sym typeface="Arial"/>
                        </a:rPr>
                        <a:t> </a:t>
                      </a:r>
                      <a:endParaRPr sz="1800">
                        <a:latin typeface="Arial"/>
                        <a:ea typeface="Arial"/>
                        <a:cs typeface="Arial"/>
                        <a:sym typeface="Arial"/>
                      </a:endParaRPr>
                    </a:p>
                  </a:txBody>
                  <a:tcPr marT="0" marB="0" marR="68575" marL="68575" anchor="ctr"/>
                </a:tc>
                <a:tc>
                  <a:txBody>
                    <a:bodyPr/>
                    <a:lstStyle/>
                    <a:p>
                      <a:pPr indent="0" lvl="0" marL="8890" marR="8890" rtl="0" algn="l">
                        <a:spcBef>
                          <a:spcPts val="0"/>
                        </a:spcBef>
                        <a:spcAft>
                          <a:spcPts val="0"/>
                        </a:spcAft>
                        <a:buNone/>
                      </a:pPr>
                      <a:r>
                        <a:rPr lang="en-US" sz="1800">
                          <a:solidFill>
                            <a:schemeClr val="dk1"/>
                          </a:solidFill>
                          <a:latin typeface="Arial"/>
                          <a:ea typeface="Arial"/>
                          <a:cs typeface="Arial"/>
                          <a:sym typeface="Arial"/>
                        </a:rPr>
                        <a:t>Chuyển địa chỉ thành mảng byte (4 byte). </a:t>
                      </a:r>
                      <a:endParaRPr/>
                    </a:p>
                  </a:txBody>
                  <a:tcPr marT="0" marB="0" marR="68575" marL="68575" anchor="ctr"/>
                </a:tc>
              </a:tr>
              <a:tr h="570925">
                <a:tc>
                  <a:txBody>
                    <a:bodyPr/>
                    <a:lstStyle/>
                    <a:p>
                      <a:pPr indent="0" lvl="0" marL="8890" marR="8890" rtl="0" algn="l">
                        <a:spcBef>
                          <a:spcPts val="0"/>
                        </a:spcBef>
                        <a:spcAft>
                          <a:spcPts val="0"/>
                        </a:spcAft>
                        <a:buNone/>
                      </a:pPr>
                      <a:r>
                        <a:rPr lang="en-US" sz="1800" u="sng">
                          <a:solidFill>
                            <a:srgbClr val="000000"/>
                          </a:solidFill>
                          <a:latin typeface="Arial"/>
                          <a:ea typeface="Arial"/>
                          <a:cs typeface="Arial"/>
                          <a:sym typeface="Arial"/>
                          <a:hlinkClick r:id="rId5">
                            <a:extLst>
                              <a:ext uri="{A12FA001-AC4F-418D-AE19-62706E023703}">
                                <ahyp:hlinkClr val="tx"/>
                              </a:ext>
                            </a:extLst>
                          </a:hlinkClick>
                        </a:rPr>
                        <a:t>HostToNetworkOrder</a:t>
                      </a:r>
                      <a:r>
                        <a:rPr lang="en-US" sz="1800">
                          <a:solidFill>
                            <a:srgbClr val="000000"/>
                          </a:solidFill>
                          <a:latin typeface="Arial"/>
                          <a:ea typeface="Arial"/>
                          <a:cs typeface="Arial"/>
                          <a:sym typeface="Arial"/>
                        </a:rPr>
                        <a:t> </a:t>
                      </a:r>
                      <a:endParaRPr sz="1800">
                        <a:latin typeface="Arial"/>
                        <a:ea typeface="Arial"/>
                        <a:cs typeface="Arial"/>
                        <a:sym typeface="Arial"/>
                      </a:endParaRPr>
                    </a:p>
                  </a:txBody>
                  <a:tcPr marT="0" marB="0" marR="68575" marL="68575" anchor="ctr"/>
                </a:tc>
                <a:tc>
                  <a:txBody>
                    <a:bodyPr/>
                    <a:lstStyle/>
                    <a:p>
                      <a:pPr indent="0" lvl="0" marL="8890" marR="8890" rtl="0" algn="l">
                        <a:spcBef>
                          <a:spcPts val="0"/>
                        </a:spcBef>
                        <a:spcAft>
                          <a:spcPts val="0"/>
                        </a:spcAft>
                        <a:buNone/>
                      </a:pPr>
                      <a:r>
                        <a:rPr lang="en-US" sz="1800">
                          <a:solidFill>
                            <a:srgbClr val="000000"/>
                          </a:solidFill>
                          <a:latin typeface="Arial"/>
                          <a:ea typeface="Arial"/>
                          <a:cs typeface="Arial"/>
                          <a:sym typeface="Arial"/>
                        </a:rPr>
                        <a:t>Đảo thứ tự byte của một số cho đúng với thứ tự byte trong địa chỉ IPAddress.</a:t>
                      </a:r>
                      <a:endParaRPr sz="1800">
                        <a:latin typeface="Arial"/>
                        <a:ea typeface="Arial"/>
                        <a:cs typeface="Arial"/>
                        <a:sym typeface="Arial"/>
                      </a:endParaRPr>
                    </a:p>
                  </a:txBody>
                  <a:tcPr marT="0" marB="0" marR="68575" marL="68575" anchor="ctr"/>
                </a:tc>
              </a:tr>
            </a:tbl>
          </a:graphicData>
        </a:graphic>
      </p:graphicFrame>
      <p:sp>
        <p:nvSpPr>
          <p:cNvPr id="232" name="Google Shape;232;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233" name="Google Shape;233;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234" name="Google Shape;234;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Lớp IPAddress: các thành viên</a:t>
            </a:r>
            <a:endParaRPr/>
          </a:p>
        </p:txBody>
      </p:sp>
      <p:graphicFrame>
        <p:nvGraphicFramePr>
          <p:cNvPr id="240" name="Google Shape;240;p17"/>
          <p:cNvGraphicFramePr/>
          <p:nvPr/>
        </p:nvGraphicFramePr>
        <p:xfrm>
          <a:off x="539552" y="1556792"/>
          <a:ext cx="3000000" cy="3000000"/>
        </p:xfrm>
        <a:graphic>
          <a:graphicData uri="http://schemas.openxmlformats.org/drawingml/2006/table">
            <a:tbl>
              <a:tblPr bandRow="1" firstRow="1">
                <a:noFill/>
                <a:tableStyleId>{878088F9-F3BA-4FB7-B542-9D7C856BDA4D}</a:tableStyleId>
              </a:tblPr>
              <a:tblGrid>
                <a:gridCol w="2448275"/>
                <a:gridCol w="5616625"/>
              </a:tblGrid>
              <a:tr h="676275">
                <a:tc>
                  <a:txBody>
                    <a:bodyPr/>
                    <a:lstStyle/>
                    <a:p>
                      <a:pPr indent="0" lvl="0" marL="0" marR="0" rtl="0" algn="ctr">
                        <a:spcBef>
                          <a:spcPts val="0"/>
                        </a:spcBef>
                        <a:spcAft>
                          <a:spcPts val="0"/>
                        </a:spcAft>
                        <a:buNone/>
                      </a:pPr>
                      <a:r>
                        <a:rPr b="1" lang="en-US" sz="2000">
                          <a:solidFill>
                            <a:srgbClr val="000066"/>
                          </a:solidFill>
                          <a:latin typeface="Arial"/>
                          <a:ea typeface="Arial"/>
                          <a:cs typeface="Arial"/>
                          <a:sym typeface="Arial"/>
                        </a:rPr>
                        <a:t>Tên phương</a:t>
                      </a:r>
                      <a:r>
                        <a:rPr b="1" lang="en-US" sz="2000">
                          <a:solidFill>
                            <a:srgbClr val="000066"/>
                          </a:solidFill>
                          <a:latin typeface="Arial"/>
                          <a:ea typeface="Arial"/>
                          <a:cs typeface="Arial"/>
                          <a:sym typeface="Arial"/>
                        </a:rPr>
                        <a:t> thức</a:t>
                      </a:r>
                      <a:endParaRPr b="1" sz="2000">
                        <a:solidFill>
                          <a:srgbClr val="000066"/>
                        </a:solidFill>
                        <a:latin typeface="Arial"/>
                        <a:ea typeface="Arial"/>
                        <a:cs typeface="Arial"/>
                        <a:sym typeface="Arial"/>
                      </a:endParaRPr>
                    </a:p>
                  </a:txBody>
                  <a:tcPr marT="0" marB="0" marR="68575" marL="68575" anchor="ctr"/>
                </a:tc>
                <a:tc>
                  <a:txBody>
                    <a:bodyPr/>
                    <a:lstStyle/>
                    <a:p>
                      <a:pPr indent="0" lvl="0" marL="0" marR="0" rtl="0" algn="ctr">
                        <a:spcBef>
                          <a:spcPts val="0"/>
                        </a:spcBef>
                        <a:spcAft>
                          <a:spcPts val="0"/>
                        </a:spcAft>
                        <a:buNone/>
                      </a:pPr>
                      <a:r>
                        <a:rPr b="1" lang="en-US" sz="2000">
                          <a:solidFill>
                            <a:srgbClr val="000066"/>
                          </a:solidFill>
                          <a:latin typeface="Arial"/>
                          <a:ea typeface="Arial"/>
                          <a:cs typeface="Arial"/>
                          <a:sym typeface="Arial"/>
                        </a:rPr>
                        <a:t>Mô</a:t>
                      </a:r>
                      <a:r>
                        <a:rPr b="1" lang="en-US" sz="2000">
                          <a:solidFill>
                            <a:srgbClr val="000066"/>
                          </a:solidFill>
                          <a:latin typeface="Arial"/>
                          <a:ea typeface="Arial"/>
                          <a:cs typeface="Arial"/>
                          <a:sym typeface="Arial"/>
                        </a:rPr>
                        <a:t> tả</a:t>
                      </a:r>
                      <a:endParaRPr sz="2000">
                        <a:latin typeface="Arial"/>
                        <a:ea typeface="Arial"/>
                        <a:cs typeface="Arial"/>
                        <a:sym typeface="Arial"/>
                      </a:endParaRPr>
                    </a:p>
                  </a:txBody>
                  <a:tcPr marT="0" marB="0" marR="68575" marL="68575" anchor="ctr"/>
                </a:tc>
              </a:tr>
              <a:tr h="594400">
                <a:tc>
                  <a:txBody>
                    <a:bodyPr/>
                    <a:lstStyle/>
                    <a:p>
                      <a:pPr indent="0" lvl="0" marL="8890" marR="8890" rtl="0" algn="l">
                        <a:spcBef>
                          <a:spcPts val="0"/>
                        </a:spcBef>
                        <a:spcAft>
                          <a:spcPts val="0"/>
                        </a:spcAft>
                        <a:buNone/>
                      </a:pPr>
                      <a:r>
                        <a:rPr lang="en-US" sz="1800" u="sng">
                          <a:solidFill>
                            <a:srgbClr val="000000"/>
                          </a:solidFill>
                          <a:latin typeface="Arial"/>
                          <a:ea typeface="Arial"/>
                          <a:cs typeface="Arial"/>
                          <a:sym typeface="Arial"/>
                          <a:hlinkClick r:id="rId3">
                            <a:extLst>
                              <a:ext uri="{A12FA001-AC4F-418D-AE19-62706E023703}">
                                <ahyp:hlinkClr val="tx"/>
                              </a:ext>
                            </a:extLst>
                          </a:hlinkClick>
                        </a:rPr>
                        <a:t>IsLoopback</a:t>
                      </a:r>
                      <a:r>
                        <a:rPr lang="en-US" sz="1800">
                          <a:solidFill>
                            <a:srgbClr val="000000"/>
                          </a:solidFill>
                          <a:latin typeface="Arial"/>
                          <a:ea typeface="Arial"/>
                          <a:cs typeface="Arial"/>
                          <a:sym typeface="Arial"/>
                        </a:rPr>
                        <a:t> </a:t>
                      </a:r>
                      <a:endParaRPr sz="1800">
                        <a:latin typeface="Arial"/>
                        <a:ea typeface="Arial"/>
                        <a:cs typeface="Arial"/>
                        <a:sym typeface="Arial"/>
                      </a:endParaRPr>
                    </a:p>
                  </a:txBody>
                  <a:tcPr marT="0" marB="0" marR="68575" marL="68575" anchor="ctr"/>
                </a:tc>
                <a:tc>
                  <a:txBody>
                    <a:bodyPr/>
                    <a:lstStyle/>
                    <a:p>
                      <a:pPr indent="0" lvl="0" marL="8890" marR="8890" rtl="0" algn="l">
                        <a:spcBef>
                          <a:spcPts val="0"/>
                        </a:spcBef>
                        <a:spcAft>
                          <a:spcPts val="0"/>
                        </a:spcAft>
                        <a:buNone/>
                      </a:pPr>
                      <a:r>
                        <a:rPr lang="en-US" sz="1800">
                          <a:solidFill>
                            <a:srgbClr val="000000"/>
                          </a:solidFill>
                          <a:latin typeface="Arial"/>
                          <a:ea typeface="Arial"/>
                          <a:cs typeface="Arial"/>
                          <a:sym typeface="Arial"/>
                        </a:rPr>
                        <a:t>Cho biết địa chỉ có phải là địa chỉ lặp hay không? </a:t>
                      </a:r>
                      <a:endParaRPr sz="1800">
                        <a:latin typeface="Arial"/>
                        <a:ea typeface="Arial"/>
                        <a:cs typeface="Arial"/>
                        <a:sym typeface="Arial"/>
                      </a:endParaRPr>
                    </a:p>
                  </a:txBody>
                  <a:tcPr marT="0" marB="0" marR="68575" marL="68575" anchor="ctr"/>
                </a:tc>
              </a:tr>
              <a:tr h="817550">
                <a:tc>
                  <a:txBody>
                    <a:bodyPr/>
                    <a:lstStyle/>
                    <a:p>
                      <a:pPr indent="0" lvl="0" marL="8890" marR="8890" rtl="0" algn="l">
                        <a:spcBef>
                          <a:spcPts val="0"/>
                        </a:spcBef>
                        <a:spcAft>
                          <a:spcPts val="0"/>
                        </a:spcAft>
                        <a:buNone/>
                      </a:pPr>
                      <a:r>
                        <a:rPr lang="en-US" sz="1800" u="sng">
                          <a:solidFill>
                            <a:srgbClr val="000000"/>
                          </a:solidFill>
                          <a:latin typeface="Arial"/>
                          <a:ea typeface="Arial"/>
                          <a:cs typeface="Arial"/>
                          <a:sym typeface="Arial"/>
                          <a:hlinkClick r:id="rId4">
                            <a:extLst>
                              <a:ext uri="{A12FA001-AC4F-418D-AE19-62706E023703}">
                                <ahyp:hlinkClr val="tx"/>
                              </a:ext>
                            </a:extLst>
                          </a:hlinkClick>
                        </a:rPr>
                        <a:t>NetworkToHostOrder</a:t>
                      </a:r>
                      <a:r>
                        <a:rPr lang="en-US" sz="1800">
                          <a:solidFill>
                            <a:srgbClr val="000000"/>
                          </a:solidFill>
                          <a:latin typeface="Arial"/>
                          <a:ea typeface="Arial"/>
                          <a:cs typeface="Arial"/>
                          <a:sym typeface="Arial"/>
                        </a:rPr>
                        <a:t> </a:t>
                      </a:r>
                      <a:endParaRPr sz="1800">
                        <a:latin typeface="Arial"/>
                        <a:ea typeface="Arial"/>
                        <a:cs typeface="Arial"/>
                        <a:sym typeface="Arial"/>
                      </a:endParaRPr>
                    </a:p>
                  </a:txBody>
                  <a:tcPr marT="0" marB="0" marR="68575" marL="68575" anchor="ctr"/>
                </a:tc>
                <a:tc>
                  <a:txBody>
                    <a:bodyPr/>
                    <a:lstStyle/>
                    <a:p>
                      <a:pPr indent="0" lvl="0" marL="8890" marR="8890" rtl="0" algn="l">
                        <a:spcBef>
                          <a:spcPts val="0"/>
                        </a:spcBef>
                        <a:spcAft>
                          <a:spcPts val="0"/>
                        </a:spcAft>
                        <a:buNone/>
                      </a:pPr>
                      <a:r>
                        <a:rPr lang="en-US" sz="1800">
                          <a:solidFill>
                            <a:srgbClr val="000000"/>
                          </a:solidFill>
                          <a:latin typeface="Arial"/>
                          <a:ea typeface="Arial"/>
                          <a:cs typeface="Arial"/>
                          <a:sym typeface="Arial"/>
                        </a:rPr>
                        <a:t>Đảo thứ tự byte của một địa chỉ cho đúng với thứ tự byte thông thường.</a:t>
                      </a:r>
                      <a:endParaRPr sz="1800">
                        <a:latin typeface="Arial"/>
                        <a:ea typeface="Arial"/>
                        <a:cs typeface="Arial"/>
                        <a:sym typeface="Arial"/>
                      </a:endParaRPr>
                    </a:p>
                  </a:txBody>
                  <a:tcPr marT="0" marB="0" marR="68575" marL="68575" anchor="ctr"/>
                </a:tc>
              </a:tr>
              <a:tr h="822200">
                <a:tc>
                  <a:txBody>
                    <a:bodyPr/>
                    <a:lstStyle/>
                    <a:p>
                      <a:pPr indent="0" lvl="0" marL="8890" marR="8890" rtl="0" algn="l">
                        <a:spcBef>
                          <a:spcPts val="0"/>
                        </a:spcBef>
                        <a:spcAft>
                          <a:spcPts val="0"/>
                        </a:spcAft>
                        <a:buNone/>
                      </a:pPr>
                      <a:r>
                        <a:rPr lang="en-US" sz="1800" u="sng">
                          <a:solidFill>
                            <a:srgbClr val="000000"/>
                          </a:solidFill>
                          <a:latin typeface="Arial"/>
                          <a:ea typeface="Arial"/>
                          <a:cs typeface="Arial"/>
                          <a:sym typeface="Arial"/>
                          <a:hlinkClick r:id="rId5">
                            <a:extLst>
                              <a:ext uri="{A12FA001-AC4F-418D-AE19-62706E023703}">
                                <ahyp:hlinkClr val="tx"/>
                              </a:ext>
                            </a:extLst>
                          </a:hlinkClick>
                        </a:rPr>
                        <a:t>Parse</a:t>
                      </a:r>
                      <a:r>
                        <a:rPr lang="en-US" sz="1800">
                          <a:solidFill>
                            <a:srgbClr val="FF0000"/>
                          </a:solidFill>
                          <a:latin typeface="Arial"/>
                          <a:ea typeface="Arial"/>
                          <a:cs typeface="Arial"/>
                          <a:sym typeface="Arial"/>
                        </a:rPr>
                        <a:t> </a:t>
                      </a:r>
                      <a:endParaRPr sz="1800">
                        <a:latin typeface="Arial"/>
                        <a:ea typeface="Arial"/>
                        <a:cs typeface="Arial"/>
                        <a:sym typeface="Arial"/>
                      </a:endParaRPr>
                    </a:p>
                  </a:txBody>
                  <a:tcPr marT="0" marB="0" marR="68575" marL="68575" anchor="ctr"/>
                </a:tc>
                <a:tc>
                  <a:txBody>
                    <a:bodyPr/>
                    <a:lstStyle/>
                    <a:p>
                      <a:pPr indent="0" lvl="0" marL="8890" marR="8890" rtl="0" algn="l">
                        <a:spcBef>
                          <a:spcPts val="0"/>
                        </a:spcBef>
                        <a:spcAft>
                          <a:spcPts val="0"/>
                        </a:spcAft>
                        <a:buNone/>
                      </a:pPr>
                      <a:r>
                        <a:rPr lang="en-US" sz="1800">
                          <a:solidFill>
                            <a:schemeClr val="dk1"/>
                          </a:solidFill>
                          <a:latin typeface="Arial"/>
                          <a:ea typeface="Arial"/>
                          <a:cs typeface="Arial"/>
                          <a:sym typeface="Arial"/>
                        </a:rPr>
                        <a:t>Chuyển một địa chỉ IP ở dạng chuỗi thành một địa chỉ IP chuẩn (Một đối tượng IPAddress) </a:t>
                      </a:r>
                      <a:endParaRPr/>
                    </a:p>
                  </a:txBody>
                  <a:tcPr marT="0" marB="0" marR="68575" marL="68575" anchor="ctr"/>
                </a:tc>
              </a:tr>
              <a:tr h="689150">
                <a:tc>
                  <a:txBody>
                    <a:bodyPr/>
                    <a:lstStyle/>
                    <a:p>
                      <a:pPr indent="0" lvl="0" marL="8890" marR="8890" rtl="0" algn="l">
                        <a:spcBef>
                          <a:spcPts val="0"/>
                        </a:spcBef>
                        <a:spcAft>
                          <a:spcPts val="0"/>
                        </a:spcAft>
                        <a:buNone/>
                      </a:pPr>
                      <a:r>
                        <a:rPr lang="en-US" sz="1800" u="sng">
                          <a:solidFill>
                            <a:srgbClr val="000000"/>
                          </a:solidFill>
                          <a:latin typeface="Arial"/>
                          <a:ea typeface="Arial"/>
                          <a:cs typeface="Arial"/>
                          <a:sym typeface="Arial"/>
                          <a:hlinkClick r:id="rId6">
                            <a:extLst>
                              <a:ext uri="{A12FA001-AC4F-418D-AE19-62706E023703}">
                                <ahyp:hlinkClr val="tx"/>
                              </a:ext>
                            </a:extLst>
                          </a:hlinkClick>
                        </a:rPr>
                        <a:t>ToString</a:t>
                      </a:r>
                      <a:r>
                        <a:rPr lang="en-US" sz="1800">
                          <a:solidFill>
                            <a:srgbClr val="FF0000"/>
                          </a:solidFill>
                          <a:latin typeface="Arial"/>
                          <a:ea typeface="Arial"/>
                          <a:cs typeface="Arial"/>
                          <a:sym typeface="Arial"/>
                        </a:rPr>
                        <a:t> </a:t>
                      </a:r>
                      <a:endParaRPr sz="1800">
                        <a:latin typeface="Arial"/>
                        <a:ea typeface="Arial"/>
                        <a:cs typeface="Arial"/>
                        <a:sym typeface="Arial"/>
                      </a:endParaRPr>
                    </a:p>
                  </a:txBody>
                  <a:tcPr marT="0" marB="0" marR="68575" marL="68575" anchor="ctr"/>
                </a:tc>
                <a:tc>
                  <a:txBody>
                    <a:bodyPr/>
                    <a:lstStyle/>
                    <a:p>
                      <a:pPr indent="0" lvl="0" marL="8890" marR="8890" rtl="0" algn="l">
                        <a:spcBef>
                          <a:spcPts val="0"/>
                        </a:spcBef>
                        <a:spcAft>
                          <a:spcPts val="0"/>
                        </a:spcAft>
                        <a:buNone/>
                      </a:pPr>
                      <a:r>
                        <a:rPr lang="en-US" sz="1800">
                          <a:solidFill>
                            <a:schemeClr val="dk1"/>
                          </a:solidFill>
                          <a:latin typeface="Arial"/>
                          <a:ea typeface="Arial"/>
                          <a:cs typeface="Arial"/>
                          <a:sym typeface="Arial"/>
                        </a:rPr>
                        <a:t>Trả về địa chỉ IP (một chuỗi) nhưng ở dạng ký pháp có dấu chấm. (Ví dụ "192.168.1.1"). </a:t>
                      </a:r>
                      <a:endParaRPr/>
                    </a:p>
                  </a:txBody>
                  <a:tcPr marT="0" marB="0" marR="68575" marL="68575" anchor="ctr"/>
                </a:tc>
              </a:tr>
              <a:tr h="641475">
                <a:tc>
                  <a:txBody>
                    <a:bodyPr/>
                    <a:lstStyle/>
                    <a:p>
                      <a:pPr indent="0" lvl="0" marL="8890" marR="8890" rtl="0" algn="l">
                        <a:spcBef>
                          <a:spcPts val="0"/>
                        </a:spcBef>
                        <a:spcAft>
                          <a:spcPts val="0"/>
                        </a:spcAft>
                        <a:buNone/>
                      </a:pPr>
                      <a:r>
                        <a:rPr lang="en-US" sz="1800" u="sng">
                          <a:solidFill>
                            <a:srgbClr val="000000"/>
                          </a:solidFill>
                          <a:latin typeface="Arial"/>
                          <a:ea typeface="Arial"/>
                          <a:cs typeface="Arial"/>
                          <a:sym typeface="Arial"/>
                          <a:hlinkClick r:id="rId7">
                            <a:extLst>
                              <a:ext uri="{A12FA001-AC4F-418D-AE19-62706E023703}">
                                <ahyp:hlinkClr val="tx"/>
                              </a:ext>
                            </a:extLst>
                          </a:hlinkClick>
                        </a:rPr>
                        <a:t>TryParse</a:t>
                      </a:r>
                      <a:r>
                        <a:rPr lang="en-US" sz="1800">
                          <a:solidFill>
                            <a:srgbClr val="FF0000"/>
                          </a:solidFill>
                          <a:latin typeface="Arial"/>
                          <a:ea typeface="Arial"/>
                          <a:cs typeface="Arial"/>
                          <a:sym typeface="Arial"/>
                        </a:rPr>
                        <a:t> (S: String)</a:t>
                      </a:r>
                      <a:endParaRPr sz="1800">
                        <a:latin typeface="Arial"/>
                        <a:ea typeface="Arial"/>
                        <a:cs typeface="Arial"/>
                        <a:sym typeface="Arial"/>
                      </a:endParaRPr>
                    </a:p>
                  </a:txBody>
                  <a:tcPr marT="0" marB="0" marR="68575" marL="68575" anchor="ctr"/>
                </a:tc>
                <a:tc>
                  <a:txBody>
                    <a:bodyPr/>
                    <a:lstStyle/>
                    <a:p>
                      <a:pPr indent="0" lvl="0" marL="8890" marR="8890" rtl="0" algn="l">
                        <a:spcBef>
                          <a:spcPts val="0"/>
                        </a:spcBef>
                        <a:spcAft>
                          <a:spcPts val="0"/>
                        </a:spcAft>
                        <a:buNone/>
                      </a:pPr>
                      <a:r>
                        <a:rPr lang="en-US" sz="1800">
                          <a:solidFill>
                            <a:schemeClr val="dk1"/>
                          </a:solidFill>
                          <a:latin typeface="Arial"/>
                          <a:ea typeface="Arial"/>
                          <a:cs typeface="Arial"/>
                          <a:sym typeface="Arial"/>
                        </a:rPr>
                        <a:t>Kiểm tra xem một địa chỉ IP (ở dạng chuỗi) có phải đúng là địa chỉ IP hợp lệ hay không? True = đúng</a:t>
                      </a:r>
                      <a:endParaRPr/>
                    </a:p>
                  </a:txBody>
                  <a:tcPr marT="0" marB="0" marR="68575" marL="68575" anchor="ctr"/>
                </a:tc>
              </a:tr>
            </a:tbl>
          </a:graphicData>
        </a:graphic>
      </p:graphicFrame>
      <p:sp>
        <p:nvSpPr>
          <p:cNvPr id="241" name="Google Shape;24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242" name="Google Shape;24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243" name="Google Shape;24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IPAddress: Ví dụ tạo địa chỉ</a:t>
            </a:r>
            <a:endParaRPr/>
          </a:p>
        </p:txBody>
      </p:sp>
      <p:sp>
        <p:nvSpPr>
          <p:cNvPr id="249" name="Google Shape;249;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Cách 1: </a:t>
            </a:r>
            <a:r>
              <a:rPr i="1" lang="en-US"/>
              <a:t>Dùng hàm khởi tạo</a:t>
            </a:r>
            <a:endParaRPr/>
          </a:p>
          <a:p>
            <a:pPr indent="0" lvl="1" marL="400050" rtl="0" algn="l">
              <a:spcBef>
                <a:spcPts val="560"/>
              </a:spcBef>
              <a:spcAft>
                <a:spcPts val="0"/>
              </a:spcAft>
              <a:buClr>
                <a:schemeClr val="dk1"/>
              </a:buClr>
              <a:buSzPts val="2800"/>
              <a:buNone/>
            </a:pPr>
            <a:r>
              <a:rPr lang="en-US"/>
              <a:t>Byte[] b = new Byte[4];</a:t>
            </a:r>
            <a:endParaRPr/>
          </a:p>
          <a:p>
            <a:pPr indent="0" lvl="1" marL="400050" rtl="0" algn="l">
              <a:spcBef>
                <a:spcPts val="560"/>
              </a:spcBef>
              <a:spcAft>
                <a:spcPts val="0"/>
              </a:spcAft>
              <a:buClr>
                <a:schemeClr val="dk1"/>
              </a:buClr>
              <a:buSzPts val="2800"/>
              <a:buNone/>
            </a:pPr>
            <a:r>
              <a:rPr lang="en-US"/>
              <a:t>b[0] = 192;</a:t>
            </a:r>
            <a:endParaRPr/>
          </a:p>
          <a:p>
            <a:pPr indent="0" lvl="1" marL="400050" rtl="0" algn="l">
              <a:spcBef>
                <a:spcPts val="560"/>
              </a:spcBef>
              <a:spcAft>
                <a:spcPts val="0"/>
              </a:spcAft>
              <a:buClr>
                <a:schemeClr val="dk1"/>
              </a:buClr>
              <a:buSzPts val="2800"/>
              <a:buNone/>
            </a:pPr>
            <a:r>
              <a:rPr lang="en-US"/>
              <a:t>b[1] = 168;</a:t>
            </a:r>
            <a:endParaRPr/>
          </a:p>
          <a:p>
            <a:pPr indent="0" lvl="1" marL="400050" rtl="0" algn="l">
              <a:spcBef>
                <a:spcPts val="560"/>
              </a:spcBef>
              <a:spcAft>
                <a:spcPts val="0"/>
              </a:spcAft>
              <a:buClr>
                <a:schemeClr val="dk1"/>
              </a:buClr>
              <a:buSzPts val="2800"/>
              <a:buNone/>
            </a:pPr>
            <a:r>
              <a:rPr lang="en-US"/>
              <a:t>b[2] = 10;</a:t>
            </a:r>
            <a:endParaRPr/>
          </a:p>
          <a:p>
            <a:pPr indent="0" lvl="1" marL="400050" rtl="0" algn="l">
              <a:spcBef>
                <a:spcPts val="560"/>
              </a:spcBef>
              <a:spcAft>
                <a:spcPts val="0"/>
              </a:spcAft>
              <a:buClr>
                <a:schemeClr val="dk1"/>
              </a:buClr>
              <a:buSzPts val="2800"/>
              <a:buNone/>
            </a:pPr>
            <a:r>
              <a:rPr lang="en-US"/>
              <a:t>b[3] = 10;</a:t>
            </a:r>
            <a:endParaRPr/>
          </a:p>
          <a:p>
            <a:pPr indent="0" lvl="1" marL="400050" rtl="0" algn="l">
              <a:spcBef>
                <a:spcPts val="560"/>
              </a:spcBef>
              <a:spcAft>
                <a:spcPts val="0"/>
              </a:spcAft>
              <a:buClr>
                <a:schemeClr val="dk1"/>
              </a:buClr>
              <a:buSzPts val="2800"/>
              <a:buNone/>
            </a:pPr>
            <a:r>
              <a:rPr lang="en-US"/>
              <a:t>IPAddress Ip1 = new IPAddress(b);</a:t>
            </a:r>
            <a:endParaRPr/>
          </a:p>
        </p:txBody>
      </p:sp>
      <p:sp>
        <p:nvSpPr>
          <p:cNvPr id="250" name="Google Shape;250;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251" name="Google Shape;251;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252" name="Google Shape;252;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IPAddress: Ví dụ tạo địa chỉ</a:t>
            </a:r>
            <a:endParaRPr/>
          </a:p>
        </p:txBody>
      </p:sp>
      <p:sp>
        <p:nvSpPr>
          <p:cNvPr id="258" name="Google Shape;258;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Cách 2: </a:t>
            </a:r>
            <a:r>
              <a:rPr i="1" lang="en-US"/>
              <a:t>Dùng hàm khởi tạo</a:t>
            </a:r>
            <a:endParaRPr/>
          </a:p>
          <a:p>
            <a:pPr indent="0" lvl="1" marL="400050" rtl="0" algn="l">
              <a:spcBef>
                <a:spcPts val="560"/>
              </a:spcBef>
              <a:spcAft>
                <a:spcPts val="0"/>
              </a:spcAft>
              <a:buClr>
                <a:schemeClr val="dk1"/>
              </a:buClr>
              <a:buSzPts val="2800"/>
              <a:buNone/>
            </a:pPr>
            <a:r>
              <a:rPr lang="en-US"/>
              <a:t>IPAddress Ip2 = new IPAddress(16885952);</a:t>
            </a:r>
            <a:endParaRPr/>
          </a:p>
          <a:p>
            <a:pPr indent="-342900" lvl="0" marL="342900" rtl="0" algn="l">
              <a:spcBef>
                <a:spcPts val="640"/>
              </a:spcBef>
              <a:spcAft>
                <a:spcPts val="0"/>
              </a:spcAft>
              <a:buClr>
                <a:schemeClr val="dk1"/>
              </a:buClr>
              <a:buSzPts val="3200"/>
              <a:buChar char="•"/>
            </a:pPr>
            <a:r>
              <a:rPr lang="en-US"/>
              <a:t>Cách 3: </a:t>
            </a:r>
            <a:r>
              <a:rPr i="1" lang="en-US"/>
              <a:t>Dùng hàm khởi tạo</a:t>
            </a:r>
            <a:endParaRPr/>
          </a:p>
          <a:p>
            <a:pPr indent="0" lvl="1" marL="400050" rtl="0" algn="l">
              <a:spcBef>
                <a:spcPts val="560"/>
              </a:spcBef>
              <a:spcAft>
                <a:spcPts val="0"/>
              </a:spcAft>
              <a:buClr>
                <a:schemeClr val="dk1"/>
              </a:buClr>
              <a:buSzPts val="2800"/>
              <a:buNone/>
            </a:pPr>
            <a:r>
              <a:rPr lang="en-US"/>
              <a:t>IPAddress Ip3 = IPAddress.Parse("172.16.1.1")</a:t>
            </a:r>
            <a:endParaRPr/>
          </a:p>
          <a:p>
            <a:pPr indent="-342900" lvl="0" marL="342900" rtl="0" algn="l">
              <a:spcBef>
                <a:spcPts val="640"/>
              </a:spcBef>
              <a:spcAft>
                <a:spcPts val="0"/>
              </a:spcAft>
              <a:buClr>
                <a:schemeClr val="dk1"/>
              </a:buClr>
              <a:buSzPts val="3200"/>
              <a:buChar char="•"/>
            </a:pPr>
            <a:r>
              <a:rPr lang="en-US"/>
              <a:t>Cách 4: </a:t>
            </a:r>
            <a:r>
              <a:rPr i="1" lang="en-US"/>
              <a:t>Thông qua tính toán</a:t>
            </a:r>
            <a:endParaRPr/>
          </a:p>
          <a:p>
            <a:pPr indent="0" lvl="1" marL="400050" rtl="0" algn="l">
              <a:spcBef>
                <a:spcPts val="560"/>
              </a:spcBef>
              <a:spcAft>
                <a:spcPts val="0"/>
              </a:spcAft>
              <a:buClr>
                <a:schemeClr val="dk1"/>
              </a:buClr>
              <a:buSzPts val="2800"/>
              <a:buNone/>
            </a:pPr>
            <a:r>
              <a:rPr lang="en-US"/>
              <a:t>Long So = 192* 256^0+168* 256^1+1* 256^2 + 2*256^3;</a:t>
            </a:r>
            <a:endParaRPr/>
          </a:p>
          <a:p>
            <a:pPr indent="0" lvl="1" marL="400050" rtl="0" algn="l">
              <a:spcBef>
                <a:spcPts val="560"/>
              </a:spcBef>
              <a:spcAft>
                <a:spcPts val="0"/>
              </a:spcAft>
              <a:buClr>
                <a:schemeClr val="dk1"/>
              </a:buClr>
              <a:buSzPts val="2800"/>
              <a:buNone/>
            </a:pPr>
            <a:r>
              <a:rPr lang="en-US"/>
              <a:t>IPAddress Ip4 = new IPAddress(So);</a:t>
            </a:r>
            <a:endParaRPr/>
          </a:p>
        </p:txBody>
      </p:sp>
      <p:sp>
        <p:nvSpPr>
          <p:cNvPr id="259" name="Google Shape;259;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260" name="Google Shape;260;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261" name="Google Shape;261;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Nội dung</a:t>
            </a:r>
            <a:endParaRPr/>
          </a:p>
        </p:txBody>
      </p:sp>
      <p:sp>
        <p:nvSpPr>
          <p:cNvPr id="96" name="Google Shape;96;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Giới thiệu</a:t>
            </a:r>
            <a:endParaRPr/>
          </a:p>
          <a:p>
            <a:pPr indent="-342900" lvl="0" marL="342900" rtl="0" algn="l">
              <a:spcBef>
                <a:spcPts val="640"/>
              </a:spcBef>
              <a:spcAft>
                <a:spcPts val="0"/>
              </a:spcAft>
              <a:buClr>
                <a:schemeClr val="dk1"/>
              </a:buClr>
              <a:buSzPts val="3200"/>
              <a:buChar char="•"/>
            </a:pPr>
            <a:r>
              <a:rPr lang="en-US"/>
              <a:t>Khảo sát chức năng của các lớp Socket, UDP, TCP (TCPClient &amp; TCPListener) và các lớp IPAddress, IPHostEntry, IPEndpoint trong lập trình mạng</a:t>
            </a:r>
            <a:endParaRPr/>
          </a:p>
          <a:p>
            <a:pPr indent="-342900" lvl="0" marL="342900" rtl="0" algn="l">
              <a:spcBef>
                <a:spcPts val="640"/>
              </a:spcBef>
              <a:spcAft>
                <a:spcPts val="0"/>
              </a:spcAft>
              <a:buClr>
                <a:schemeClr val="dk1"/>
              </a:buClr>
              <a:buSzPts val="3200"/>
              <a:buChar char="•"/>
            </a:pPr>
            <a:r>
              <a:rPr lang="en-US"/>
              <a:t>Khai báo và sử dụng các lớp UDP, TCP</a:t>
            </a:r>
            <a:endParaRPr/>
          </a:p>
        </p:txBody>
      </p:sp>
      <p:sp>
        <p:nvSpPr>
          <p:cNvPr id="97" name="Google Shape;97;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98" name="Google Shape;98;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99" name="Google Shape;99;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IPAddress: Ví dụ kiểm tra địa chỉ</a:t>
            </a:r>
            <a:endParaRPr/>
          </a:p>
        </p:txBody>
      </p:sp>
      <p:sp>
        <p:nvSpPr>
          <p:cNvPr id="267" name="Google Shape;267;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Clr>
                <a:schemeClr val="dk1"/>
              </a:buClr>
              <a:buSzPct val="100000"/>
              <a:buNone/>
            </a:pPr>
            <a:r>
              <a:rPr lang="en-US"/>
              <a:t>private void KiemTra()</a:t>
            </a:r>
            <a:endParaRPr/>
          </a:p>
          <a:p>
            <a:pPr indent="0" lvl="0" marL="0" rtl="0" algn="l">
              <a:spcBef>
                <a:spcPts val="592"/>
              </a:spcBef>
              <a:spcAft>
                <a:spcPts val="0"/>
              </a:spcAft>
              <a:buClr>
                <a:schemeClr val="dk1"/>
              </a:buClr>
              <a:buSzPct val="100000"/>
              <a:buNone/>
            </a:pPr>
            <a:r>
              <a:rPr lang="en-US"/>
              <a:t>{</a:t>
            </a:r>
            <a:endParaRPr/>
          </a:p>
          <a:p>
            <a:pPr indent="0" lvl="1" marL="400050" rtl="0" algn="l">
              <a:spcBef>
                <a:spcPts val="518"/>
              </a:spcBef>
              <a:spcAft>
                <a:spcPts val="0"/>
              </a:spcAft>
              <a:buClr>
                <a:schemeClr val="dk1"/>
              </a:buClr>
              <a:buSzPct val="100000"/>
              <a:buNone/>
            </a:pPr>
            <a:r>
              <a:rPr lang="en-US"/>
              <a:t> IPAddress ip;</a:t>
            </a:r>
            <a:endParaRPr/>
          </a:p>
          <a:p>
            <a:pPr indent="0" lvl="1" marL="400050" rtl="0" algn="l">
              <a:spcBef>
                <a:spcPts val="518"/>
              </a:spcBef>
              <a:spcAft>
                <a:spcPts val="0"/>
              </a:spcAft>
              <a:buClr>
                <a:schemeClr val="dk1"/>
              </a:buClr>
              <a:buSzPct val="100000"/>
              <a:buNone/>
            </a:pPr>
            <a:r>
              <a:rPr lang="en-US"/>
              <a:t> String Ip4 = "127.0.0.1";</a:t>
            </a:r>
            <a:endParaRPr/>
          </a:p>
          <a:p>
            <a:pPr indent="0" lvl="1" marL="400050" rtl="0" algn="l">
              <a:spcBef>
                <a:spcPts val="518"/>
              </a:spcBef>
              <a:spcAft>
                <a:spcPts val="0"/>
              </a:spcAft>
              <a:buClr>
                <a:schemeClr val="dk1"/>
              </a:buClr>
              <a:buSzPct val="100000"/>
              <a:buNone/>
            </a:pPr>
            <a:r>
              <a:rPr lang="en-US"/>
              <a:t> String Ip5 = "999.0.0.1";</a:t>
            </a:r>
            <a:endParaRPr/>
          </a:p>
          <a:p>
            <a:pPr indent="0" lvl="1" marL="400050" rtl="0" algn="l">
              <a:spcBef>
                <a:spcPts val="518"/>
              </a:spcBef>
              <a:spcAft>
                <a:spcPts val="0"/>
              </a:spcAft>
              <a:buClr>
                <a:schemeClr val="dk1"/>
              </a:buClr>
              <a:buSzPct val="100000"/>
              <a:buNone/>
            </a:pPr>
            <a:r>
              <a:rPr lang="en-US"/>
              <a:t> MessageBox.Show(IPAddress.TryParse(Ip4, out ip).ToString());</a:t>
            </a:r>
            <a:endParaRPr/>
          </a:p>
          <a:p>
            <a:pPr indent="0" lvl="1" marL="400050" rtl="0" algn="l">
              <a:spcBef>
                <a:spcPts val="518"/>
              </a:spcBef>
              <a:spcAft>
                <a:spcPts val="0"/>
              </a:spcAft>
              <a:buClr>
                <a:schemeClr val="dk1"/>
              </a:buClr>
              <a:buSzPct val="100000"/>
              <a:buNone/>
            </a:pPr>
            <a:r>
              <a:rPr lang="en-US"/>
              <a:t> MessageBox.Show(IPAddress.TryParse(Ip5, out ip).ToString());</a:t>
            </a:r>
            <a:endParaRPr/>
          </a:p>
          <a:p>
            <a:pPr indent="0" lvl="0" marL="0" rtl="0" algn="l">
              <a:spcBef>
                <a:spcPts val="592"/>
              </a:spcBef>
              <a:spcAft>
                <a:spcPts val="0"/>
              </a:spcAft>
              <a:buClr>
                <a:schemeClr val="dk1"/>
              </a:buClr>
              <a:buSzPct val="100000"/>
              <a:buNone/>
            </a:pPr>
            <a:r>
              <a:rPr lang="en-US"/>
              <a:t>}</a:t>
            </a:r>
            <a:endParaRPr/>
          </a:p>
        </p:txBody>
      </p:sp>
      <p:sp>
        <p:nvSpPr>
          <p:cNvPr id="268" name="Google Shape;26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269" name="Google Shape;26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270" name="Google Shape;27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IPAddress: Ví dụ chuyển địa chỉ hiện hành ra mảng </a:t>
            </a:r>
            <a:endParaRPr/>
          </a:p>
        </p:txBody>
      </p:sp>
      <p:sp>
        <p:nvSpPr>
          <p:cNvPr id="276" name="Google Shape;276;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void ChuyenDoi() </a:t>
            </a:r>
            <a:endParaRPr/>
          </a:p>
          <a:p>
            <a:pPr indent="0" lvl="0" marL="0" rtl="0" algn="l">
              <a:spcBef>
                <a:spcPts val="640"/>
              </a:spcBef>
              <a:spcAft>
                <a:spcPts val="0"/>
              </a:spcAft>
              <a:buClr>
                <a:schemeClr val="dk1"/>
              </a:buClr>
              <a:buSzPts val="3200"/>
              <a:buNone/>
            </a:pPr>
            <a:r>
              <a:rPr lang="en-US"/>
              <a:t>{</a:t>
            </a:r>
            <a:endParaRPr/>
          </a:p>
          <a:p>
            <a:pPr indent="0" lvl="1" marL="400050" rtl="0" algn="l">
              <a:spcBef>
                <a:spcPts val="560"/>
              </a:spcBef>
              <a:spcAft>
                <a:spcPts val="0"/>
              </a:spcAft>
              <a:buClr>
                <a:schemeClr val="dk1"/>
              </a:buClr>
              <a:buSzPts val="2800"/>
              <a:buNone/>
            </a:pPr>
            <a:r>
              <a:rPr lang="en-US"/>
              <a:t>	IPAddress Ip3 = new IPAddress(16885952);</a:t>
            </a:r>
            <a:endParaRPr/>
          </a:p>
          <a:p>
            <a:pPr indent="0" lvl="1" marL="400050" rtl="0" algn="l">
              <a:spcBef>
                <a:spcPts val="560"/>
              </a:spcBef>
              <a:spcAft>
                <a:spcPts val="0"/>
              </a:spcAft>
              <a:buClr>
                <a:schemeClr val="dk1"/>
              </a:buClr>
              <a:buSzPts val="2800"/>
              <a:buNone/>
            </a:pPr>
            <a:r>
              <a:rPr lang="en-US"/>
              <a:t>	Byte[] b= new Byte[4];</a:t>
            </a:r>
            <a:endParaRPr/>
          </a:p>
          <a:p>
            <a:pPr indent="0" lvl="1" marL="400050" rtl="0" algn="l">
              <a:spcBef>
                <a:spcPts val="560"/>
              </a:spcBef>
              <a:spcAft>
                <a:spcPts val="0"/>
              </a:spcAft>
              <a:buClr>
                <a:schemeClr val="dk1"/>
              </a:buClr>
              <a:buSzPts val="2800"/>
              <a:buNone/>
            </a:pPr>
            <a:r>
              <a:rPr lang="en-US"/>
              <a:t>	b = Ip3.GetAddressBytes();</a:t>
            </a:r>
            <a:endParaRPr/>
          </a:p>
          <a:p>
            <a:pPr indent="0" lvl="1" marL="400050" rtl="0" algn="l">
              <a:spcBef>
                <a:spcPts val="560"/>
              </a:spcBef>
              <a:spcAft>
                <a:spcPts val="0"/>
              </a:spcAft>
              <a:buClr>
                <a:schemeClr val="dk1"/>
              </a:buClr>
              <a:buSzPts val="2800"/>
              <a:buNone/>
            </a:pPr>
            <a:r>
              <a:rPr lang="en-US"/>
              <a:t>	MessageBox.Show("Address: " + b[0] + "." + b[1] + "." + b[2] + "." + b[3])</a:t>
            </a:r>
            <a:endParaRPr/>
          </a:p>
          <a:p>
            <a:pPr indent="0" lvl="0" marL="0" rtl="0" algn="l">
              <a:spcBef>
                <a:spcPts val="640"/>
              </a:spcBef>
              <a:spcAft>
                <a:spcPts val="0"/>
              </a:spcAft>
              <a:buClr>
                <a:schemeClr val="dk1"/>
              </a:buClr>
              <a:buSzPts val="3200"/>
              <a:buNone/>
            </a:pPr>
            <a:r>
              <a:rPr lang="en-US"/>
              <a:t>}</a:t>
            </a:r>
            <a:endParaRPr/>
          </a:p>
        </p:txBody>
      </p:sp>
      <p:sp>
        <p:nvSpPr>
          <p:cNvPr id="277" name="Google Shape;277;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278" name="Google Shape;278;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279" name="Google Shape;279;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Lớp IPEndpoint</a:t>
            </a:r>
            <a:endParaRPr/>
          </a:p>
        </p:txBody>
      </p:sp>
      <p:sp>
        <p:nvSpPr>
          <p:cNvPr id="285" name="Google Shape;285;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dk1"/>
              </a:buClr>
              <a:buSzPct val="100000"/>
              <a:buChar char="•"/>
            </a:pPr>
            <a:r>
              <a:rPr lang="en-US"/>
              <a:t>Trong mạng, để hai trạm có thể trao đổi thông tin được với nhau thì chúng cần phải biết được địa chỉ (IP) của nhau và số hiệu cổng mà hai bên dùng để trao đổi thông tin. </a:t>
            </a:r>
            <a:endParaRPr/>
          </a:p>
          <a:p>
            <a:pPr indent="-342900" lvl="0" marL="342900" rtl="0" algn="l">
              <a:spcBef>
                <a:spcPts val="592"/>
              </a:spcBef>
              <a:spcAft>
                <a:spcPts val="0"/>
              </a:spcAft>
              <a:buClr>
                <a:schemeClr val="dk1"/>
              </a:buClr>
              <a:buSzPct val="100000"/>
              <a:buChar char="•"/>
            </a:pPr>
            <a:r>
              <a:rPr lang="en-US"/>
              <a:t>Lớp IPAddress mới chỉ cung cấp địa chỉ IP (IPAddress), như vậy vẫn còn thiếu số hiệu cổng (Port number). </a:t>
            </a:r>
            <a:endParaRPr/>
          </a:p>
          <a:p>
            <a:pPr indent="-342900" lvl="0" marL="342900" rtl="0" algn="l">
              <a:spcBef>
                <a:spcPts val="592"/>
              </a:spcBef>
              <a:spcAft>
                <a:spcPts val="0"/>
              </a:spcAft>
              <a:buClr>
                <a:schemeClr val="dk1"/>
              </a:buClr>
              <a:buSzPct val="100000"/>
              <a:buChar char="•"/>
            </a:pPr>
            <a:r>
              <a:rPr lang="en-US"/>
              <a:t>Lớp IPEndpoint chính là lớp chứa đựng cả IPAddress và Port number.</a:t>
            </a:r>
            <a:endParaRPr/>
          </a:p>
        </p:txBody>
      </p:sp>
      <p:sp>
        <p:nvSpPr>
          <p:cNvPr id="286" name="Google Shape;286;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287" name="Google Shape;287;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288" name="Google Shape;288;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Lớp IPEndpoint: các thành viên</a:t>
            </a:r>
            <a:endParaRPr/>
          </a:p>
        </p:txBody>
      </p:sp>
      <p:graphicFrame>
        <p:nvGraphicFramePr>
          <p:cNvPr id="294" name="Google Shape;294;p23"/>
          <p:cNvGraphicFramePr/>
          <p:nvPr/>
        </p:nvGraphicFramePr>
        <p:xfrm>
          <a:off x="539552" y="1556793"/>
          <a:ext cx="3000000" cy="3000000"/>
        </p:xfrm>
        <a:graphic>
          <a:graphicData uri="http://schemas.openxmlformats.org/drawingml/2006/table">
            <a:tbl>
              <a:tblPr bandRow="1" firstRow="1">
                <a:noFill/>
                <a:tableStyleId>{878088F9-F3BA-4FB7-B542-9D7C856BDA4D}</a:tableStyleId>
              </a:tblPr>
              <a:tblGrid>
                <a:gridCol w="1838375"/>
                <a:gridCol w="6226525"/>
              </a:tblGrid>
              <a:tr h="504050">
                <a:tc>
                  <a:txBody>
                    <a:bodyPr/>
                    <a:lstStyle/>
                    <a:p>
                      <a:pPr indent="0" lvl="0" marL="0" marR="0" rtl="0" algn="ctr">
                        <a:spcBef>
                          <a:spcPts val="0"/>
                        </a:spcBef>
                        <a:spcAft>
                          <a:spcPts val="0"/>
                        </a:spcAft>
                        <a:buNone/>
                      </a:pPr>
                      <a:r>
                        <a:rPr b="1" lang="en-US" sz="2000">
                          <a:solidFill>
                            <a:srgbClr val="000066"/>
                          </a:solidFill>
                          <a:latin typeface="Arial"/>
                          <a:ea typeface="Arial"/>
                          <a:cs typeface="Arial"/>
                          <a:sym typeface="Arial"/>
                        </a:rPr>
                        <a:t>Tên thuộc</a:t>
                      </a:r>
                      <a:r>
                        <a:rPr b="1" lang="en-US" sz="2000">
                          <a:solidFill>
                            <a:srgbClr val="000066"/>
                          </a:solidFill>
                          <a:latin typeface="Arial"/>
                          <a:ea typeface="Arial"/>
                          <a:cs typeface="Arial"/>
                          <a:sym typeface="Arial"/>
                        </a:rPr>
                        <a:t> tính</a:t>
                      </a:r>
                      <a:endParaRPr b="1" sz="2000">
                        <a:solidFill>
                          <a:srgbClr val="000066"/>
                        </a:solidFill>
                        <a:latin typeface="Arial"/>
                        <a:ea typeface="Arial"/>
                        <a:cs typeface="Arial"/>
                        <a:sym typeface="Arial"/>
                      </a:endParaRPr>
                    </a:p>
                  </a:txBody>
                  <a:tcPr marT="0" marB="0" marR="68575" marL="68575" anchor="ctr"/>
                </a:tc>
                <a:tc>
                  <a:txBody>
                    <a:bodyPr/>
                    <a:lstStyle/>
                    <a:p>
                      <a:pPr indent="0" lvl="0" marL="0" marR="0" rtl="0" algn="ctr">
                        <a:spcBef>
                          <a:spcPts val="0"/>
                        </a:spcBef>
                        <a:spcAft>
                          <a:spcPts val="0"/>
                        </a:spcAft>
                        <a:buNone/>
                      </a:pPr>
                      <a:r>
                        <a:rPr b="1" lang="en-US" sz="2000">
                          <a:solidFill>
                            <a:srgbClr val="000066"/>
                          </a:solidFill>
                          <a:latin typeface="Arial"/>
                          <a:ea typeface="Arial"/>
                          <a:cs typeface="Arial"/>
                          <a:sym typeface="Arial"/>
                        </a:rPr>
                        <a:t>Mô</a:t>
                      </a:r>
                      <a:r>
                        <a:rPr b="1" lang="en-US" sz="2000">
                          <a:solidFill>
                            <a:srgbClr val="000066"/>
                          </a:solidFill>
                          <a:latin typeface="Arial"/>
                          <a:ea typeface="Arial"/>
                          <a:cs typeface="Arial"/>
                          <a:sym typeface="Arial"/>
                        </a:rPr>
                        <a:t> tả</a:t>
                      </a:r>
                      <a:endParaRPr sz="2000">
                        <a:latin typeface="Arial"/>
                        <a:ea typeface="Arial"/>
                        <a:cs typeface="Arial"/>
                        <a:sym typeface="Arial"/>
                      </a:endParaRPr>
                    </a:p>
                  </a:txBody>
                  <a:tcPr marT="0" marB="0" marR="68575" marL="68575" anchor="ctr"/>
                </a:tc>
              </a:tr>
              <a:tr h="977725">
                <a:tc>
                  <a:txBody>
                    <a:bodyPr/>
                    <a:lstStyle/>
                    <a:p>
                      <a:pPr indent="0" lvl="0" marL="10160" marR="10160" rtl="0" algn="l">
                        <a:spcBef>
                          <a:spcPts val="0"/>
                        </a:spcBef>
                        <a:spcAft>
                          <a:spcPts val="0"/>
                        </a:spcAft>
                        <a:buNone/>
                      </a:pPr>
                      <a:r>
                        <a:rPr lang="en-US" sz="2000" u="sng">
                          <a:solidFill>
                            <a:srgbClr val="000000"/>
                          </a:solidFill>
                          <a:latin typeface="Arial"/>
                          <a:ea typeface="Arial"/>
                          <a:cs typeface="Arial"/>
                          <a:sym typeface="Arial"/>
                          <a:hlinkClick r:id="rId3">
                            <a:extLst>
                              <a:ext uri="{A12FA001-AC4F-418D-AE19-62706E023703}">
                                <ahyp:hlinkClr val="tx"/>
                              </a:ext>
                            </a:extLst>
                          </a:hlinkClick>
                        </a:rPr>
                        <a:t>Address</a:t>
                      </a:r>
                      <a:r>
                        <a:rPr lang="en-US" sz="2000">
                          <a:solidFill>
                            <a:srgbClr val="000000"/>
                          </a:solidFill>
                          <a:latin typeface="Arial"/>
                          <a:ea typeface="Arial"/>
                          <a:cs typeface="Arial"/>
                          <a:sym typeface="Arial"/>
                        </a:rPr>
                        <a:t> </a:t>
                      </a:r>
                      <a:endParaRPr sz="2000">
                        <a:latin typeface="Arial"/>
                        <a:ea typeface="Arial"/>
                        <a:cs typeface="Arial"/>
                        <a:sym typeface="Arial"/>
                      </a:endParaRPr>
                    </a:p>
                  </a:txBody>
                  <a:tcPr marT="47625" marB="47625" marR="50175" marL="50175"/>
                </a:tc>
                <a:tc>
                  <a:txBody>
                    <a:bodyPr/>
                    <a:lstStyle/>
                    <a:p>
                      <a:pPr indent="0" lvl="0" marL="10160" marR="10160" rtl="0" algn="l">
                        <a:spcBef>
                          <a:spcPts val="0"/>
                        </a:spcBef>
                        <a:spcAft>
                          <a:spcPts val="0"/>
                        </a:spcAft>
                        <a:buNone/>
                      </a:pPr>
                      <a:r>
                        <a:rPr lang="en-US" sz="2000">
                          <a:solidFill>
                            <a:srgbClr val="000000"/>
                          </a:solidFill>
                          <a:latin typeface="Arial"/>
                          <a:ea typeface="Arial"/>
                          <a:cs typeface="Arial"/>
                          <a:sym typeface="Arial"/>
                        </a:rPr>
                        <a:t>Trả về hoặc thiết lập địa chỉ IP cho endpoint. (Trả về một đối tượng IPAddress)</a:t>
                      </a:r>
                      <a:endParaRPr sz="2000">
                        <a:latin typeface="Arial"/>
                        <a:ea typeface="Arial"/>
                        <a:cs typeface="Arial"/>
                        <a:sym typeface="Arial"/>
                      </a:endParaRPr>
                    </a:p>
                  </a:txBody>
                  <a:tcPr marT="47625" marB="47625" marR="50175" marL="50175"/>
                </a:tc>
              </a:tr>
              <a:tr h="784100">
                <a:tc>
                  <a:txBody>
                    <a:bodyPr/>
                    <a:lstStyle/>
                    <a:p>
                      <a:pPr indent="0" lvl="0" marL="10160" marR="10160" rtl="0" algn="l">
                        <a:spcBef>
                          <a:spcPts val="0"/>
                        </a:spcBef>
                        <a:spcAft>
                          <a:spcPts val="0"/>
                        </a:spcAft>
                        <a:buNone/>
                      </a:pPr>
                      <a:r>
                        <a:rPr lang="en-US" sz="2000" u="sng">
                          <a:solidFill>
                            <a:srgbClr val="000000"/>
                          </a:solidFill>
                          <a:latin typeface="Arial"/>
                          <a:ea typeface="Arial"/>
                          <a:cs typeface="Arial"/>
                          <a:sym typeface="Arial"/>
                          <a:hlinkClick r:id="rId4">
                            <a:extLst>
                              <a:ext uri="{A12FA001-AC4F-418D-AE19-62706E023703}">
                                <ahyp:hlinkClr val="tx"/>
                              </a:ext>
                            </a:extLst>
                          </a:hlinkClick>
                        </a:rPr>
                        <a:t>AddressFamily</a:t>
                      </a:r>
                      <a:r>
                        <a:rPr lang="en-US" sz="2000">
                          <a:solidFill>
                            <a:srgbClr val="000000"/>
                          </a:solidFill>
                          <a:latin typeface="Arial"/>
                          <a:ea typeface="Arial"/>
                          <a:cs typeface="Arial"/>
                          <a:sym typeface="Arial"/>
                        </a:rPr>
                        <a:t> </a:t>
                      </a:r>
                      <a:endParaRPr sz="2000">
                        <a:latin typeface="Arial"/>
                        <a:ea typeface="Arial"/>
                        <a:cs typeface="Arial"/>
                        <a:sym typeface="Arial"/>
                      </a:endParaRPr>
                    </a:p>
                  </a:txBody>
                  <a:tcPr marT="47625" marB="47625" marR="50175" marL="50175"/>
                </a:tc>
                <a:tc>
                  <a:txBody>
                    <a:bodyPr/>
                    <a:lstStyle/>
                    <a:p>
                      <a:pPr indent="0" lvl="0" marL="10160" marR="10160" rtl="0" algn="l">
                        <a:spcBef>
                          <a:spcPts val="0"/>
                        </a:spcBef>
                        <a:spcAft>
                          <a:spcPts val="0"/>
                        </a:spcAft>
                        <a:buNone/>
                      </a:pPr>
                      <a:r>
                        <a:rPr lang="en-US" sz="2000">
                          <a:solidFill>
                            <a:srgbClr val="000000"/>
                          </a:solidFill>
                          <a:latin typeface="Arial"/>
                          <a:ea typeface="Arial"/>
                          <a:cs typeface="Arial"/>
                          <a:sym typeface="Arial"/>
                        </a:rPr>
                        <a:t>Lấy về loại giao thức mà Endpoint này đang sử dụng.</a:t>
                      </a:r>
                      <a:endParaRPr sz="2000">
                        <a:latin typeface="Arial"/>
                        <a:ea typeface="Arial"/>
                        <a:cs typeface="Arial"/>
                        <a:sym typeface="Arial"/>
                      </a:endParaRPr>
                    </a:p>
                  </a:txBody>
                  <a:tcPr marT="47625" marB="47625" marR="50175" marL="50175"/>
                </a:tc>
              </a:tr>
              <a:tr h="535700">
                <a:tc>
                  <a:txBody>
                    <a:bodyPr/>
                    <a:lstStyle/>
                    <a:p>
                      <a:pPr indent="0" lvl="0" marL="10160" marR="10160" rtl="0" algn="l">
                        <a:spcBef>
                          <a:spcPts val="0"/>
                        </a:spcBef>
                        <a:spcAft>
                          <a:spcPts val="0"/>
                        </a:spcAft>
                        <a:buNone/>
                      </a:pPr>
                      <a:r>
                        <a:rPr lang="en-US" sz="2000" u="sng">
                          <a:solidFill>
                            <a:srgbClr val="000000"/>
                          </a:solidFill>
                          <a:latin typeface="Arial"/>
                          <a:ea typeface="Arial"/>
                          <a:cs typeface="Arial"/>
                          <a:sym typeface="Arial"/>
                          <a:hlinkClick r:id="rId5">
                            <a:extLst>
                              <a:ext uri="{A12FA001-AC4F-418D-AE19-62706E023703}">
                                <ahyp:hlinkClr val="tx"/>
                              </a:ext>
                            </a:extLst>
                          </a:hlinkClick>
                        </a:rPr>
                        <a:t>Port</a:t>
                      </a:r>
                      <a:r>
                        <a:rPr lang="en-US" sz="2000">
                          <a:solidFill>
                            <a:srgbClr val="000000"/>
                          </a:solidFill>
                          <a:latin typeface="Arial"/>
                          <a:ea typeface="Arial"/>
                          <a:cs typeface="Arial"/>
                          <a:sym typeface="Arial"/>
                        </a:rPr>
                        <a:t> </a:t>
                      </a:r>
                      <a:endParaRPr sz="2000">
                        <a:latin typeface="Arial"/>
                        <a:ea typeface="Arial"/>
                        <a:cs typeface="Arial"/>
                        <a:sym typeface="Arial"/>
                      </a:endParaRPr>
                    </a:p>
                  </a:txBody>
                  <a:tcPr marT="47625" marB="47625" marR="50175" marL="50175"/>
                </a:tc>
                <a:tc>
                  <a:txBody>
                    <a:bodyPr/>
                    <a:lstStyle/>
                    <a:p>
                      <a:pPr indent="0" lvl="0" marL="10160" marR="10160" rtl="0" algn="l">
                        <a:spcBef>
                          <a:spcPts val="0"/>
                        </a:spcBef>
                        <a:spcAft>
                          <a:spcPts val="0"/>
                        </a:spcAft>
                        <a:buNone/>
                      </a:pPr>
                      <a:r>
                        <a:rPr lang="en-US" sz="2000">
                          <a:solidFill>
                            <a:srgbClr val="000000"/>
                          </a:solidFill>
                          <a:latin typeface="Arial"/>
                          <a:ea typeface="Arial"/>
                          <a:cs typeface="Arial"/>
                          <a:sym typeface="Arial"/>
                        </a:rPr>
                        <a:t>Lấy</a:t>
                      </a:r>
                      <a:r>
                        <a:rPr lang="en-US" sz="2000">
                          <a:solidFill>
                            <a:srgbClr val="000000"/>
                          </a:solidFill>
                          <a:latin typeface="Arial"/>
                          <a:ea typeface="Arial"/>
                          <a:cs typeface="Arial"/>
                          <a:sym typeface="Arial"/>
                        </a:rPr>
                        <a:t> </a:t>
                      </a:r>
                      <a:r>
                        <a:rPr lang="en-US" sz="2000">
                          <a:solidFill>
                            <a:srgbClr val="000000"/>
                          </a:solidFill>
                          <a:latin typeface="Arial"/>
                          <a:ea typeface="Arial"/>
                          <a:cs typeface="Arial"/>
                          <a:sym typeface="Arial"/>
                        </a:rPr>
                        <a:t>về </a:t>
                      </a:r>
                      <a:r>
                        <a:rPr lang="en-US" sz="2000">
                          <a:solidFill>
                            <a:srgbClr val="000000"/>
                          </a:solidFill>
                          <a:latin typeface="Arial"/>
                          <a:ea typeface="Arial"/>
                          <a:cs typeface="Arial"/>
                          <a:sym typeface="Arial"/>
                        </a:rPr>
                        <a:t>hoặc thiết lập </a:t>
                      </a:r>
                      <a:r>
                        <a:rPr lang="en-US" sz="2000">
                          <a:solidFill>
                            <a:srgbClr val="000000"/>
                          </a:solidFill>
                          <a:latin typeface="Arial"/>
                          <a:ea typeface="Arial"/>
                          <a:cs typeface="Arial"/>
                          <a:sym typeface="Arial"/>
                        </a:rPr>
                        <a:t>số hiệu cổng của endpoint.</a:t>
                      </a:r>
                      <a:endParaRPr sz="2000">
                        <a:latin typeface="Arial"/>
                        <a:ea typeface="Arial"/>
                        <a:cs typeface="Arial"/>
                        <a:sym typeface="Arial"/>
                      </a:endParaRPr>
                    </a:p>
                  </a:txBody>
                  <a:tcPr marT="47625" marB="47625" marR="50175" marL="50175"/>
                </a:tc>
              </a:tr>
            </a:tbl>
          </a:graphicData>
        </a:graphic>
      </p:graphicFrame>
      <p:sp>
        <p:nvSpPr>
          <p:cNvPr id="295" name="Google Shape;295;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296" name="Google Shape;296;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297" name="Google Shape;297;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Lớp IPEndpoint: các thành viên</a:t>
            </a:r>
            <a:endParaRPr/>
          </a:p>
        </p:txBody>
      </p:sp>
      <p:graphicFrame>
        <p:nvGraphicFramePr>
          <p:cNvPr id="303" name="Google Shape;303;p24"/>
          <p:cNvGraphicFramePr/>
          <p:nvPr/>
        </p:nvGraphicFramePr>
        <p:xfrm>
          <a:off x="539552" y="1556793"/>
          <a:ext cx="3000000" cy="3000000"/>
        </p:xfrm>
        <a:graphic>
          <a:graphicData uri="http://schemas.openxmlformats.org/drawingml/2006/table">
            <a:tbl>
              <a:tblPr bandRow="1" firstRow="1">
                <a:noFill/>
                <a:tableStyleId>{878088F9-F3BA-4FB7-B542-9D7C856BDA4D}</a:tableStyleId>
              </a:tblPr>
              <a:tblGrid>
                <a:gridCol w="1838375"/>
                <a:gridCol w="6226525"/>
              </a:tblGrid>
              <a:tr h="504050">
                <a:tc>
                  <a:txBody>
                    <a:bodyPr/>
                    <a:lstStyle/>
                    <a:p>
                      <a:pPr indent="0" lvl="0" marL="0" marR="0" rtl="0" algn="ctr">
                        <a:spcBef>
                          <a:spcPts val="0"/>
                        </a:spcBef>
                        <a:spcAft>
                          <a:spcPts val="0"/>
                        </a:spcAft>
                        <a:buNone/>
                      </a:pPr>
                      <a:r>
                        <a:rPr b="1" lang="en-US" sz="2000">
                          <a:solidFill>
                            <a:srgbClr val="000066"/>
                          </a:solidFill>
                          <a:latin typeface="Arial"/>
                          <a:ea typeface="Arial"/>
                          <a:cs typeface="Arial"/>
                          <a:sym typeface="Arial"/>
                        </a:rPr>
                        <a:t>Tên phương</a:t>
                      </a:r>
                      <a:r>
                        <a:rPr b="1" lang="en-US" sz="2000">
                          <a:solidFill>
                            <a:srgbClr val="000066"/>
                          </a:solidFill>
                          <a:latin typeface="Arial"/>
                          <a:ea typeface="Arial"/>
                          <a:cs typeface="Arial"/>
                          <a:sym typeface="Arial"/>
                        </a:rPr>
                        <a:t> thức</a:t>
                      </a:r>
                      <a:endParaRPr b="1" sz="2000">
                        <a:solidFill>
                          <a:srgbClr val="000066"/>
                        </a:solidFill>
                        <a:latin typeface="Arial"/>
                        <a:ea typeface="Arial"/>
                        <a:cs typeface="Arial"/>
                        <a:sym typeface="Arial"/>
                      </a:endParaRPr>
                    </a:p>
                  </a:txBody>
                  <a:tcPr marT="0" marB="0" marR="68575" marL="68575" anchor="ctr"/>
                </a:tc>
                <a:tc>
                  <a:txBody>
                    <a:bodyPr/>
                    <a:lstStyle/>
                    <a:p>
                      <a:pPr indent="0" lvl="0" marL="0" marR="0" rtl="0" algn="ctr">
                        <a:spcBef>
                          <a:spcPts val="0"/>
                        </a:spcBef>
                        <a:spcAft>
                          <a:spcPts val="0"/>
                        </a:spcAft>
                        <a:buNone/>
                      </a:pPr>
                      <a:r>
                        <a:rPr b="1" lang="en-US" sz="2000">
                          <a:solidFill>
                            <a:srgbClr val="000066"/>
                          </a:solidFill>
                          <a:latin typeface="Arial"/>
                          <a:ea typeface="Arial"/>
                          <a:cs typeface="Arial"/>
                          <a:sym typeface="Arial"/>
                        </a:rPr>
                        <a:t>Mô</a:t>
                      </a:r>
                      <a:r>
                        <a:rPr b="1" lang="en-US" sz="2000">
                          <a:solidFill>
                            <a:srgbClr val="000066"/>
                          </a:solidFill>
                          <a:latin typeface="Arial"/>
                          <a:ea typeface="Arial"/>
                          <a:cs typeface="Arial"/>
                          <a:sym typeface="Arial"/>
                        </a:rPr>
                        <a:t> tả</a:t>
                      </a:r>
                      <a:endParaRPr sz="2000">
                        <a:latin typeface="Arial"/>
                        <a:ea typeface="Arial"/>
                        <a:cs typeface="Arial"/>
                        <a:sym typeface="Arial"/>
                      </a:endParaRPr>
                    </a:p>
                  </a:txBody>
                  <a:tcPr marT="0" marB="0" marR="68575" marL="68575" anchor="ctr"/>
                </a:tc>
              </a:tr>
              <a:tr h="977725">
                <a:tc>
                  <a:txBody>
                    <a:bodyPr/>
                    <a:lstStyle/>
                    <a:p>
                      <a:pPr indent="0" lvl="0" marL="10160" marR="10160" rtl="0" algn="l">
                        <a:spcBef>
                          <a:spcPts val="0"/>
                        </a:spcBef>
                        <a:spcAft>
                          <a:spcPts val="0"/>
                        </a:spcAft>
                        <a:buNone/>
                      </a:pPr>
                      <a:r>
                        <a:rPr lang="en-US" sz="2000" u="sng">
                          <a:solidFill>
                            <a:srgbClr val="000000"/>
                          </a:solidFill>
                          <a:latin typeface="Arial"/>
                          <a:ea typeface="Arial"/>
                          <a:cs typeface="Arial"/>
                          <a:sym typeface="Arial"/>
                          <a:hlinkClick r:id="rId3">
                            <a:extLst>
                              <a:ext uri="{A12FA001-AC4F-418D-AE19-62706E023703}">
                                <ahyp:hlinkClr val="tx"/>
                              </a:ext>
                            </a:extLst>
                          </a:hlinkClick>
                        </a:rPr>
                        <a:t>IPEndPoint (Int64, Int32) </a:t>
                      </a:r>
                      <a:endParaRPr sz="2000">
                        <a:latin typeface="Arial"/>
                        <a:ea typeface="Arial"/>
                        <a:cs typeface="Arial"/>
                        <a:sym typeface="Arial"/>
                      </a:endParaRPr>
                    </a:p>
                  </a:txBody>
                  <a:tcPr marT="47625" marB="47625" marR="50175" marL="50175"/>
                </a:tc>
                <a:tc>
                  <a:txBody>
                    <a:bodyPr/>
                    <a:lstStyle/>
                    <a:p>
                      <a:pPr indent="0" lvl="0" marL="0" marR="10160" rtl="0" algn="l">
                        <a:spcBef>
                          <a:spcPts val="0"/>
                        </a:spcBef>
                        <a:spcAft>
                          <a:spcPts val="0"/>
                        </a:spcAft>
                        <a:buNone/>
                      </a:pPr>
                      <a:r>
                        <a:rPr lang="en-US" sz="2000">
                          <a:solidFill>
                            <a:srgbClr val="000000"/>
                          </a:solidFill>
                          <a:latin typeface="Arial"/>
                          <a:ea typeface="Arial"/>
                          <a:cs typeface="Arial"/>
                          <a:sym typeface="Arial"/>
                        </a:rPr>
                        <a:t>Tạo một đối tượng mới của lớp </a:t>
                      </a:r>
                      <a:r>
                        <a:rPr b="1" lang="en-US" sz="2000">
                          <a:solidFill>
                            <a:srgbClr val="000000"/>
                          </a:solidFill>
                          <a:latin typeface="Arial"/>
                          <a:ea typeface="Arial"/>
                          <a:cs typeface="Arial"/>
                          <a:sym typeface="Arial"/>
                        </a:rPr>
                        <a:t>IPEndPoint,</a:t>
                      </a:r>
                      <a:r>
                        <a:rPr lang="en-US" sz="2000">
                          <a:solidFill>
                            <a:srgbClr val="000000"/>
                          </a:solidFill>
                          <a:latin typeface="Arial"/>
                          <a:ea typeface="Arial"/>
                          <a:cs typeface="Arial"/>
                          <a:sym typeface="Arial"/>
                        </a:rPr>
                        <a:t> tham số truyền vào là </a:t>
                      </a:r>
                      <a:r>
                        <a:rPr lang="en-US" sz="2000">
                          <a:solidFill>
                            <a:srgbClr val="FF0000"/>
                          </a:solidFill>
                          <a:latin typeface="Arial"/>
                          <a:ea typeface="Arial"/>
                          <a:cs typeface="Arial"/>
                          <a:sym typeface="Arial"/>
                        </a:rPr>
                        <a:t>địa chỉ IP </a:t>
                      </a:r>
                      <a:r>
                        <a:rPr lang="en-US" sz="2000">
                          <a:solidFill>
                            <a:srgbClr val="000000"/>
                          </a:solidFill>
                          <a:latin typeface="Arial"/>
                          <a:ea typeface="Arial"/>
                          <a:cs typeface="Arial"/>
                          <a:sym typeface="Arial"/>
                        </a:rPr>
                        <a:t>(ở dạng số) và </a:t>
                      </a:r>
                      <a:r>
                        <a:rPr b="1" lang="en-US" sz="2000">
                          <a:solidFill>
                            <a:srgbClr val="FF0000"/>
                          </a:solidFill>
                          <a:latin typeface="Arial"/>
                          <a:ea typeface="Arial"/>
                          <a:cs typeface="Arial"/>
                          <a:sym typeface="Arial"/>
                        </a:rPr>
                        <a:t>cổng</a:t>
                      </a:r>
                      <a:r>
                        <a:rPr lang="en-US" sz="2000">
                          <a:solidFill>
                            <a:srgbClr val="FF0000"/>
                          </a:solidFill>
                          <a:latin typeface="Arial"/>
                          <a:ea typeface="Arial"/>
                          <a:cs typeface="Arial"/>
                          <a:sym typeface="Arial"/>
                        </a:rPr>
                        <a:t> </a:t>
                      </a:r>
                      <a:r>
                        <a:rPr lang="en-US" sz="2000">
                          <a:solidFill>
                            <a:srgbClr val="000000"/>
                          </a:solidFill>
                          <a:latin typeface="Arial"/>
                          <a:ea typeface="Arial"/>
                          <a:cs typeface="Arial"/>
                          <a:sym typeface="Arial"/>
                        </a:rPr>
                        <a:t>sẽ dùng để giao tiếp.</a:t>
                      </a:r>
                      <a:endParaRPr sz="2000">
                        <a:latin typeface="Arial"/>
                        <a:ea typeface="Arial"/>
                        <a:cs typeface="Arial"/>
                        <a:sym typeface="Arial"/>
                      </a:endParaRPr>
                    </a:p>
                  </a:txBody>
                  <a:tcPr marT="47625" marB="47625" marR="50175" marL="50175"/>
                </a:tc>
              </a:tr>
              <a:tr h="784100">
                <a:tc>
                  <a:txBody>
                    <a:bodyPr/>
                    <a:lstStyle/>
                    <a:p>
                      <a:pPr indent="0" lvl="0" marL="10160" marR="10160" rtl="0" algn="l">
                        <a:spcBef>
                          <a:spcPts val="0"/>
                        </a:spcBef>
                        <a:spcAft>
                          <a:spcPts val="0"/>
                        </a:spcAft>
                        <a:buNone/>
                      </a:pPr>
                      <a:r>
                        <a:rPr lang="en-US" sz="1800" u="sng">
                          <a:solidFill>
                            <a:srgbClr val="000000"/>
                          </a:solidFill>
                          <a:latin typeface="Arial"/>
                          <a:ea typeface="Arial"/>
                          <a:cs typeface="Arial"/>
                          <a:sym typeface="Arial"/>
                          <a:hlinkClick r:id="rId4">
                            <a:extLst>
                              <a:ext uri="{A12FA001-AC4F-418D-AE19-62706E023703}">
                                <ahyp:hlinkClr val="tx"/>
                              </a:ext>
                            </a:extLst>
                          </a:hlinkClick>
                        </a:rPr>
                        <a:t>IPEndPoint (IPAddress, Int32) </a:t>
                      </a:r>
                      <a:endParaRPr sz="2000">
                        <a:latin typeface="Arial"/>
                        <a:ea typeface="Arial"/>
                        <a:cs typeface="Arial"/>
                        <a:sym typeface="Arial"/>
                      </a:endParaRPr>
                    </a:p>
                  </a:txBody>
                  <a:tcPr marT="47625" marB="47625" marR="50175" marL="50175"/>
                </a:tc>
                <a:tc>
                  <a:txBody>
                    <a:bodyPr/>
                    <a:lstStyle/>
                    <a:p>
                      <a:pPr indent="0" lvl="0" marL="10160" marR="10160" rtl="0" algn="l">
                        <a:spcBef>
                          <a:spcPts val="0"/>
                        </a:spcBef>
                        <a:spcAft>
                          <a:spcPts val="0"/>
                        </a:spcAft>
                        <a:buNone/>
                      </a:pPr>
                      <a:r>
                        <a:rPr lang="en-US" sz="2000">
                          <a:solidFill>
                            <a:srgbClr val="000000"/>
                          </a:solidFill>
                          <a:latin typeface="Arial"/>
                          <a:ea typeface="Arial"/>
                          <a:cs typeface="Arial"/>
                          <a:sym typeface="Arial"/>
                        </a:rPr>
                        <a:t>Tạo một đối tượng mới của lớp </a:t>
                      </a:r>
                      <a:r>
                        <a:rPr b="1" lang="en-US" sz="2000">
                          <a:solidFill>
                            <a:srgbClr val="000000"/>
                          </a:solidFill>
                          <a:latin typeface="Arial"/>
                          <a:ea typeface="Arial"/>
                          <a:cs typeface="Arial"/>
                          <a:sym typeface="Arial"/>
                        </a:rPr>
                        <a:t>IPEndPoint,</a:t>
                      </a:r>
                      <a:r>
                        <a:rPr lang="en-US" sz="2000">
                          <a:solidFill>
                            <a:srgbClr val="000000"/>
                          </a:solidFill>
                          <a:latin typeface="Arial"/>
                          <a:ea typeface="Arial"/>
                          <a:cs typeface="Arial"/>
                          <a:sym typeface="Arial"/>
                        </a:rPr>
                        <a:t> Tham số truyền vào là một địa chỉ </a:t>
                      </a:r>
                      <a:r>
                        <a:rPr b="1" lang="en-US" sz="2000">
                          <a:solidFill>
                            <a:schemeClr val="dk1"/>
                          </a:solidFill>
                          <a:latin typeface="Arial"/>
                          <a:ea typeface="Arial"/>
                          <a:cs typeface="Arial"/>
                          <a:sym typeface="Arial"/>
                        </a:rPr>
                        <a:t>IPAddress</a:t>
                      </a:r>
                      <a:r>
                        <a:rPr lang="en-US" sz="2000">
                          <a:solidFill>
                            <a:schemeClr val="dk1"/>
                          </a:solidFill>
                          <a:latin typeface="Arial"/>
                          <a:ea typeface="Arial"/>
                          <a:cs typeface="Arial"/>
                          <a:sym typeface="Arial"/>
                        </a:rPr>
                        <a:t> </a:t>
                      </a:r>
                      <a:r>
                        <a:rPr lang="en-US" sz="2000">
                          <a:solidFill>
                            <a:srgbClr val="000000"/>
                          </a:solidFill>
                          <a:latin typeface="Arial"/>
                          <a:ea typeface="Arial"/>
                          <a:cs typeface="Arial"/>
                          <a:sym typeface="Arial"/>
                        </a:rPr>
                        <a:t>và số hiệu </a:t>
                      </a:r>
                      <a:r>
                        <a:rPr lang="en-US" sz="2000">
                          <a:solidFill>
                            <a:srgbClr val="FF0000"/>
                          </a:solidFill>
                          <a:latin typeface="Arial"/>
                          <a:ea typeface="Arial"/>
                          <a:cs typeface="Arial"/>
                          <a:sym typeface="Arial"/>
                        </a:rPr>
                        <a:t>cổng</a:t>
                      </a:r>
                      <a:r>
                        <a:rPr lang="en-US" sz="2000">
                          <a:solidFill>
                            <a:srgbClr val="000000"/>
                          </a:solidFill>
                          <a:latin typeface="Arial"/>
                          <a:ea typeface="Arial"/>
                          <a:cs typeface="Arial"/>
                          <a:sym typeface="Arial"/>
                        </a:rPr>
                        <a:t> dùng để giao tiếp. (Tham khảo cách tạo IPAddress ở phần trên)</a:t>
                      </a:r>
                      <a:endParaRPr sz="2000">
                        <a:latin typeface="Arial"/>
                        <a:ea typeface="Arial"/>
                        <a:cs typeface="Arial"/>
                        <a:sym typeface="Arial"/>
                      </a:endParaRPr>
                    </a:p>
                  </a:txBody>
                  <a:tcPr marT="47625" marB="47625" marR="50175" marL="50175"/>
                </a:tc>
              </a:tr>
              <a:tr h="535700">
                <a:tc>
                  <a:txBody>
                    <a:bodyPr/>
                    <a:lstStyle/>
                    <a:p>
                      <a:pPr indent="0" lvl="0" marL="10160" marR="10160" rtl="0" algn="l">
                        <a:spcBef>
                          <a:spcPts val="0"/>
                        </a:spcBef>
                        <a:spcAft>
                          <a:spcPts val="0"/>
                        </a:spcAft>
                        <a:buNone/>
                      </a:pPr>
                      <a:r>
                        <a:rPr lang="en-US" sz="2000" u="sng">
                          <a:solidFill>
                            <a:srgbClr val="000000"/>
                          </a:solidFill>
                          <a:latin typeface="Arial"/>
                          <a:ea typeface="Arial"/>
                          <a:cs typeface="Arial"/>
                          <a:sym typeface="Arial"/>
                          <a:hlinkClick r:id="rId5">
                            <a:extLst>
                              <a:ext uri="{A12FA001-AC4F-418D-AE19-62706E023703}">
                                <ahyp:hlinkClr val="tx"/>
                              </a:ext>
                            </a:extLst>
                          </a:hlinkClick>
                        </a:rPr>
                        <a:t>Create</a:t>
                      </a:r>
                      <a:r>
                        <a:rPr lang="en-US" sz="2000">
                          <a:solidFill>
                            <a:srgbClr val="000000"/>
                          </a:solidFill>
                          <a:latin typeface="Arial"/>
                          <a:ea typeface="Arial"/>
                          <a:cs typeface="Arial"/>
                          <a:sym typeface="Arial"/>
                        </a:rPr>
                        <a:t> </a:t>
                      </a:r>
                      <a:endParaRPr sz="2000">
                        <a:latin typeface="Arial"/>
                        <a:ea typeface="Arial"/>
                        <a:cs typeface="Arial"/>
                        <a:sym typeface="Arial"/>
                      </a:endParaRPr>
                    </a:p>
                  </a:txBody>
                  <a:tcPr marT="47625" marB="47625" marR="50175" marL="50175"/>
                </a:tc>
                <a:tc>
                  <a:txBody>
                    <a:bodyPr/>
                    <a:lstStyle/>
                    <a:p>
                      <a:pPr indent="0" lvl="0" marL="10160" marR="10160" rtl="0" algn="l">
                        <a:spcBef>
                          <a:spcPts val="0"/>
                        </a:spcBef>
                        <a:spcAft>
                          <a:spcPts val="0"/>
                        </a:spcAft>
                        <a:buNone/>
                      </a:pPr>
                      <a:r>
                        <a:rPr lang="en-US" sz="2000">
                          <a:solidFill>
                            <a:srgbClr val="000000"/>
                          </a:solidFill>
                          <a:latin typeface="Arial"/>
                          <a:ea typeface="Arial"/>
                          <a:cs typeface="Arial"/>
                          <a:sym typeface="Arial"/>
                        </a:rPr>
                        <a:t>Tạo một endpoint từ một địa chỉ socket (socket address). </a:t>
                      </a:r>
                      <a:endParaRPr sz="2000">
                        <a:latin typeface="Arial"/>
                        <a:ea typeface="Arial"/>
                        <a:cs typeface="Arial"/>
                        <a:sym typeface="Arial"/>
                      </a:endParaRPr>
                    </a:p>
                  </a:txBody>
                  <a:tcPr marT="47625" marB="47625" marR="50175" marL="50175"/>
                </a:tc>
              </a:tr>
              <a:tr h="535700">
                <a:tc>
                  <a:txBody>
                    <a:bodyPr/>
                    <a:lstStyle/>
                    <a:p>
                      <a:pPr indent="0" lvl="0" marL="10160" marR="10160" rtl="0" algn="l">
                        <a:spcBef>
                          <a:spcPts val="0"/>
                        </a:spcBef>
                        <a:spcAft>
                          <a:spcPts val="0"/>
                        </a:spcAft>
                        <a:buNone/>
                      </a:pPr>
                      <a:r>
                        <a:rPr lang="en-US" sz="2000" u="sng">
                          <a:solidFill>
                            <a:srgbClr val="000000"/>
                          </a:solidFill>
                          <a:latin typeface="Arial"/>
                          <a:ea typeface="Arial"/>
                          <a:cs typeface="Arial"/>
                          <a:sym typeface="Arial"/>
                          <a:hlinkClick r:id="rId6">
                            <a:extLst>
                              <a:ext uri="{A12FA001-AC4F-418D-AE19-62706E023703}">
                                <ahyp:hlinkClr val="tx"/>
                              </a:ext>
                            </a:extLst>
                          </a:hlinkClick>
                        </a:rPr>
                        <a:t>ToString</a:t>
                      </a:r>
                      <a:r>
                        <a:rPr lang="en-US" sz="2000">
                          <a:solidFill>
                            <a:srgbClr val="000000"/>
                          </a:solidFill>
                          <a:latin typeface="Arial"/>
                          <a:ea typeface="Arial"/>
                          <a:cs typeface="Arial"/>
                          <a:sym typeface="Arial"/>
                        </a:rPr>
                        <a:t> </a:t>
                      </a:r>
                      <a:endParaRPr sz="2000">
                        <a:latin typeface="Arial"/>
                        <a:ea typeface="Arial"/>
                        <a:cs typeface="Arial"/>
                        <a:sym typeface="Arial"/>
                      </a:endParaRPr>
                    </a:p>
                  </a:txBody>
                  <a:tcPr marT="47625" marB="47625" marR="50175" marL="50175"/>
                </a:tc>
                <a:tc>
                  <a:txBody>
                    <a:bodyPr/>
                    <a:lstStyle/>
                    <a:p>
                      <a:pPr indent="0" lvl="0" marL="10160" marR="10160" rtl="0" algn="l">
                        <a:spcBef>
                          <a:spcPts val="0"/>
                        </a:spcBef>
                        <a:spcAft>
                          <a:spcPts val="0"/>
                        </a:spcAft>
                        <a:buNone/>
                      </a:pPr>
                      <a:r>
                        <a:rPr lang="en-US" sz="2000">
                          <a:solidFill>
                            <a:srgbClr val="000000"/>
                          </a:solidFill>
                          <a:latin typeface="Arial"/>
                          <a:ea typeface="Arial"/>
                          <a:cs typeface="Arial"/>
                          <a:sym typeface="Arial"/>
                        </a:rPr>
                        <a:t>Trả về địa chỉ IP và số hiệu cổng theo khuôn dạng ĐịaChỉ: Cổng, ví dụ: 192.168.1.1:8080</a:t>
                      </a:r>
                      <a:endParaRPr sz="2000">
                        <a:latin typeface="Arial"/>
                        <a:ea typeface="Arial"/>
                        <a:cs typeface="Arial"/>
                        <a:sym typeface="Arial"/>
                      </a:endParaRPr>
                    </a:p>
                  </a:txBody>
                  <a:tcPr marT="47625" marB="47625" marR="50175" marL="50175"/>
                </a:tc>
              </a:tr>
            </a:tbl>
          </a:graphicData>
        </a:graphic>
      </p:graphicFrame>
      <p:sp>
        <p:nvSpPr>
          <p:cNvPr id="304" name="Google Shape;304;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305" name="Google Shape;305;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306" name="Google Shape;306;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Lớp IPEndpoint: ví dụ khởi tạo</a:t>
            </a:r>
            <a:endParaRPr/>
          </a:p>
        </p:txBody>
      </p:sp>
      <p:sp>
        <p:nvSpPr>
          <p:cNvPr id="312" name="Google Shape;312;p25"/>
          <p:cNvSpPr txBox="1"/>
          <p:nvPr>
            <p:ph idx="1" type="body"/>
          </p:nvPr>
        </p:nvSpPr>
        <p:spPr>
          <a:xfrm>
            <a:off x="457200" y="1600200"/>
            <a:ext cx="8229600" cy="470912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3200"/>
              <a:buNone/>
            </a:pPr>
            <a:r>
              <a:rPr lang="en-US"/>
              <a:t>private void TaoEndpoint()</a:t>
            </a:r>
            <a:endParaRPr/>
          </a:p>
          <a:p>
            <a:pPr indent="0" lvl="0" marL="0" rtl="0" algn="l">
              <a:spcBef>
                <a:spcPts val="640"/>
              </a:spcBef>
              <a:spcAft>
                <a:spcPts val="0"/>
              </a:spcAft>
              <a:buClr>
                <a:schemeClr val="dk1"/>
              </a:buClr>
              <a:buSzPts val="3200"/>
              <a:buNone/>
            </a:pPr>
            <a:r>
              <a:rPr lang="en-US"/>
              <a:t>{</a:t>
            </a:r>
            <a:endParaRPr/>
          </a:p>
          <a:p>
            <a:pPr indent="0" lvl="1" marL="400050" rtl="0" algn="l">
              <a:spcBef>
                <a:spcPts val="560"/>
              </a:spcBef>
              <a:spcAft>
                <a:spcPts val="0"/>
              </a:spcAft>
              <a:buClr>
                <a:srgbClr val="00B050"/>
              </a:buClr>
              <a:buSzPts val="2800"/>
              <a:buNone/>
            </a:pPr>
            <a:r>
              <a:rPr lang="en-US">
                <a:solidFill>
                  <a:srgbClr val="00B050"/>
                </a:solidFill>
              </a:rPr>
              <a:t>// Tạo một địa chỉ IP</a:t>
            </a:r>
            <a:endParaRPr/>
          </a:p>
          <a:p>
            <a:pPr indent="0" lvl="1" marL="400050" rtl="0" algn="l">
              <a:spcBef>
                <a:spcPts val="560"/>
              </a:spcBef>
              <a:spcAft>
                <a:spcPts val="0"/>
              </a:spcAft>
              <a:buClr>
                <a:schemeClr val="dk1"/>
              </a:buClr>
              <a:buSzPts val="2800"/>
              <a:buNone/>
            </a:pPr>
            <a:r>
              <a:rPr lang="en-US"/>
              <a:t>IPAddress </a:t>
            </a:r>
            <a:r>
              <a:rPr b="1" lang="en-US"/>
              <a:t>IPAdd</a:t>
            </a:r>
            <a:r>
              <a:rPr lang="en-US"/>
              <a:t> = IPAddress.Parse("127.0.0.1");</a:t>
            </a:r>
            <a:endParaRPr/>
          </a:p>
          <a:p>
            <a:pPr indent="0" lvl="1" marL="400050" rtl="0" algn="l">
              <a:spcBef>
                <a:spcPts val="560"/>
              </a:spcBef>
              <a:spcAft>
                <a:spcPts val="0"/>
              </a:spcAft>
              <a:buClr>
                <a:srgbClr val="00B050"/>
              </a:buClr>
              <a:buSzPts val="2800"/>
              <a:buNone/>
            </a:pPr>
            <a:r>
              <a:rPr lang="en-US">
                <a:solidFill>
                  <a:srgbClr val="00B050"/>
                </a:solidFill>
              </a:rPr>
              <a:t>// Truyền vào cho hàm khởi tạo để tạo IPEndpoint</a:t>
            </a:r>
            <a:endParaRPr/>
          </a:p>
          <a:p>
            <a:pPr indent="0" lvl="1" marL="400050" rtl="0" algn="l">
              <a:spcBef>
                <a:spcPts val="560"/>
              </a:spcBef>
              <a:spcAft>
                <a:spcPts val="0"/>
              </a:spcAft>
              <a:buClr>
                <a:schemeClr val="dk1"/>
              </a:buClr>
              <a:buSzPts val="2800"/>
              <a:buNone/>
            </a:pPr>
            <a:r>
              <a:rPr lang="en-US"/>
              <a:t>IPEndPoint IPep = new IPEndPoint(</a:t>
            </a:r>
            <a:r>
              <a:rPr b="1" lang="en-US"/>
              <a:t>IPAdd</a:t>
            </a:r>
            <a:r>
              <a:rPr lang="en-US"/>
              <a:t>, 10000);</a:t>
            </a:r>
            <a:endParaRPr/>
          </a:p>
          <a:p>
            <a:pPr indent="0" lvl="0" marL="0" rtl="0" algn="l">
              <a:spcBef>
                <a:spcPts val="640"/>
              </a:spcBef>
              <a:spcAft>
                <a:spcPts val="0"/>
              </a:spcAft>
              <a:buClr>
                <a:schemeClr val="dk1"/>
              </a:buClr>
              <a:buSzPts val="3200"/>
              <a:buNone/>
            </a:pPr>
            <a:r>
              <a:rPr lang="en-US"/>
              <a:t>}</a:t>
            </a:r>
            <a:endParaRPr/>
          </a:p>
        </p:txBody>
      </p:sp>
      <p:sp>
        <p:nvSpPr>
          <p:cNvPr id="313" name="Google Shape;313;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314" name="Google Shape;314;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315" name="Google Shape;315;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Lớp IPEndpoint: ví dụ khởi tạo</a:t>
            </a:r>
            <a:endParaRPr/>
          </a:p>
        </p:txBody>
      </p:sp>
      <p:sp>
        <p:nvSpPr>
          <p:cNvPr id="321" name="Google Shape;321;p26"/>
          <p:cNvSpPr txBox="1"/>
          <p:nvPr>
            <p:ph idx="1" type="body"/>
          </p:nvPr>
        </p:nvSpPr>
        <p:spPr>
          <a:xfrm>
            <a:off x="457200" y="1600200"/>
            <a:ext cx="8229600" cy="470912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3200"/>
              <a:buNone/>
            </a:pPr>
            <a:r>
              <a:rPr lang="en-US"/>
              <a:t>private void TaoEndPointBoiTenMay()</a:t>
            </a:r>
            <a:endParaRPr/>
          </a:p>
          <a:p>
            <a:pPr indent="0" lvl="0" marL="0" rtl="0" algn="l">
              <a:spcBef>
                <a:spcPts val="640"/>
              </a:spcBef>
              <a:spcAft>
                <a:spcPts val="0"/>
              </a:spcAft>
              <a:buClr>
                <a:schemeClr val="dk1"/>
              </a:buClr>
              <a:buSzPts val="3200"/>
              <a:buNone/>
            </a:pPr>
            <a:r>
              <a:rPr lang="en-US"/>
              <a:t>{</a:t>
            </a:r>
            <a:endParaRPr/>
          </a:p>
          <a:p>
            <a:pPr indent="0" lvl="1" marL="400050" rtl="0" algn="l">
              <a:spcBef>
                <a:spcPts val="560"/>
              </a:spcBef>
              <a:spcAft>
                <a:spcPts val="0"/>
              </a:spcAft>
              <a:buClr>
                <a:schemeClr val="dk1"/>
              </a:buClr>
              <a:buSzPts val="2800"/>
              <a:buNone/>
            </a:pPr>
            <a:r>
              <a:rPr lang="en-US"/>
              <a:t>IPAddress IPAdd = new IPAddress();</a:t>
            </a:r>
            <a:endParaRPr/>
          </a:p>
          <a:p>
            <a:pPr indent="0" lvl="1" marL="400050" rtl="0" algn="l">
              <a:spcBef>
                <a:spcPts val="560"/>
              </a:spcBef>
              <a:spcAft>
                <a:spcPts val="0"/>
              </a:spcAft>
              <a:buClr>
                <a:srgbClr val="00B050"/>
              </a:buClr>
              <a:buSzPts val="2800"/>
              <a:buNone/>
            </a:pPr>
            <a:r>
              <a:rPr lang="en-US">
                <a:solidFill>
                  <a:srgbClr val="00B050"/>
                </a:solidFill>
              </a:rPr>
              <a:t>//tạo đối tượng IP từ tên của máy thông qua </a:t>
            </a:r>
            <a:r>
              <a:rPr b="1" lang="en-US">
                <a:solidFill>
                  <a:srgbClr val="00B050"/>
                </a:solidFill>
              </a:rPr>
              <a:t>phương thức tĩnh</a:t>
            </a:r>
            <a:r>
              <a:rPr lang="en-US">
                <a:solidFill>
                  <a:srgbClr val="00B050"/>
                </a:solidFill>
              </a:rPr>
              <a:t> Dns.GetHostAddresses của lớp DNS</a:t>
            </a:r>
            <a:endParaRPr/>
          </a:p>
          <a:p>
            <a:pPr indent="0" lvl="1" marL="400050" rtl="0" algn="l">
              <a:spcBef>
                <a:spcPts val="560"/>
              </a:spcBef>
              <a:spcAft>
                <a:spcPts val="0"/>
              </a:spcAft>
              <a:buClr>
                <a:schemeClr val="dk1"/>
              </a:buClr>
              <a:buSzPts val="2800"/>
              <a:buNone/>
            </a:pPr>
            <a:r>
              <a:rPr lang="en-US"/>
              <a:t>IPAdd = Dns.GetHostAddresses("Localhost")[0];</a:t>
            </a:r>
            <a:endParaRPr/>
          </a:p>
          <a:p>
            <a:pPr indent="0" lvl="1" marL="400050" rtl="0" algn="l">
              <a:spcBef>
                <a:spcPts val="560"/>
              </a:spcBef>
              <a:spcAft>
                <a:spcPts val="0"/>
              </a:spcAft>
              <a:buClr>
                <a:schemeClr val="dk1"/>
              </a:buClr>
              <a:buSzPts val="2800"/>
              <a:buNone/>
            </a:pPr>
            <a:r>
              <a:rPr lang="en-US"/>
              <a:t>IPEndPoint IPep = new IPEndPoint(IPAdd, 10000);</a:t>
            </a:r>
            <a:endParaRPr/>
          </a:p>
          <a:p>
            <a:pPr indent="0" lvl="0" marL="0" rtl="0" algn="l">
              <a:spcBef>
                <a:spcPts val="640"/>
              </a:spcBef>
              <a:spcAft>
                <a:spcPts val="0"/>
              </a:spcAft>
              <a:buClr>
                <a:schemeClr val="dk1"/>
              </a:buClr>
              <a:buSzPts val="3200"/>
              <a:buNone/>
            </a:pPr>
            <a:r>
              <a:rPr lang="en-US"/>
              <a:t>}</a:t>
            </a:r>
            <a:endParaRPr/>
          </a:p>
        </p:txBody>
      </p:sp>
      <p:sp>
        <p:nvSpPr>
          <p:cNvPr id="322" name="Google Shape;322;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323" name="Google Shape;323;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324" name="Google Shape;324;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Lớp IPEndpoint: ví dụ khởi tạo</a:t>
            </a:r>
            <a:endParaRPr/>
          </a:p>
        </p:txBody>
      </p:sp>
      <p:sp>
        <p:nvSpPr>
          <p:cNvPr id="330" name="Google Shape;330;p27"/>
          <p:cNvSpPr txBox="1"/>
          <p:nvPr>
            <p:ph idx="1" type="body"/>
          </p:nvPr>
        </p:nvSpPr>
        <p:spPr>
          <a:xfrm>
            <a:off x="457200" y="1600200"/>
            <a:ext cx="8229600" cy="470912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Lưu ý : Vì một máy tính có thể có nhiều card mạng (Interface) do vậy có thể có nhiều hơn 1 địa chỉ IP. </a:t>
            </a:r>
            <a:endParaRPr/>
          </a:p>
          <a:p>
            <a:pPr indent="-342900" lvl="0" marL="342900" rtl="0" algn="l">
              <a:spcBef>
                <a:spcPts val="640"/>
              </a:spcBef>
              <a:spcAft>
                <a:spcPts val="0"/>
              </a:spcAft>
              <a:buClr>
                <a:schemeClr val="dk1"/>
              </a:buClr>
              <a:buSzPts val="3200"/>
              <a:buChar char="•"/>
            </a:pPr>
            <a:r>
              <a:rPr lang="en-US"/>
              <a:t>Hàm GetHostAddresses sẽ trả về cho chúng ta một mảng chứa tất cả các địa chỉ đó. </a:t>
            </a:r>
            <a:endParaRPr/>
          </a:p>
          <a:p>
            <a:pPr indent="-342900" lvl="0" marL="342900" rtl="0" algn="l">
              <a:spcBef>
                <a:spcPts val="640"/>
              </a:spcBef>
              <a:spcAft>
                <a:spcPts val="0"/>
              </a:spcAft>
              <a:buClr>
                <a:schemeClr val="dk1"/>
              </a:buClr>
              <a:buSzPts val="3200"/>
              <a:buChar char="•"/>
            </a:pPr>
            <a:r>
              <a:rPr lang="en-US"/>
              <a:t>Chúng ta lấy chỉ số là 0 để chọn địa chỉ của card mạng đầu tiên.</a:t>
            </a:r>
            <a:endParaRPr/>
          </a:p>
        </p:txBody>
      </p:sp>
      <p:sp>
        <p:nvSpPr>
          <p:cNvPr id="331" name="Google Shape;331;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332" name="Google Shape;332;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333" name="Google Shape;333;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Lớp IPHostEntry</a:t>
            </a:r>
            <a:endParaRPr/>
          </a:p>
        </p:txBody>
      </p:sp>
      <p:sp>
        <p:nvSpPr>
          <p:cNvPr id="339" name="Google Shape;339;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IPHostEntry là lớp chứa (Container) về thông tin địa chỉ của các máy trạm trên Internet.</a:t>
            </a:r>
            <a:endParaRPr/>
          </a:p>
          <a:p>
            <a:pPr indent="-342900" lvl="0" marL="342900" rtl="0" algn="l">
              <a:spcBef>
                <a:spcPts val="640"/>
              </a:spcBef>
              <a:spcAft>
                <a:spcPts val="0"/>
              </a:spcAft>
              <a:buClr>
                <a:schemeClr val="dk1"/>
              </a:buClr>
              <a:buSzPts val="3200"/>
              <a:buChar char="•"/>
            </a:pPr>
            <a:r>
              <a:rPr lang="en-US"/>
              <a:t>Lưu ý: Nó chỉ là nơi để "chứa", do vậy trước khi sử dụng cần phải “nạp" thông tin vào cho nó.</a:t>
            </a:r>
            <a:endParaRPr/>
          </a:p>
          <a:p>
            <a:pPr indent="-342900" lvl="0" marL="342900" rtl="0" algn="l">
              <a:spcBef>
                <a:spcPts val="640"/>
              </a:spcBef>
              <a:spcAft>
                <a:spcPts val="0"/>
              </a:spcAft>
              <a:buClr>
                <a:schemeClr val="dk1"/>
              </a:buClr>
              <a:buSzPts val="3200"/>
              <a:buChar char="•"/>
            </a:pPr>
            <a:r>
              <a:rPr lang="en-US"/>
              <a:t>Lớp này rất hay được dùng với lớp DNS</a:t>
            </a:r>
            <a:endParaRPr/>
          </a:p>
          <a:p>
            <a:pPr indent="-139700" lvl="0" marL="342900" rtl="0" algn="l">
              <a:spcBef>
                <a:spcPts val="640"/>
              </a:spcBef>
              <a:spcAft>
                <a:spcPts val="0"/>
              </a:spcAft>
              <a:buClr>
                <a:schemeClr val="dk1"/>
              </a:buClr>
              <a:buSzPts val="3200"/>
              <a:buNone/>
            </a:pPr>
            <a:r>
              <a:t/>
            </a:r>
            <a:endParaRPr/>
          </a:p>
        </p:txBody>
      </p:sp>
      <p:sp>
        <p:nvSpPr>
          <p:cNvPr id="340" name="Google Shape;340;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341" name="Google Shape;341;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342" name="Google Shape;342;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Lớp IPHostEntry: các thành viên</a:t>
            </a:r>
            <a:endParaRPr/>
          </a:p>
        </p:txBody>
      </p:sp>
      <p:graphicFrame>
        <p:nvGraphicFramePr>
          <p:cNvPr id="348" name="Google Shape;348;p29"/>
          <p:cNvGraphicFramePr/>
          <p:nvPr/>
        </p:nvGraphicFramePr>
        <p:xfrm>
          <a:off x="539552" y="1556793"/>
          <a:ext cx="3000000" cy="3000000"/>
        </p:xfrm>
        <a:graphic>
          <a:graphicData uri="http://schemas.openxmlformats.org/drawingml/2006/table">
            <a:tbl>
              <a:tblPr bandRow="1" firstRow="1">
                <a:noFill/>
                <a:tableStyleId>{878088F9-F3BA-4FB7-B542-9D7C856BDA4D}</a:tableStyleId>
              </a:tblPr>
              <a:tblGrid>
                <a:gridCol w="1838375"/>
                <a:gridCol w="6226525"/>
              </a:tblGrid>
              <a:tr h="504050">
                <a:tc>
                  <a:txBody>
                    <a:bodyPr/>
                    <a:lstStyle/>
                    <a:p>
                      <a:pPr indent="0" lvl="0" marL="0" marR="0" rtl="0" algn="ctr">
                        <a:spcBef>
                          <a:spcPts val="0"/>
                        </a:spcBef>
                        <a:spcAft>
                          <a:spcPts val="0"/>
                        </a:spcAft>
                        <a:buNone/>
                      </a:pPr>
                      <a:r>
                        <a:rPr b="1" lang="en-US" sz="2000">
                          <a:solidFill>
                            <a:srgbClr val="000066"/>
                          </a:solidFill>
                          <a:latin typeface="Arial"/>
                          <a:ea typeface="Arial"/>
                          <a:cs typeface="Arial"/>
                          <a:sym typeface="Arial"/>
                        </a:rPr>
                        <a:t>Tên thuộc</a:t>
                      </a:r>
                      <a:r>
                        <a:rPr b="1" lang="en-US" sz="2000">
                          <a:solidFill>
                            <a:srgbClr val="000066"/>
                          </a:solidFill>
                          <a:latin typeface="Arial"/>
                          <a:ea typeface="Arial"/>
                          <a:cs typeface="Arial"/>
                          <a:sym typeface="Arial"/>
                        </a:rPr>
                        <a:t> tính</a:t>
                      </a:r>
                      <a:endParaRPr b="1" sz="2000">
                        <a:solidFill>
                          <a:srgbClr val="000066"/>
                        </a:solidFill>
                        <a:latin typeface="Arial"/>
                        <a:ea typeface="Arial"/>
                        <a:cs typeface="Arial"/>
                        <a:sym typeface="Arial"/>
                      </a:endParaRPr>
                    </a:p>
                  </a:txBody>
                  <a:tcPr marT="0" marB="0" marR="68575" marL="68575" anchor="ctr"/>
                </a:tc>
                <a:tc>
                  <a:txBody>
                    <a:bodyPr/>
                    <a:lstStyle/>
                    <a:p>
                      <a:pPr indent="0" lvl="0" marL="0" marR="0" rtl="0" algn="ctr">
                        <a:spcBef>
                          <a:spcPts val="0"/>
                        </a:spcBef>
                        <a:spcAft>
                          <a:spcPts val="0"/>
                        </a:spcAft>
                        <a:buNone/>
                      </a:pPr>
                      <a:r>
                        <a:rPr b="1" lang="en-US" sz="2000">
                          <a:solidFill>
                            <a:srgbClr val="000066"/>
                          </a:solidFill>
                          <a:latin typeface="Arial"/>
                          <a:ea typeface="Arial"/>
                          <a:cs typeface="Arial"/>
                          <a:sym typeface="Arial"/>
                        </a:rPr>
                        <a:t>Mô</a:t>
                      </a:r>
                      <a:r>
                        <a:rPr b="1" lang="en-US" sz="2000">
                          <a:solidFill>
                            <a:srgbClr val="000066"/>
                          </a:solidFill>
                          <a:latin typeface="Arial"/>
                          <a:ea typeface="Arial"/>
                          <a:cs typeface="Arial"/>
                          <a:sym typeface="Arial"/>
                        </a:rPr>
                        <a:t> tả</a:t>
                      </a:r>
                      <a:endParaRPr sz="2000">
                        <a:latin typeface="Arial"/>
                        <a:ea typeface="Arial"/>
                        <a:cs typeface="Arial"/>
                        <a:sym typeface="Arial"/>
                      </a:endParaRPr>
                    </a:p>
                  </a:txBody>
                  <a:tcPr marT="0" marB="0" marR="68575" marL="68575" anchor="ctr"/>
                </a:tc>
              </a:tr>
              <a:tr h="977725">
                <a:tc>
                  <a:txBody>
                    <a:bodyPr/>
                    <a:lstStyle/>
                    <a:p>
                      <a:pPr indent="0" lvl="0" marL="10160" marR="10160" rtl="0" algn="l">
                        <a:spcBef>
                          <a:spcPts val="0"/>
                        </a:spcBef>
                        <a:spcAft>
                          <a:spcPts val="0"/>
                        </a:spcAft>
                        <a:buNone/>
                      </a:pPr>
                      <a:r>
                        <a:rPr lang="en-US" sz="2000" u="sng">
                          <a:solidFill>
                            <a:srgbClr val="0000FF"/>
                          </a:solidFill>
                          <a:latin typeface="Arial"/>
                          <a:ea typeface="Arial"/>
                          <a:cs typeface="Arial"/>
                          <a:sym typeface="Arial"/>
                          <a:hlinkClick r:id="rId3">
                            <a:extLst>
                              <a:ext uri="{A12FA001-AC4F-418D-AE19-62706E023703}">
                                <ahyp:hlinkClr val="tx"/>
                              </a:ext>
                            </a:extLst>
                          </a:hlinkClick>
                        </a:rPr>
                        <a:t>AddressList</a:t>
                      </a:r>
                      <a:r>
                        <a:rPr lang="en-US" sz="2000">
                          <a:solidFill>
                            <a:srgbClr val="000000"/>
                          </a:solidFill>
                          <a:latin typeface="Arial"/>
                          <a:ea typeface="Arial"/>
                          <a:cs typeface="Arial"/>
                          <a:sym typeface="Arial"/>
                        </a:rPr>
                        <a:t> </a:t>
                      </a:r>
                      <a:endParaRPr sz="2000">
                        <a:latin typeface="Arial"/>
                        <a:ea typeface="Arial"/>
                        <a:cs typeface="Arial"/>
                        <a:sym typeface="Arial"/>
                      </a:endParaRPr>
                    </a:p>
                  </a:txBody>
                  <a:tcPr marT="47625" marB="47625" marR="50175" marL="50175"/>
                </a:tc>
                <a:tc>
                  <a:txBody>
                    <a:bodyPr/>
                    <a:lstStyle/>
                    <a:p>
                      <a:pPr indent="0" lvl="0" marL="10160" marR="10160" rtl="0" algn="l">
                        <a:spcBef>
                          <a:spcPts val="0"/>
                        </a:spcBef>
                        <a:spcAft>
                          <a:spcPts val="0"/>
                        </a:spcAft>
                        <a:buNone/>
                      </a:pPr>
                      <a:r>
                        <a:rPr lang="en-US" sz="2000">
                          <a:solidFill>
                            <a:srgbClr val="000000"/>
                          </a:solidFill>
                          <a:latin typeface="Arial"/>
                          <a:ea typeface="Arial"/>
                          <a:cs typeface="Arial"/>
                          <a:sym typeface="Arial"/>
                        </a:rPr>
                        <a:t>Lấy về hoặc thiết lập danh sách</a:t>
                      </a:r>
                      <a:r>
                        <a:rPr lang="en-US" sz="2000">
                          <a:solidFill>
                            <a:srgbClr val="000000"/>
                          </a:solidFill>
                          <a:latin typeface="Arial"/>
                          <a:ea typeface="Arial"/>
                          <a:cs typeface="Arial"/>
                          <a:sym typeface="Arial"/>
                        </a:rPr>
                        <a:t> các địa chỉ IP liên kết với một host</a:t>
                      </a:r>
                      <a:r>
                        <a:rPr lang="en-US" sz="2000">
                          <a:solidFill>
                            <a:srgbClr val="000000"/>
                          </a:solidFill>
                          <a:latin typeface="Arial"/>
                          <a:ea typeface="Arial"/>
                          <a:cs typeface="Arial"/>
                          <a:sym typeface="Arial"/>
                        </a:rPr>
                        <a:t>.</a:t>
                      </a:r>
                      <a:endParaRPr/>
                    </a:p>
                  </a:txBody>
                  <a:tcPr marT="47625" marB="47625" marR="50175" marL="50175"/>
                </a:tc>
              </a:tr>
              <a:tr h="784100">
                <a:tc>
                  <a:txBody>
                    <a:bodyPr/>
                    <a:lstStyle/>
                    <a:p>
                      <a:pPr indent="0" lvl="0" marL="10160" marR="10160" rtl="0" algn="l">
                        <a:spcBef>
                          <a:spcPts val="0"/>
                        </a:spcBef>
                        <a:spcAft>
                          <a:spcPts val="0"/>
                        </a:spcAft>
                        <a:buNone/>
                      </a:pPr>
                      <a:r>
                        <a:rPr lang="en-US" sz="2000" u="sng">
                          <a:solidFill>
                            <a:srgbClr val="0000FF"/>
                          </a:solidFill>
                          <a:latin typeface="Arial"/>
                          <a:ea typeface="Arial"/>
                          <a:cs typeface="Arial"/>
                          <a:sym typeface="Arial"/>
                          <a:hlinkClick r:id="rId4">
                            <a:extLst>
                              <a:ext uri="{A12FA001-AC4F-418D-AE19-62706E023703}">
                                <ahyp:hlinkClr val="tx"/>
                              </a:ext>
                            </a:extLst>
                          </a:hlinkClick>
                        </a:rPr>
                        <a:t>Aliases</a:t>
                      </a:r>
                      <a:r>
                        <a:rPr lang="en-US" sz="2000">
                          <a:solidFill>
                            <a:srgbClr val="000000"/>
                          </a:solidFill>
                          <a:latin typeface="Arial"/>
                          <a:ea typeface="Arial"/>
                          <a:cs typeface="Arial"/>
                          <a:sym typeface="Arial"/>
                        </a:rPr>
                        <a:t> </a:t>
                      </a:r>
                      <a:endParaRPr sz="2000">
                        <a:latin typeface="Arial"/>
                        <a:ea typeface="Arial"/>
                        <a:cs typeface="Arial"/>
                        <a:sym typeface="Arial"/>
                      </a:endParaRPr>
                    </a:p>
                  </a:txBody>
                  <a:tcPr marT="47625" marB="47625" marR="50175" marL="50175"/>
                </a:tc>
                <a:tc>
                  <a:txBody>
                    <a:bodyPr/>
                    <a:lstStyle/>
                    <a:p>
                      <a:pPr indent="0" lvl="0" marL="10160" marR="10160" rtl="0" algn="l">
                        <a:spcBef>
                          <a:spcPts val="0"/>
                        </a:spcBef>
                        <a:spcAft>
                          <a:spcPts val="0"/>
                        </a:spcAft>
                        <a:buNone/>
                      </a:pPr>
                      <a:r>
                        <a:rPr lang="en-US" sz="2000">
                          <a:solidFill>
                            <a:srgbClr val="000000"/>
                          </a:solidFill>
                          <a:latin typeface="Arial"/>
                          <a:ea typeface="Arial"/>
                          <a:cs typeface="Arial"/>
                          <a:sym typeface="Arial"/>
                        </a:rPr>
                        <a:t>Lấy về hoặc thiết lập danh sách các bí</a:t>
                      </a:r>
                      <a:r>
                        <a:rPr lang="en-US" sz="2000">
                          <a:solidFill>
                            <a:srgbClr val="000000"/>
                          </a:solidFill>
                          <a:latin typeface="Arial"/>
                          <a:ea typeface="Arial"/>
                          <a:cs typeface="Arial"/>
                          <a:sym typeface="Arial"/>
                        </a:rPr>
                        <a:t> danh (alias)</a:t>
                      </a:r>
                      <a:r>
                        <a:rPr lang="en-US" sz="2000">
                          <a:solidFill>
                            <a:srgbClr val="000000"/>
                          </a:solidFill>
                          <a:latin typeface="Arial"/>
                          <a:ea typeface="Arial"/>
                          <a:cs typeface="Arial"/>
                          <a:sym typeface="Arial"/>
                        </a:rPr>
                        <a:t> liên kết với một host.</a:t>
                      </a:r>
                      <a:endParaRPr/>
                    </a:p>
                  </a:txBody>
                  <a:tcPr marT="47625" marB="47625" marR="50175" marL="50175"/>
                </a:tc>
              </a:tr>
              <a:tr h="535700">
                <a:tc>
                  <a:txBody>
                    <a:bodyPr/>
                    <a:lstStyle/>
                    <a:p>
                      <a:pPr indent="0" lvl="0" marL="10160" marR="10160" rtl="0" algn="l">
                        <a:spcBef>
                          <a:spcPts val="0"/>
                        </a:spcBef>
                        <a:spcAft>
                          <a:spcPts val="0"/>
                        </a:spcAft>
                        <a:buNone/>
                      </a:pPr>
                      <a:r>
                        <a:rPr lang="en-US" sz="2000" u="sng">
                          <a:solidFill>
                            <a:srgbClr val="0000FF"/>
                          </a:solidFill>
                          <a:latin typeface="Arial"/>
                          <a:ea typeface="Arial"/>
                          <a:cs typeface="Arial"/>
                          <a:sym typeface="Arial"/>
                          <a:hlinkClick r:id="rId5">
                            <a:extLst>
                              <a:ext uri="{A12FA001-AC4F-418D-AE19-62706E023703}">
                                <ahyp:hlinkClr val="tx"/>
                              </a:ext>
                            </a:extLst>
                          </a:hlinkClick>
                        </a:rPr>
                        <a:t>HostName</a:t>
                      </a:r>
                      <a:r>
                        <a:rPr lang="en-US" sz="2000">
                          <a:solidFill>
                            <a:srgbClr val="000000"/>
                          </a:solidFill>
                          <a:latin typeface="Arial"/>
                          <a:ea typeface="Arial"/>
                          <a:cs typeface="Arial"/>
                          <a:sym typeface="Arial"/>
                        </a:rPr>
                        <a:t> </a:t>
                      </a:r>
                      <a:endParaRPr sz="2000">
                        <a:latin typeface="Arial"/>
                        <a:ea typeface="Arial"/>
                        <a:cs typeface="Arial"/>
                        <a:sym typeface="Arial"/>
                      </a:endParaRPr>
                    </a:p>
                  </a:txBody>
                  <a:tcPr marT="47625" marB="47625" marR="50175" marL="50175"/>
                </a:tc>
                <a:tc>
                  <a:txBody>
                    <a:bodyPr/>
                    <a:lstStyle/>
                    <a:p>
                      <a:pPr indent="0" lvl="0" marL="10160" marR="10160" rtl="0" algn="l">
                        <a:spcBef>
                          <a:spcPts val="0"/>
                        </a:spcBef>
                        <a:spcAft>
                          <a:spcPts val="0"/>
                        </a:spcAft>
                        <a:buNone/>
                      </a:pPr>
                      <a:r>
                        <a:rPr lang="en-US" sz="2000">
                          <a:solidFill>
                            <a:srgbClr val="000000"/>
                          </a:solidFill>
                          <a:latin typeface="Arial"/>
                          <a:ea typeface="Arial"/>
                          <a:cs typeface="Arial"/>
                          <a:sym typeface="Arial"/>
                        </a:rPr>
                        <a:t>Lấy về hoặc thiết lập DNS name của</a:t>
                      </a:r>
                      <a:r>
                        <a:rPr lang="en-US" sz="2000">
                          <a:solidFill>
                            <a:srgbClr val="000000"/>
                          </a:solidFill>
                          <a:latin typeface="Arial"/>
                          <a:ea typeface="Arial"/>
                          <a:cs typeface="Arial"/>
                          <a:sym typeface="Arial"/>
                        </a:rPr>
                        <a:t> </a:t>
                      </a:r>
                      <a:r>
                        <a:rPr lang="en-US" sz="2000">
                          <a:solidFill>
                            <a:srgbClr val="000000"/>
                          </a:solidFill>
                          <a:latin typeface="Arial"/>
                          <a:ea typeface="Arial"/>
                          <a:cs typeface="Arial"/>
                          <a:sym typeface="Arial"/>
                        </a:rPr>
                        <a:t>host.</a:t>
                      </a:r>
                      <a:endParaRPr sz="2000">
                        <a:latin typeface="Arial"/>
                        <a:ea typeface="Arial"/>
                        <a:cs typeface="Arial"/>
                        <a:sym typeface="Arial"/>
                      </a:endParaRPr>
                    </a:p>
                  </a:txBody>
                  <a:tcPr marT="47625" marB="47625" marR="50175" marL="50175"/>
                </a:tc>
              </a:tr>
            </a:tbl>
          </a:graphicData>
        </a:graphic>
      </p:graphicFrame>
      <p:sp>
        <p:nvSpPr>
          <p:cNvPr id="349" name="Google Shape;349;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350" name="Google Shape;350;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351" name="Google Shape;351;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Đồ án môn học</a:t>
            </a:r>
            <a:endParaRPr/>
          </a:p>
        </p:txBody>
      </p:sp>
      <p:sp>
        <p:nvSpPr>
          <p:cNvPr id="105" name="Google Shape;105;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lang="en-US"/>
              <a:t>Yêu cầu:</a:t>
            </a:r>
            <a:endParaRPr/>
          </a:p>
          <a:p>
            <a:pPr indent="-285750" lvl="1" marL="742950" rtl="0" algn="l">
              <a:spcBef>
                <a:spcPts val="392"/>
              </a:spcBef>
              <a:spcAft>
                <a:spcPts val="0"/>
              </a:spcAft>
              <a:buClr>
                <a:schemeClr val="dk1"/>
              </a:buClr>
              <a:buSzPct val="100000"/>
              <a:buChar char="–"/>
            </a:pPr>
            <a:r>
              <a:rPr lang="en-US"/>
              <a:t>Ứng dụng sử dụng các ngôn ngữ C# cho client, C#</a:t>
            </a:r>
            <a:endParaRPr/>
          </a:p>
          <a:p>
            <a:pPr indent="-285750" lvl="1" marL="742950" rtl="0" algn="l">
              <a:spcBef>
                <a:spcPts val="392"/>
              </a:spcBef>
              <a:spcAft>
                <a:spcPts val="0"/>
              </a:spcAft>
              <a:buClr>
                <a:schemeClr val="dk1"/>
              </a:buClr>
              <a:buSzPct val="100000"/>
              <a:buChar char="–"/>
            </a:pPr>
            <a:r>
              <a:rPr lang="en-US"/>
              <a:t>Phía server side có thể sử dụng Java, Python</a:t>
            </a:r>
            <a:endParaRPr/>
          </a:p>
          <a:p>
            <a:pPr indent="-285750" lvl="1" marL="742950" rtl="0" algn="l">
              <a:spcBef>
                <a:spcPts val="392"/>
              </a:spcBef>
              <a:spcAft>
                <a:spcPts val="0"/>
              </a:spcAft>
              <a:buClr>
                <a:schemeClr val="dk1"/>
              </a:buClr>
              <a:buSzPct val="100000"/>
              <a:buChar char="–"/>
            </a:pPr>
            <a:r>
              <a:rPr lang="en-US"/>
              <a:t>Các client bắt buộc phải có GUI, số client tối thiểu là 2.</a:t>
            </a:r>
            <a:endParaRPr/>
          </a:p>
          <a:p>
            <a:pPr indent="-285750" lvl="1" marL="742950" rtl="0" algn="l">
              <a:spcBef>
                <a:spcPts val="392"/>
              </a:spcBef>
              <a:spcAft>
                <a:spcPts val="0"/>
              </a:spcAft>
              <a:buClr>
                <a:schemeClr val="dk1"/>
              </a:buClr>
              <a:buSzPct val="100000"/>
              <a:buChar char="–"/>
            </a:pPr>
            <a:r>
              <a:rPr lang="en-US"/>
              <a:t>Server phải có cơ sở dữ liệu</a:t>
            </a:r>
            <a:endParaRPr/>
          </a:p>
          <a:p>
            <a:pPr indent="-285750" lvl="1" marL="742950" rtl="0" algn="l">
              <a:spcBef>
                <a:spcPts val="392"/>
              </a:spcBef>
              <a:spcAft>
                <a:spcPts val="0"/>
              </a:spcAft>
              <a:buClr>
                <a:srgbClr val="FF0000"/>
              </a:buClr>
              <a:buSzPct val="100000"/>
              <a:buChar char="–"/>
            </a:pPr>
            <a:r>
              <a:rPr lang="en-US">
                <a:solidFill>
                  <a:srgbClr val="FF0000"/>
                </a:solidFill>
              </a:rPr>
              <a:t>Network stack phải do các nhóm tự phát triển</a:t>
            </a:r>
            <a:endParaRPr>
              <a:solidFill>
                <a:srgbClr val="FF0000"/>
              </a:solidFill>
            </a:endParaRPr>
          </a:p>
          <a:p>
            <a:pPr indent="-228600" lvl="2" marL="1143000" rtl="0" algn="l">
              <a:spcBef>
                <a:spcPts val="336"/>
              </a:spcBef>
              <a:spcAft>
                <a:spcPts val="0"/>
              </a:spcAft>
              <a:buClr>
                <a:srgbClr val="FF0000"/>
              </a:buClr>
              <a:buSzPct val="100000"/>
              <a:buChar char="•"/>
            </a:pPr>
            <a:r>
              <a:rPr lang="en-US">
                <a:solidFill>
                  <a:srgbClr val="FF0000"/>
                </a:solidFill>
              </a:rPr>
              <a:t>Đặc tả các giao thức truyền thông của client &lt;-&gt; server (ports, message structure)</a:t>
            </a:r>
            <a:endParaRPr/>
          </a:p>
          <a:p>
            <a:pPr indent="-228600" lvl="2" marL="1143000" rtl="0" algn="l">
              <a:spcBef>
                <a:spcPts val="336"/>
              </a:spcBef>
              <a:spcAft>
                <a:spcPts val="0"/>
              </a:spcAft>
              <a:buClr>
                <a:srgbClr val="FF0000"/>
              </a:buClr>
              <a:buSzPct val="100000"/>
              <a:buChar char="•"/>
            </a:pPr>
            <a:r>
              <a:rPr lang="en-US">
                <a:solidFill>
                  <a:srgbClr val="FF0000"/>
                </a:solidFill>
              </a:rPr>
              <a:t>Quản lý đa kết nối</a:t>
            </a:r>
            <a:endParaRPr>
              <a:solidFill>
                <a:srgbClr val="FF0000"/>
              </a:solidFill>
            </a:endParaRPr>
          </a:p>
          <a:p>
            <a:pPr indent="-228600" lvl="2" marL="1143000" rtl="0" algn="l">
              <a:spcBef>
                <a:spcPts val="336"/>
              </a:spcBef>
              <a:spcAft>
                <a:spcPts val="0"/>
              </a:spcAft>
              <a:buClr>
                <a:srgbClr val="FF0000"/>
              </a:buClr>
              <a:buSzPct val="100000"/>
              <a:buChar char="•"/>
            </a:pPr>
            <a:r>
              <a:rPr lang="en-US">
                <a:solidFill>
                  <a:srgbClr val="FF0000"/>
                </a:solidFill>
              </a:rPr>
              <a:t>Điểm cộng nếu network stack hoạt động được trên môi trường internet</a:t>
            </a:r>
            <a:endParaRPr/>
          </a:p>
          <a:p>
            <a:pPr indent="-285750" lvl="1" marL="742950" rtl="0" algn="l">
              <a:spcBef>
                <a:spcPts val="392"/>
              </a:spcBef>
              <a:spcAft>
                <a:spcPts val="0"/>
              </a:spcAft>
              <a:buClr>
                <a:schemeClr val="dk1"/>
              </a:buClr>
              <a:buSzPct val="100000"/>
              <a:buChar char="–"/>
            </a:pPr>
            <a:r>
              <a:rPr lang="en-US"/>
              <a:t>Phần nội dung các nhóm có thể tham khảo source code trên mạng</a:t>
            </a:r>
            <a:endParaRPr/>
          </a:p>
          <a:p>
            <a:pPr indent="-285750" lvl="1" marL="742950" rtl="0" algn="l">
              <a:spcBef>
                <a:spcPts val="392"/>
              </a:spcBef>
              <a:spcAft>
                <a:spcPts val="0"/>
              </a:spcAft>
              <a:buClr>
                <a:schemeClr val="dk1"/>
              </a:buClr>
              <a:buSzPct val="100000"/>
              <a:buChar char="–"/>
            </a:pPr>
            <a:r>
              <a:rPr lang="en-US"/>
              <a:t>Nội dung tự do: đánh cờ vua, cờ tướng, poker, caro, … </a:t>
            </a:r>
            <a:endParaRPr/>
          </a:p>
          <a:p>
            <a:pPr indent="-285750" lvl="1" marL="742950" rtl="0" algn="l">
              <a:spcBef>
                <a:spcPts val="392"/>
              </a:spcBef>
              <a:spcAft>
                <a:spcPts val="0"/>
              </a:spcAft>
              <a:buClr>
                <a:schemeClr val="dk1"/>
              </a:buClr>
              <a:buSzPct val="100000"/>
              <a:buChar char="–"/>
            </a:pPr>
            <a:r>
              <a:rPr lang="en-US"/>
              <a:t>Không gánh team nha các bạn!!!</a:t>
            </a:r>
            <a:endParaRPr/>
          </a:p>
        </p:txBody>
      </p:sp>
      <p:sp>
        <p:nvSpPr>
          <p:cNvPr id="106" name="Google Shape;106;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107" name="Google Shape;107;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108" name="Google Shape;108;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Lớp DNS</a:t>
            </a:r>
            <a:endParaRPr/>
          </a:p>
        </p:txBody>
      </p:sp>
      <p:sp>
        <p:nvSpPr>
          <p:cNvPr id="357" name="Google Shape;357;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DNS (Domain Name Service) là một lớp giúp chúng ta trong việc phân giải tên miền (Domain Resolution) đơn giản. </a:t>
            </a:r>
            <a:endParaRPr/>
          </a:p>
          <a:p>
            <a:pPr indent="-342900" lvl="0" marL="342900" rtl="0" algn="l">
              <a:spcBef>
                <a:spcPts val="592"/>
              </a:spcBef>
              <a:spcAft>
                <a:spcPts val="0"/>
              </a:spcAft>
              <a:buClr>
                <a:schemeClr val="dk1"/>
              </a:buClr>
              <a:buSzPct val="100000"/>
              <a:buChar char="•"/>
            </a:pPr>
            <a:r>
              <a:rPr lang="en-US"/>
              <a:t>Phân giải tên miền tức là: Đầu vào là tên của máy trạm thì đầu ra sẽ cho ta địa chỉ IP tương ứng của máy đó, ví dụ: ServerCNTT 🡪192.168.3.8</a:t>
            </a:r>
            <a:endParaRPr/>
          </a:p>
          <a:p>
            <a:pPr indent="-342900" lvl="0" marL="342900" rtl="0" algn="l">
              <a:spcBef>
                <a:spcPts val="592"/>
              </a:spcBef>
              <a:spcAft>
                <a:spcPts val="0"/>
              </a:spcAft>
              <a:buClr>
                <a:schemeClr val="dk1"/>
              </a:buClr>
              <a:buSzPct val="100000"/>
              <a:buChar char="•"/>
            </a:pPr>
            <a:r>
              <a:rPr lang="en-US"/>
              <a:t>Ngoài ra lớp Dns còn có rất nhiều phương thức cho chúng ta thêm thông tin về máy cục bộ như tên, địa chỉ, v.v.</a:t>
            </a:r>
            <a:endParaRPr/>
          </a:p>
        </p:txBody>
      </p:sp>
      <p:sp>
        <p:nvSpPr>
          <p:cNvPr id="358" name="Google Shape;358;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359" name="Google Shape;359;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360" name="Google Shape;360;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Lớp DNS: các thành viên</a:t>
            </a:r>
            <a:endParaRPr/>
          </a:p>
        </p:txBody>
      </p:sp>
      <p:graphicFrame>
        <p:nvGraphicFramePr>
          <p:cNvPr id="366" name="Google Shape;366;p31"/>
          <p:cNvGraphicFramePr/>
          <p:nvPr/>
        </p:nvGraphicFramePr>
        <p:xfrm>
          <a:off x="539552" y="1556793"/>
          <a:ext cx="3000000" cy="3000000"/>
        </p:xfrm>
        <a:graphic>
          <a:graphicData uri="http://schemas.openxmlformats.org/drawingml/2006/table">
            <a:tbl>
              <a:tblPr bandRow="1" firstRow="1">
                <a:noFill/>
                <a:tableStyleId>{878088F9-F3BA-4FB7-B542-9D7C856BDA4D}</a:tableStyleId>
              </a:tblPr>
              <a:tblGrid>
                <a:gridCol w="2520275"/>
                <a:gridCol w="5544625"/>
              </a:tblGrid>
              <a:tr h="504050">
                <a:tc>
                  <a:txBody>
                    <a:bodyPr/>
                    <a:lstStyle/>
                    <a:p>
                      <a:pPr indent="0" lvl="0" marL="0" marR="0" rtl="0" algn="ctr">
                        <a:spcBef>
                          <a:spcPts val="0"/>
                        </a:spcBef>
                        <a:spcAft>
                          <a:spcPts val="0"/>
                        </a:spcAft>
                        <a:buNone/>
                      </a:pPr>
                      <a:r>
                        <a:rPr b="1" lang="en-US" sz="2000">
                          <a:solidFill>
                            <a:srgbClr val="000066"/>
                          </a:solidFill>
                          <a:latin typeface="Arial"/>
                          <a:ea typeface="Arial"/>
                          <a:cs typeface="Arial"/>
                          <a:sym typeface="Arial"/>
                        </a:rPr>
                        <a:t>Tên phương</a:t>
                      </a:r>
                      <a:r>
                        <a:rPr b="1" lang="en-US" sz="2000">
                          <a:solidFill>
                            <a:srgbClr val="000066"/>
                          </a:solidFill>
                          <a:latin typeface="Arial"/>
                          <a:ea typeface="Arial"/>
                          <a:cs typeface="Arial"/>
                          <a:sym typeface="Arial"/>
                        </a:rPr>
                        <a:t> thức</a:t>
                      </a:r>
                      <a:endParaRPr b="1" sz="2000">
                        <a:solidFill>
                          <a:srgbClr val="000066"/>
                        </a:solidFill>
                        <a:latin typeface="Arial"/>
                        <a:ea typeface="Arial"/>
                        <a:cs typeface="Arial"/>
                        <a:sym typeface="Arial"/>
                      </a:endParaRPr>
                    </a:p>
                  </a:txBody>
                  <a:tcPr marT="0" marB="0" marR="68575" marL="68575" anchor="ctr"/>
                </a:tc>
                <a:tc>
                  <a:txBody>
                    <a:bodyPr/>
                    <a:lstStyle/>
                    <a:p>
                      <a:pPr indent="0" lvl="0" marL="0" marR="0" rtl="0" algn="ctr">
                        <a:spcBef>
                          <a:spcPts val="0"/>
                        </a:spcBef>
                        <a:spcAft>
                          <a:spcPts val="0"/>
                        </a:spcAft>
                        <a:buNone/>
                      </a:pPr>
                      <a:r>
                        <a:rPr b="1" lang="en-US" sz="2000">
                          <a:solidFill>
                            <a:srgbClr val="000066"/>
                          </a:solidFill>
                          <a:latin typeface="Arial"/>
                          <a:ea typeface="Arial"/>
                          <a:cs typeface="Arial"/>
                          <a:sym typeface="Arial"/>
                        </a:rPr>
                        <a:t>Mô</a:t>
                      </a:r>
                      <a:r>
                        <a:rPr b="1" lang="en-US" sz="2000">
                          <a:solidFill>
                            <a:srgbClr val="000066"/>
                          </a:solidFill>
                          <a:latin typeface="Arial"/>
                          <a:ea typeface="Arial"/>
                          <a:cs typeface="Arial"/>
                          <a:sym typeface="Arial"/>
                        </a:rPr>
                        <a:t> tả</a:t>
                      </a:r>
                      <a:endParaRPr sz="2000">
                        <a:latin typeface="Arial"/>
                        <a:ea typeface="Arial"/>
                        <a:cs typeface="Arial"/>
                        <a:sym typeface="Arial"/>
                      </a:endParaRPr>
                    </a:p>
                  </a:txBody>
                  <a:tcPr marT="0" marB="0" marR="68575" marL="68575" anchor="ctr"/>
                </a:tc>
              </a:tr>
              <a:tr h="977725">
                <a:tc>
                  <a:txBody>
                    <a:bodyPr/>
                    <a:lstStyle/>
                    <a:p>
                      <a:pPr indent="0" lvl="0" marL="10160" marR="10160" rtl="0" algn="l">
                        <a:spcBef>
                          <a:spcPts val="0"/>
                        </a:spcBef>
                        <a:spcAft>
                          <a:spcPts val="0"/>
                        </a:spcAft>
                        <a:buNone/>
                      </a:pPr>
                      <a:r>
                        <a:rPr lang="en-US" sz="2000" u="sng" strike="noStrike">
                          <a:solidFill>
                            <a:srgbClr val="000000"/>
                          </a:solidFill>
                          <a:latin typeface="Arial"/>
                          <a:ea typeface="Arial"/>
                          <a:cs typeface="Arial"/>
                          <a:sym typeface="Arial"/>
                          <a:hlinkClick r:id="rId3">
                            <a:extLst>
                              <a:ext uri="{A12FA001-AC4F-418D-AE19-62706E023703}">
                                <ahyp:hlinkClr val="tx"/>
                              </a:ext>
                            </a:extLst>
                          </a:hlinkClick>
                        </a:rPr>
                        <a:t>GetHostByAddress</a:t>
                      </a:r>
                      <a:r>
                        <a:rPr lang="en-US" sz="2000" strike="noStrike">
                          <a:solidFill>
                            <a:srgbClr val="000000"/>
                          </a:solidFill>
                          <a:latin typeface="Arial"/>
                          <a:ea typeface="Arial"/>
                          <a:cs typeface="Arial"/>
                          <a:sym typeface="Arial"/>
                        </a:rPr>
                        <a:t> (String IP)</a:t>
                      </a:r>
                      <a:endParaRPr/>
                    </a:p>
                    <a:p>
                      <a:pPr indent="0" lvl="0" marL="0" marR="10160" rtl="0" algn="l">
                        <a:spcBef>
                          <a:spcPts val="160"/>
                        </a:spcBef>
                        <a:spcAft>
                          <a:spcPts val="0"/>
                        </a:spcAft>
                        <a:buNone/>
                      </a:pPr>
                      <a:r>
                        <a:rPr lang="en-US" sz="2000" u="sng" strike="noStrike">
                          <a:solidFill>
                            <a:srgbClr val="000000"/>
                          </a:solidFill>
                          <a:latin typeface="Arial"/>
                          <a:ea typeface="Arial"/>
                          <a:cs typeface="Arial"/>
                          <a:sym typeface="Arial"/>
                          <a:hlinkClick r:id="rId4">
                            <a:extLst>
                              <a:ext uri="{A12FA001-AC4F-418D-AE19-62706E023703}">
                                <ahyp:hlinkClr val="tx"/>
                              </a:ext>
                            </a:extLst>
                          </a:hlinkClick>
                        </a:rPr>
                        <a:t>GetHostByAddress</a:t>
                      </a:r>
                      <a:r>
                        <a:rPr lang="en-US" sz="2000" strike="noStrike">
                          <a:solidFill>
                            <a:srgbClr val="000000"/>
                          </a:solidFill>
                          <a:latin typeface="Arial"/>
                          <a:ea typeface="Arial"/>
                          <a:cs typeface="Arial"/>
                          <a:sym typeface="Arial"/>
                        </a:rPr>
                        <a:t> (IPAddress IP)</a:t>
                      </a:r>
                      <a:endParaRPr sz="2000" strike="noStrike">
                        <a:latin typeface="Arial"/>
                        <a:ea typeface="Arial"/>
                        <a:cs typeface="Arial"/>
                        <a:sym typeface="Arial"/>
                      </a:endParaRPr>
                    </a:p>
                  </a:txBody>
                  <a:tcPr marT="47625" marB="47625" marR="50175" marL="50175"/>
                </a:tc>
                <a:tc>
                  <a:txBody>
                    <a:bodyPr/>
                    <a:lstStyle/>
                    <a:p>
                      <a:pPr indent="0" lvl="0" marL="10160" marR="10160" rtl="0" algn="l">
                        <a:spcBef>
                          <a:spcPts val="0"/>
                        </a:spcBef>
                        <a:spcAft>
                          <a:spcPts val="0"/>
                        </a:spcAft>
                        <a:buNone/>
                      </a:pPr>
                      <a:r>
                        <a:rPr lang="en-US" sz="2000">
                          <a:solidFill>
                            <a:srgbClr val="000000"/>
                          </a:solidFill>
                          <a:latin typeface="Arial"/>
                          <a:ea typeface="Arial"/>
                          <a:cs typeface="Arial"/>
                          <a:sym typeface="Arial"/>
                        </a:rPr>
                        <a:t>Trả về thông tin (IPHostEntry) của trạm có địa chỉ IP được truyền vào.</a:t>
                      </a:r>
                      <a:endParaRPr/>
                    </a:p>
                    <a:p>
                      <a:pPr indent="0" lvl="0" marL="10160" marR="10160" rtl="0" algn="l">
                        <a:spcBef>
                          <a:spcPts val="160"/>
                        </a:spcBef>
                        <a:spcAft>
                          <a:spcPts val="0"/>
                        </a:spcAft>
                        <a:buNone/>
                      </a:pPr>
                      <a:r>
                        <a:rPr lang="en-US" sz="2000">
                          <a:solidFill>
                            <a:srgbClr val="000000"/>
                          </a:solidFill>
                          <a:latin typeface="Arial"/>
                          <a:ea typeface="Arial"/>
                          <a:cs typeface="Arial"/>
                          <a:sym typeface="Arial"/>
                        </a:rPr>
                        <a:t> </a:t>
                      </a:r>
                      <a:endParaRPr/>
                    </a:p>
                    <a:p>
                      <a:pPr indent="0" lvl="0" marL="10160" marR="10160" rtl="0" algn="l">
                        <a:spcBef>
                          <a:spcPts val="160"/>
                        </a:spcBef>
                        <a:spcAft>
                          <a:spcPts val="0"/>
                        </a:spcAft>
                        <a:buNone/>
                      </a:pPr>
                      <a:r>
                        <a:rPr lang="en-US" sz="2000">
                          <a:solidFill>
                            <a:srgbClr val="000000"/>
                          </a:solidFill>
                          <a:latin typeface="Arial"/>
                          <a:ea typeface="Arial"/>
                          <a:cs typeface="Arial"/>
                          <a:sym typeface="Arial"/>
                        </a:rPr>
                        <a:t>🡪 Thay bằng </a:t>
                      </a:r>
                      <a:r>
                        <a:rPr b="1" lang="en-US" sz="2000">
                          <a:solidFill>
                            <a:srgbClr val="000000"/>
                          </a:solidFill>
                          <a:latin typeface="Arial"/>
                          <a:ea typeface="Arial"/>
                          <a:cs typeface="Arial"/>
                          <a:sym typeface="Arial"/>
                        </a:rPr>
                        <a:t>GetHostEntry</a:t>
                      </a:r>
                      <a:r>
                        <a:rPr lang="en-US" sz="2000">
                          <a:solidFill>
                            <a:srgbClr val="000000"/>
                          </a:solidFill>
                          <a:latin typeface="Arial"/>
                          <a:ea typeface="Arial"/>
                          <a:cs typeface="Arial"/>
                          <a:sym typeface="Arial"/>
                        </a:rPr>
                        <a:t>()</a:t>
                      </a:r>
                      <a:endParaRPr sz="2000">
                        <a:latin typeface="Arial"/>
                        <a:ea typeface="Arial"/>
                        <a:cs typeface="Arial"/>
                        <a:sym typeface="Arial"/>
                      </a:endParaRPr>
                    </a:p>
                  </a:txBody>
                  <a:tcPr marT="47625" marB="47625" marR="50175" marL="50175"/>
                </a:tc>
              </a:tr>
              <a:tr h="784100">
                <a:tc>
                  <a:txBody>
                    <a:bodyPr/>
                    <a:lstStyle/>
                    <a:p>
                      <a:pPr indent="0" lvl="0" marL="10160" marR="10160" rtl="0" algn="l">
                        <a:spcBef>
                          <a:spcPts val="0"/>
                        </a:spcBef>
                        <a:spcAft>
                          <a:spcPts val="0"/>
                        </a:spcAft>
                        <a:buNone/>
                      </a:pPr>
                      <a:r>
                        <a:rPr lang="en-US" sz="2000" u="sng" strike="noStrike">
                          <a:solidFill>
                            <a:srgbClr val="000000"/>
                          </a:solidFill>
                          <a:latin typeface="Arial"/>
                          <a:ea typeface="Arial"/>
                          <a:cs typeface="Arial"/>
                          <a:sym typeface="Arial"/>
                          <a:hlinkClick r:id="rId5">
                            <a:extLst>
                              <a:ext uri="{A12FA001-AC4F-418D-AE19-62706E023703}">
                                <ahyp:hlinkClr val="tx"/>
                              </a:ext>
                            </a:extLst>
                          </a:hlinkClick>
                        </a:rPr>
                        <a:t>GetHostByName</a:t>
                      </a:r>
                      <a:r>
                        <a:rPr lang="en-US" sz="2000" strike="noStrike">
                          <a:solidFill>
                            <a:srgbClr val="000000"/>
                          </a:solidFill>
                          <a:latin typeface="Arial"/>
                          <a:ea typeface="Arial"/>
                          <a:cs typeface="Arial"/>
                          <a:sym typeface="Arial"/>
                        </a:rPr>
                        <a:t> (String hostname)</a:t>
                      </a:r>
                      <a:endParaRPr sz="2000" strike="noStrike">
                        <a:latin typeface="Arial"/>
                        <a:ea typeface="Arial"/>
                        <a:cs typeface="Arial"/>
                        <a:sym typeface="Arial"/>
                      </a:endParaRPr>
                    </a:p>
                  </a:txBody>
                  <a:tcPr marT="47625" marB="47625" marR="50175" marL="50175"/>
                </a:tc>
                <a:tc>
                  <a:txBody>
                    <a:bodyPr/>
                    <a:lstStyle/>
                    <a:p>
                      <a:pPr indent="0" lvl="0" marL="10160" marR="10160" rtl="0" algn="l">
                        <a:spcBef>
                          <a:spcPts val="0"/>
                        </a:spcBef>
                        <a:spcAft>
                          <a:spcPts val="0"/>
                        </a:spcAft>
                        <a:buNone/>
                      </a:pPr>
                      <a:r>
                        <a:rPr lang="en-US" sz="2000">
                          <a:solidFill>
                            <a:srgbClr val="000000"/>
                          </a:solidFill>
                          <a:latin typeface="Arial"/>
                          <a:ea typeface="Arial"/>
                          <a:cs typeface="Arial"/>
                          <a:sym typeface="Arial"/>
                        </a:rPr>
                        <a:t>Trả về thông tin (IPHostEntry) DNS của một trạm 🡪 </a:t>
                      </a:r>
                      <a:r>
                        <a:rPr lang="en-US" sz="2000">
                          <a:solidFill>
                            <a:srgbClr val="FF0000"/>
                          </a:solidFill>
                          <a:latin typeface="Arial"/>
                          <a:ea typeface="Arial"/>
                          <a:cs typeface="Arial"/>
                          <a:sym typeface="Arial"/>
                        </a:rPr>
                        <a:t>Đã bị loại bỏ</a:t>
                      </a:r>
                      <a:r>
                        <a:rPr lang="en-US" sz="2000">
                          <a:solidFill>
                            <a:srgbClr val="000000"/>
                          </a:solidFill>
                          <a:latin typeface="Arial"/>
                          <a:ea typeface="Arial"/>
                          <a:cs typeface="Arial"/>
                          <a:sym typeface="Arial"/>
                        </a:rPr>
                        <a:t>. Thay bằng </a:t>
                      </a:r>
                      <a:r>
                        <a:rPr b="1" lang="en-US" sz="2000">
                          <a:solidFill>
                            <a:srgbClr val="000000"/>
                          </a:solidFill>
                          <a:latin typeface="Arial"/>
                          <a:ea typeface="Arial"/>
                          <a:cs typeface="Arial"/>
                          <a:sym typeface="Arial"/>
                        </a:rPr>
                        <a:t>GetHostEntry()</a:t>
                      </a:r>
                      <a:endParaRPr sz="2000">
                        <a:latin typeface="Arial"/>
                        <a:ea typeface="Arial"/>
                        <a:cs typeface="Arial"/>
                        <a:sym typeface="Arial"/>
                      </a:endParaRPr>
                    </a:p>
                  </a:txBody>
                  <a:tcPr marT="47625" marB="47625" marR="50175" marL="50175"/>
                </a:tc>
              </a:tr>
              <a:tr h="535700">
                <a:tc>
                  <a:txBody>
                    <a:bodyPr/>
                    <a:lstStyle/>
                    <a:p>
                      <a:pPr indent="0" lvl="0" marL="10160" marR="10160" rtl="0" algn="l">
                        <a:spcBef>
                          <a:spcPts val="0"/>
                        </a:spcBef>
                        <a:spcAft>
                          <a:spcPts val="0"/>
                        </a:spcAft>
                        <a:buNone/>
                      </a:pPr>
                      <a:r>
                        <a:rPr lang="en-US" sz="2000" u="sng">
                          <a:solidFill>
                            <a:srgbClr val="0000FF"/>
                          </a:solidFill>
                          <a:latin typeface="Arial"/>
                          <a:ea typeface="Arial"/>
                          <a:cs typeface="Arial"/>
                          <a:sym typeface="Arial"/>
                        </a:rPr>
                        <a:t>HostName</a:t>
                      </a:r>
                      <a:endParaRPr sz="2000">
                        <a:latin typeface="Arial"/>
                        <a:ea typeface="Arial"/>
                        <a:cs typeface="Arial"/>
                        <a:sym typeface="Arial"/>
                      </a:endParaRPr>
                    </a:p>
                  </a:txBody>
                  <a:tcPr marT="47625" marB="47625" marR="50175" marL="50175"/>
                </a:tc>
                <a:tc>
                  <a:txBody>
                    <a:bodyPr/>
                    <a:lstStyle/>
                    <a:p>
                      <a:pPr indent="0" lvl="0" marL="10160" marR="10160" rtl="0" algn="l">
                        <a:spcBef>
                          <a:spcPts val="0"/>
                        </a:spcBef>
                        <a:spcAft>
                          <a:spcPts val="0"/>
                        </a:spcAft>
                        <a:buNone/>
                      </a:pPr>
                      <a:r>
                        <a:rPr lang="en-US" sz="2000">
                          <a:solidFill>
                            <a:srgbClr val="000000"/>
                          </a:solidFill>
                          <a:latin typeface="Arial"/>
                          <a:ea typeface="Arial"/>
                          <a:cs typeface="Arial"/>
                          <a:sym typeface="Arial"/>
                        </a:rPr>
                        <a:t>Cho ta biết tên của máy vừa được phân giải. Nếu không phân giải được thì có giá trị là địa chỉ IP.</a:t>
                      </a:r>
                      <a:endParaRPr sz="2000">
                        <a:latin typeface="Arial"/>
                        <a:ea typeface="Arial"/>
                        <a:cs typeface="Arial"/>
                        <a:sym typeface="Arial"/>
                      </a:endParaRPr>
                    </a:p>
                  </a:txBody>
                  <a:tcPr marT="47625" marB="47625" marR="50175" marL="50175"/>
                </a:tc>
              </a:tr>
            </a:tbl>
          </a:graphicData>
        </a:graphic>
      </p:graphicFrame>
      <p:sp>
        <p:nvSpPr>
          <p:cNvPr id="367" name="Google Shape;367;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368" name="Google Shape;368;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369" name="Google Shape;369;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Lớp DNS: các thành viên</a:t>
            </a:r>
            <a:endParaRPr/>
          </a:p>
        </p:txBody>
      </p:sp>
      <p:graphicFrame>
        <p:nvGraphicFramePr>
          <p:cNvPr id="375" name="Google Shape;375;p32"/>
          <p:cNvGraphicFramePr/>
          <p:nvPr/>
        </p:nvGraphicFramePr>
        <p:xfrm>
          <a:off x="539552" y="1340768"/>
          <a:ext cx="3000000" cy="3000000"/>
        </p:xfrm>
        <a:graphic>
          <a:graphicData uri="http://schemas.openxmlformats.org/drawingml/2006/table">
            <a:tbl>
              <a:tblPr bandRow="1" firstRow="1">
                <a:noFill/>
                <a:tableStyleId>{878088F9-F3BA-4FB7-B542-9D7C856BDA4D}</a:tableStyleId>
              </a:tblPr>
              <a:tblGrid>
                <a:gridCol w="3024325"/>
                <a:gridCol w="5040550"/>
              </a:tblGrid>
              <a:tr h="504050">
                <a:tc>
                  <a:txBody>
                    <a:bodyPr/>
                    <a:lstStyle/>
                    <a:p>
                      <a:pPr indent="0" lvl="0" marL="0" marR="0" rtl="0" algn="ctr">
                        <a:spcBef>
                          <a:spcPts val="0"/>
                        </a:spcBef>
                        <a:spcAft>
                          <a:spcPts val="0"/>
                        </a:spcAft>
                        <a:buNone/>
                      </a:pPr>
                      <a:r>
                        <a:rPr b="1" lang="en-US" sz="2000">
                          <a:solidFill>
                            <a:srgbClr val="000066"/>
                          </a:solidFill>
                          <a:latin typeface="Arial"/>
                          <a:ea typeface="Arial"/>
                          <a:cs typeface="Arial"/>
                          <a:sym typeface="Arial"/>
                        </a:rPr>
                        <a:t>Tên phương</a:t>
                      </a:r>
                      <a:r>
                        <a:rPr b="1" lang="en-US" sz="2000">
                          <a:solidFill>
                            <a:srgbClr val="000066"/>
                          </a:solidFill>
                          <a:latin typeface="Arial"/>
                          <a:ea typeface="Arial"/>
                          <a:cs typeface="Arial"/>
                          <a:sym typeface="Arial"/>
                        </a:rPr>
                        <a:t> thức</a:t>
                      </a:r>
                      <a:endParaRPr b="1" sz="2000">
                        <a:solidFill>
                          <a:srgbClr val="000066"/>
                        </a:solidFill>
                        <a:latin typeface="Arial"/>
                        <a:ea typeface="Arial"/>
                        <a:cs typeface="Arial"/>
                        <a:sym typeface="Arial"/>
                      </a:endParaRPr>
                    </a:p>
                  </a:txBody>
                  <a:tcPr marT="0" marB="0" marR="68575" marL="68575" anchor="ctr"/>
                </a:tc>
                <a:tc>
                  <a:txBody>
                    <a:bodyPr/>
                    <a:lstStyle/>
                    <a:p>
                      <a:pPr indent="0" lvl="0" marL="0" marR="0" rtl="0" algn="ctr">
                        <a:spcBef>
                          <a:spcPts val="0"/>
                        </a:spcBef>
                        <a:spcAft>
                          <a:spcPts val="0"/>
                        </a:spcAft>
                        <a:buNone/>
                      </a:pPr>
                      <a:r>
                        <a:rPr b="1" lang="en-US" sz="2000">
                          <a:solidFill>
                            <a:srgbClr val="000066"/>
                          </a:solidFill>
                          <a:latin typeface="Arial"/>
                          <a:ea typeface="Arial"/>
                          <a:cs typeface="Arial"/>
                          <a:sym typeface="Arial"/>
                        </a:rPr>
                        <a:t>Mô</a:t>
                      </a:r>
                      <a:r>
                        <a:rPr b="1" lang="en-US" sz="2000">
                          <a:solidFill>
                            <a:srgbClr val="000066"/>
                          </a:solidFill>
                          <a:latin typeface="Arial"/>
                          <a:ea typeface="Arial"/>
                          <a:cs typeface="Arial"/>
                          <a:sym typeface="Arial"/>
                        </a:rPr>
                        <a:t> tả</a:t>
                      </a:r>
                      <a:endParaRPr sz="2000">
                        <a:latin typeface="Arial"/>
                        <a:ea typeface="Arial"/>
                        <a:cs typeface="Arial"/>
                        <a:sym typeface="Arial"/>
                      </a:endParaRPr>
                    </a:p>
                  </a:txBody>
                  <a:tcPr marT="0" marB="0" marR="68575" marL="68575" anchor="ctr"/>
                </a:tc>
              </a:tr>
              <a:tr h="977725">
                <a:tc>
                  <a:txBody>
                    <a:bodyPr/>
                    <a:lstStyle/>
                    <a:p>
                      <a:pPr indent="0" lvl="0" marL="10160" marR="10160" rtl="0" algn="l">
                        <a:spcBef>
                          <a:spcPts val="0"/>
                        </a:spcBef>
                        <a:spcAft>
                          <a:spcPts val="0"/>
                        </a:spcAft>
                        <a:buNone/>
                      </a:pPr>
                      <a:r>
                        <a:rPr lang="en-US" sz="2000" u="sng">
                          <a:solidFill>
                            <a:srgbClr val="000000"/>
                          </a:solidFill>
                          <a:latin typeface="Arial"/>
                          <a:ea typeface="Arial"/>
                          <a:cs typeface="Arial"/>
                          <a:sym typeface="Arial"/>
                          <a:hlinkClick r:id="rId3">
                            <a:extLst>
                              <a:ext uri="{A12FA001-AC4F-418D-AE19-62706E023703}">
                                <ahyp:hlinkClr val="tx"/>
                              </a:ext>
                            </a:extLst>
                          </a:hlinkClick>
                        </a:rPr>
                        <a:t>GetHostAddresses</a:t>
                      </a:r>
                      <a:r>
                        <a:rPr lang="en-US" sz="2000">
                          <a:solidFill>
                            <a:srgbClr val="000000"/>
                          </a:solidFill>
                          <a:latin typeface="Arial"/>
                          <a:ea typeface="Arial"/>
                          <a:cs typeface="Arial"/>
                          <a:sym typeface="Arial"/>
                        </a:rPr>
                        <a:t> (String IP_Or_HostName)</a:t>
                      </a:r>
                      <a:endParaRPr sz="2000">
                        <a:latin typeface="Arial"/>
                        <a:ea typeface="Arial"/>
                        <a:cs typeface="Arial"/>
                        <a:sym typeface="Arial"/>
                      </a:endParaRPr>
                    </a:p>
                  </a:txBody>
                  <a:tcPr marT="47625" marB="47625" marR="50175" marL="50175"/>
                </a:tc>
                <a:tc>
                  <a:txBody>
                    <a:bodyPr/>
                    <a:lstStyle/>
                    <a:p>
                      <a:pPr indent="0" lvl="0" marL="10160" marR="10160" rtl="0" algn="l">
                        <a:spcBef>
                          <a:spcPts val="0"/>
                        </a:spcBef>
                        <a:spcAft>
                          <a:spcPts val="0"/>
                        </a:spcAft>
                        <a:buNone/>
                      </a:pPr>
                      <a:r>
                        <a:rPr lang="en-US" sz="2000">
                          <a:solidFill>
                            <a:srgbClr val="000000"/>
                          </a:solidFill>
                          <a:latin typeface="Arial"/>
                          <a:ea typeface="Arial"/>
                          <a:cs typeface="Arial"/>
                          <a:sym typeface="Arial"/>
                        </a:rPr>
                        <a:t>Trả về tất cả các địa chỉ IP của một trạm. Kiểu</a:t>
                      </a:r>
                      <a:r>
                        <a:rPr lang="en-US" sz="2000">
                          <a:solidFill>
                            <a:srgbClr val="000000"/>
                          </a:solidFill>
                          <a:latin typeface="Arial"/>
                          <a:ea typeface="Arial"/>
                          <a:cs typeface="Arial"/>
                          <a:sym typeface="Arial"/>
                        </a:rPr>
                        <a:t> </a:t>
                      </a:r>
                      <a:r>
                        <a:rPr lang="en-US" sz="2000">
                          <a:solidFill>
                            <a:srgbClr val="000000"/>
                          </a:solidFill>
                          <a:latin typeface="Arial"/>
                          <a:ea typeface="Arial"/>
                          <a:cs typeface="Arial"/>
                          <a:sym typeface="Arial"/>
                        </a:rPr>
                        <a:t>IPAddress</a:t>
                      </a:r>
                      <a:endParaRPr sz="2000">
                        <a:latin typeface="Arial"/>
                        <a:ea typeface="Arial"/>
                        <a:cs typeface="Arial"/>
                        <a:sym typeface="Arial"/>
                      </a:endParaRPr>
                    </a:p>
                  </a:txBody>
                  <a:tcPr marT="47625" marB="47625" marR="50175" marL="50175"/>
                </a:tc>
              </a:tr>
              <a:tr h="784100">
                <a:tc>
                  <a:txBody>
                    <a:bodyPr/>
                    <a:lstStyle/>
                    <a:p>
                      <a:pPr indent="0" lvl="0" marL="10160" marR="10160" rtl="0" algn="l">
                        <a:spcBef>
                          <a:spcPts val="0"/>
                        </a:spcBef>
                        <a:spcAft>
                          <a:spcPts val="0"/>
                        </a:spcAft>
                        <a:buNone/>
                      </a:pPr>
                      <a:r>
                        <a:rPr lang="en-US" sz="2000" u="sng">
                          <a:solidFill>
                            <a:srgbClr val="000000"/>
                          </a:solidFill>
                          <a:latin typeface="Arial"/>
                          <a:ea typeface="Arial"/>
                          <a:cs typeface="Arial"/>
                          <a:sym typeface="Arial"/>
                          <a:hlinkClick r:id="rId4">
                            <a:extLst>
                              <a:ext uri="{A12FA001-AC4F-418D-AE19-62706E023703}">
                                <ahyp:hlinkClr val="tx"/>
                              </a:ext>
                            </a:extLst>
                          </a:hlinkClick>
                        </a:rPr>
                        <a:t>GetHostEntry</a:t>
                      </a:r>
                      <a:r>
                        <a:rPr lang="en-US" sz="2000">
                          <a:solidFill>
                            <a:srgbClr val="FF0000"/>
                          </a:solidFill>
                          <a:latin typeface="Arial"/>
                          <a:ea typeface="Arial"/>
                          <a:cs typeface="Arial"/>
                          <a:sym typeface="Arial"/>
                        </a:rPr>
                        <a:t> (String IP_Or_HostName)</a:t>
                      </a:r>
                      <a:endParaRPr sz="2000">
                        <a:latin typeface="Arial"/>
                        <a:ea typeface="Arial"/>
                        <a:cs typeface="Arial"/>
                        <a:sym typeface="Arial"/>
                      </a:endParaRPr>
                    </a:p>
                    <a:p>
                      <a:pPr indent="0" lvl="0" marL="10160" marR="10160" rtl="0" algn="l">
                        <a:spcBef>
                          <a:spcPts val="160"/>
                        </a:spcBef>
                        <a:spcAft>
                          <a:spcPts val="0"/>
                        </a:spcAft>
                        <a:buNone/>
                      </a:pPr>
                      <a:r>
                        <a:rPr lang="en-US" sz="2000" u="sng">
                          <a:solidFill>
                            <a:srgbClr val="000000"/>
                          </a:solidFill>
                          <a:latin typeface="Arial"/>
                          <a:ea typeface="Arial"/>
                          <a:cs typeface="Arial"/>
                          <a:sym typeface="Arial"/>
                          <a:hlinkClick r:id="rId5">
                            <a:extLst>
                              <a:ext uri="{A12FA001-AC4F-418D-AE19-62706E023703}">
                                <ahyp:hlinkClr val="tx"/>
                              </a:ext>
                            </a:extLst>
                          </a:hlinkClick>
                        </a:rPr>
                        <a:t>GetHostEntry</a:t>
                      </a:r>
                      <a:r>
                        <a:rPr lang="en-US" sz="2000">
                          <a:solidFill>
                            <a:srgbClr val="FF0000"/>
                          </a:solidFill>
                          <a:latin typeface="Arial"/>
                          <a:ea typeface="Arial"/>
                          <a:cs typeface="Arial"/>
                          <a:sym typeface="Arial"/>
                        </a:rPr>
                        <a:t> (IPAddress IP)</a:t>
                      </a:r>
                      <a:endParaRPr sz="2000">
                        <a:latin typeface="Arial"/>
                        <a:ea typeface="Arial"/>
                        <a:cs typeface="Arial"/>
                        <a:sym typeface="Arial"/>
                      </a:endParaRPr>
                    </a:p>
                  </a:txBody>
                  <a:tcPr marT="47625" marB="47625" marR="50175" marL="50175"/>
                </a:tc>
                <a:tc>
                  <a:txBody>
                    <a:bodyPr/>
                    <a:lstStyle/>
                    <a:p>
                      <a:pPr indent="0" lvl="0" marL="10160" marR="10160" rtl="0" algn="l">
                        <a:spcBef>
                          <a:spcPts val="0"/>
                        </a:spcBef>
                        <a:spcAft>
                          <a:spcPts val="0"/>
                        </a:spcAft>
                        <a:buNone/>
                      </a:pPr>
                      <a:r>
                        <a:rPr lang="en-US" sz="2000">
                          <a:solidFill>
                            <a:schemeClr val="dk1"/>
                          </a:solidFill>
                          <a:latin typeface="Arial"/>
                          <a:ea typeface="Arial"/>
                          <a:cs typeface="Arial"/>
                          <a:sym typeface="Arial"/>
                        </a:rPr>
                        <a:t>Giải đáp tên hoặc địa chỉ IP truyền vào và trả về một đối tượng </a:t>
                      </a:r>
                      <a:r>
                        <a:rPr b="1" lang="en-US" sz="2000">
                          <a:solidFill>
                            <a:schemeClr val="dk1"/>
                          </a:solidFill>
                          <a:latin typeface="Arial"/>
                          <a:ea typeface="Arial"/>
                          <a:cs typeface="Arial"/>
                          <a:sym typeface="Arial"/>
                        </a:rPr>
                        <a:t>IPHostEntry</a:t>
                      </a:r>
                      <a:r>
                        <a:rPr b="0" lang="en-US" sz="2000">
                          <a:solidFill>
                            <a:schemeClr val="dk1"/>
                          </a:solidFill>
                          <a:latin typeface="Arial"/>
                          <a:ea typeface="Arial"/>
                          <a:cs typeface="Arial"/>
                          <a:sym typeface="Arial"/>
                        </a:rPr>
                        <a:t> </a:t>
                      </a:r>
                      <a:r>
                        <a:rPr lang="en-US" sz="2000">
                          <a:solidFill>
                            <a:schemeClr val="dk1"/>
                          </a:solidFill>
                          <a:latin typeface="Arial"/>
                          <a:ea typeface="Arial"/>
                          <a:cs typeface="Arial"/>
                          <a:sym typeface="Arial"/>
                        </a:rPr>
                        <a:t>tương ứng. </a:t>
                      </a:r>
                      <a:endParaRPr/>
                    </a:p>
                  </a:txBody>
                  <a:tcPr marT="47625" marB="47625" marR="50175" marL="50175"/>
                </a:tc>
              </a:tr>
              <a:tr h="535700">
                <a:tc>
                  <a:txBody>
                    <a:bodyPr/>
                    <a:lstStyle/>
                    <a:p>
                      <a:pPr indent="0" lvl="0" marL="10160" marR="10160" rtl="0" algn="l">
                        <a:spcBef>
                          <a:spcPts val="0"/>
                        </a:spcBef>
                        <a:spcAft>
                          <a:spcPts val="0"/>
                        </a:spcAft>
                        <a:buNone/>
                      </a:pPr>
                      <a:r>
                        <a:rPr lang="en-US" sz="2000" u="sng">
                          <a:solidFill>
                            <a:srgbClr val="000000"/>
                          </a:solidFill>
                          <a:latin typeface="Arial"/>
                          <a:ea typeface="Arial"/>
                          <a:cs typeface="Arial"/>
                          <a:sym typeface="Arial"/>
                          <a:hlinkClick r:id="rId6">
                            <a:extLst>
                              <a:ext uri="{A12FA001-AC4F-418D-AE19-62706E023703}">
                                <ahyp:hlinkClr val="tx"/>
                              </a:ext>
                            </a:extLst>
                          </a:hlinkClick>
                        </a:rPr>
                        <a:t>GetHostName</a:t>
                      </a:r>
                      <a:endParaRPr sz="2000">
                        <a:latin typeface="Arial"/>
                        <a:ea typeface="Arial"/>
                        <a:cs typeface="Arial"/>
                        <a:sym typeface="Arial"/>
                      </a:endParaRPr>
                    </a:p>
                  </a:txBody>
                  <a:tcPr marT="47625" marB="47625" marR="50175" marL="50175"/>
                </a:tc>
                <a:tc>
                  <a:txBody>
                    <a:bodyPr/>
                    <a:lstStyle/>
                    <a:p>
                      <a:pPr indent="0" lvl="0" marL="10160" marR="10160" rtl="0" algn="l">
                        <a:spcBef>
                          <a:spcPts val="0"/>
                        </a:spcBef>
                        <a:spcAft>
                          <a:spcPts val="0"/>
                        </a:spcAft>
                        <a:buNone/>
                      </a:pPr>
                      <a:r>
                        <a:rPr lang="en-US" sz="2000">
                          <a:solidFill>
                            <a:srgbClr val="000000"/>
                          </a:solidFill>
                          <a:latin typeface="Arial"/>
                          <a:ea typeface="Arial"/>
                          <a:cs typeface="Arial"/>
                          <a:sym typeface="Arial"/>
                        </a:rPr>
                        <a:t>Lấy về tên của máy tính cục bộ (String). </a:t>
                      </a:r>
                      <a:endParaRPr sz="2000">
                        <a:latin typeface="Arial"/>
                        <a:ea typeface="Arial"/>
                        <a:cs typeface="Arial"/>
                        <a:sym typeface="Arial"/>
                      </a:endParaRPr>
                    </a:p>
                  </a:txBody>
                  <a:tcPr marT="47625" marB="47625" marR="50175" marL="50175"/>
                </a:tc>
              </a:tr>
              <a:tr h="535700">
                <a:tc>
                  <a:txBody>
                    <a:bodyPr/>
                    <a:lstStyle/>
                    <a:p>
                      <a:pPr indent="0" lvl="0" marL="10160" marR="10160" rtl="0" algn="l">
                        <a:spcBef>
                          <a:spcPts val="0"/>
                        </a:spcBef>
                        <a:spcAft>
                          <a:spcPts val="0"/>
                        </a:spcAft>
                        <a:buNone/>
                      </a:pPr>
                      <a:r>
                        <a:rPr lang="en-US" sz="2000" u="sng" strike="noStrike">
                          <a:solidFill>
                            <a:srgbClr val="000000"/>
                          </a:solidFill>
                          <a:latin typeface="Arial"/>
                          <a:ea typeface="Arial"/>
                          <a:cs typeface="Arial"/>
                          <a:sym typeface="Arial"/>
                          <a:hlinkClick r:id="rId7">
                            <a:extLst>
                              <a:ext uri="{A12FA001-AC4F-418D-AE19-62706E023703}">
                                <ahyp:hlinkClr val="tx"/>
                              </a:ext>
                            </a:extLst>
                          </a:hlinkClick>
                        </a:rPr>
                        <a:t>Resolve</a:t>
                      </a:r>
                      <a:r>
                        <a:rPr lang="en-US" sz="2000" strike="noStrike">
                          <a:solidFill>
                            <a:srgbClr val="000000"/>
                          </a:solidFill>
                          <a:latin typeface="Arial"/>
                          <a:ea typeface="Arial"/>
                          <a:cs typeface="Arial"/>
                          <a:sym typeface="Arial"/>
                        </a:rPr>
                        <a:t> (String Hostname)</a:t>
                      </a:r>
                      <a:endParaRPr sz="2000" strike="noStrike">
                        <a:latin typeface="Arial"/>
                        <a:ea typeface="Arial"/>
                        <a:cs typeface="Arial"/>
                        <a:sym typeface="Arial"/>
                      </a:endParaRPr>
                    </a:p>
                  </a:txBody>
                  <a:tcPr marT="47625" marB="47625" marR="50175" marL="50175"/>
                </a:tc>
                <a:tc>
                  <a:txBody>
                    <a:bodyPr/>
                    <a:lstStyle/>
                    <a:p>
                      <a:pPr indent="0" lvl="0" marL="10160" marR="10160" rtl="0" algn="l">
                        <a:spcBef>
                          <a:spcPts val="0"/>
                        </a:spcBef>
                        <a:spcAft>
                          <a:spcPts val="0"/>
                        </a:spcAft>
                        <a:buNone/>
                      </a:pPr>
                      <a:r>
                        <a:rPr lang="en-US" sz="2000">
                          <a:solidFill>
                            <a:srgbClr val="000000"/>
                          </a:solidFill>
                          <a:latin typeface="Arial"/>
                          <a:ea typeface="Arial"/>
                          <a:cs typeface="Arial"/>
                          <a:sym typeface="Arial"/>
                        </a:rPr>
                        <a:t>Chuyển tên của máy hoặc địa chỉ IP thành </a:t>
                      </a:r>
                      <a:r>
                        <a:rPr b="1" lang="en-US" sz="2000">
                          <a:solidFill>
                            <a:srgbClr val="000000"/>
                          </a:solidFill>
                          <a:latin typeface="Arial"/>
                          <a:ea typeface="Arial"/>
                          <a:cs typeface="Arial"/>
                          <a:sym typeface="Arial"/>
                        </a:rPr>
                        <a:t>IPHostEntry</a:t>
                      </a:r>
                      <a:r>
                        <a:rPr lang="en-US" sz="2000">
                          <a:solidFill>
                            <a:srgbClr val="000000"/>
                          </a:solidFill>
                          <a:latin typeface="Arial"/>
                          <a:ea typeface="Arial"/>
                          <a:cs typeface="Arial"/>
                          <a:sym typeface="Arial"/>
                        </a:rPr>
                        <a:t> tương ứng. </a:t>
                      </a:r>
                      <a:endParaRPr/>
                    </a:p>
                    <a:p>
                      <a:pPr indent="0" lvl="0" marL="10160" marR="10160" rtl="0" algn="l">
                        <a:spcBef>
                          <a:spcPts val="160"/>
                        </a:spcBef>
                        <a:spcAft>
                          <a:spcPts val="0"/>
                        </a:spcAft>
                        <a:buNone/>
                      </a:pPr>
                      <a:r>
                        <a:rPr lang="en-US" sz="2000">
                          <a:solidFill>
                            <a:srgbClr val="000000"/>
                          </a:solidFill>
                          <a:latin typeface="Arial"/>
                          <a:ea typeface="Arial"/>
                          <a:cs typeface="Arial"/>
                          <a:sym typeface="Arial"/>
                        </a:rPr>
                        <a:t>🡪 Đã bị bỏ, thay bằng </a:t>
                      </a:r>
                      <a:r>
                        <a:rPr b="1" lang="en-US" sz="2000">
                          <a:solidFill>
                            <a:srgbClr val="000000"/>
                          </a:solidFill>
                          <a:latin typeface="Arial"/>
                          <a:ea typeface="Arial"/>
                          <a:cs typeface="Arial"/>
                          <a:sym typeface="Arial"/>
                        </a:rPr>
                        <a:t>GetHostEntry()</a:t>
                      </a:r>
                      <a:endParaRPr sz="2000">
                        <a:latin typeface="Arial"/>
                        <a:ea typeface="Arial"/>
                        <a:cs typeface="Arial"/>
                        <a:sym typeface="Arial"/>
                      </a:endParaRPr>
                    </a:p>
                  </a:txBody>
                  <a:tcPr marT="47625" marB="47625" marR="50175" marL="50175"/>
                </a:tc>
              </a:tr>
            </a:tbl>
          </a:graphicData>
        </a:graphic>
      </p:graphicFrame>
      <p:sp>
        <p:nvSpPr>
          <p:cNvPr id="376" name="Google Shape;376;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377" name="Google Shape;377;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378" name="Google Shape;378;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Lớp DNS: các thành viên</a:t>
            </a:r>
            <a:endParaRPr/>
          </a:p>
        </p:txBody>
      </p:sp>
      <p:sp>
        <p:nvSpPr>
          <p:cNvPr id="384" name="Google Shape;384;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385" name="Google Shape;385;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386" name="Google Shape;386;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7" name="Google Shape;387;p33"/>
          <p:cNvSpPr txBox="1"/>
          <p:nvPr>
            <p:ph idx="1" type="body"/>
          </p:nvPr>
        </p:nvSpPr>
        <p:spPr>
          <a:xfrm>
            <a:off x="457200" y="1600201"/>
            <a:ext cx="8229600" cy="449309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Lưu ý: Đây là các </a:t>
            </a:r>
            <a:r>
              <a:rPr b="1" lang="en-US"/>
              <a:t>phương thức tĩnh</a:t>
            </a:r>
            <a:r>
              <a:rPr lang="en-US"/>
              <a:t>, do vậy khi gọi thì gọi trực tiếp từ tên lớp mà không cần phải khai báo một đối tượng mới của lớp này. </a:t>
            </a:r>
            <a:endParaRPr/>
          </a:p>
          <a:p>
            <a:pPr indent="-342900" lvl="0" marL="342900" rtl="0" algn="l">
              <a:spcBef>
                <a:spcPts val="640"/>
              </a:spcBef>
              <a:spcAft>
                <a:spcPts val="0"/>
              </a:spcAft>
              <a:buClr>
                <a:schemeClr val="dk1"/>
              </a:buClr>
              <a:buSzPts val="3200"/>
              <a:buChar char="•"/>
            </a:pPr>
            <a:r>
              <a:rPr lang="en-US"/>
              <a:t>Ví dụ: Dns.Resolve, Dns.GetHostname, Dns.GetHostEntry, v.v…</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Lớp DNS: ví dụ 1</a:t>
            </a:r>
            <a:endParaRPr/>
          </a:p>
        </p:txBody>
      </p:sp>
      <p:sp>
        <p:nvSpPr>
          <p:cNvPr id="393" name="Google Shape;393;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394" name="Google Shape;394;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395" name="Google Shape;395;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6" name="Google Shape;396;p34"/>
          <p:cNvSpPr txBox="1"/>
          <p:nvPr>
            <p:ph idx="1" type="body"/>
          </p:nvPr>
        </p:nvSpPr>
        <p:spPr>
          <a:xfrm>
            <a:off x="457200" y="1600201"/>
            <a:ext cx="8229600" cy="4781127"/>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Clr>
                <a:schemeClr val="dk1"/>
              </a:buClr>
              <a:buSzPct val="100000"/>
              <a:buNone/>
            </a:pPr>
            <a:r>
              <a:rPr lang="en-US"/>
              <a:t>private void ShowIPs()</a:t>
            </a:r>
            <a:endParaRPr/>
          </a:p>
          <a:p>
            <a:pPr indent="0" lvl="0" marL="0" rtl="0" algn="l">
              <a:spcBef>
                <a:spcPts val="448"/>
              </a:spcBef>
              <a:spcAft>
                <a:spcPts val="0"/>
              </a:spcAft>
              <a:buClr>
                <a:schemeClr val="dk1"/>
              </a:buClr>
              <a:buSzPct val="100000"/>
              <a:buNone/>
            </a:pPr>
            <a:r>
              <a:rPr lang="en-US"/>
              <a:t>{</a:t>
            </a:r>
            <a:endParaRPr/>
          </a:p>
          <a:p>
            <a:pPr indent="0" lvl="0" marL="0" rtl="0" algn="l">
              <a:spcBef>
                <a:spcPts val="448"/>
              </a:spcBef>
              <a:spcAft>
                <a:spcPts val="0"/>
              </a:spcAft>
              <a:buClr>
                <a:schemeClr val="dk1"/>
              </a:buClr>
              <a:buSzPct val="100000"/>
              <a:buNone/>
            </a:pPr>
            <a:r>
              <a:rPr lang="en-US"/>
              <a:t>	// Lấy tất cả địa chỉ IP của máy</a:t>
            </a:r>
            <a:endParaRPr/>
          </a:p>
          <a:p>
            <a:pPr indent="0" lvl="0" marL="0" rtl="0" algn="l">
              <a:spcBef>
                <a:spcPts val="448"/>
              </a:spcBef>
              <a:spcAft>
                <a:spcPts val="0"/>
              </a:spcAft>
              <a:buClr>
                <a:schemeClr val="dk1"/>
              </a:buClr>
              <a:buSzPct val="100000"/>
              <a:buNone/>
            </a:pPr>
            <a:r>
              <a:rPr lang="en-US"/>
              <a:t>	 IPAddress[] add = Dns.GetHostAddresses("Nhiem-PC");</a:t>
            </a:r>
            <a:endParaRPr/>
          </a:p>
          <a:p>
            <a:pPr indent="0" lvl="0" marL="0" rtl="0" algn="l">
              <a:spcBef>
                <a:spcPts val="448"/>
              </a:spcBef>
              <a:spcAft>
                <a:spcPts val="0"/>
              </a:spcAft>
              <a:buClr>
                <a:schemeClr val="dk1"/>
              </a:buClr>
              <a:buSzPct val="100000"/>
              <a:buNone/>
            </a:pPr>
            <a:r>
              <a:rPr lang="en-US"/>
              <a:t>            foreach (IPAddress ip in add) {</a:t>
            </a:r>
            <a:endParaRPr/>
          </a:p>
          <a:p>
            <a:pPr indent="0" lvl="0" marL="0" rtl="0" algn="l">
              <a:spcBef>
                <a:spcPts val="448"/>
              </a:spcBef>
              <a:spcAft>
                <a:spcPts val="0"/>
              </a:spcAft>
              <a:buClr>
                <a:schemeClr val="dk1"/>
              </a:buClr>
              <a:buSzPct val="100000"/>
              <a:buNone/>
            </a:pPr>
            <a:r>
              <a:rPr lang="en-US"/>
              <a:t>               MessageBox.Show(ip.ToString());</a:t>
            </a:r>
            <a:endParaRPr/>
          </a:p>
          <a:p>
            <a:pPr indent="0" lvl="0" marL="0" rtl="0" algn="l">
              <a:spcBef>
                <a:spcPts val="448"/>
              </a:spcBef>
              <a:spcAft>
                <a:spcPts val="0"/>
              </a:spcAft>
              <a:buClr>
                <a:schemeClr val="dk1"/>
              </a:buClr>
              <a:buSzPct val="100000"/>
              <a:buNone/>
            </a:pPr>
            <a:r>
              <a:rPr lang="en-US"/>
              <a:t>            }</a:t>
            </a:r>
            <a:endParaRPr/>
          </a:p>
          <a:p>
            <a:pPr indent="0" lvl="0" marL="0" rtl="0" algn="l">
              <a:spcBef>
                <a:spcPts val="448"/>
              </a:spcBef>
              <a:spcAft>
                <a:spcPts val="0"/>
              </a:spcAft>
              <a:buClr>
                <a:schemeClr val="dk1"/>
              </a:buClr>
              <a:buSzPct val="100000"/>
              <a:buNone/>
            </a:pPr>
            <a:r>
              <a:rPr lang="en-US"/>
              <a:t>	//Cách 2</a:t>
            </a:r>
            <a:endParaRPr/>
          </a:p>
          <a:p>
            <a:pPr indent="0" lvl="0" marL="0" rtl="0" algn="l">
              <a:spcBef>
                <a:spcPts val="448"/>
              </a:spcBef>
              <a:spcAft>
                <a:spcPts val="0"/>
              </a:spcAft>
              <a:buClr>
                <a:schemeClr val="dk1"/>
              </a:buClr>
              <a:buSzPct val="100000"/>
              <a:buNone/>
            </a:pPr>
            <a:r>
              <a:rPr lang="en-US"/>
              <a:t>            //for (int i = 0; i &lt; add.Length; i++)</a:t>
            </a:r>
            <a:endParaRPr/>
          </a:p>
          <a:p>
            <a:pPr indent="0" lvl="0" marL="0" rtl="0" algn="l">
              <a:spcBef>
                <a:spcPts val="448"/>
              </a:spcBef>
              <a:spcAft>
                <a:spcPts val="0"/>
              </a:spcAft>
              <a:buClr>
                <a:schemeClr val="dk1"/>
              </a:buClr>
              <a:buSzPct val="100000"/>
              <a:buNone/>
            </a:pPr>
            <a:r>
              <a:rPr lang="en-US"/>
              <a:t>            //{</a:t>
            </a:r>
            <a:endParaRPr/>
          </a:p>
          <a:p>
            <a:pPr indent="0" lvl="0" marL="0" rtl="0" algn="l">
              <a:spcBef>
                <a:spcPts val="448"/>
              </a:spcBef>
              <a:spcAft>
                <a:spcPts val="0"/>
              </a:spcAft>
              <a:buClr>
                <a:schemeClr val="dk1"/>
              </a:buClr>
              <a:buSzPct val="100000"/>
              <a:buNone/>
            </a:pPr>
            <a:r>
              <a:rPr lang="en-US"/>
              <a:t>            //    MessageBox.Show(add[i].ToString());</a:t>
            </a:r>
            <a:endParaRPr/>
          </a:p>
          <a:p>
            <a:pPr indent="0" lvl="0" marL="0" rtl="0" algn="l">
              <a:spcBef>
                <a:spcPts val="448"/>
              </a:spcBef>
              <a:spcAft>
                <a:spcPts val="0"/>
              </a:spcAft>
              <a:buClr>
                <a:schemeClr val="dk1"/>
              </a:buClr>
              <a:buSzPct val="100000"/>
              <a:buNone/>
            </a:pPr>
            <a:r>
              <a:rPr lang="en-US"/>
              <a:t>            //}</a:t>
            </a:r>
            <a:endParaRPr/>
          </a:p>
          <a:p>
            <a:pPr indent="0" lvl="0" marL="0" rtl="0" algn="l">
              <a:spcBef>
                <a:spcPts val="448"/>
              </a:spcBef>
              <a:spcAft>
                <a:spcPts val="0"/>
              </a:spcAft>
              <a:buClr>
                <a:schemeClr val="dk1"/>
              </a:buClr>
              <a:buSzPct val="100000"/>
              <a:buNone/>
            </a:pPr>
            <a:r>
              <a:rPr lang="en-US"/>
              <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Lớp DNS: ví dụ 2</a:t>
            </a:r>
            <a:endParaRPr/>
          </a:p>
        </p:txBody>
      </p:sp>
      <p:sp>
        <p:nvSpPr>
          <p:cNvPr id="402" name="Google Shape;402;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403" name="Google Shape;403;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404" name="Google Shape;404;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5" name="Google Shape;405;p35"/>
          <p:cNvSpPr txBox="1"/>
          <p:nvPr>
            <p:ph idx="1" type="body"/>
          </p:nvPr>
        </p:nvSpPr>
        <p:spPr>
          <a:xfrm>
            <a:off x="457200" y="1600201"/>
            <a:ext cx="8229600" cy="4493095"/>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chemeClr val="dk1"/>
              </a:buClr>
              <a:buSzPct val="100000"/>
              <a:buNone/>
            </a:pPr>
            <a:r>
              <a:rPr lang="en-US"/>
              <a:t>private void CreatIPHostEntry() {</a:t>
            </a:r>
            <a:endParaRPr/>
          </a:p>
          <a:p>
            <a:pPr indent="0" lvl="0" marL="0" rtl="0" algn="l">
              <a:spcBef>
                <a:spcPts val="544"/>
              </a:spcBef>
              <a:spcAft>
                <a:spcPts val="0"/>
              </a:spcAft>
              <a:buClr>
                <a:schemeClr val="dk1"/>
              </a:buClr>
              <a:buSzPct val="100000"/>
              <a:buNone/>
            </a:pPr>
            <a:r>
              <a:rPr lang="en-US"/>
              <a:t>	IPHostEntry iphe1, iphe2, iphe3;</a:t>
            </a:r>
            <a:endParaRPr/>
          </a:p>
          <a:p>
            <a:pPr indent="0" lvl="0" marL="0" rtl="0" algn="l">
              <a:spcBef>
                <a:spcPts val="544"/>
              </a:spcBef>
              <a:spcAft>
                <a:spcPts val="0"/>
              </a:spcAft>
              <a:buClr>
                <a:schemeClr val="dk1"/>
              </a:buClr>
              <a:buSzPct val="100000"/>
              <a:buNone/>
            </a:pPr>
            <a:r>
              <a:rPr lang="en-US"/>
              <a:t>	IPAddress ipadd = IPAddress.Parse("127.0.0.1");</a:t>
            </a:r>
            <a:endParaRPr/>
          </a:p>
          <a:p>
            <a:pPr indent="0" lvl="0" marL="0" rtl="0" algn="l">
              <a:spcBef>
                <a:spcPts val="544"/>
              </a:spcBef>
              <a:spcAft>
                <a:spcPts val="0"/>
              </a:spcAft>
              <a:buClr>
                <a:schemeClr val="dk1"/>
              </a:buClr>
              <a:buSzPct val="100000"/>
              <a:buNone/>
            </a:pPr>
            <a:r>
              <a:rPr lang="en-US"/>
              <a:t>	iphe1 = Dns.GetHostEntry("Notebook");</a:t>
            </a:r>
            <a:endParaRPr/>
          </a:p>
          <a:p>
            <a:pPr indent="0" lvl="0" marL="0" rtl="0" algn="l">
              <a:spcBef>
                <a:spcPts val="544"/>
              </a:spcBef>
              <a:spcAft>
                <a:spcPts val="0"/>
              </a:spcAft>
              <a:buClr>
                <a:schemeClr val="dk1"/>
              </a:buClr>
              <a:buSzPct val="100000"/>
              <a:buNone/>
            </a:pPr>
            <a:r>
              <a:rPr lang="en-US"/>
              <a:t>	iphe2 = Dns.GetHostEntry("127.0.0.1");</a:t>
            </a:r>
            <a:endParaRPr/>
          </a:p>
          <a:p>
            <a:pPr indent="0" lvl="0" marL="0" rtl="0" algn="l">
              <a:spcBef>
                <a:spcPts val="544"/>
              </a:spcBef>
              <a:spcAft>
                <a:spcPts val="0"/>
              </a:spcAft>
              <a:buClr>
                <a:schemeClr val="dk1"/>
              </a:buClr>
              <a:buSzPct val="100000"/>
              <a:buNone/>
            </a:pPr>
            <a:r>
              <a:rPr lang="en-US"/>
              <a:t>	iphe3 = Dns.GetHostEntry(ipadd);</a:t>
            </a:r>
            <a:endParaRPr/>
          </a:p>
          <a:p>
            <a:pPr indent="0" lvl="0" marL="0" rtl="0" algn="l">
              <a:spcBef>
                <a:spcPts val="544"/>
              </a:spcBef>
              <a:spcAft>
                <a:spcPts val="0"/>
              </a:spcAft>
              <a:buClr>
                <a:schemeClr val="dk1"/>
              </a:buClr>
              <a:buSzPct val="100000"/>
              <a:buNone/>
            </a:pPr>
            <a:r>
              <a:rPr lang="en-US"/>
              <a:t>	MessageBox.Show(iphe1.HostName); 	MessageBox.Show(iphe2.HostName) ;</a:t>
            </a:r>
            <a:endParaRPr/>
          </a:p>
          <a:p>
            <a:pPr indent="0" lvl="0" marL="0" rtl="0" algn="l">
              <a:spcBef>
                <a:spcPts val="544"/>
              </a:spcBef>
              <a:spcAft>
                <a:spcPts val="0"/>
              </a:spcAft>
              <a:buClr>
                <a:schemeClr val="dk1"/>
              </a:buClr>
              <a:buSzPct val="100000"/>
              <a:buNone/>
            </a:pPr>
            <a:r>
              <a:rPr lang="en-US"/>
              <a:t>	MessageBox.Show(iphe3.HostName) ;</a:t>
            </a:r>
            <a:endParaRPr/>
          </a:p>
          <a:p>
            <a:pPr indent="0" lvl="0" marL="0" rtl="0" algn="l">
              <a:spcBef>
                <a:spcPts val="544"/>
              </a:spcBef>
              <a:spcAft>
                <a:spcPts val="0"/>
              </a:spcAft>
              <a:buClr>
                <a:schemeClr val="dk1"/>
              </a:buClr>
              <a:buSzPct val="100000"/>
              <a:buNone/>
            </a:pPr>
            <a:r>
              <a:rPr lang="en-US"/>
              <a: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Lớp UDPClient </a:t>
            </a:r>
            <a:endParaRPr/>
          </a:p>
        </p:txBody>
      </p:sp>
      <p:sp>
        <p:nvSpPr>
          <p:cNvPr id="411" name="Google Shape;411;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Giao thức UDP (User Datagram Protocol hay User Define Protocol) là một giao thức phi kết nối (Connectionless) </a:t>
            </a:r>
            <a:endParaRPr/>
          </a:p>
          <a:p>
            <a:pPr indent="-342900" lvl="0" marL="342900" rtl="0" algn="l">
              <a:spcBef>
                <a:spcPts val="592"/>
              </a:spcBef>
              <a:spcAft>
                <a:spcPts val="0"/>
              </a:spcAft>
              <a:buClr>
                <a:schemeClr val="dk1"/>
              </a:buClr>
              <a:buSzPct val="100000"/>
              <a:buChar char="•"/>
            </a:pPr>
            <a:r>
              <a:rPr lang="en-US"/>
              <a:t>Nói cách khác là không cần thiết lập kết nối giữa hai bên khi tiến hành trao đổi thông tin. </a:t>
            </a:r>
            <a:endParaRPr/>
          </a:p>
          <a:p>
            <a:pPr indent="-342900" lvl="0" marL="342900" rtl="0" algn="l">
              <a:spcBef>
                <a:spcPts val="592"/>
              </a:spcBef>
              <a:spcAft>
                <a:spcPts val="0"/>
              </a:spcAft>
              <a:buClr>
                <a:schemeClr val="dk1"/>
              </a:buClr>
              <a:buSzPct val="100000"/>
              <a:buChar char="•"/>
            </a:pPr>
            <a:r>
              <a:rPr lang="en-US"/>
              <a:t>Giao thức này không tin cậy bằng giao thức TCP nhưng tốc độ lại nhanh và dễ cài đặt. Ngoài ra, với giao thức UDP ta còn có thể gửi các gói tin quảng bá (Broadcast) cho đồng thời nhiều máy</a:t>
            </a:r>
            <a:endParaRPr/>
          </a:p>
        </p:txBody>
      </p:sp>
      <p:sp>
        <p:nvSpPr>
          <p:cNvPr id="412" name="Google Shape;412;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413" name="Google Shape;413;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414" name="Google Shape;414;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Lớp UDPClient: trình tự kết nối </a:t>
            </a:r>
            <a:endParaRPr/>
          </a:p>
        </p:txBody>
      </p:sp>
      <p:sp>
        <p:nvSpPr>
          <p:cNvPr id="420" name="Google Shape;420;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sp>
        <p:nvSpPr>
          <p:cNvPr id="421" name="Google Shape;421;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422" name="Google Shape;422;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423" name="Google Shape;423;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24" name="Google Shape;424;p37"/>
          <p:cNvPicPr preferRelativeResize="0"/>
          <p:nvPr/>
        </p:nvPicPr>
        <p:blipFill rotWithShape="1">
          <a:blip r:embed="rId3">
            <a:alphaModFix/>
          </a:blip>
          <a:srcRect b="0" l="0" r="0" t="0"/>
          <a:stretch/>
        </p:blipFill>
        <p:spPr>
          <a:xfrm>
            <a:off x="2483768" y="1645816"/>
            <a:ext cx="3990168" cy="28574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Lớp UDPClient: các thành viên</a:t>
            </a:r>
            <a:endParaRPr/>
          </a:p>
        </p:txBody>
      </p:sp>
      <p:graphicFrame>
        <p:nvGraphicFramePr>
          <p:cNvPr id="430" name="Google Shape;430;p38"/>
          <p:cNvGraphicFramePr/>
          <p:nvPr/>
        </p:nvGraphicFramePr>
        <p:xfrm>
          <a:off x="539552" y="1556793"/>
          <a:ext cx="3000000" cy="3000000"/>
        </p:xfrm>
        <a:graphic>
          <a:graphicData uri="http://schemas.openxmlformats.org/drawingml/2006/table">
            <a:tbl>
              <a:tblPr bandRow="1" firstRow="1">
                <a:noFill/>
                <a:tableStyleId>{878088F9-F3BA-4FB7-B542-9D7C856BDA4D}</a:tableStyleId>
              </a:tblPr>
              <a:tblGrid>
                <a:gridCol w="2592300"/>
                <a:gridCol w="5472600"/>
              </a:tblGrid>
              <a:tr h="504050">
                <a:tc>
                  <a:txBody>
                    <a:bodyPr/>
                    <a:lstStyle/>
                    <a:p>
                      <a:pPr indent="0" lvl="0" marL="0" marR="0" rtl="0" algn="ctr">
                        <a:spcBef>
                          <a:spcPts val="0"/>
                        </a:spcBef>
                        <a:spcAft>
                          <a:spcPts val="0"/>
                        </a:spcAft>
                        <a:buNone/>
                      </a:pPr>
                      <a:r>
                        <a:rPr b="1" lang="en-US" sz="2000">
                          <a:solidFill>
                            <a:srgbClr val="000066"/>
                          </a:solidFill>
                          <a:latin typeface="Arial"/>
                          <a:ea typeface="Arial"/>
                          <a:cs typeface="Arial"/>
                          <a:sym typeface="Arial"/>
                        </a:rPr>
                        <a:t>Tên phương</a:t>
                      </a:r>
                      <a:r>
                        <a:rPr b="1" lang="en-US" sz="2000">
                          <a:solidFill>
                            <a:srgbClr val="000066"/>
                          </a:solidFill>
                          <a:latin typeface="Arial"/>
                          <a:ea typeface="Arial"/>
                          <a:cs typeface="Arial"/>
                          <a:sym typeface="Arial"/>
                        </a:rPr>
                        <a:t> thức, thuộc tính</a:t>
                      </a:r>
                      <a:endParaRPr b="1" sz="2000">
                        <a:solidFill>
                          <a:srgbClr val="000066"/>
                        </a:solidFill>
                        <a:latin typeface="Arial"/>
                        <a:ea typeface="Arial"/>
                        <a:cs typeface="Arial"/>
                        <a:sym typeface="Arial"/>
                      </a:endParaRPr>
                    </a:p>
                  </a:txBody>
                  <a:tcPr marT="0" marB="0" marR="68575" marL="68575" anchor="ctr"/>
                </a:tc>
                <a:tc>
                  <a:txBody>
                    <a:bodyPr/>
                    <a:lstStyle/>
                    <a:p>
                      <a:pPr indent="0" lvl="0" marL="0" marR="0" rtl="0" algn="ctr">
                        <a:spcBef>
                          <a:spcPts val="0"/>
                        </a:spcBef>
                        <a:spcAft>
                          <a:spcPts val="0"/>
                        </a:spcAft>
                        <a:buNone/>
                      </a:pPr>
                      <a:r>
                        <a:rPr b="1" lang="en-US" sz="2000">
                          <a:solidFill>
                            <a:srgbClr val="000066"/>
                          </a:solidFill>
                          <a:latin typeface="Arial"/>
                          <a:ea typeface="Arial"/>
                          <a:cs typeface="Arial"/>
                          <a:sym typeface="Arial"/>
                        </a:rPr>
                        <a:t>Mô</a:t>
                      </a:r>
                      <a:r>
                        <a:rPr b="1" lang="en-US" sz="2000">
                          <a:solidFill>
                            <a:srgbClr val="000066"/>
                          </a:solidFill>
                          <a:latin typeface="Arial"/>
                          <a:ea typeface="Arial"/>
                          <a:cs typeface="Arial"/>
                          <a:sym typeface="Arial"/>
                        </a:rPr>
                        <a:t> tả</a:t>
                      </a:r>
                      <a:endParaRPr sz="2000">
                        <a:latin typeface="Arial"/>
                        <a:ea typeface="Arial"/>
                        <a:cs typeface="Arial"/>
                        <a:sym typeface="Arial"/>
                      </a:endParaRPr>
                    </a:p>
                  </a:txBody>
                  <a:tcPr marT="0" marB="0" marR="68575" marL="68575" anchor="ctr"/>
                </a:tc>
              </a:tr>
              <a:tr h="504050">
                <a:tc>
                  <a:txBody>
                    <a:bodyPr/>
                    <a:lstStyle/>
                    <a:p>
                      <a:pPr indent="0" lvl="0" marL="10160" marR="10160" rtl="0" algn="l">
                        <a:spcBef>
                          <a:spcPts val="0"/>
                        </a:spcBef>
                        <a:spcAft>
                          <a:spcPts val="0"/>
                        </a:spcAft>
                        <a:buNone/>
                      </a:pPr>
                      <a:r>
                        <a:rPr lang="en-US" sz="2000" u="sng">
                          <a:solidFill>
                            <a:srgbClr val="000000"/>
                          </a:solidFill>
                          <a:latin typeface="Arial"/>
                          <a:ea typeface="Arial"/>
                          <a:cs typeface="Arial"/>
                          <a:sym typeface="Arial"/>
                          <a:hlinkClick r:id="rId3">
                            <a:extLst>
                              <a:ext uri="{A12FA001-AC4F-418D-AE19-62706E023703}">
                                <ahyp:hlinkClr val="tx"/>
                              </a:ext>
                            </a:extLst>
                          </a:hlinkClick>
                        </a:rPr>
                        <a:t>UdpClient () </a:t>
                      </a:r>
                      <a:endParaRPr sz="2000">
                        <a:latin typeface="Arial"/>
                        <a:ea typeface="Arial"/>
                        <a:cs typeface="Arial"/>
                        <a:sym typeface="Arial"/>
                      </a:endParaRPr>
                    </a:p>
                  </a:txBody>
                  <a:tcPr marT="47625" marB="47625" marR="50175" marL="50175"/>
                </a:tc>
                <a:tc>
                  <a:txBody>
                    <a:bodyPr/>
                    <a:lstStyle/>
                    <a:p>
                      <a:pPr indent="0" lvl="0" marL="10160" marR="10160" rtl="0" algn="l">
                        <a:spcBef>
                          <a:spcPts val="0"/>
                        </a:spcBef>
                        <a:spcAft>
                          <a:spcPts val="0"/>
                        </a:spcAft>
                        <a:buNone/>
                      </a:pPr>
                      <a:r>
                        <a:rPr lang="en-US" sz="2000">
                          <a:solidFill>
                            <a:srgbClr val="000000"/>
                          </a:solidFill>
                          <a:latin typeface="Arial"/>
                          <a:ea typeface="Arial"/>
                          <a:cs typeface="Arial"/>
                          <a:sym typeface="Arial"/>
                        </a:rPr>
                        <a:t>Tạo một đối tượng (thể hiện) mới của lớp UDPClient. </a:t>
                      </a:r>
                      <a:endParaRPr sz="2000">
                        <a:latin typeface="Arial"/>
                        <a:ea typeface="Arial"/>
                        <a:cs typeface="Arial"/>
                        <a:sym typeface="Arial"/>
                      </a:endParaRPr>
                    </a:p>
                  </a:txBody>
                  <a:tcPr marT="47625" marB="47625" marR="50175" marL="50175"/>
                </a:tc>
              </a:tr>
              <a:tr h="784100">
                <a:tc>
                  <a:txBody>
                    <a:bodyPr/>
                    <a:lstStyle/>
                    <a:p>
                      <a:pPr indent="0" lvl="0" marL="10160" marR="10160" rtl="0" algn="l">
                        <a:spcBef>
                          <a:spcPts val="0"/>
                        </a:spcBef>
                        <a:spcAft>
                          <a:spcPts val="0"/>
                        </a:spcAft>
                        <a:buNone/>
                      </a:pPr>
                      <a:r>
                        <a:rPr lang="en-US" sz="2000" u="sng">
                          <a:solidFill>
                            <a:srgbClr val="000000"/>
                          </a:solidFill>
                          <a:latin typeface="Arial"/>
                          <a:ea typeface="Arial"/>
                          <a:cs typeface="Arial"/>
                          <a:sym typeface="Arial"/>
                          <a:hlinkClick r:id="rId4">
                            <a:extLst>
                              <a:ext uri="{A12FA001-AC4F-418D-AE19-62706E023703}">
                                <ahyp:hlinkClr val="tx"/>
                              </a:ext>
                            </a:extLst>
                          </a:hlinkClick>
                        </a:rPr>
                        <a:t>UdpClient (AddressFamily) </a:t>
                      </a:r>
                      <a:endParaRPr sz="2000">
                        <a:latin typeface="Arial"/>
                        <a:ea typeface="Arial"/>
                        <a:cs typeface="Arial"/>
                        <a:sym typeface="Arial"/>
                      </a:endParaRPr>
                    </a:p>
                  </a:txBody>
                  <a:tcPr marT="47625" marB="47625" marR="50175" marL="50175"/>
                </a:tc>
                <a:tc>
                  <a:txBody>
                    <a:bodyPr/>
                    <a:lstStyle/>
                    <a:p>
                      <a:pPr indent="0" lvl="0" marL="10160" marR="10160" rtl="0" algn="l">
                        <a:spcBef>
                          <a:spcPts val="0"/>
                        </a:spcBef>
                        <a:spcAft>
                          <a:spcPts val="0"/>
                        </a:spcAft>
                        <a:buNone/>
                      </a:pPr>
                      <a:r>
                        <a:rPr lang="en-US" sz="2000">
                          <a:solidFill>
                            <a:srgbClr val="000000"/>
                          </a:solidFill>
                          <a:latin typeface="Arial"/>
                          <a:ea typeface="Arial"/>
                          <a:cs typeface="Arial"/>
                          <a:sym typeface="Arial"/>
                        </a:rPr>
                        <a:t> Tạo một đối tượng (thể hiện) mới của lớp UDPClient. Thuộc một dòng địa chỉ (AddressFamily) được chỉ định.</a:t>
                      </a:r>
                      <a:endParaRPr sz="2000">
                        <a:latin typeface="Arial"/>
                        <a:ea typeface="Arial"/>
                        <a:cs typeface="Arial"/>
                        <a:sym typeface="Arial"/>
                      </a:endParaRPr>
                    </a:p>
                  </a:txBody>
                  <a:tcPr marT="47625" marB="47625" marR="50175" marL="50175"/>
                </a:tc>
              </a:tr>
              <a:tr h="535700">
                <a:tc>
                  <a:txBody>
                    <a:bodyPr/>
                    <a:lstStyle/>
                    <a:p>
                      <a:pPr indent="0" lvl="0" marL="10160" marR="10160" rtl="0" algn="l">
                        <a:spcBef>
                          <a:spcPts val="0"/>
                        </a:spcBef>
                        <a:spcAft>
                          <a:spcPts val="0"/>
                        </a:spcAft>
                        <a:buNone/>
                      </a:pPr>
                      <a:r>
                        <a:rPr lang="en-US" sz="2000" u="sng">
                          <a:solidFill>
                            <a:srgbClr val="000000"/>
                          </a:solidFill>
                          <a:latin typeface="Arial"/>
                          <a:ea typeface="Arial"/>
                          <a:cs typeface="Arial"/>
                          <a:sym typeface="Arial"/>
                          <a:hlinkClick r:id="rId5">
                            <a:extLst>
                              <a:ext uri="{A12FA001-AC4F-418D-AE19-62706E023703}">
                                <ahyp:hlinkClr val="tx"/>
                              </a:ext>
                            </a:extLst>
                          </a:hlinkClick>
                        </a:rPr>
                        <a:t>UdpClient (LocalPort: Int32) </a:t>
                      </a:r>
                      <a:endParaRPr sz="2000">
                        <a:latin typeface="Arial"/>
                        <a:ea typeface="Arial"/>
                        <a:cs typeface="Arial"/>
                        <a:sym typeface="Arial"/>
                      </a:endParaRPr>
                    </a:p>
                  </a:txBody>
                  <a:tcPr marT="47625" marB="47625" marR="50175" marL="50175"/>
                </a:tc>
                <a:tc>
                  <a:txBody>
                    <a:bodyPr/>
                    <a:lstStyle/>
                    <a:p>
                      <a:pPr indent="0" lvl="0" marL="10160" marR="10160" rtl="0" algn="l">
                        <a:spcBef>
                          <a:spcPts val="0"/>
                        </a:spcBef>
                        <a:spcAft>
                          <a:spcPts val="0"/>
                        </a:spcAft>
                        <a:buNone/>
                      </a:pPr>
                      <a:r>
                        <a:rPr lang="en-US" sz="2000">
                          <a:solidFill>
                            <a:srgbClr val="000000"/>
                          </a:solidFill>
                          <a:latin typeface="Arial"/>
                          <a:ea typeface="Arial"/>
                          <a:cs typeface="Arial"/>
                          <a:sym typeface="Arial"/>
                        </a:rPr>
                        <a:t>Tạo một </a:t>
                      </a:r>
                      <a:r>
                        <a:rPr b="1" lang="en-US" sz="2000">
                          <a:solidFill>
                            <a:srgbClr val="000000"/>
                          </a:solidFill>
                          <a:latin typeface="Arial"/>
                          <a:ea typeface="Arial"/>
                          <a:cs typeface="Arial"/>
                          <a:sym typeface="Arial"/>
                        </a:rPr>
                        <a:t>UdpClient</a:t>
                      </a:r>
                      <a:r>
                        <a:rPr lang="en-US" sz="2000">
                          <a:solidFill>
                            <a:srgbClr val="000000"/>
                          </a:solidFill>
                          <a:latin typeface="Arial"/>
                          <a:ea typeface="Arial"/>
                          <a:cs typeface="Arial"/>
                          <a:sym typeface="Arial"/>
                        </a:rPr>
                        <a:t> và gắn (bind) một cổng cho nó. </a:t>
                      </a:r>
                      <a:endParaRPr sz="2000">
                        <a:latin typeface="Arial"/>
                        <a:ea typeface="Arial"/>
                        <a:cs typeface="Arial"/>
                        <a:sym typeface="Arial"/>
                      </a:endParaRPr>
                    </a:p>
                  </a:txBody>
                  <a:tcPr marT="47625" marB="47625" marR="50175" marL="50175"/>
                </a:tc>
              </a:tr>
              <a:tr h="535700">
                <a:tc>
                  <a:txBody>
                    <a:bodyPr/>
                    <a:lstStyle/>
                    <a:p>
                      <a:pPr indent="0" lvl="0" marL="10160" marR="10160" rtl="0" algn="l">
                        <a:spcBef>
                          <a:spcPts val="0"/>
                        </a:spcBef>
                        <a:spcAft>
                          <a:spcPts val="0"/>
                        </a:spcAft>
                        <a:buNone/>
                      </a:pPr>
                      <a:r>
                        <a:rPr lang="en-US" sz="2000" u="sng">
                          <a:solidFill>
                            <a:srgbClr val="4A18D8"/>
                          </a:solidFill>
                          <a:latin typeface="Arial"/>
                          <a:ea typeface="Arial"/>
                          <a:cs typeface="Arial"/>
                          <a:sym typeface="Arial"/>
                        </a:rPr>
                        <a:t>Active</a:t>
                      </a:r>
                      <a:endParaRPr/>
                    </a:p>
                  </a:txBody>
                  <a:tcPr marT="47625" marB="47625" marR="50175" marL="50175"/>
                </a:tc>
                <a:tc>
                  <a:txBody>
                    <a:bodyPr/>
                    <a:lstStyle/>
                    <a:p>
                      <a:pPr indent="0" lvl="0" marL="10160" marR="10160" rtl="0" algn="l">
                        <a:spcBef>
                          <a:spcPts val="0"/>
                        </a:spcBef>
                        <a:spcAft>
                          <a:spcPts val="0"/>
                        </a:spcAft>
                        <a:buNone/>
                      </a:pPr>
                      <a:r>
                        <a:rPr lang="en-US" sz="2000">
                          <a:latin typeface="Arial"/>
                          <a:ea typeface="Arial"/>
                          <a:cs typeface="Arial"/>
                          <a:sym typeface="Arial"/>
                        </a:rPr>
                        <a:t>Lấy</a:t>
                      </a:r>
                      <a:r>
                        <a:rPr lang="en-US" sz="2000">
                          <a:latin typeface="Arial"/>
                          <a:ea typeface="Arial"/>
                          <a:cs typeface="Arial"/>
                          <a:sym typeface="Arial"/>
                        </a:rPr>
                        <a:t> về hoặc thiết lập giá trị cho biết kết nối với máy ở xa đã được tạo ra chưa. Kiểu dữ liệu là bool</a:t>
                      </a:r>
                      <a:endParaRPr sz="2000">
                        <a:latin typeface="Arial"/>
                        <a:ea typeface="Arial"/>
                        <a:cs typeface="Arial"/>
                        <a:sym typeface="Arial"/>
                      </a:endParaRPr>
                    </a:p>
                  </a:txBody>
                  <a:tcPr marT="47625" marB="47625" marR="50175" marL="50175"/>
                </a:tc>
              </a:tr>
              <a:tr h="535700">
                <a:tc>
                  <a:txBody>
                    <a:bodyPr/>
                    <a:lstStyle/>
                    <a:p>
                      <a:pPr indent="0" lvl="0" marL="10160" marR="10160" rtl="0" algn="l">
                        <a:spcBef>
                          <a:spcPts val="0"/>
                        </a:spcBef>
                        <a:spcAft>
                          <a:spcPts val="0"/>
                        </a:spcAft>
                        <a:buNone/>
                      </a:pPr>
                      <a:r>
                        <a:rPr lang="en-US" sz="2000">
                          <a:solidFill>
                            <a:srgbClr val="4A18D8"/>
                          </a:solidFill>
                          <a:latin typeface="Arial"/>
                          <a:ea typeface="Arial"/>
                          <a:cs typeface="Arial"/>
                          <a:sym typeface="Arial"/>
                        </a:rPr>
                        <a:t>Client</a:t>
                      </a:r>
                      <a:endParaRPr/>
                    </a:p>
                  </a:txBody>
                  <a:tcPr marT="47625" marB="47625" marR="50175" marL="50175"/>
                </a:tc>
                <a:tc>
                  <a:txBody>
                    <a:bodyPr/>
                    <a:lstStyle/>
                    <a:p>
                      <a:pPr indent="0" lvl="0" marL="10160" marR="10160" rtl="0" algn="l">
                        <a:spcBef>
                          <a:spcPts val="0"/>
                        </a:spcBef>
                        <a:spcAft>
                          <a:spcPts val="0"/>
                        </a:spcAft>
                        <a:buNone/>
                      </a:pPr>
                      <a:r>
                        <a:rPr lang="en-US" sz="2000">
                          <a:latin typeface="Arial"/>
                          <a:ea typeface="Arial"/>
                          <a:cs typeface="Arial"/>
                          <a:sym typeface="Arial"/>
                        </a:rPr>
                        <a:t>Lấy</a:t>
                      </a:r>
                      <a:r>
                        <a:rPr lang="en-US" sz="2000">
                          <a:latin typeface="Arial"/>
                          <a:ea typeface="Arial"/>
                          <a:cs typeface="Arial"/>
                          <a:sym typeface="Arial"/>
                        </a:rPr>
                        <a:t> về hoặc thiết lập các socket</a:t>
                      </a:r>
                      <a:endParaRPr sz="2000">
                        <a:latin typeface="Arial"/>
                        <a:ea typeface="Arial"/>
                        <a:cs typeface="Arial"/>
                        <a:sym typeface="Arial"/>
                      </a:endParaRPr>
                    </a:p>
                  </a:txBody>
                  <a:tcPr marT="47625" marB="47625" marR="50175" marL="50175"/>
                </a:tc>
              </a:tr>
            </a:tbl>
          </a:graphicData>
        </a:graphic>
      </p:graphicFrame>
      <p:sp>
        <p:nvSpPr>
          <p:cNvPr id="431" name="Google Shape;431;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432" name="Google Shape;432;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433" name="Google Shape;433;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Lớp UDPClient: các thành viên</a:t>
            </a:r>
            <a:endParaRPr/>
          </a:p>
        </p:txBody>
      </p:sp>
      <p:graphicFrame>
        <p:nvGraphicFramePr>
          <p:cNvPr id="439" name="Google Shape;439;p39"/>
          <p:cNvGraphicFramePr/>
          <p:nvPr/>
        </p:nvGraphicFramePr>
        <p:xfrm>
          <a:off x="539552" y="1556793"/>
          <a:ext cx="3000000" cy="3000000"/>
        </p:xfrm>
        <a:graphic>
          <a:graphicData uri="http://schemas.openxmlformats.org/drawingml/2006/table">
            <a:tbl>
              <a:tblPr bandRow="1" firstRow="1">
                <a:noFill/>
                <a:tableStyleId>{878088F9-F3BA-4FB7-B542-9D7C856BDA4D}</a:tableStyleId>
              </a:tblPr>
              <a:tblGrid>
                <a:gridCol w="2592300"/>
                <a:gridCol w="5472600"/>
              </a:tblGrid>
              <a:tr h="504050">
                <a:tc>
                  <a:txBody>
                    <a:bodyPr/>
                    <a:lstStyle/>
                    <a:p>
                      <a:pPr indent="0" lvl="0" marL="0" marR="0" rtl="0" algn="ctr">
                        <a:spcBef>
                          <a:spcPts val="0"/>
                        </a:spcBef>
                        <a:spcAft>
                          <a:spcPts val="0"/>
                        </a:spcAft>
                        <a:buNone/>
                      </a:pPr>
                      <a:r>
                        <a:rPr b="1" lang="en-US" sz="2000">
                          <a:solidFill>
                            <a:srgbClr val="000066"/>
                          </a:solidFill>
                          <a:latin typeface="Arial"/>
                          <a:ea typeface="Arial"/>
                          <a:cs typeface="Arial"/>
                          <a:sym typeface="Arial"/>
                        </a:rPr>
                        <a:t>Tên phương</a:t>
                      </a:r>
                      <a:r>
                        <a:rPr b="1" lang="en-US" sz="2000">
                          <a:solidFill>
                            <a:srgbClr val="000066"/>
                          </a:solidFill>
                          <a:latin typeface="Arial"/>
                          <a:ea typeface="Arial"/>
                          <a:cs typeface="Arial"/>
                          <a:sym typeface="Arial"/>
                        </a:rPr>
                        <a:t> thức</a:t>
                      </a:r>
                      <a:endParaRPr b="1" sz="2000">
                        <a:solidFill>
                          <a:srgbClr val="000066"/>
                        </a:solidFill>
                        <a:latin typeface="Arial"/>
                        <a:ea typeface="Arial"/>
                        <a:cs typeface="Arial"/>
                        <a:sym typeface="Arial"/>
                      </a:endParaRPr>
                    </a:p>
                  </a:txBody>
                  <a:tcPr marT="0" marB="0" marR="68575" marL="68575" anchor="ctr"/>
                </a:tc>
                <a:tc>
                  <a:txBody>
                    <a:bodyPr/>
                    <a:lstStyle/>
                    <a:p>
                      <a:pPr indent="0" lvl="0" marL="0" marR="0" rtl="0" algn="ctr">
                        <a:spcBef>
                          <a:spcPts val="0"/>
                        </a:spcBef>
                        <a:spcAft>
                          <a:spcPts val="0"/>
                        </a:spcAft>
                        <a:buNone/>
                      </a:pPr>
                      <a:r>
                        <a:rPr b="1" lang="en-US" sz="2000">
                          <a:solidFill>
                            <a:srgbClr val="000066"/>
                          </a:solidFill>
                          <a:latin typeface="Arial"/>
                          <a:ea typeface="Arial"/>
                          <a:cs typeface="Arial"/>
                          <a:sym typeface="Arial"/>
                        </a:rPr>
                        <a:t>Mô</a:t>
                      </a:r>
                      <a:r>
                        <a:rPr b="1" lang="en-US" sz="2000">
                          <a:solidFill>
                            <a:srgbClr val="000066"/>
                          </a:solidFill>
                          <a:latin typeface="Arial"/>
                          <a:ea typeface="Arial"/>
                          <a:cs typeface="Arial"/>
                          <a:sym typeface="Arial"/>
                        </a:rPr>
                        <a:t> tả</a:t>
                      </a:r>
                      <a:endParaRPr sz="2000">
                        <a:latin typeface="Arial"/>
                        <a:ea typeface="Arial"/>
                        <a:cs typeface="Arial"/>
                        <a:sym typeface="Arial"/>
                      </a:endParaRPr>
                    </a:p>
                  </a:txBody>
                  <a:tcPr marT="0" marB="0" marR="68575" marL="68575" anchor="ctr"/>
                </a:tc>
              </a:tr>
              <a:tr h="504050">
                <a:tc>
                  <a:txBody>
                    <a:bodyPr/>
                    <a:lstStyle/>
                    <a:p>
                      <a:pPr indent="0" lvl="0" marL="10160" marR="10160" rtl="0" algn="l">
                        <a:spcBef>
                          <a:spcPts val="0"/>
                        </a:spcBef>
                        <a:spcAft>
                          <a:spcPts val="0"/>
                        </a:spcAft>
                        <a:buNone/>
                      </a:pPr>
                      <a:r>
                        <a:rPr lang="en-US" sz="2000" u="sng">
                          <a:solidFill>
                            <a:srgbClr val="000000"/>
                          </a:solidFill>
                          <a:latin typeface="Arial"/>
                          <a:ea typeface="Arial"/>
                          <a:cs typeface="Arial"/>
                          <a:sym typeface="Arial"/>
                          <a:hlinkClick r:id="rId3">
                            <a:extLst>
                              <a:ext uri="{A12FA001-AC4F-418D-AE19-62706E023703}">
                                <ahyp:hlinkClr val="tx"/>
                              </a:ext>
                            </a:extLst>
                          </a:hlinkClick>
                        </a:rPr>
                        <a:t>UdpClient (IPEndPoint) </a:t>
                      </a:r>
                      <a:endParaRPr sz="2000">
                        <a:latin typeface="Arial"/>
                        <a:ea typeface="Arial"/>
                        <a:cs typeface="Arial"/>
                        <a:sym typeface="Arial"/>
                      </a:endParaRPr>
                    </a:p>
                  </a:txBody>
                  <a:tcPr marT="47625" marB="47625" marR="50175" marL="50175"/>
                </a:tc>
                <a:tc>
                  <a:txBody>
                    <a:bodyPr/>
                    <a:lstStyle/>
                    <a:p>
                      <a:pPr indent="0" lvl="0" marL="10160" marR="10160" rtl="0" algn="l">
                        <a:spcBef>
                          <a:spcPts val="0"/>
                        </a:spcBef>
                        <a:spcAft>
                          <a:spcPts val="0"/>
                        </a:spcAft>
                        <a:buNone/>
                      </a:pPr>
                      <a:r>
                        <a:rPr lang="en-US" sz="2000">
                          <a:solidFill>
                            <a:srgbClr val="000000"/>
                          </a:solidFill>
                          <a:latin typeface="Arial"/>
                          <a:ea typeface="Arial"/>
                          <a:cs typeface="Arial"/>
                          <a:sym typeface="Arial"/>
                        </a:rPr>
                        <a:t>Tạo một </a:t>
                      </a:r>
                      <a:r>
                        <a:rPr b="1" lang="en-US" sz="2000">
                          <a:solidFill>
                            <a:srgbClr val="000000"/>
                          </a:solidFill>
                          <a:latin typeface="Arial"/>
                          <a:ea typeface="Arial"/>
                          <a:cs typeface="Arial"/>
                          <a:sym typeface="Arial"/>
                        </a:rPr>
                        <a:t>UdpClient</a:t>
                      </a:r>
                      <a:r>
                        <a:rPr lang="en-US" sz="2000">
                          <a:solidFill>
                            <a:srgbClr val="000000"/>
                          </a:solidFill>
                          <a:latin typeface="Arial"/>
                          <a:ea typeface="Arial"/>
                          <a:cs typeface="Arial"/>
                          <a:sym typeface="Arial"/>
                        </a:rPr>
                        <a:t> và gắn (bind) một IPEndpoint (gán địa chỉ IP và cổng) cho nó.</a:t>
                      </a:r>
                      <a:endParaRPr sz="2000">
                        <a:latin typeface="Arial"/>
                        <a:ea typeface="Arial"/>
                        <a:cs typeface="Arial"/>
                        <a:sym typeface="Arial"/>
                      </a:endParaRPr>
                    </a:p>
                  </a:txBody>
                  <a:tcPr marT="47625" marB="47625" marR="50175" marL="50175"/>
                </a:tc>
              </a:tr>
              <a:tr h="784100">
                <a:tc>
                  <a:txBody>
                    <a:bodyPr/>
                    <a:lstStyle/>
                    <a:p>
                      <a:pPr indent="0" lvl="0" marL="10160" marR="10160" rtl="0" algn="l">
                        <a:spcBef>
                          <a:spcPts val="0"/>
                        </a:spcBef>
                        <a:spcAft>
                          <a:spcPts val="0"/>
                        </a:spcAft>
                        <a:buNone/>
                      </a:pPr>
                      <a:r>
                        <a:rPr lang="en-US" sz="2000" u="sng">
                          <a:solidFill>
                            <a:srgbClr val="000000"/>
                          </a:solidFill>
                          <a:latin typeface="Arial"/>
                          <a:ea typeface="Arial"/>
                          <a:cs typeface="Arial"/>
                          <a:sym typeface="Arial"/>
                          <a:hlinkClick r:id="rId4">
                            <a:extLst>
                              <a:ext uri="{A12FA001-AC4F-418D-AE19-62706E023703}">
                                <ahyp:hlinkClr val="tx"/>
                              </a:ext>
                            </a:extLst>
                          </a:hlinkClick>
                        </a:rPr>
                        <a:t>UdpClient (Int32, AddressFamily) </a:t>
                      </a:r>
                      <a:endParaRPr sz="2000">
                        <a:latin typeface="Arial"/>
                        <a:ea typeface="Arial"/>
                        <a:cs typeface="Arial"/>
                        <a:sym typeface="Arial"/>
                      </a:endParaRPr>
                    </a:p>
                  </a:txBody>
                  <a:tcPr marT="47625" marB="47625" marR="50175" marL="50175"/>
                </a:tc>
                <a:tc>
                  <a:txBody>
                    <a:bodyPr/>
                    <a:lstStyle/>
                    <a:p>
                      <a:pPr indent="0" lvl="0" marL="10160" marR="10160" rtl="0" algn="l">
                        <a:spcBef>
                          <a:spcPts val="0"/>
                        </a:spcBef>
                        <a:spcAft>
                          <a:spcPts val="0"/>
                        </a:spcAft>
                        <a:buNone/>
                      </a:pPr>
                      <a:r>
                        <a:rPr lang="en-US" sz="2000">
                          <a:solidFill>
                            <a:srgbClr val="000000"/>
                          </a:solidFill>
                          <a:latin typeface="Arial"/>
                          <a:ea typeface="Arial"/>
                          <a:cs typeface="Arial"/>
                          <a:sym typeface="Arial"/>
                        </a:rPr>
                        <a:t>Tạo một </a:t>
                      </a:r>
                      <a:r>
                        <a:rPr b="1" lang="en-US" sz="2000">
                          <a:solidFill>
                            <a:srgbClr val="000000"/>
                          </a:solidFill>
                          <a:latin typeface="Arial"/>
                          <a:ea typeface="Arial"/>
                          <a:cs typeface="Arial"/>
                          <a:sym typeface="Arial"/>
                        </a:rPr>
                        <a:t>UdpClient</a:t>
                      </a:r>
                      <a:r>
                        <a:rPr lang="en-US" sz="2000">
                          <a:solidFill>
                            <a:srgbClr val="000000"/>
                          </a:solidFill>
                          <a:latin typeface="Arial"/>
                          <a:ea typeface="Arial"/>
                          <a:cs typeface="Arial"/>
                          <a:sym typeface="Arial"/>
                        </a:rPr>
                        <a:t> và gán số hiệu cổng, AddressFamily</a:t>
                      </a:r>
                      <a:endParaRPr sz="2000">
                        <a:latin typeface="Arial"/>
                        <a:ea typeface="Arial"/>
                        <a:cs typeface="Arial"/>
                        <a:sym typeface="Arial"/>
                      </a:endParaRPr>
                    </a:p>
                  </a:txBody>
                  <a:tcPr marT="47625" marB="47625" marR="50175" marL="50175"/>
                </a:tc>
              </a:tr>
              <a:tr h="535700">
                <a:tc>
                  <a:txBody>
                    <a:bodyPr/>
                    <a:lstStyle/>
                    <a:p>
                      <a:pPr indent="0" lvl="0" marL="10160" marR="10160" rtl="0" algn="l">
                        <a:spcBef>
                          <a:spcPts val="0"/>
                        </a:spcBef>
                        <a:spcAft>
                          <a:spcPts val="0"/>
                        </a:spcAft>
                        <a:buNone/>
                      </a:pPr>
                      <a:r>
                        <a:rPr lang="en-US" sz="2000" u="sng">
                          <a:solidFill>
                            <a:srgbClr val="000000"/>
                          </a:solidFill>
                          <a:latin typeface="Arial"/>
                          <a:ea typeface="Arial"/>
                          <a:cs typeface="Arial"/>
                          <a:sym typeface="Arial"/>
                          <a:hlinkClick r:id="rId5">
                            <a:extLst>
                              <a:ext uri="{A12FA001-AC4F-418D-AE19-62706E023703}">
                                <ahyp:hlinkClr val="tx"/>
                              </a:ext>
                            </a:extLst>
                          </a:hlinkClick>
                        </a:rPr>
                        <a:t>UdpClient (Remotehost: String, Int32) </a:t>
                      </a:r>
                      <a:endParaRPr sz="2000">
                        <a:latin typeface="Arial"/>
                        <a:ea typeface="Arial"/>
                        <a:cs typeface="Arial"/>
                        <a:sym typeface="Arial"/>
                      </a:endParaRPr>
                    </a:p>
                  </a:txBody>
                  <a:tcPr marT="47625" marB="47625" marR="50175" marL="50175"/>
                </a:tc>
                <a:tc>
                  <a:txBody>
                    <a:bodyPr/>
                    <a:lstStyle/>
                    <a:p>
                      <a:pPr indent="0" lvl="0" marL="10160" marR="10160" rtl="0" algn="l">
                        <a:spcBef>
                          <a:spcPts val="0"/>
                        </a:spcBef>
                        <a:spcAft>
                          <a:spcPts val="0"/>
                        </a:spcAft>
                        <a:buNone/>
                      </a:pPr>
                      <a:r>
                        <a:rPr lang="en-US" sz="2000">
                          <a:solidFill>
                            <a:srgbClr val="000000"/>
                          </a:solidFill>
                          <a:latin typeface="Arial"/>
                          <a:ea typeface="Arial"/>
                          <a:cs typeface="Arial"/>
                          <a:sym typeface="Arial"/>
                        </a:rPr>
                        <a:t>Tạo một </a:t>
                      </a:r>
                      <a:r>
                        <a:rPr b="1" lang="en-US" sz="2000">
                          <a:solidFill>
                            <a:srgbClr val="000000"/>
                          </a:solidFill>
                          <a:latin typeface="Arial"/>
                          <a:ea typeface="Arial"/>
                          <a:cs typeface="Arial"/>
                          <a:sym typeface="Arial"/>
                        </a:rPr>
                        <a:t>UdpClient</a:t>
                      </a:r>
                      <a:r>
                        <a:rPr lang="en-US" sz="2000">
                          <a:solidFill>
                            <a:srgbClr val="000000"/>
                          </a:solidFill>
                          <a:latin typeface="Arial"/>
                          <a:ea typeface="Arial"/>
                          <a:cs typeface="Arial"/>
                          <a:sym typeface="Arial"/>
                        </a:rPr>
                        <a:t> và thiết lập với  một trạm từ xa mặc định. </a:t>
                      </a:r>
                      <a:endParaRPr sz="2000">
                        <a:latin typeface="Arial"/>
                        <a:ea typeface="Arial"/>
                        <a:cs typeface="Arial"/>
                        <a:sym typeface="Arial"/>
                      </a:endParaRPr>
                    </a:p>
                  </a:txBody>
                  <a:tcPr marT="47625" marB="47625" marR="50175" marL="50175"/>
                </a:tc>
              </a:tr>
              <a:tr h="535700">
                <a:tc>
                  <a:txBody>
                    <a:bodyPr/>
                    <a:lstStyle/>
                    <a:p>
                      <a:pPr indent="0" lvl="0" marL="10160" marR="10160" rtl="0" algn="l">
                        <a:spcBef>
                          <a:spcPts val="0"/>
                        </a:spcBef>
                        <a:spcAft>
                          <a:spcPts val="0"/>
                        </a:spcAft>
                        <a:buNone/>
                      </a:pPr>
                      <a:r>
                        <a:rPr lang="en-US" sz="2000" u="sng">
                          <a:solidFill>
                            <a:srgbClr val="000000"/>
                          </a:solidFill>
                          <a:latin typeface="Arial"/>
                          <a:ea typeface="Arial"/>
                          <a:cs typeface="Arial"/>
                          <a:sym typeface="Arial"/>
                          <a:hlinkClick r:id="rId6">
                            <a:extLst>
                              <a:ext uri="{A12FA001-AC4F-418D-AE19-62706E023703}">
                                <ahyp:hlinkClr val="tx"/>
                              </a:ext>
                            </a:extLst>
                          </a:hlinkClick>
                        </a:rPr>
                        <a:t>UdpClient (IPEndPoint) </a:t>
                      </a:r>
                      <a:endParaRPr sz="2000">
                        <a:latin typeface="Arial"/>
                        <a:ea typeface="Arial"/>
                        <a:cs typeface="Arial"/>
                        <a:sym typeface="Arial"/>
                      </a:endParaRPr>
                    </a:p>
                  </a:txBody>
                  <a:tcPr marT="47625" marB="47625" marR="50175" marL="50175"/>
                </a:tc>
                <a:tc>
                  <a:txBody>
                    <a:bodyPr/>
                    <a:lstStyle/>
                    <a:p>
                      <a:pPr indent="0" lvl="0" marL="10160" marR="10160" rtl="0" algn="l">
                        <a:spcBef>
                          <a:spcPts val="0"/>
                        </a:spcBef>
                        <a:spcAft>
                          <a:spcPts val="0"/>
                        </a:spcAft>
                        <a:buNone/>
                      </a:pPr>
                      <a:r>
                        <a:rPr lang="en-US" sz="2000">
                          <a:solidFill>
                            <a:srgbClr val="000000"/>
                          </a:solidFill>
                          <a:latin typeface="Arial"/>
                          <a:ea typeface="Arial"/>
                          <a:cs typeface="Arial"/>
                          <a:sym typeface="Arial"/>
                        </a:rPr>
                        <a:t> Tạo một </a:t>
                      </a:r>
                      <a:r>
                        <a:rPr b="1" lang="en-US" sz="2000">
                          <a:solidFill>
                            <a:srgbClr val="000000"/>
                          </a:solidFill>
                          <a:latin typeface="Arial"/>
                          <a:ea typeface="Arial"/>
                          <a:cs typeface="Arial"/>
                          <a:sym typeface="Arial"/>
                        </a:rPr>
                        <a:t>UdpClient</a:t>
                      </a:r>
                      <a:r>
                        <a:rPr lang="en-US" sz="2000">
                          <a:solidFill>
                            <a:srgbClr val="000000"/>
                          </a:solidFill>
                          <a:latin typeface="Arial"/>
                          <a:ea typeface="Arial"/>
                          <a:cs typeface="Arial"/>
                          <a:sym typeface="Arial"/>
                        </a:rPr>
                        <a:t> và gắn (bind) một IPEndpoint (gán địa chỉ IP và cổng) cho nó.</a:t>
                      </a:r>
                      <a:endParaRPr sz="2000">
                        <a:latin typeface="Arial"/>
                        <a:ea typeface="Arial"/>
                        <a:cs typeface="Arial"/>
                        <a:sym typeface="Arial"/>
                      </a:endParaRPr>
                    </a:p>
                  </a:txBody>
                  <a:tcPr marT="47625" marB="47625" marR="50175" marL="50175"/>
                </a:tc>
              </a:tr>
            </a:tbl>
          </a:graphicData>
        </a:graphic>
      </p:graphicFrame>
      <p:sp>
        <p:nvSpPr>
          <p:cNvPr id="440" name="Google Shape;440;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441" name="Google Shape;441;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442" name="Google Shape;442;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Đồ án môn học</a:t>
            </a:r>
            <a:endParaRPr/>
          </a:p>
        </p:txBody>
      </p:sp>
      <p:sp>
        <p:nvSpPr>
          <p:cNvPr id="114" name="Google Shape;114;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Đánh giá:</a:t>
            </a:r>
            <a:endParaRPr/>
          </a:p>
          <a:p>
            <a:pPr indent="-285750" lvl="1" marL="742950" rtl="0" algn="l">
              <a:spcBef>
                <a:spcPts val="518"/>
              </a:spcBef>
              <a:spcAft>
                <a:spcPts val="0"/>
              </a:spcAft>
              <a:buClr>
                <a:schemeClr val="dk1"/>
              </a:buClr>
              <a:buSzPct val="100000"/>
              <a:buChar char="–"/>
            </a:pPr>
            <a:r>
              <a:rPr lang="en-US"/>
              <a:t>Báo cáo giữa kì: deadline 17/4/2023</a:t>
            </a:r>
            <a:endParaRPr/>
          </a:p>
          <a:p>
            <a:pPr indent="-228600" lvl="2" marL="1143000" rtl="0" algn="l">
              <a:spcBef>
                <a:spcPts val="444"/>
              </a:spcBef>
              <a:spcAft>
                <a:spcPts val="0"/>
              </a:spcAft>
              <a:buClr>
                <a:schemeClr val="dk1"/>
              </a:buClr>
              <a:buSzPct val="100000"/>
              <a:buChar char="•"/>
            </a:pPr>
            <a:r>
              <a:rPr lang="en-US"/>
              <a:t>Các nhóm nộp báo cáo </a:t>
            </a:r>
            <a:endParaRPr/>
          </a:p>
          <a:p>
            <a:pPr indent="-228600" lvl="2" marL="1143000" rtl="0" algn="l">
              <a:spcBef>
                <a:spcPts val="444"/>
              </a:spcBef>
              <a:spcAft>
                <a:spcPts val="0"/>
              </a:spcAft>
              <a:buClr>
                <a:schemeClr val="dk1"/>
              </a:buClr>
              <a:buSzPct val="100000"/>
              <a:buChar char="•"/>
            </a:pPr>
            <a:r>
              <a:rPr lang="en-US"/>
              <a:t>Dùng draw.io để phát thảo kiến trúc hệ thống, GUI, flow của app, use case.</a:t>
            </a:r>
            <a:endParaRPr/>
          </a:p>
          <a:p>
            <a:pPr indent="-228600" lvl="2" marL="1143000" rtl="0" algn="l">
              <a:spcBef>
                <a:spcPts val="444"/>
              </a:spcBef>
              <a:spcAft>
                <a:spcPts val="0"/>
              </a:spcAft>
              <a:buClr>
                <a:schemeClr val="dk1"/>
              </a:buClr>
              <a:buSzPct val="100000"/>
              <a:buChar char="•"/>
            </a:pPr>
            <a:r>
              <a:rPr lang="en-US"/>
              <a:t>Bảng phân công công việc</a:t>
            </a:r>
            <a:endParaRPr/>
          </a:p>
          <a:p>
            <a:pPr indent="-228600" lvl="2" marL="1143000" rtl="0" algn="l">
              <a:spcBef>
                <a:spcPts val="444"/>
              </a:spcBef>
              <a:spcAft>
                <a:spcPts val="0"/>
              </a:spcAft>
              <a:buClr>
                <a:schemeClr val="dk1"/>
              </a:buClr>
              <a:buSzPct val="100000"/>
              <a:buChar char="•"/>
            </a:pPr>
            <a:r>
              <a:rPr lang="en-US"/>
              <a:t>Nhớ ghi lại thông tin liên lạc của nhóm trưởng</a:t>
            </a:r>
            <a:endParaRPr/>
          </a:p>
          <a:p>
            <a:pPr indent="-285750" lvl="1" marL="742950" rtl="0" algn="l">
              <a:spcBef>
                <a:spcPts val="518"/>
              </a:spcBef>
              <a:spcAft>
                <a:spcPts val="0"/>
              </a:spcAft>
              <a:buClr>
                <a:schemeClr val="dk1"/>
              </a:buClr>
              <a:buSzPct val="100000"/>
              <a:buChar char="–"/>
            </a:pPr>
            <a:r>
              <a:rPr lang="en-US"/>
              <a:t>Báo cáo cuối kì: dự kiến tuần cuối tháng 5/2023</a:t>
            </a:r>
            <a:endParaRPr/>
          </a:p>
          <a:p>
            <a:pPr indent="-228600" lvl="2" marL="1143000" rtl="0" algn="l">
              <a:spcBef>
                <a:spcPts val="444"/>
              </a:spcBef>
              <a:spcAft>
                <a:spcPts val="0"/>
              </a:spcAft>
              <a:buClr>
                <a:schemeClr val="dk1"/>
              </a:buClr>
              <a:buSzPct val="100000"/>
              <a:buChar char="•"/>
            </a:pPr>
            <a:r>
              <a:rPr lang="en-US"/>
              <a:t>Các nhóm nộp báo cáo + mã nguồn ứng dụng</a:t>
            </a:r>
            <a:endParaRPr/>
          </a:p>
          <a:p>
            <a:pPr indent="-228600" lvl="2" marL="1143000" rtl="0" algn="l">
              <a:spcBef>
                <a:spcPts val="444"/>
              </a:spcBef>
              <a:spcAft>
                <a:spcPts val="0"/>
              </a:spcAft>
              <a:buClr>
                <a:schemeClr val="dk1"/>
              </a:buClr>
              <a:buSzPct val="100000"/>
              <a:buChar char="•"/>
            </a:pPr>
            <a:r>
              <a:rPr lang="en-US"/>
              <a:t>Vấn đáp trực tiếp với giảng viên</a:t>
            </a:r>
            <a:endParaRPr/>
          </a:p>
          <a:p>
            <a:pPr indent="-228600" lvl="2" marL="1143000" rtl="0" algn="l">
              <a:spcBef>
                <a:spcPts val="444"/>
              </a:spcBef>
              <a:spcAft>
                <a:spcPts val="0"/>
              </a:spcAft>
              <a:buClr>
                <a:schemeClr val="dk1"/>
              </a:buClr>
              <a:buSzPct val="100000"/>
              <a:buChar char="•"/>
            </a:pPr>
            <a:r>
              <a:rPr lang="en-US"/>
              <a:t>Mã nguồn phải được quản lý bằng Git(git bash, source tree)</a:t>
            </a:r>
            <a:endParaRPr/>
          </a:p>
        </p:txBody>
      </p:sp>
      <p:sp>
        <p:nvSpPr>
          <p:cNvPr id="115" name="Google Shape;115;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116" name="Google Shape;116;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117" name="Google Shape;117;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Lớp UDPClient: các thành viên</a:t>
            </a:r>
            <a:endParaRPr/>
          </a:p>
        </p:txBody>
      </p:sp>
      <p:graphicFrame>
        <p:nvGraphicFramePr>
          <p:cNvPr id="448" name="Google Shape;448;p40"/>
          <p:cNvGraphicFramePr/>
          <p:nvPr/>
        </p:nvGraphicFramePr>
        <p:xfrm>
          <a:off x="539552" y="1556793"/>
          <a:ext cx="3000000" cy="3000000"/>
        </p:xfrm>
        <a:graphic>
          <a:graphicData uri="http://schemas.openxmlformats.org/drawingml/2006/table">
            <a:tbl>
              <a:tblPr bandRow="1" firstRow="1">
                <a:noFill/>
                <a:tableStyleId>{878088F9-F3BA-4FB7-B542-9D7C856BDA4D}</a:tableStyleId>
              </a:tblPr>
              <a:tblGrid>
                <a:gridCol w="2160250"/>
                <a:gridCol w="5904650"/>
              </a:tblGrid>
              <a:tr h="504050">
                <a:tc>
                  <a:txBody>
                    <a:bodyPr/>
                    <a:lstStyle/>
                    <a:p>
                      <a:pPr indent="0" lvl="0" marL="0" marR="0" rtl="0" algn="ctr">
                        <a:spcBef>
                          <a:spcPts val="0"/>
                        </a:spcBef>
                        <a:spcAft>
                          <a:spcPts val="0"/>
                        </a:spcAft>
                        <a:buNone/>
                      </a:pPr>
                      <a:r>
                        <a:rPr b="1" lang="en-US" sz="2000">
                          <a:solidFill>
                            <a:srgbClr val="000066"/>
                          </a:solidFill>
                          <a:latin typeface="Arial"/>
                          <a:ea typeface="Arial"/>
                          <a:cs typeface="Arial"/>
                          <a:sym typeface="Arial"/>
                        </a:rPr>
                        <a:t>Tên phương</a:t>
                      </a:r>
                      <a:r>
                        <a:rPr b="1" lang="en-US" sz="2000">
                          <a:solidFill>
                            <a:srgbClr val="000066"/>
                          </a:solidFill>
                          <a:latin typeface="Arial"/>
                          <a:ea typeface="Arial"/>
                          <a:cs typeface="Arial"/>
                          <a:sym typeface="Arial"/>
                        </a:rPr>
                        <a:t> thức</a:t>
                      </a:r>
                      <a:endParaRPr b="1" sz="2000">
                        <a:solidFill>
                          <a:srgbClr val="000066"/>
                        </a:solidFill>
                        <a:latin typeface="Arial"/>
                        <a:ea typeface="Arial"/>
                        <a:cs typeface="Arial"/>
                        <a:sym typeface="Arial"/>
                      </a:endParaRPr>
                    </a:p>
                  </a:txBody>
                  <a:tcPr marT="0" marB="0" marR="68575" marL="68575" anchor="ctr"/>
                </a:tc>
                <a:tc>
                  <a:txBody>
                    <a:bodyPr/>
                    <a:lstStyle/>
                    <a:p>
                      <a:pPr indent="0" lvl="0" marL="0" marR="0" rtl="0" algn="ctr">
                        <a:spcBef>
                          <a:spcPts val="0"/>
                        </a:spcBef>
                        <a:spcAft>
                          <a:spcPts val="0"/>
                        </a:spcAft>
                        <a:buNone/>
                      </a:pPr>
                      <a:r>
                        <a:rPr b="1" lang="en-US" sz="2000">
                          <a:solidFill>
                            <a:srgbClr val="000066"/>
                          </a:solidFill>
                          <a:latin typeface="Arial"/>
                          <a:ea typeface="Arial"/>
                          <a:cs typeface="Arial"/>
                          <a:sym typeface="Arial"/>
                        </a:rPr>
                        <a:t>Mô</a:t>
                      </a:r>
                      <a:r>
                        <a:rPr b="1" lang="en-US" sz="2000">
                          <a:solidFill>
                            <a:srgbClr val="000066"/>
                          </a:solidFill>
                          <a:latin typeface="Arial"/>
                          <a:ea typeface="Arial"/>
                          <a:cs typeface="Arial"/>
                          <a:sym typeface="Arial"/>
                        </a:rPr>
                        <a:t> tả</a:t>
                      </a:r>
                      <a:endParaRPr sz="2000">
                        <a:latin typeface="Arial"/>
                        <a:ea typeface="Arial"/>
                        <a:cs typeface="Arial"/>
                        <a:sym typeface="Arial"/>
                      </a:endParaRPr>
                    </a:p>
                  </a:txBody>
                  <a:tcPr marT="0" marB="0" marR="68575" marL="68575" anchor="ctr"/>
                </a:tc>
              </a:tr>
              <a:tr h="504050">
                <a:tc>
                  <a:txBody>
                    <a:bodyPr/>
                    <a:lstStyle/>
                    <a:p>
                      <a:pPr indent="0" lvl="0" marL="10160" marR="10160" rtl="0" algn="l">
                        <a:spcBef>
                          <a:spcPts val="0"/>
                        </a:spcBef>
                        <a:spcAft>
                          <a:spcPts val="0"/>
                        </a:spcAft>
                        <a:buNone/>
                      </a:pPr>
                      <a:r>
                        <a:rPr lang="en-US" sz="1800" u="sng">
                          <a:solidFill>
                            <a:srgbClr val="000000"/>
                          </a:solidFill>
                          <a:latin typeface="Arial"/>
                          <a:ea typeface="Arial"/>
                          <a:cs typeface="Arial"/>
                          <a:sym typeface="Arial"/>
                          <a:hlinkClick r:id="rId3">
                            <a:extLst>
                              <a:ext uri="{A12FA001-AC4F-418D-AE19-62706E023703}">
                                <ahyp:hlinkClr val="tx"/>
                              </a:ext>
                            </a:extLst>
                          </a:hlinkClick>
                        </a:rPr>
                        <a:t>BeginReceive</a:t>
                      </a:r>
                      <a:r>
                        <a:rPr lang="en-US" sz="1800">
                          <a:solidFill>
                            <a:srgbClr val="000000"/>
                          </a:solidFill>
                          <a:latin typeface="Arial"/>
                          <a:ea typeface="Arial"/>
                          <a:cs typeface="Arial"/>
                          <a:sym typeface="Arial"/>
                        </a:rPr>
                        <a:t> </a:t>
                      </a:r>
                      <a:endParaRPr sz="1800">
                        <a:latin typeface="Arial"/>
                        <a:ea typeface="Arial"/>
                        <a:cs typeface="Arial"/>
                        <a:sym typeface="Arial"/>
                      </a:endParaRPr>
                    </a:p>
                  </a:txBody>
                  <a:tcPr marT="47625" marB="47625" marR="50175" marL="50175"/>
                </a:tc>
                <a:tc>
                  <a:txBody>
                    <a:bodyPr/>
                    <a:lstStyle/>
                    <a:p>
                      <a:pPr indent="0" lvl="0" marL="10160" marR="10160" rtl="0" algn="l">
                        <a:spcBef>
                          <a:spcPts val="0"/>
                        </a:spcBef>
                        <a:spcAft>
                          <a:spcPts val="0"/>
                        </a:spcAft>
                        <a:buNone/>
                      </a:pPr>
                      <a:r>
                        <a:rPr lang="en-US" sz="1800">
                          <a:solidFill>
                            <a:srgbClr val="000000"/>
                          </a:solidFill>
                          <a:latin typeface="Arial"/>
                          <a:ea typeface="Arial"/>
                          <a:cs typeface="Arial"/>
                          <a:sym typeface="Arial"/>
                        </a:rPr>
                        <a:t>Nhận dữ liệu không đồng bộ từ máy ở xa. </a:t>
                      </a:r>
                      <a:endParaRPr sz="1800">
                        <a:latin typeface="Arial"/>
                        <a:ea typeface="Arial"/>
                        <a:cs typeface="Arial"/>
                        <a:sym typeface="Arial"/>
                      </a:endParaRPr>
                    </a:p>
                  </a:txBody>
                  <a:tcPr marT="47625" marB="47625" marR="50175" marL="50175"/>
                </a:tc>
              </a:tr>
              <a:tr h="432050">
                <a:tc>
                  <a:txBody>
                    <a:bodyPr/>
                    <a:lstStyle/>
                    <a:p>
                      <a:pPr indent="0" lvl="0" marL="10160" marR="10160" rtl="0" algn="l">
                        <a:spcBef>
                          <a:spcPts val="0"/>
                        </a:spcBef>
                        <a:spcAft>
                          <a:spcPts val="0"/>
                        </a:spcAft>
                        <a:buNone/>
                      </a:pPr>
                      <a:r>
                        <a:rPr lang="en-US" sz="1800" u="sng">
                          <a:solidFill>
                            <a:srgbClr val="000000"/>
                          </a:solidFill>
                          <a:latin typeface="Arial"/>
                          <a:ea typeface="Arial"/>
                          <a:cs typeface="Arial"/>
                          <a:sym typeface="Arial"/>
                          <a:hlinkClick r:id="rId4">
                            <a:extLst>
                              <a:ext uri="{A12FA001-AC4F-418D-AE19-62706E023703}">
                                <ahyp:hlinkClr val="tx"/>
                              </a:ext>
                            </a:extLst>
                          </a:hlinkClick>
                        </a:rPr>
                        <a:t>BeginSend</a:t>
                      </a:r>
                      <a:r>
                        <a:rPr lang="en-US" sz="1800">
                          <a:solidFill>
                            <a:srgbClr val="000000"/>
                          </a:solidFill>
                          <a:latin typeface="Arial"/>
                          <a:ea typeface="Arial"/>
                          <a:cs typeface="Arial"/>
                          <a:sym typeface="Arial"/>
                        </a:rPr>
                        <a:t> </a:t>
                      </a:r>
                      <a:endParaRPr sz="1800">
                        <a:latin typeface="Arial"/>
                        <a:ea typeface="Arial"/>
                        <a:cs typeface="Arial"/>
                        <a:sym typeface="Arial"/>
                      </a:endParaRPr>
                    </a:p>
                  </a:txBody>
                  <a:tcPr marT="47625" marB="47625" marR="50175" marL="50175"/>
                </a:tc>
                <a:tc>
                  <a:txBody>
                    <a:bodyPr/>
                    <a:lstStyle/>
                    <a:p>
                      <a:pPr indent="0" lvl="0" marL="10160" marR="10160" rtl="0" algn="l">
                        <a:spcBef>
                          <a:spcPts val="0"/>
                        </a:spcBef>
                        <a:spcAft>
                          <a:spcPts val="0"/>
                        </a:spcAft>
                        <a:buNone/>
                      </a:pPr>
                      <a:r>
                        <a:rPr lang="en-US" sz="1800">
                          <a:solidFill>
                            <a:srgbClr val="000000"/>
                          </a:solidFill>
                          <a:latin typeface="Arial"/>
                          <a:ea typeface="Arial"/>
                          <a:cs typeface="Arial"/>
                          <a:sym typeface="Arial"/>
                        </a:rPr>
                        <a:t>Gửi không đồng bộ dữ liệu tới máy ở xa</a:t>
                      </a:r>
                      <a:endParaRPr sz="1800">
                        <a:latin typeface="Arial"/>
                        <a:ea typeface="Arial"/>
                        <a:cs typeface="Arial"/>
                        <a:sym typeface="Arial"/>
                      </a:endParaRPr>
                    </a:p>
                  </a:txBody>
                  <a:tcPr marT="47625" marB="47625" marR="50175" marL="50175"/>
                </a:tc>
              </a:tr>
              <a:tr h="360050">
                <a:tc>
                  <a:txBody>
                    <a:bodyPr/>
                    <a:lstStyle/>
                    <a:p>
                      <a:pPr indent="0" lvl="0" marL="10160" marR="10160" rtl="0" algn="l">
                        <a:spcBef>
                          <a:spcPts val="0"/>
                        </a:spcBef>
                        <a:spcAft>
                          <a:spcPts val="0"/>
                        </a:spcAft>
                        <a:buNone/>
                      </a:pPr>
                      <a:r>
                        <a:rPr lang="en-US" sz="1800" u="sng">
                          <a:solidFill>
                            <a:srgbClr val="000000"/>
                          </a:solidFill>
                          <a:latin typeface="Arial"/>
                          <a:ea typeface="Arial"/>
                          <a:cs typeface="Arial"/>
                          <a:sym typeface="Arial"/>
                          <a:hlinkClick r:id="rId5">
                            <a:extLst>
                              <a:ext uri="{A12FA001-AC4F-418D-AE19-62706E023703}">
                                <ahyp:hlinkClr val="tx"/>
                              </a:ext>
                            </a:extLst>
                          </a:hlinkClick>
                        </a:rPr>
                        <a:t>Close</a:t>
                      </a:r>
                      <a:r>
                        <a:rPr lang="en-US" sz="1800">
                          <a:solidFill>
                            <a:srgbClr val="000000"/>
                          </a:solidFill>
                          <a:latin typeface="Arial"/>
                          <a:ea typeface="Arial"/>
                          <a:cs typeface="Arial"/>
                          <a:sym typeface="Arial"/>
                        </a:rPr>
                        <a:t> </a:t>
                      </a:r>
                      <a:endParaRPr sz="1800">
                        <a:latin typeface="Arial"/>
                        <a:ea typeface="Arial"/>
                        <a:cs typeface="Arial"/>
                        <a:sym typeface="Arial"/>
                      </a:endParaRPr>
                    </a:p>
                  </a:txBody>
                  <a:tcPr marT="47625" marB="47625" marR="50175" marL="50175"/>
                </a:tc>
                <a:tc>
                  <a:txBody>
                    <a:bodyPr/>
                    <a:lstStyle/>
                    <a:p>
                      <a:pPr indent="0" lvl="0" marL="10160" marR="10160" rtl="0" algn="l">
                        <a:spcBef>
                          <a:spcPts val="0"/>
                        </a:spcBef>
                        <a:spcAft>
                          <a:spcPts val="0"/>
                        </a:spcAft>
                        <a:buNone/>
                      </a:pPr>
                      <a:r>
                        <a:rPr lang="en-US" sz="1800">
                          <a:solidFill>
                            <a:srgbClr val="000000"/>
                          </a:solidFill>
                          <a:latin typeface="Arial"/>
                          <a:ea typeface="Arial"/>
                          <a:cs typeface="Arial"/>
                          <a:sym typeface="Arial"/>
                        </a:rPr>
                        <a:t>Đóng kết nối.</a:t>
                      </a:r>
                      <a:endParaRPr sz="1800">
                        <a:latin typeface="Arial"/>
                        <a:ea typeface="Arial"/>
                        <a:cs typeface="Arial"/>
                        <a:sym typeface="Arial"/>
                      </a:endParaRPr>
                    </a:p>
                  </a:txBody>
                  <a:tcPr marT="47625" marB="47625" marR="50175" marL="50175"/>
                </a:tc>
              </a:tr>
              <a:tr h="360050">
                <a:tc>
                  <a:txBody>
                    <a:bodyPr/>
                    <a:lstStyle/>
                    <a:p>
                      <a:pPr indent="0" lvl="0" marL="10160" marR="10160" rtl="0" algn="l">
                        <a:spcBef>
                          <a:spcPts val="0"/>
                        </a:spcBef>
                        <a:spcAft>
                          <a:spcPts val="0"/>
                        </a:spcAft>
                        <a:buNone/>
                      </a:pPr>
                      <a:r>
                        <a:rPr lang="en-US" sz="1800" u="sng">
                          <a:solidFill>
                            <a:srgbClr val="000000"/>
                          </a:solidFill>
                          <a:latin typeface="Arial"/>
                          <a:ea typeface="Arial"/>
                          <a:cs typeface="Arial"/>
                          <a:sym typeface="Arial"/>
                          <a:hlinkClick r:id="rId6">
                            <a:extLst>
                              <a:ext uri="{A12FA001-AC4F-418D-AE19-62706E023703}">
                                <ahyp:hlinkClr val="tx"/>
                              </a:ext>
                            </a:extLst>
                          </a:hlinkClick>
                        </a:rPr>
                        <a:t>Connect</a:t>
                      </a:r>
                      <a:r>
                        <a:rPr lang="en-US" sz="1800">
                          <a:solidFill>
                            <a:srgbClr val="000000"/>
                          </a:solidFill>
                          <a:latin typeface="Arial"/>
                          <a:ea typeface="Arial"/>
                          <a:cs typeface="Arial"/>
                          <a:sym typeface="Arial"/>
                        </a:rPr>
                        <a:t> </a:t>
                      </a:r>
                      <a:endParaRPr sz="1800">
                        <a:latin typeface="Arial"/>
                        <a:ea typeface="Arial"/>
                        <a:cs typeface="Arial"/>
                        <a:sym typeface="Arial"/>
                      </a:endParaRPr>
                    </a:p>
                  </a:txBody>
                  <a:tcPr marT="47625" marB="47625" marR="50175" marL="50175"/>
                </a:tc>
                <a:tc>
                  <a:txBody>
                    <a:bodyPr/>
                    <a:lstStyle/>
                    <a:p>
                      <a:pPr indent="0" lvl="0" marL="10160" marR="10160" rtl="0" algn="l">
                        <a:spcBef>
                          <a:spcPts val="0"/>
                        </a:spcBef>
                        <a:spcAft>
                          <a:spcPts val="0"/>
                        </a:spcAft>
                        <a:buNone/>
                      </a:pPr>
                      <a:r>
                        <a:rPr lang="en-US" sz="1800">
                          <a:solidFill>
                            <a:srgbClr val="000000"/>
                          </a:solidFill>
                          <a:latin typeface="Arial"/>
                          <a:ea typeface="Arial"/>
                          <a:cs typeface="Arial"/>
                          <a:sym typeface="Arial"/>
                        </a:rPr>
                        <a:t>Thiết lập một Default remote host.</a:t>
                      </a:r>
                      <a:endParaRPr sz="1800">
                        <a:latin typeface="Arial"/>
                        <a:ea typeface="Arial"/>
                        <a:cs typeface="Arial"/>
                        <a:sym typeface="Arial"/>
                      </a:endParaRPr>
                    </a:p>
                  </a:txBody>
                  <a:tcPr marT="47625" marB="47625" marR="50175" marL="50175"/>
                </a:tc>
              </a:tr>
              <a:tr h="360050">
                <a:tc>
                  <a:txBody>
                    <a:bodyPr/>
                    <a:lstStyle/>
                    <a:p>
                      <a:pPr indent="0" lvl="0" marL="10160" marR="10160" rtl="0" algn="l">
                        <a:spcBef>
                          <a:spcPts val="0"/>
                        </a:spcBef>
                        <a:spcAft>
                          <a:spcPts val="0"/>
                        </a:spcAft>
                        <a:buNone/>
                      </a:pPr>
                      <a:r>
                        <a:rPr lang="en-US" sz="1800" u="sng">
                          <a:solidFill>
                            <a:srgbClr val="000000"/>
                          </a:solidFill>
                          <a:latin typeface="Arial"/>
                          <a:ea typeface="Arial"/>
                          <a:cs typeface="Arial"/>
                          <a:sym typeface="Arial"/>
                          <a:hlinkClick r:id="rId7">
                            <a:extLst>
                              <a:ext uri="{A12FA001-AC4F-418D-AE19-62706E023703}">
                                <ahyp:hlinkClr val="tx"/>
                              </a:ext>
                            </a:extLst>
                          </a:hlinkClick>
                        </a:rPr>
                        <a:t>EndReceive</a:t>
                      </a:r>
                      <a:r>
                        <a:rPr lang="en-US" sz="1800">
                          <a:solidFill>
                            <a:srgbClr val="000000"/>
                          </a:solidFill>
                          <a:latin typeface="Arial"/>
                          <a:ea typeface="Arial"/>
                          <a:cs typeface="Arial"/>
                          <a:sym typeface="Arial"/>
                        </a:rPr>
                        <a:t> </a:t>
                      </a:r>
                      <a:endParaRPr sz="1800">
                        <a:latin typeface="Arial"/>
                        <a:ea typeface="Arial"/>
                        <a:cs typeface="Arial"/>
                        <a:sym typeface="Arial"/>
                      </a:endParaRPr>
                    </a:p>
                  </a:txBody>
                  <a:tcPr marT="47625" marB="47625" marR="50175" marL="50175"/>
                </a:tc>
                <a:tc>
                  <a:txBody>
                    <a:bodyPr/>
                    <a:lstStyle/>
                    <a:p>
                      <a:pPr indent="0" lvl="0" marL="10160" marR="10160" rtl="0" algn="l">
                        <a:spcBef>
                          <a:spcPts val="0"/>
                        </a:spcBef>
                        <a:spcAft>
                          <a:spcPts val="0"/>
                        </a:spcAft>
                        <a:buNone/>
                      </a:pPr>
                      <a:r>
                        <a:rPr lang="en-US" sz="1800">
                          <a:solidFill>
                            <a:srgbClr val="000000"/>
                          </a:solidFill>
                          <a:latin typeface="Arial"/>
                          <a:ea typeface="Arial"/>
                          <a:cs typeface="Arial"/>
                          <a:sym typeface="Arial"/>
                        </a:rPr>
                        <a:t>Kết thúc nhận dữ liệu không đồng bộ ở trên</a:t>
                      </a:r>
                      <a:endParaRPr sz="1800">
                        <a:latin typeface="Arial"/>
                        <a:ea typeface="Arial"/>
                        <a:cs typeface="Arial"/>
                        <a:sym typeface="Arial"/>
                      </a:endParaRPr>
                    </a:p>
                  </a:txBody>
                  <a:tcPr marT="47625" marB="47625" marR="50175" marL="50175"/>
                </a:tc>
              </a:tr>
              <a:tr h="288025">
                <a:tc>
                  <a:txBody>
                    <a:bodyPr/>
                    <a:lstStyle/>
                    <a:p>
                      <a:pPr indent="0" lvl="0" marL="10160" marR="10160" rtl="0" algn="l">
                        <a:spcBef>
                          <a:spcPts val="0"/>
                        </a:spcBef>
                        <a:spcAft>
                          <a:spcPts val="0"/>
                        </a:spcAft>
                        <a:buNone/>
                      </a:pPr>
                      <a:r>
                        <a:rPr lang="en-US" sz="1800" u="sng">
                          <a:solidFill>
                            <a:srgbClr val="000000"/>
                          </a:solidFill>
                          <a:latin typeface="Arial"/>
                          <a:ea typeface="Arial"/>
                          <a:cs typeface="Arial"/>
                          <a:sym typeface="Arial"/>
                          <a:hlinkClick r:id="rId8">
                            <a:extLst>
                              <a:ext uri="{A12FA001-AC4F-418D-AE19-62706E023703}">
                                <ahyp:hlinkClr val="tx"/>
                              </a:ext>
                            </a:extLst>
                          </a:hlinkClick>
                        </a:rPr>
                        <a:t>EndSend</a:t>
                      </a:r>
                      <a:r>
                        <a:rPr lang="en-US" sz="1800">
                          <a:solidFill>
                            <a:srgbClr val="000000"/>
                          </a:solidFill>
                          <a:latin typeface="Arial"/>
                          <a:ea typeface="Arial"/>
                          <a:cs typeface="Arial"/>
                          <a:sym typeface="Arial"/>
                        </a:rPr>
                        <a:t> </a:t>
                      </a:r>
                      <a:endParaRPr sz="1800">
                        <a:latin typeface="Arial"/>
                        <a:ea typeface="Arial"/>
                        <a:cs typeface="Arial"/>
                        <a:sym typeface="Arial"/>
                      </a:endParaRPr>
                    </a:p>
                  </a:txBody>
                  <a:tcPr marT="47625" marB="47625" marR="50175" marL="50175"/>
                </a:tc>
                <a:tc>
                  <a:txBody>
                    <a:bodyPr/>
                    <a:lstStyle/>
                    <a:p>
                      <a:pPr indent="0" lvl="0" marL="10160" marR="10160" rtl="0" algn="l">
                        <a:spcBef>
                          <a:spcPts val="0"/>
                        </a:spcBef>
                        <a:spcAft>
                          <a:spcPts val="0"/>
                        </a:spcAft>
                        <a:buNone/>
                      </a:pPr>
                      <a:r>
                        <a:rPr lang="en-US" sz="1800">
                          <a:solidFill>
                            <a:srgbClr val="000000"/>
                          </a:solidFill>
                          <a:latin typeface="Arial"/>
                          <a:ea typeface="Arial"/>
                          <a:cs typeface="Arial"/>
                          <a:sym typeface="Arial"/>
                        </a:rPr>
                        <a:t>Kết thúc việc gửi dữ liệu không đồng bộ ở trên</a:t>
                      </a:r>
                      <a:endParaRPr sz="1800">
                        <a:latin typeface="Arial"/>
                        <a:ea typeface="Arial"/>
                        <a:cs typeface="Arial"/>
                        <a:sym typeface="Arial"/>
                      </a:endParaRPr>
                    </a:p>
                  </a:txBody>
                  <a:tcPr marT="47625" marB="47625" marR="50175" marL="50175"/>
                </a:tc>
              </a:tr>
              <a:tr h="535700">
                <a:tc>
                  <a:txBody>
                    <a:bodyPr/>
                    <a:lstStyle/>
                    <a:p>
                      <a:pPr indent="0" lvl="0" marL="10160" marR="10160" rtl="0" algn="l">
                        <a:spcBef>
                          <a:spcPts val="0"/>
                        </a:spcBef>
                        <a:spcAft>
                          <a:spcPts val="0"/>
                        </a:spcAft>
                        <a:buNone/>
                      </a:pPr>
                      <a:r>
                        <a:rPr b="0" lang="en-US" sz="1800" u="sng">
                          <a:solidFill>
                            <a:srgbClr val="000000"/>
                          </a:solidFill>
                          <a:latin typeface="Arial"/>
                          <a:ea typeface="Arial"/>
                          <a:cs typeface="Arial"/>
                          <a:sym typeface="Arial"/>
                          <a:hlinkClick r:id="rId9">
                            <a:extLst>
                              <a:ext uri="{A12FA001-AC4F-418D-AE19-62706E023703}">
                                <ahyp:hlinkClr val="tx"/>
                              </a:ext>
                            </a:extLst>
                          </a:hlinkClick>
                        </a:rPr>
                        <a:t>Receive</a:t>
                      </a:r>
                      <a:r>
                        <a:rPr b="0" lang="en-US" sz="1800">
                          <a:solidFill>
                            <a:srgbClr val="000000"/>
                          </a:solidFill>
                          <a:latin typeface="Arial"/>
                          <a:ea typeface="Arial"/>
                          <a:cs typeface="Arial"/>
                          <a:sym typeface="Arial"/>
                        </a:rPr>
                        <a:t> (EndPoint của máy ở xa) As Byte()</a:t>
                      </a:r>
                      <a:endParaRPr b="0" sz="1800">
                        <a:latin typeface="Arial"/>
                        <a:ea typeface="Arial"/>
                        <a:cs typeface="Arial"/>
                        <a:sym typeface="Arial"/>
                      </a:endParaRPr>
                    </a:p>
                  </a:txBody>
                  <a:tcPr marT="47625" marB="47625" marR="50175" marL="50175"/>
                </a:tc>
                <a:tc>
                  <a:txBody>
                    <a:bodyPr/>
                    <a:lstStyle/>
                    <a:p>
                      <a:pPr indent="0" lvl="0" marL="10160" marR="10160" rtl="0" algn="just">
                        <a:spcBef>
                          <a:spcPts val="0"/>
                        </a:spcBef>
                        <a:spcAft>
                          <a:spcPts val="0"/>
                        </a:spcAft>
                        <a:buNone/>
                      </a:pPr>
                      <a:r>
                        <a:rPr b="0" lang="en-US" sz="1800">
                          <a:solidFill>
                            <a:srgbClr val="000000"/>
                          </a:solidFill>
                          <a:latin typeface="Arial"/>
                          <a:ea typeface="Arial"/>
                          <a:cs typeface="Arial"/>
                          <a:sym typeface="Arial"/>
                        </a:rPr>
                        <a:t>Nhận dữ liệu (đồng bộ) do máy ở xa gửi. (Đồng bộ có nghĩa là các lệnh ngay sau lệnh Receive chỉ được thực thi nếu Receive đã nhận được dữ liệu về, còn nếu nó chưa nhận được thì nó vẫn cứ chờ (blocking))</a:t>
                      </a:r>
                      <a:endParaRPr b="0" sz="1800">
                        <a:latin typeface="Arial"/>
                        <a:ea typeface="Arial"/>
                        <a:cs typeface="Arial"/>
                        <a:sym typeface="Arial"/>
                      </a:endParaRPr>
                    </a:p>
                  </a:txBody>
                  <a:tcPr marT="47625" marB="47625" marR="50175" marL="50175"/>
                </a:tc>
              </a:tr>
              <a:tr h="535700">
                <a:tc>
                  <a:txBody>
                    <a:bodyPr/>
                    <a:lstStyle/>
                    <a:p>
                      <a:pPr indent="0" lvl="0" marL="10160" marR="10160" rtl="0" algn="l">
                        <a:spcBef>
                          <a:spcPts val="0"/>
                        </a:spcBef>
                        <a:spcAft>
                          <a:spcPts val="0"/>
                        </a:spcAft>
                        <a:buNone/>
                      </a:pPr>
                      <a:r>
                        <a:rPr b="0" lang="en-US" sz="1800" u="sng">
                          <a:solidFill>
                            <a:srgbClr val="000000"/>
                          </a:solidFill>
                          <a:latin typeface="Arial"/>
                          <a:ea typeface="Arial"/>
                          <a:cs typeface="Arial"/>
                          <a:sym typeface="Arial"/>
                          <a:hlinkClick r:id="rId10">
                            <a:extLst>
                              <a:ext uri="{A12FA001-AC4F-418D-AE19-62706E023703}">
                                <ahyp:hlinkClr val="tx"/>
                              </a:ext>
                            </a:extLst>
                          </a:hlinkClick>
                        </a:rPr>
                        <a:t>Send</a:t>
                      </a:r>
                      <a:r>
                        <a:rPr b="0" lang="en-US" sz="1800">
                          <a:solidFill>
                            <a:srgbClr val="000000"/>
                          </a:solidFill>
                          <a:latin typeface="Arial"/>
                          <a:ea typeface="Arial"/>
                          <a:cs typeface="Arial"/>
                          <a:sym typeface="Arial"/>
                        </a:rPr>
                        <a:t> </a:t>
                      </a:r>
                      <a:endParaRPr b="0" sz="1800">
                        <a:latin typeface="Arial"/>
                        <a:ea typeface="Arial"/>
                        <a:cs typeface="Arial"/>
                        <a:sym typeface="Arial"/>
                      </a:endParaRPr>
                    </a:p>
                  </a:txBody>
                  <a:tcPr marT="47625" marB="47625" marR="50175" marL="50175"/>
                </a:tc>
                <a:tc>
                  <a:txBody>
                    <a:bodyPr/>
                    <a:lstStyle/>
                    <a:p>
                      <a:pPr indent="0" lvl="0" marL="10160" marR="10160" rtl="0" algn="l">
                        <a:spcBef>
                          <a:spcPts val="0"/>
                        </a:spcBef>
                        <a:spcAft>
                          <a:spcPts val="0"/>
                        </a:spcAft>
                        <a:buNone/>
                      </a:pPr>
                      <a:r>
                        <a:rPr b="0" lang="en-US" sz="1800">
                          <a:solidFill>
                            <a:srgbClr val="000000"/>
                          </a:solidFill>
                          <a:latin typeface="Arial"/>
                          <a:ea typeface="Arial"/>
                          <a:cs typeface="Arial"/>
                          <a:sym typeface="Arial"/>
                        </a:rPr>
                        <a:t>Gửi dữ liệu (đồng bộ) cho máy ở xa. </a:t>
                      </a:r>
                      <a:endParaRPr b="0" sz="1800">
                        <a:latin typeface="Arial"/>
                        <a:ea typeface="Arial"/>
                        <a:cs typeface="Arial"/>
                        <a:sym typeface="Arial"/>
                      </a:endParaRPr>
                    </a:p>
                  </a:txBody>
                  <a:tcPr marT="47625" marB="47625" marR="50175" marL="50175"/>
                </a:tc>
              </a:tr>
            </a:tbl>
          </a:graphicData>
        </a:graphic>
      </p:graphicFrame>
      <p:sp>
        <p:nvSpPr>
          <p:cNvPr id="449" name="Google Shape;449;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450" name="Google Shape;450;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451" name="Google Shape;451;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Lớp UDPClient: chương trình chat</a:t>
            </a:r>
            <a:endParaRPr/>
          </a:p>
        </p:txBody>
      </p:sp>
      <p:sp>
        <p:nvSpPr>
          <p:cNvPr id="457" name="Google Shape;457;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Khởi tạo ứng dụng VC#, tạo project mới, có 1 form, 4 textbox với tên: txtIpAddress, txtLocalPort, txtPort, txtSend; 2 listbox tên lstReceived, lstSent và 2 nút lệnh btnConnect, btnSend</a:t>
            </a:r>
            <a:endParaRPr/>
          </a:p>
          <a:p>
            <a:pPr indent="-342900" lvl="0" marL="342900" rtl="0" algn="l">
              <a:spcBef>
                <a:spcPts val="640"/>
              </a:spcBef>
              <a:spcAft>
                <a:spcPts val="0"/>
              </a:spcAft>
              <a:buClr>
                <a:schemeClr val="dk1"/>
              </a:buClr>
              <a:buSzPts val="3200"/>
              <a:buChar char="•"/>
            </a:pPr>
            <a:r>
              <a:rPr lang="en-US"/>
              <a:t>Khai báo một số thông tin như sau:</a:t>
            </a:r>
            <a:endParaRPr/>
          </a:p>
        </p:txBody>
      </p:sp>
      <p:sp>
        <p:nvSpPr>
          <p:cNvPr id="458" name="Google Shape;458;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459" name="Google Shape;459;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460" name="Google Shape;460;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Lớp UDPClient: chương trình chat</a:t>
            </a:r>
            <a:endParaRPr/>
          </a:p>
        </p:txBody>
      </p:sp>
      <p:sp>
        <p:nvSpPr>
          <p:cNvPr id="466" name="Google Shape;466;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string _localPort = "10";</a:t>
            </a:r>
            <a:endParaRPr/>
          </a:p>
          <a:p>
            <a:pPr indent="0" lvl="0" marL="0" rtl="0" algn="l">
              <a:spcBef>
                <a:spcPts val="640"/>
              </a:spcBef>
              <a:spcAft>
                <a:spcPts val="0"/>
              </a:spcAft>
              <a:buClr>
                <a:schemeClr val="dk1"/>
              </a:buClr>
              <a:buSzPts val="3200"/>
              <a:buNone/>
            </a:pPr>
            <a:r>
              <a:rPr lang="en-US"/>
              <a:t>string _remotePort = "1000";</a:t>
            </a:r>
            <a:endParaRPr/>
          </a:p>
          <a:p>
            <a:pPr indent="0" lvl="0" marL="0" rtl="0" algn="l">
              <a:spcBef>
                <a:spcPts val="640"/>
              </a:spcBef>
              <a:spcAft>
                <a:spcPts val="0"/>
              </a:spcAft>
              <a:buClr>
                <a:schemeClr val="dk1"/>
              </a:buClr>
              <a:buSzPts val="3200"/>
              <a:buNone/>
            </a:pPr>
            <a:r>
              <a:rPr lang="en-US"/>
              <a:t>UdpClient _applications = new UdpClient();</a:t>
            </a:r>
            <a:endParaRPr/>
          </a:p>
          <a:p>
            <a:pPr indent="0" lvl="0" marL="0" rtl="0" algn="l">
              <a:spcBef>
                <a:spcPts val="640"/>
              </a:spcBef>
              <a:spcAft>
                <a:spcPts val="0"/>
              </a:spcAft>
              <a:buClr>
                <a:schemeClr val="dk1"/>
              </a:buClr>
              <a:buSzPts val="3200"/>
              <a:buNone/>
            </a:pPr>
            <a:r>
              <a:rPr lang="en-US"/>
              <a:t>Thread _thread;</a:t>
            </a:r>
            <a:endParaRPr/>
          </a:p>
          <a:p>
            <a:pPr indent="0" lvl="0" marL="0" rtl="0" algn="l">
              <a:spcBef>
                <a:spcPts val="640"/>
              </a:spcBef>
              <a:spcAft>
                <a:spcPts val="0"/>
              </a:spcAft>
              <a:buClr>
                <a:schemeClr val="dk1"/>
              </a:buClr>
              <a:buSzPts val="3200"/>
              <a:buNone/>
            </a:pPr>
            <a:r>
              <a:rPr lang="en-US"/>
              <a:t>bool _exit = false;</a:t>
            </a:r>
            <a:endParaRPr/>
          </a:p>
          <a:p>
            <a:pPr indent="0" lvl="0" marL="0" rtl="0" algn="l">
              <a:spcBef>
                <a:spcPts val="640"/>
              </a:spcBef>
              <a:spcAft>
                <a:spcPts val="0"/>
              </a:spcAft>
              <a:buClr>
                <a:schemeClr val="dk1"/>
              </a:buClr>
              <a:buSzPts val="3200"/>
              <a:buNone/>
            </a:pPr>
            <a:r>
              <a:rPr lang="en-US"/>
              <a:t>delegate void ClearCacheReceivedData(string Data, string RemoteHost);</a:t>
            </a:r>
            <a:endParaRPr/>
          </a:p>
        </p:txBody>
      </p:sp>
      <p:sp>
        <p:nvSpPr>
          <p:cNvPr id="467" name="Google Shape;467;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468" name="Google Shape;468;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469" name="Google Shape;469;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Lớp UDPClient: chương trình chat</a:t>
            </a:r>
            <a:endParaRPr/>
          </a:p>
        </p:txBody>
      </p:sp>
      <p:sp>
        <p:nvSpPr>
          <p:cNvPr id="475" name="Google Shape;475;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2000"/>
              <a:buNone/>
            </a:pPr>
            <a:r>
              <a:rPr lang="en-US" sz="2000"/>
              <a:t>private void OnbtSendClick(object sender, EventArgs e)</a:t>
            </a:r>
            <a:endParaRPr/>
          </a:p>
          <a:p>
            <a:pPr indent="0" lvl="0" marL="0" rtl="0" algn="l">
              <a:spcBef>
                <a:spcPts val="400"/>
              </a:spcBef>
              <a:spcAft>
                <a:spcPts val="0"/>
              </a:spcAft>
              <a:buClr>
                <a:schemeClr val="dk1"/>
              </a:buClr>
              <a:buSzPts val="2000"/>
              <a:buNone/>
            </a:pPr>
            <a:r>
              <a:rPr lang="en-US" sz="2000"/>
              <a:t>        {</a:t>
            </a:r>
            <a:endParaRPr/>
          </a:p>
          <a:p>
            <a:pPr indent="0" lvl="0" marL="0" rtl="0" algn="l">
              <a:spcBef>
                <a:spcPts val="400"/>
              </a:spcBef>
              <a:spcAft>
                <a:spcPts val="0"/>
              </a:spcAft>
              <a:buClr>
                <a:schemeClr val="dk1"/>
              </a:buClr>
              <a:buSzPts val="2000"/>
              <a:buNone/>
            </a:pPr>
            <a:r>
              <a:rPr lang="en-US" sz="2000"/>
              <a:t>            IPAddress ip;</a:t>
            </a:r>
            <a:endParaRPr/>
          </a:p>
          <a:p>
            <a:pPr indent="0" lvl="0" marL="0" rtl="0" algn="l">
              <a:spcBef>
                <a:spcPts val="400"/>
              </a:spcBef>
              <a:spcAft>
                <a:spcPts val="0"/>
              </a:spcAft>
              <a:buClr>
                <a:schemeClr val="dk1"/>
              </a:buClr>
              <a:buSzPts val="2000"/>
              <a:buNone/>
            </a:pPr>
            <a:r>
              <a:rPr lang="en-US" sz="2000"/>
              <a:t>            if (!IPAddress.TryParse(txtIpAddress.Text, out ip))</a:t>
            </a:r>
            <a:endParaRPr/>
          </a:p>
          <a:p>
            <a:pPr indent="0" lvl="0" marL="0" rtl="0" algn="l">
              <a:spcBef>
                <a:spcPts val="400"/>
              </a:spcBef>
              <a:spcAft>
                <a:spcPts val="0"/>
              </a:spcAft>
              <a:buClr>
                <a:schemeClr val="dk1"/>
              </a:buClr>
              <a:buSzPts val="2000"/>
              <a:buNone/>
            </a:pPr>
            <a:r>
              <a:rPr lang="en-US" sz="2000"/>
              <a:t>                MessageBox.Show("Hãy nhập chính xác IP của người nhận", "Thông báo", MessageBoxButtons.OK, MessageBoxIcon.Error);</a:t>
            </a:r>
            <a:endParaRPr/>
          </a:p>
          <a:p>
            <a:pPr indent="0" lvl="0" marL="0" rtl="0" algn="l">
              <a:spcBef>
                <a:spcPts val="400"/>
              </a:spcBef>
              <a:spcAft>
                <a:spcPts val="0"/>
              </a:spcAft>
              <a:buClr>
                <a:schemeClr val="dk1"/>
              </a:buClr>
              <a:buSzPts val="2000"/>
              <a:buNone/>
            </a:pPr>
            <a:r>
              <a:rPr lang="en-US" sz="2000"/>
              <a:t>            else</a:t>
            </a:r>
            <a:endParaRPr/>
          </a:p>
          <a:p>
            <a:pPr indent="0" lvl="0" marL="0" rtl="0" algn="l">
              <a:spcBef>
                <a:spcPts val="400"/>
              </a:spcBef>
              <a:spcAft>
                <a:spcPts val="0"/>
              </a:spcAft>
              <a:buClr>
                <a:schemeClr val="dk1"/>
              </a:buClr>
              <a:buSzPts val="2000"/>
              <a:buNone/>
            </a:pPr>
            <a:r>
              <a:rPr lang="en-US" sz="2000"/>
              <a:t>            {</a:t>
            </a:r>
            <a:endParaRPr/>
          </a:p>
          <a:p>
            <a:pPr indent="0" lvl="0" marL="0" rtl="0" algn="l">
              <a:spcBef>
                <a:spcPts val="400"/>
              </a:spcBef>
              <a:spcAft>
                <a:spcPts val="0"/>
              </a:spcAft>
              <a:buClr>
                <a:schemeClr val="dk1"/>
              </a:buClr>
              <a:buSzPts val="2000"/>
              <a:buNone/>
            </a:pPr>
            <a:r>
              <a:rPr lang="en-US" sz="2000"/>
              <a:t>                SentData();</a:t>
            </a:r>
            <a:endParaRPr/>
          </a:p>
          <a:p>
            <a:pPr indent="0" lvl="0" marL="0" rtl="0" algn="l">
              <a:spcBef>
                <a:spcPts val="400"/>
              </a:spcBef>
              <a:spcAft>
                <a:spcPts val="0"/>
              </a:spcAft>
              <a:buClr>
                <a:schemeClr val="dk1"/>
              </a:buClr>
              <a:buSzPts val="2000"/>
              <a:buNone/>
            </a:pPr>
            <a:r>
              <a:rPr lang="en-US" sz="2000"/>
              <a:t>                lstSent.Items.Insert(0, txtSend.Text);</a:t>
            </a:r>
            <a:endParaRPr/>
          </a:p>
          <a:p>
            <a:pPr indent="0" lvl="0" marL="0" rtl="0" algn="l">
              <a:spcBef>
                <a:spcPts val="400"/>
              </a:spcBef>
              <a:spcAft>
                <a:spcPts val="0"/>
              </a:spcAft>
              <a:buClr>
                <a:schemeClr val="dk1"/>
              </a:buClr>
              <a:buSzPts val="2000"/>
              <a:buNone/>
            </a:pPr>
            <a:r>
              <a:rPr lang="en-US" sz="2000"/>
              <a:t>                txtSend.Clear();</a:t>
            </a:r>
            <a:endParaRPr/>
          </a:p>
          <a:p>
            <a:pPr indent="0" lvl="0" marL="0" rtl="0" algn="l">
              <a:spcBef>
                <a:spcPts val="400"/>
              </a:spcBef>
              <a:spcAft>
                <a:spcPts val="0"/>
              </a:spcAft>
              <a:buClr>
                <a:schemeClr val="dk1"/>
              </a:buClr>
              <a:buSzPts val="2000"/>
              <a:buNone/>
            </a:pPr>
            <a:r>
              <a:rPr lang="en-US" sz="2000"/>
              <a:t>            }</a:t>
            </a:r>
            <a:endParaRPr/>
          </a:p>
          <a:p>
            <a:pPr indent="0" lvl="0" marL="0" rtl="0" algn="l">
              <a:spcBef>
                <a:spcPts val="400"/>
              </a:spcBef>
              <a:spcAft>
                <a:spcPts val="0"/>
              </a:spcAft>
              <a:buClr>
                <a:schemeClr val="dk1"/>
              </a:buClr>
              <a:buSzPts val="2000"/>
              <a:buNone/>
            </a:pPr>
            <a:r>
              <a:rPr lang="en-US" sz="2000"/>
              <a:t>        }</a:t>
            </a:r>
            <a:endParaRPr sz="2000"/>
          </a:p>
        </p:txBody>
      </p:sp>
      <p:sp>
        <p:nvSpPr>
          <p:cNvPr id="476" name="Google Shape;476;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477" name="Google Shape;477;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478" name="Google Shape;478;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Lớp UDPClient: chương trình chat</a:t>
            </a:r>
            <a:endParaRPr/>
          </a:p>
        </p:txBody>
      </p:sp>
      <p:sp>
        <p:nvSpPr>
          <p:cNvPr id="484" name="Google Shape;484;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Clr>
                <a:schemeClr val="dk1"/>
              </a:buClr>
              <a:buSzPct val="100000"/>
              <a:buNone/>
            </a:pPr>
            <a:r>
              <a:rPr lang="en-US" sz="2000"/>
              <a:t>private void ReceivedData(string Data, string RemoteHost)</a:t>
            </a:r>
            <a:endParaRPr/>
          </a:p>
          <a:p>
            <a:pPr indent="0" lvl="0" marL="0" rtl="0" algn="l">
              <a:spcBef>
                <a:spcPts val="370"/>
              </a:spcBef>
              <a:spcAft>
                <a:spcPts val="0"/>
              </a:spcAft>
              <a:buClr>
                <a:schemeClr val="dk1"/>
              </a:buClr>
              <a:buSzPct val="100000"/>
              <a:buNone/>
            </a:pPr>
            <a:r>
              <a:rPr lang="en-US" sz="2000"/>
              <a:t>        {</a:t>
            </a:r>
            <a:endParaRPr/>
          </a:p>
          <a:p>
            <a:pPr indent="0" lvl="0" marL="0" rtl="0" algn="l">
              <a:spcBef>
                <a:spcPts val="370"/>
              </a:spcBef>
              <a:spcAft>
                <a:spcPts val="0"/>
              </a:spcAft>
              <a:buClr>
                <a:schemeClr val="dk1"/>
              </a:buClr>
              <a:buSzPct val="100000"/>
              <a:buNone/>
            </a:pPr>
            <a:r>
              <a:rPr lang="en-US" sz="2000"/>
              <a:t>            if (lstReceived.InvokeRequired)</a:t>
            </a:r>
            <a:endParaRPr/>
          </a:p>
          <a:p>
            <a:pPr indent="0" lvl="0" marL="0" rtl="0" algn="l">
              <a:spcBef>
                <a:spcPts val="370"/>
              </a:spcBef>
              <a:spcAft>
                <a:spcPts val="0"/>
              </a:spcAft>
              <a:buClr>
                <a:schemeClr val="dk1"/>
              </a:buClr>
              <a:buSzPct val="100000"/>
              <a:buNone/>
            </a:pPr>
            <a:r>
              <a:rPr lang="en-US" sz="2000"/>
              <a:t>            {</a:t>
            </a:r>
            <a:endParaRPr/>
          </a:p>
          <a:p>
            <a:pPr indent="0" lvl="0" marL="0" rtl="0" algn="l">
              <a:spcBef>
                <a:spcPts val="370"/>
              </a:spcBef>
              <a:spcAft>
                <a:spcPts val="0"/>
              </a:spcAft>
              <a:buClr>
                <a:schemeClr val="dk1"/>
              </a:buClr>
              <a:buSzPct val="100000"/>
              <a:buNone/>
            </a:pPr>
            <a:r>
              <a:rPr lang="en-US" sz="2000"/>
              <a:t>                ClearCacheReceivedData clearCacheReceivedData = new ClearCacheReceivedData(ReceivedData);</a:t>
            </a:r>
            <a:endParaRPr/>
          </a:p>
          <a:p>
            <a:pPr indent="0" lvl="0" marL="0" rtl="0" algn="l">
              <a:spcBef>
                <a:spcPts val="370"/>
              </a:spcBef>
              <a:spcAft>
                <a:spcPts val="0"/>
              </a:spcAft>
              <a:buClr>
                <a:schemeClr val="dk1"/>
              </a:buClr>
              <a:buSzPct val="100000"/>
              <a:buNone/>
            </a:pPr>
            <a:r>
              <a:rPr lang="en-US" sz="2000"/>
              <a:t>                lstReceived.Invoke(clearCacheReceivedData, new object[] { Data, RemoteHost });</a:t>
            </a:r>
            <a:endParaRPr/>
          </a:p>
          <a:p>
            <a:pPr indent="0" lvl="0" marL="0" rtl="0" algn="l">
              <a:spcBef>
                <a:spcPts val="370"/>
              </a:spcBef>
              <a:spcAft>
                <a:spcPts val="0"/>
              </a:spcAft>
              <a:buClr>
                <a:schemeClr val="dk1"/>
              </a:buClr>
              <a:buSzPct val="100000"/>
              <a:buNone/>
            </a:pPr>
            <a:r>
              <a:rPr lang="en-US" sz="2000"/>
              <a:t>                return;</a:t>
            </a:r>
            <a:endParaRPr/>
          </a:p>
          <a:p>
            <a:pPr indent="0" lvl="0" marL="0" rtl="0" algn="l">
              <a:spcBef>
                <a:spcPts val="370"/>
              </a:spcBef>
              <a:spcAft>
                <a:spcPts val="0"/>
              </a:spcAft>
              <a:buClr>
                <a:schemeClr val="dk1"/>
              </a:buClr>
              <a:buSzPct val="100000"/>
              <a:buNone/>
            </a:pPr>
            <a:r>
              <a:rPr lang="en-US" sz="2000"/>
              <a:t>            }</a:t>
            </a:r>
            <a:endParaRPr/>
          </a:p>
          <a:p>
            <a:pPr indent="0" lvl="0" marL="0" rtl="0" algn="l">
              <a:spcBef>
                <a:spcPts val="370"/>
              </a:spcBef>
              <a:spcAft>
                <a:spcPts val="0"/>
              </a:spcAft>
              <a:buClr>
                <a:schemeClr val="dk1"/>
              </a:buClr>
              <a:buSzPct val="100000"/>
              <a:buNone/>
            </a:pPr>
            <a:r>
              <a:rPr lang="en-US" sz="2000"/>
              <a:t>            string msg = "";</a:t>
            </a:r>
            <a:endParaRPr/>
          </a:p>
          <a:p>
            <a:pPr indent="0" lvl="0" marL="0" rtl="0" algn="l">
              <a:spcBef>
                <a:spcPts val="370"/>
              </a:spcBef>
              <a:spcAft>
                <a:spcPts val="0"/>
              </a:spcAft>
              <a:buClr>
                <a:schemeClr val="dk1"/>
              </a:buClr>
              <a:buSzPct val="100000"/>
              <a:buNone/>
            </a:pPr>
            <a:r>
              <a:rPr lang="en-US" sz="2000"/>
              <a:t>            msg = "(Người gửi: " + RemoteHost + ")" + Data;</a:t>
            </a:r>
            <a:endParaRPr/>
          </a:p>
          <a:p>
            <a:pPr indent="0" lvl="0" marL="0" rtl="0" algn="l">
              <a:spcBef>
                <a:spcPts val="370"/>
              </a:spcBef>
              <a:spcAft>
                <a:spcPts val="0"/>
              </a:spcAft>
              <a:buClr>
                <a:schemeClr val="dk1"/>
              </a:buClr>
              <a:buSzPct val="100000"/>
              <a:buNone/>
            </a:pPr>
            <a:r>
              <a:rPr lang="en-US" sz="2000"/>
              <a:t>            lstReceived.Items.Insert(0, msg);</a:t>
            </a:r>
            <a:endParaRPr/>
          </a:p>
          <a:p>
            <a:pPr indent="0" lvl="0" marL="0" rtl="0" algn="l">
              <a:spcBef>
                <a:spcPts val="370"/>
              </a:spcBef>
              <a:spcAft>
                <a:spcPts val="0"/>
              </a:spcAft>
              <a:buClr>
                <a:schemeClr val="dk1"/>
              </a:buClr>
              <a:buSzPct val="100000"/>
              <a:buNone/>
            </a:pPr>
            <a:r>
              <a:rPr lang="en-US" sz="2000"/>
              <a:t>        }</a:t>
            </a:r>
            <a:endParaRPr sz="2000"/>
          </a:p>
        </p:txBody>
      </p:sp>
      <p:sp>
        <p:nvSpPr>
          <p:cNvPr id="485" name="Google Shape;485;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486" name="Google Shape;486;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487" name="Google Shape;487;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Lớp UDPClient: chương trình chat</a:t>
            </a:r>
            <a:endParaRPr/>
          </a:p>
        </p:txBody>
      </p:sp>
      <p:sp>
        <p:nvSpPr>
          <p:cNvPr id="493" name="Google Shape;493;p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n-US" sz="2000"/>
              <a:t>private void SentData()</a:t>
            </a:r>
            <a:endParaRPr/>
          </a:p>
          <a:p>
            <a:pPr indent="0" lvl="0" marL="0" rtl="0" algn="l">
              <a:spcBef>
                <a:spcPts val="400"/>
              </a:spcBef>
              <a:spcAft>
                <a:spcPts val="0"/>
              </a:spcAft>
              <a:buClr>
                <a:schemeClr val="dk1"/>
              </a:buClr>
              <a:buSzPts val="2000"/>
              <a:buNone/>
            </a:pPr>
            <a:r>
              <a:rPr lang="en-US" sz="2000"/>
              <a:t>        {</a:t>
            </a:r>
            <a:endParaRPr/>
          </a:p>
          <a:p>
            <a:pPr indent="0" lvl="0" marL="0" rtl="0" algn="l">
              <a:spcBef>
                <a:spcPts val="400"/>
              </a:spcBef>
              <a:spcAft>
                <a:spcPts val="0"/>
              </a:spcAft>
              <a:buClr>
                <a:schemeClr val="dk1"/>
              </a:buClr>
              <a:buSzPts val="2000"/>
              <a:buNone/>
            </a:pPr>
            <a:r>
              <a:rPr lang="en-US" sz="2000"/>
              <a:t>            byte[] msg;</a:t>
            </a:r>
            <a:endParaRPr/>
          </a:p>
          <a:p>
            <a:pPr indent="0" lvl="0" marL="0" rtl="0" algn="l">
              <a:spcBef>
                <a:spcPts val="400"/>
              </a:spcBef>
              <a:spcAft>
                <a:spcPts val="0"/>
              </a:spcAft>
              <a:buClr>
                <a:schemeClr val="dk1"/>
              </a:buClr>
              <a:buSzPts val="2000"/>
              <a:buNone/>
            </a:pPr>
            <a:r>
              <a:rPr lang="en-US" sz="2000"/>
              <a:t>            msg = System.Text.Encoding.UTF8.GetBytes(txtSend.Text);</a:t>
            </a:r>
            <a:endParaRPr/>
          </a:p>
          <a:p>
            <a:pPr indent="0" lvl="0" marL="0" rtl="0" algn="l">
              <a:spcBef>
                <a:spcPts val="400"/>
              </a:spcBef>
              <a:spcAft>
                <a:spcPts val="0"/>
              </a:spcAft>
              <a:buClr>
                <a:schemeClr val="dk1"/>
              </a:buClr>
              <a:buSzPts val="2000"/>
              <a:buNone/>
            </a:pPr>
            <a:r>
              <a:rPr lang="en-US" sz="2000"/>
              <a:t>            _applications.Send(msg, msg.Length, txtIpAddress.Text, int.Parse(_remotePort));</a:t>
            </a:r>
            <a:endParaRPr/>
          </a:p>
          <a:p>
            <a:pPr indent="0" lvl="0" marL="0" rtl="0" algn="l">
              <a:spcBef>
                <a:spcPts val="400"/>
              </a:spcBef>
              <a:spcAft>
                <a:spcPts val="0"/>
              </a:spcAft>
              <a:buClr>
                <a:schemeClr val="dk1"/>
              </a:buClr>
              <a:buSzPts val="2000"/>
              <a:buNone/>
            </a:pPr>
            <a:r>
              <a:rPr lang="en-US" sz="2000"/>
              <a:t>        }</a:t>
            </a:r>
            <a:endParaRPr/>
          </a:p>
        </p:txBody>
      </p:sp>
      <p:sp>
        <p:nvSpPr>
          <p:cNvPr id="494" name="Google Shape;494;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495" name="Google Shape;495;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496" name="Google Shape;496;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Lớp UDPClient: chương trình chat</a:t>
            </a:r>
            <a:endParaRPr/>
          </a:p>
        </p:txBody>
      </p:sp>
      <p:sp>
        <p:nvSpPr>
          <p:cNvPr id="502" name="Google Shape;502;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Clr>
                <a:schemeClr val="dk1"/>
              </a:buClr>
              <a:buSzPct val="100000"/>
              <a:buNone/>
            </a:pPr>
            <a:r>
              <a:rPr lang="en-US" sz="2000"/>
              <a:t>private void Explore()</a:t>
            </a:r>
            <a:endParaRPr/>
          </a:p>
          <a:p>
            <a:pPr indent="0" lvl="0" marL="0" rtl="0" algn="l">
              <a:spcBef>
                <a:spcPts val="310"/>
              </a:spcBef>
              <a:spcAft>
                <a:spcPts val="0"/>
              </a:spcAft>
              <a:buClr>
                <a:schemeClr val="dk1"/>
              </a:buClr>
              <a:buSzPct val="100000"/>
              <a:buNone/>
            </a:pPr>
            <a:r>
              <a:rPr lang="en-US" sz="2000"/>
              <a:t>        {</a:t>
            </a:r>
            <a:endParaRPr/>
          </a:p>
          <a:p>
            <a:pPr indent="0" lvl="0" marL="0" rtl="0" algn="l">
              <a:spcBef>
                <a:spcPts val="310"/>
              </a:spcBef>
              <a:spcAft>
                <a:spcPts val="0"/>
              </a:spcAft>
              <a:buClr>
                <a:schemeClr val="dk1"/>
              </a:buClr>
              <a:buSzPct val="100000"/>
              <a:buNone/>
            </a:pPr>
            <a:r>
              <a:rPr lang="en-US" sz="2000"/>
              <a:t>            IPAddress ip;</a:t>
            </a:r>
            <a:endParaRPr/>
          </a:p>
          <a:p>
            <a:pPr indent="0" lvl="0" marL="0" rtl="0" algn="l">
              <a:spcBef>
                <a:spcPts val="310"/>
              </a:spcBef>
              <a:spcAft>
                <a:spcPts val="0"/>
              </a:spcAft>
              <a:buClr>
                <a:schemeClr val="dk1"/>
              </a:buClr>
              <a:buSzPct val="100000"/>
              <a:buNone/>
            </a:pPr>
            <a:r>
              <a:rPr lang="en-US" sz="2000"/>
              <a:t>            byte[] msg;</a:t>
            </a:r>
            <a:endParaRPr/>
          </a:p>
          <a:p>
            <a:pPr indent="0" lvl="0" marL="0" rtl="0" algn="l">
              <a:spcBef>
                <a:spcPts val="310"/>
              </a:spcBef>
              <a:spcAft>
                <a:spcPts val="0"/>
              </a:spcAft>
              <a:buClr>
                <a:schemeClr val="dk1"/>
              </a:buClr>
              <a:buSzPct val="100000"/>
              <a:buNone/>
            </a:pPr>
            <a:r>
              <a:rPr lang="en-US" sz="2000"/>
              <a:t>            string str = "";</a:t>
            </a:r>
            <a:endParaRPr/>
          </a:p>
          <a:p>
            <a:pPr indent="0" lvl="0" marL="0" rtl="0" algn="l">
              <a:spcBef>
                <a:spcPts val="310"/>
              </a:spcBef>
              <a:spcAft>
                <a:spcPts val="0"/>
              </a:spcAft>
              <a:buClr>
                <a:schemeClr val="dk1"/>
              </a:buClr>
              <a:buSzPct val="100000"/>
              <a:buNone/>
            </a:pPr>
            <a:r>
              <a:rPr lang="en-US" sz="2000"/>
              <a:t>            ip = Dns.GetHostEntry(_remotePort).AddressList[0];</a:t>
            </a:r>
            <a:endParaRPr/>
          </a:p>
          <a:p>
            <a:pPr indent="0" lvl="0" marL="0" rtl="0" algn="l">
              <a:spcBef>
                <a:spcPts val="310"/>
              </a:spcBef>
              <a:spcAft>
                <a:spcPts val="0"/>
              </a:spcAft>
              <a:buClr>
                <a:schemeClr val="dk1"/>
              </a:buClr>
              <a:buSzPct val="100000"/>
              <a:buNone/>
            </a:pPr>
            <a:r>
              <a:rPr lang="en-US" sz="2000"/>
              <a:t>            IPEndPoint ep = new IPEndPoint(ip, Convert.ToInt16(_remotePort));</a:t>
            </a:r>
            <a:endParaRPr/>
          </a:p>
          <a:p>
            <a:pPr indent="0" lvl="0" marL="0" rtl="0" algn="l">
              <a:spcBef>
                <a:spcPts val="310"/>
              </a:spcBef>
              <a:spcAft>
                <a:spcPts val="0"/>
              </a:spcAft>
              <a:buClr>
                <a:schemeClr val="dk1"/>
              </a:buClr>
              <a:buSzPct val="100000"/>
              <a:buNone/>
            </a:pPr>
            <a:r>
              <a:rPr lang="en-US" sz="2000"/>
              <a:t>            while (_exit == false)</a:t>
            </a:r>
            <a:endParaRPr/>
          </a:p>
          <a:p>
            <a:pPr indent="0" lvl="0" marL="0" rtl="0" algn="l">
              <a:spcBef>
                <a:spcPts val="310"/>
              </a:spcBef>
              <a:spcAft>
                <a:spcPts val="0"/>
              </a:spcAft>
              <a:buClr>
                <a:schemeClr val="dk1"/>
              </a:buClr>
              <a:buSzPct val="100000"/>
              <a:buNone/>
            </a:pPr>
            <a:r>
              <a:rPr lang="en-US" sz="2000"/>
              <a:t>            {</a:t>
            </a:r>
            <a:endParaRPr/>
          </a:p>
          <a:p>
            <a:pPr indent="0" lvl="0" marL="0" rtl="0" algn="l">
              <a:spcBef>
                <a:spcPts val="310"/>
              </a:spcBef>
              <a:spcAft>
                <a:spcPts val="0"/>
              </a:spcAft>
              <a:buClr>
                <a:schemeClr val="dk1"/>
              </a:buClr>
              <a:buSzPct val="100000"/>
              <a:buNone/>
            </a:pPr>
            <a:r>
              <a:rPr lang="en-US" sz="2000"/>
              <a:t>                Application.DoEvents();</a:t>
            </a:r>
            <a:endParaRPr/>
          </a:p>
          <a:p>
            <a:pPr indent="0" lvl="0" marL="0" rtl="0" algn="l">
              <a:spcBef>
                <a:spcPts val="310"/>
              </a:spcBef>
              <a:spcAft>
                <a:spcPts val="0"/>
              </a:spcAft>
              <a:buClr>
                <a:schemeClr val="dk1"/>
              </a:buClr>
              <a:buSzPct val="100000"/>
              <a:buNone/>
            </a:pPr>
            <a:r>
              <a:rPr lang="en-US" sz="2000"/>
              <a:t>                if (_applications.Available &gt; 0)</a:t>
            </a:r>
            <a:endParaRPr/>
          </a:p>
          <a:p>
            <a:pPr indent="0" lvl="0" marL="0" rtl="0" algn="l">
              <a:spcBef>
                <a:spcPts val="310"/>
              </a:spcBef>
              <a:spcAft>
                <a:spcPts val="0"/>
              </a:spcAft>
              <a:buClr>
                <a:schemeClr val="dk1"/>
              </a:buClr>
              <a:buSzPct val="100000"/>
              <a:buNone/>
            </a:pPr>
            <a:r>
              <a:rPr lang="en-US" sz="2000"/>
              <a:t>                {</a:t>
            </a:r>
            <a:endParaRPr/>
          </a:p>
          <a:p>
            <a:pPr indent="0" lvl="0" marL="0" rtl="0" algn="l">
              <a:spcBef>
                <a:spcPts val="310"/>
              </a:spcBef>
              <a:spcAft>
                <a:spcPts val="0"/>
              </a:spcAft>
              <a:buClr>
                <a:schemeClr val="dk1"/>
              </a:buClr>
              <a:buSzPct val="100000"/>
              <a:buNone/>
            </a:pPr>
            <a:r>
              <a:rPr lang="en-US" sz="2000"/>
              <a:t>                    msg = _applications.Receive(ref ep);</a:t>
            </a:r>
            <a:endParaRPr/>
          </a:p>
          <a:p>
            <a:pPr indent="0" lvl="0" marL="0" rtl="0" algn="l">
              <a:spcBef>
                <a:spcPts val="310"/>
              </a:spcBef>
              <a:spcAft>
                <a:spcPts val="0"/>
              </a:spcAft>
              <a:buClr>
                <a:schemeClr val="dk1"/>
              </a:buClr>
              <a:buSzPct val="100000"/>
              <a:buNone/>
            </a:pPr>
            <a:r>
              <a:rPr lang="en-US" sz="2000"/>
              <a:t>                    str = System.Text.Encoding.UTF8.GetString(msg);</a:t>
            </a:r>
            <a:endParaRPr/>
          </a:p>
          <a:p>
            <a:pPr indent="0" lvl="0" marL="0" rtl="0" algn="l">
              <a:spcBef>
                <a:spcPts val="310"/>
              </a:spcBef>
              <a:spcAft>
                <a:spcPts val="0"/>
              </a:spcAft>
              <a:buClr>
                <a:schemeClr val="dk1"/>
              </a:buClr>
              <a:buSzPct val="100000"/>
              <a:buNone/>
            </a:pPr>
            <a:r>
              <a:rPr lang="en-US" sz="2000"/>
              <a:t>                    ReceivedData(str, ep.Address.ToString());</a:t>
            </a:r>
            <a:endParaRPr/>
          </a:p>
          <a:p>
            <a:pPr indent="0" lvl="0" marL="0" rtl="0" algn="l">
              <a:spcBef>
                <a:spcPts val="310"/>
              </a:spcBef>
              <a:spcAft>
                <a:spcPts val="0"/>
              </a:spcAft>
              <a:buClr>
                <a:schemeClr val="dk1"/>
              </a:buClr>
              <a:buSzPct val="100000"/>
              <a:buNone/>
            </a:pPr>
            <a:r>
              <a:rPr lang="en-US" sz="2000"/>
              <a:t>                }</a:t>
            </a:r>
            <a:endParaRPr/>
          </a:p>
          <a:p>
            <a:pPr indent="0" lvl="0" marL="0" rtl="0" algn="l">
              <a:spcBef>
                <a:spcPts val="310"/>
              </a:spcBef>
              <a:spcAft>
                <a:spcPts val="0"/>
              </a:spcAft>
              <a:buClr>
                <a:schemeClr val="dk1"/>
              </a:buClr>
              <a:buSzPct val="100000"/>
              <a:buNone/>
            </a:pPr>
            <a:r>
              <a:rPr lang="en-US" sz="2000"/>
              <a:t>            }</a:t>
            </a:r>
            <a:endParaRPr/>
          </a:p>
          <a:p>
            <a:pPr indent="0" lvl="0" marL="0" rtl="0" algn="l">
              <a:spcBef>
                <a:spcPts val="310"/>
              </a:spcBef>
              <a:spcAft>
                <a:spcPts val="0"/>
              </a:spcAft>
              <a:buClr>
                <a:schemeClr val="dk1"/>
              </a:buClr>
              <a:buSzPct val="100000"/>
              <a:buNone/>
            </a:pPr>
            <a:r>
              <a:rPr lang="en-US" sz="2000"/>
              <a:t>        }</a:t>
            </a:r>
            <a:endParaRPr/>
          </a:p>
        </p:txBody>
      </p:sp>
      <p:sp>
        <p:nvSpPr>
          <p:cNvPr id="503" name="Google Shape;503;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504" name="Google Shape;504;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505" name="Google Shape;505;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Lớp UDPClient: chương trình chat</a:t>
            </a:r>
            <a:endParaRPr/>
          </a:p>
        </p:txBody>
      </p:sp>
      <p:sp>
        <p:nvSpPr>
          <p:cNvPr id="511" name="Google Shape;511;p4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2000"/>
              <a:buNone/>
            </a:pPr>
            <a:r>
              <a:rPr lang="en-US" sz="2000"/>
              <a:t>private void btnConnect_Click(object sender, EventArgs e)</a:t>
            </a:r>
            <a:endParaRPr/>
          </a:p>
          <a:p>
            <a:pPr indent="0" lvl="0" marL="0" rtl="0" algn="l">
              <a:spcBef>
                <a:spcPts val="400"/>
              </a:spcBef>
              <a:spcAft>
                <a:spcPts val="0"/>
              </a:spcAft>
              <a:buClr>
                <a:schemeClr val="dk1"/>
              </a:buClr>
              <a:buSzPts val="2000"/>
              <a:buNone/>
            </a:pPr>
            <a:r>
              <a:rPr lang="en-US" sz="2000"/>
              <a:t>        {</a:t>
            </a:r>
            <a:endParaRPr/>
          </a:p>
          <a:p>
            <a:pPr indent="0" lvl="0" marL="0" rtl="0" algn="l">
              <a:spcBef>
                <a:spcPts val="400"/>
              </a:spcBef>
              <a:spcAft>
                <a:spcPts val="0"/>
              </a:spcAft>
              <a:buClr>
                <a:schemeClr val="dk1"/>
              </a:buClr>
              <a:buSzPts val="2000"/>
              <a:buNone/>
            </a:pPr>
            <a:r>
              <a:rPr lang="en-US" sz="2000"/>
              <a:t>            _localPort = this.txtLocalPort.Text;</a:t>
            </a:r>
            <a:endParaRPr/>
          </a:p>
          <a:p>
            <a:pPr indent="0" lvl="0" marL="0" rtl="0" algn="l">
              <a:spcBef>
                <a:spcPts val="400"/>
              </a:spcBef>
              <a:spcAft>
                <a:spcPts val="0"/>
              </a:spcAft>
              <a:buClr>
                <a:schemeClr val="dk1"/>
              </a:buClr>
              <a:buSzPts val="2000"/>
              <a:buNone/>
            </a:pPr>
            <a:r>
              <a:rPr lang="en-US" sz="2000"/>
              <a:t>            _remotePort = this.txtPort.Text;        </a:t>
            </a:r>
            <a:endParaRPr/>
          </a:p>
          <a:p>
            <a:pPr indent="0" lvl="0" marL="0" rtl="0" algn="l">
              <a:spcBef>
                <a:spcPts val="400"/>
              </a:spcBef>
              <a:spcAft>
                <a:spcPts val="0"/>
              </a:spcAft>
              <a:buClr>
                <a:schemeClr val="dk1"/>
              </a:buClr>
              <a:buSzPts val="2000"/>
              <a:buNone/>
            </a:pPr>
            <a:r>
              <a:rPr lang="en-US" sz="2000"/>
              <a:t>            _applications = new UdpClient(int.Parse(_localPort));</a:t>
            </a:r>
            <a:endParaRPr/>
          </a:p>
          <a:p>
            <a:pPr indent="0" lvl="0" marL="0" rtl="0" algn="l">
              <a:spcBef>
                <a:spcPts val="400"/>
              </a:spcBef>
              <a:spcAft>
                <a:spcPts val="0"/>
              </a:spcAft>
              <a:buClr>
                <a:schemeClr val="dk1"/>
              </a:buClr>
              <a:buSzPts val="2000"/>
              <a:buNone/>
            </a:pPr>
            <a:r>
              <a:rPr lang="en-US" sz="2000"/>
              <a:t>            _thread = new Thread(Explore);</a:t>
            </a:r>
            <a:endParaRPr/>
          </a:p>
          <a:p>
            <a:pPr indent="0" lvl="0" marL="0" rtl="0" algn="l">
              <a:spcBef>
                <a:spcPts val="400"/>
              </a:spcBef>
              <a:spcAft>
                <a:spcPts val="0"/>
              </a:spcAft>
              <a:buClr>
                <a:schemeClr val="dk1"/>
              </a:buClr>
              <a:buSzPts val="2000"/>
              <a:buNone/>
            </a:pPr>
            <a:r>
              <a:rPr lang="en-US" sz="2000"/>
              <a:t>            _thread.Start();</a:t>
            </a:r>
            <a:endParaRPr/>
          </a:p>
          <a:p>
            <a:pPr indent="0" lvl="0" marL="0" rtl="0" algn="l">
              <a:spcBef>
                <a:spcPts val="400"/>
              </a:spcBef>
              <a:spcAft>
                <a:spcPts val="0"/>
              </a:spcAft>
              <a:buClr>
                <a:schemeClr val="dk1"/>
              </a:buClr>
              <a:buSzPts val="2000"/>
              <a:buNone/>
            </a:pPr>
            <a:r>
              <a:rPr lang="en-US" sz="2000"/>
              <a:t>            this.btSend.Click += OnbtSendClick;</a:t>
            </a:r>
            <a:endParaRPr/>
          </a:p>
          <a:p>
            <a:pPr indent="0" lvl="0" marL="0" rtl="0" algn="l">
              <a:spcBef>
                <a:spcPts val="400"/>
              </a:spcBef>
              <a:spcAft>
                <a:spcPts val="0"/>
              </a:spcAft>
              <a:buClr>
                <a:schemeClr val="dk1"/>
              </a:buClr>
              <a:buSzPts val="2000"/>
              <a:buNone/>
            </a:pPr>
            <a:r>
              <a:rPr lang="en-US" sz="2000"/>
              <a:t>            this.btSend.Enabled = true;</a:t>
            </a:r>
            <a:endParaRPr/>
          </a:p>
          <a:p>
            <a:pPr indent="0" lvl="0" marL="0" rtl="0" algn="l">
              <a:spcBef>
                <a:spcPts val="400"/>
              </a:spcBef>
              <a:spcAft>
                <a:spcPts val="0"/>
              </a:spcAft>
              <a:buClr>
                <a:schemeClr val="dk1"/>
              </a:buClr>
              <a:buSzPts val="2000"/>
              <a:buNone/>
            </a:pPr>
            <a:r>
              <a:rPr lang="en-US" sz="2000"/>
              <a:t>            this.btnConnect.Enabled = false;</a:t>
            </a:r>
            <a:endParaRPr/>
          </a:p>
          <a:p>
            <a:pPr indent="0" lvl="0" marL="0" rtl="0" algn="l">
              <a:spcBef>
                <a:spcPts val="400"/>
              </a:spcBef>
              <a:spcAft>
                <a:spcPts val="0"/>
              </a:spcAft>
              <a:buClr>
                <a:schemeClr val="dk1"/>
              </a:buClr>
              <a:buSzPts val="2000"/>
              <a:buNone/>
            </a:pPr>
            <a:r>
              <a:rPr lang="en-US" sz="2000"/>
              <a:t>            txtIpAddress.ReadOnly = txtLocalPort.ReadOnly = txtPort.ReadOnly = true;</a:t>
            </a:r>
            <a:endParaRPr/>
          </a:p>
          <a:p>
            <a:pPr indent="0" lvl="0" marL="0" rtl="0" algn="l">
              <a:spcBef>
                <a:spcPts val="400"/>
              </a:spcBef>
              <a:spcAft>
                <a:spcPts val="0"/>
              </a:spcAft>
              <a:buClr>
                <a:schemeClr val="dk1"/>
              </a:buClr>
              <a:buSzPts val="2000"/>
              <a:buNone/>
            </a:pPr>
            <a:r>
              <a:rPr lang="en-US" sz="2000"/>
              <a:t>        }</a:t>
            </a:r>
            <a:endParaRPr/>
          </a:p>
        </p:txBody>
      </p:sp>
      <p:sp>
        <p:nvSpPr>
          <p:cNvPr id="512" name="Google Shape;512;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513" name="Google Shape;513;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514" name="Google Shape;514;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Lớp UDPClient: chương trình chat</a:t>
            </a:r>
            <a:endParaRPr/>
          </a:p>
        </p:txBody>
      </p:sp>
      <p:sp>
        <p:nvSpPr>
          <p:cNvPr id="520" name="Google Shape;520;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521" name="Google Shape;521;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522" name="Google Shape;522;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23" name="Google Shape;523;p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524" name="Google Shape;524;p48"/>
          <p:cNvPicPr preferRelativeResize="0"/>
          <p:nvPr/>
        </p:nvPicPr>
        <p:blipFill rotWithShape="1">
          <a:blip r:embed="rId3">
            <a:alphaModFix/>
          </a:blip>
          <a:srcRect b="0" l="0" r="0" t="0"/>
          <a:stretch/>
        </p:blipFill>
        <p:spPr>
          <a:xfrm>
            <a:off x="1557338" y="1623789"/>
            <a:ext cx="6029325" cy="41814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Lớp UDPClient: chương trình chat</a:t>
            </a:r>
            <a:endParaRPr/>
          </a:p>
        </p:txBody>
      </p:sp>
      <p:sp>
        <p:nvSpPr>
          <p:cNvPr id="530" name="Google Shape;530;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531" name="Google Shape;531;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532" name="Google Shape;532;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33" name="Google Shape;533;p4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534" name="Google Shape;534;p49"/>
          <p:cNvPicPr preferRelativeResize="0"/>
          <p:nvPr/>
        </p:nvPicPr>
        <p:blipFill rotWithShape="1">
          <a:blip r:embed="rId3">
            <a:alphaModFix/>
          </a:blip>
          <a:srcRect b="0" l="0" r="0" t="0"/>
          <a:stretch/>
        </p:blipFill>
        <p:spPr>
          <a:xfrm>
            <a:off x="1557338" y="1628800"/>
            <a:ext cx="6029325" cy="4181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Socket là gì?</a:t>
            </a:r>
            <a:endParaRPr/>
          </a:p>
        </p:txBody>
      </p:sp>
      <p:sp>
        <p:nvSpPr>
          <p:cNvPr id="123" name="Google Shape;123;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Lập trình mức socket là nền tảng của lập trình mạng</a:t>
            </a:r>
            <a:endParaRPr/>
          </a:p>
          <a:p>
            <a:pPr indent="-342900" lvl="0" marL="342900" rtl="0" algn="l">
              <a:spcBef>
                <a:spcPts val="592"/>
              </a:spcBef>
              <a:spcAft>
                <a:spcPts val="0"/>
              </a:spcAft>
              <a:buClr>
                <a:schemeClr val="dk1"/>
              </a:buClr>
              <a:buSzPct val="100000"/>
              <a:buChar char="•"/>
            </a:pPr>
            <a:r>
              <a:rPr lang="en-US"/>
              <a:t>Socket là một đối tượng thể hiện điểm truy cập mức thấp vào IP stack.</a:t>
            </a:r>
            <a:endParaRPr/>
          </a:p>
          <a:p>
            <a:pPr indent="-342900" lvl="0" marL="342900" rtl="0" algn="l">
              <a:spcBef>
                <a:spcPts val="592"/>
              </a:spcBef>
              <a:spcAft>
                <a:spcPts val="0"/>
              </a:spcAft>
              <a:buClr>
                <a:schemeClr val="dk1"/>
              </a:buClr>
              <a:buSzPct val="100000"/>
              <a:buChar char="•"/>
            </a:pPr>
            <a:r>
              <a:rPr lang="en-US"/>
              <a:t>Socket có thể ở chế độ mở, đóng hoặc một số trạng thái trung gian khác</a:t>
            </a:r>
            <a:endParaRPr/>
          </a:p>
          <a:p>
            <a:pPr indent="-342900" lvl="0" marL="342900" rtl="0" algn="l">
              <a:spcBef>
                <a:spcPts val="592"/>
              </a:spcBef>
              <a:spcAft>
                <a:spcPts val="0"/>
              </a:spcAft>
              <a:buClr>
                <a:schemeClr val="dk1"/>
              </a:buClr>
              <a:buSzPct val="100000"/>
              <a:buChar char="•"/>
            </a:pPr>
            <a:r>
              <a:rPr lang="en-US"/>
              <a:t>Socket có thể gửi, nhận dữ liệu </a:t>
            </a:r>
            <a:endParaRPr/>
          </a:p>
          <a:p>
            <a:pPr indent="-342900" lvl="0" marL="342900" rtl="0" algn="l">
              <a:spcBef>
                <a:spcPts val="592"/>
              </a:spcBef>
              <a:spcAft>
                <a:spcPts val="0"/>
              </a:spcAft>
              <a:buClr>
                <a:schemeClr val="dk1"/>
              </a:buClr>
              <a:buSzPct val="100000"/>
              <a:buChar char="•"/>
            </a:pPr>
            <a:r>
              <a:rPr lang="en-US"/>
              <a:t>Dữ liệu tổng quát được gửi theo từng khối (thường gọi là </a:t>
            </a:r>
            <a:r>
              <a:rPr lang="en-US">
                <a:solidFill>
                  <a:srgbClr val="0070C0"/>
                </a:solidFill>
              </a:rPr>
              <a:t>packet</a:t>
            </a:r>
            <a:r>
              <a:rPr lang="en-US"/>
              <a:t>), khoảng vài KB/lần để tăng hiệu suất </a:t>
            </a:r>
            <a:endParaRPr/>
          </a:p>
        </p:txBody>
      </p:sp>
      <p:sp>
        <p:nvSpPr>
          <p:cNvPr id="124" name="Google Shape;12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125" name="Google Shape;12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126" name="Google Shape;12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Lớp UDPClient: chương trình chat</a:t>
            </a:r>
            <a:endParaRPr/>
          </a:p>
        </p:txBody>
      </p:sp>
      <p:sp>
        <p:nvSpPr>
          <p:cNvPr id="540" name="Google Shape;540;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541" name="Google Shape;541;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542" name="Google Shape;542;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43" name="Google Shape;543;p5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544" name="Google Shape;544;p50"/>
          <p:cNvPicPr preferRelativeResize="0"/>
          <p:nvPr/>
        </p:nvPicPr>
        <p:blipFill rotWithShape="1">
          <a:blip r:embed="rId3">
            <a:alphaModFix/>
          </a:blip>
          <a:srcRect b="0" l="0" r="0" t="0"/>
          <a:stretch/>
        </p:blipFill>
        <p:spPr>
          <a:xfrm>
            <a:off x="416123" y="1268761"/>
            <a:ext cx="8277225" cy="504056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Lớp UDPClient: tổng kết</a:t>
            </a:r>
            <a:endParaRPr/>
          </a:p>
        </p:txBody>
      </p:sp>
      <p:sp>
        <p:nvSpPr>
          <p:cNvPr id="550" name="Google Shape;550;p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Khi muốn gửi dữ liệu qua mạng bằng lớp UDPClient, chúng ta theo cách đơn giản nhất như sau:</a:t>
            </a:r>
            <a:endParaRPr/>
          </a:p>
          <a:p>
            <a:pPr indent="-285750" lvl="1" marL="742950" rtl="0" algn="l">
              <a:spcBef>
                <a:spcPts val="518"/>
              </a:spcBef>
              <a:spcAft>
                <a:spcPts val="0"/>
              </a:spcAft>
              <a:buClr>
                <a:schemeClr val="dk1"/>
              </a:buClr>
              <a:buSzPct val="100000"/>
              <a:buChar char="–"/>
            </a:pPr>
            <a:r>
              <a:rPr lang="en-US"/>
              <a:t>Tạo một UDPClient và gán cho nó một số hiệu cổng. Ví dụ: UDPClient udp = new UDPClient(1000)</a:t>
            </a:r>
            <a:endParaRPr/>
          </a:p>
          <a:p>
            <a:pPr indent="-285750" lvl="1" marL="742950" rtl="0" algn="l">
              <a:spcBef>
                <a:spcPts val="518"/>
              </a:spcBef>
              <a:spcAft>
                <a:spcPts val="0"/>
              </a:spcAft>
              <a:buClr>
                <a:schemeClr val="dk1"/>
              </a:buClr>
              <a:buSzPct val="100000"/>
              <a:buChar char="–"/>
            </a:pPr>
            <a:r>
              <a:rPr lang="en-US"/>
              <a:t>Tạo một địa chỉ IP ứng với địa chỉ của máy mà ta muốn giao tiếp bằng IPEndPoint hoặc IPAddress hoặc IPHostEntry. (Lưu ý: Nếu dùng DNS.GetHostEntry thì ta có thể truyền vào là tên của máy. Sau đó muốn lấy địa chỉ thì: DNS.GetHostEntry("Tên_Máy").Address[0])</a:t>
            </a:r>
            <a:endParaRPr/>
          </a:p>
        </p:txBody>
      </p:sp>
      <p:sp>
        <p:nvSpPr>
          <p:cNvPr id="551" name="Google Shape;551;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552" name="Google Shape;552;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553" name="Google Shape;553;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Lớp UDPClient: tổng kết</a:t>
            </a:r>
            <a:endParaRPr/>
          </a:p>
        </p:txBody>
      </p:sp>
      <p:sp>
        <p:nvSpPr>
          <p:cNvPr id="559" name="Google Shape;559;p5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285750" lvl="1" marL="742950" rtl="0" algn="l">
              <a:spcBef>
                <a:spcPts val="0"/>
              </a:spcBef>
              <a:spcAft>
                <a:spcPts val="0"/>
              </a:spcAft>
              <a:buClr>
                <a:schemeClr val="dk1"/>
              </a:buClr>
              <a:buSzPct val="100000"/>
              <a:buChar char="–"/>
            </a:pPr>
            <a:r>
              <a:rPr lang="en-US"/>
              <a:t>Gửi dữ liệu đi:</a:t>
            </a:r>
            <a:endParaRPr/>
          </a:p>
          <a:p>
            <a:pPr indent="-228600" lvl="2" marL="1143000" rtl="0" algn="l">
              <a:spcBef>
                <a:spcPts val="444"/>
              </a:spcBef>
              <a:spcAft>
                <a:spcPts val="0"/>
              </a:spcAft>
              <a:buClr>
                <a:schemeClr val="dk1"/>
              </a:buClr>
              <a:buSzPct val="100000"/>
              <a:buChar char="•"/>
            </a:pPr>
            <a:r>
              <a:rPr lang="en-US"/>
              <a:t>Bước 1: Chuyển chuỗi thành mảng byte</a:t>
            </a:r>
            <a:endParaRPr/>
          </a:p>
          <a:p>
            <a:pPr indent="-228600" lvl="2" marL="1143000" rtl="0" algn="l">
              <a:spcBef>
                <a:spcPts val="444"/>
              </a:spcBef>
              <a:spcAft>
                <a:spcPts val="0"/>
              </a:spcAft>
              <a:buClr>
                <a:schemeClr val="dk1"/>
              </a:buClr>
              <a:buSzPct val="100000"/>
              <a:buChar char="•"/>
            </a:pPr>
            <a:r>
              <a:rPr lang="en-US"/>
              <a:t>Bước 2: Gọi phương thức Send, trong đó truyền địa chỉ IP của máy ở xa mà ta vừa tạo ở 2 và thêm vào số hiệu cổng mà máy ở xa đang dùng để nhận dữ liệu.</a:t>
            </a:r>
            <a:endParaRPr/>
          </a:p>
          <a:p>
            <a:pPr indent="-285750" lvl="1" marL="742950" rtl="0" algn="l">
              <a:spcBef>
                <a:spcPts val="518"/>
              </a:spcBef>
              <a:spcAft>
                <a:spcPts val="0"/>
              </a:spcAft>
              <a:buClr>
                <a:schemeClr val="dk1"/>
              </a:buClr>
              <a:buSzPct val="100000"/>
              <a:buChar char="–"/>
            </a:pPr>
            <a:r>
              <a:rPr lang="en-US"/>
              <a:t>Khi nhận: Dùng phương thức Receive để nhận dữ liệu về. Khi đó chúng ta cần tạo một đối tượng IPEndPoint với địa chỉ và số hiệu cổng của máy ở xa mà chúng ta muốn nhận dữ liệu. Phương thức này trả về dữ liệu ở dạng mảng byte, do vậy để chuyển sang dạng chuỗi ký tự thì cần dùng lớp Encoding để chuyển đổi.</a:t>
            </a:r>
            <a:endParaRPr/>
          </a:p>
          <a:p>
            <a:pPr indent="-121284" lvl="1" marL="742950" rtl="0" algn="l">
              <a:spcBef>
                <a:spcPts val="518"/>
              </a:spcBef>
              <a:spcAft>
                <a:spcPts val="0"/>
              </a:spcAft>
              <a:buClr>
                <a:schemeClr val="dk1"/>
              </a:buClr>
              <a:buSzPct val="100000"/>
              <a:buNone/>
            </a:pPr>
            <a:r>
              <a:t/>
            </a:r>
            <a:endParaRPr/>
          </a:p>
        </p:txBody>
      </p:sp>
      <p:sp>
        <p:nvSpPr>
          <p:cNvPr id="560" name="Google Shape;560;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561" name="Google Shape;561;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562" name="Google Shape;562;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Lớp TCPClient</a:t>
            </a:r>
            <a:endParaRPr/>
          </a:p>
        </p:txBody>
      </p:sp>
      <p:sp>
        <p:nvSpPr>
          <p:cNvPr id="568" name="Google Shape;568;p5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Để đảm bảo độ tin cậy trong các ứng dụng mạng, người ta còn dùng một giao thức khác, gọi là giao thức có kết nối: TCP (Transport Control Protocol). Trên Internet chủ yếu là dùng loại giao thức này, ví dụ như Telnet, HTTP, SMTP, POP3… Để lập trình theo giao thức TCP, .NET cung cấp hai lớp có tên là TCPClient và TCPListener. </a:t>
            </a:r>
            <a:endParaRPr/>
          </a:p>
          <a:p>
            <a:pPr indent="-139700" lvl="0" marL="342900" rtl="0" algn="l">
              <a:spcBef>
                <a:spcPts val="640"/>
              </a:spcBef>
              <a:spcAft>
                <a:spcPts val="0"/>
              </a:spcAft>
              <a:buClr>
                <a:schemeClr val="dk1"/>
              </a:buClr>
              <a:buSzPts val="3200"/>
              <a:buNone/>
            </a:pPr>
            <a:r>
              <a:t/>
            </a:r>
            <a:endParaRPr/>
          </a:p>
        </p:txBody>
      </p:sp>
      <p:sp>
        <p:nvSpPr>
          <p:cNvPr id="569" name="Google Shape;569;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570" name="Google Shape;570;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571" name="Google Shape;571;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Lớp TCPClient: các thành viên</a:t>
            </a:r>
            <a:endParaRPr/>
          </a:p>
        </p:txBody>
      </p:sp>
      <p:graphicFrame>
        <p:nvGraphicFramePr>
          <p:cNvPr id="577" name="Google Shape;577;p54"/>
          <p:cNvGraphicFramePr/>
          <p:nvPr/>
        </p:nvGraphicFramePr>
        <p:xfrm>
          <a:off x="539552" y="1556793"/>
          <a:ext cx="3000000" cy="3000000"/>
        </p:xfrm>
        <a:graphic>
          <a:graphicData uri="http://schemas.openxmlformats.org/drawingml/2006/table">
            <a:tbl>
              <a:tblPr bandRow="1" firstRow="1">
                <a:noFill/>
                <a:tableStyleId>{878088F9-F3BA-4FB7-B542-9D7C856BDA4D}</a:tableStyleId>
              </a:tblPr>
              <a:tblGrid>
                <a:gridCol w="2592300"/>
                <a:gridCol w="5472600"/>
              </a:tblGrid>
              <a:tr h="504050">
                <a:tc>
                  <a:txBody>
                    <a:bodyPr/>
                    <a:lstStyle/>
                    <a:p>
                      <a:pPr indent="0" lvl="0" marL="0" marR="0" rtl="0" algn="ctr">
                        <a:spcBef>
                          <a:spcPts val="0"/>
                        </a:spcBef>
                        <a:spcAft>
                          <a:spcPts val="0"/>
                        </a:spcAft>
                        <a:buNone/>
                      </a:pPr>
                      <a:r>
                        <a:rPr b="1" lang="en-US" sz="2000">
                          <a:solidFill>
                            <a:srgbClr val="000066"/>
                          </a:solidFill>
                          <a:latin typeface="Arial"/>
                          <a:ea typeface="Arial"/>
                          <a:cs typeface="Arial"/>
                          <a:sym typeface="Arial"/>
                        </a:rPr>
                        <a:t>Tên phương</a:t>
                      </a:r>
                      <a:r>
                        <a:rPr b="1" lang="en-US" sz="2000">
                          <a:solidFill>
                            <a:srgbClr val="000066"/>
                          </a:solidFill>
                          <a:latin typeface="Arial"/>
                          <a:ea typeface="Arial"/>
                          <a:cs typeface="Arial"/>
                          <a:sym typeface="Arial"/>
                        </a:rPr>
                        <a:t> thức</a:t>
                      </a:r>
                      <a:endParaRPr b="1" sz="2000">
                        <a:solidFill>
                          <a:srgbClr val="000066"/>
                        </a:solidFill>
                        <a:latin typeface="Arial"/>
                        <a:ea typeface="Arial"/>
                        <a:cs typeface="Arial"/>
                        <a:sym typeface="Arial"/>
                      </a:endParaRPr>
                    </a:p>
                  </a:txBody>
                  <a:tcPr marT="0" marB="0" marR="68575" marL="68575" anchor="ctr"/>
                </a:tc>
                <a:tc>
                  <a:txBody>
                    <a:bodyPr/>
                    <a:lstStyle/>
                    <a:p>
                      <a:pPr indent="0" lvl="0" marL="0" marR="0" rtl="0" algn="ctr">
                        <a:spcBef>
                          <a:spcPts val="0"/>
                        </a:spcBef>
                        <a:spcAft>
                          <a:spcPts val="0"/>
                        </a:spcAft>
                        <a:buNone/>
                      </a:pPr>
                      <a:r>
                        <a:rPr b="1" lang="en-US" sz="2000">
                          <a:solidFill>
                            <a:srgbClr val="000066"/>
                          </a:solidFill>
                          <a:latin typeface="Arial"/>
                          <a:ea typeface="Arial"/>
                          <a:cs typeface="Arial"/>
                          <a:sym typeface="Arial"/>
                        </a:rPr>
                        <a:t>Mô</a:t>
                      </a:r>
                      <a:r>
                        <a:rPr b="1" lang="en-US" sz="2000">
                          <a:solidFill>
                            <a:srgbClr val="000066"/>
                          </a:solidFill>
                          <a:latin typeface="Arial"/>
                          <a:ea typeface="Arial"/>
                          <a:cs typeface="Arial"/>
                          <a:sym typeface="Arial"/>
                        </a:rPr>
                        <a:t> tả</a:t>
                      </a:r>
                      <a:endParaRPr sz="2000">
                        <a:latin typeface="Arial"/>
                        <a:ea typeface="Arial"/>
                        <a:cs typeface="Arial"/>
                        <a:sym typeface="Arial"/>
                      </a:endParaRPr>
                    </a:p>
                  </a:txBody>
                  <a:tcPr marT="0" marB="0" marR="68575" marL="68575" anchor="ctr"/>
                </a:tc>
              </a:tr>
              <a:tr h="504050">
                <a:tc>
                  <a:txBody>
                    <a:bodyPr/>
                    <a:lstStyle/>
                    <a:p>
                      <a:pPr indent="0" lvl="0" marL="10160" marR="10160" rtl="0" algn="l">
                        <a:spcBef>
                          <a:spcPts val="0"/>
                        </a:spcBef>
                        <a:spcAft>
                          <a:spcPts val="0"/>
                        </a:spcAft>
                        <a:buNone/>
                      </a:pPr>
                      <a:r>
                        <a:rPr lang="en-US" sz="1800" u="sng">
                          <a:solidFill>
                            <a:srgbClr val="000000"/>
                          </a:solidFill>
                          <a:latin typeface="Arial"/>
                          <a:ea typeface="Arial"/>
                          <a:cs typeface="Arial"/>
                          <a:sym typeface="Arial"/>
                          <a:hlinkClick r:id="rId3">
                            <a:extLst>
                              <a:ext uri="{A12FA001-AC4F-418D-AE19-62706E023703}">
                                <ahyp:hlinkClr val="tx"/>
                              </a:ext>
                            </a:extLst>
                          </a:hlinkClick>
                        </a:rPr>
                        <a:t>TcpClient () </a:t>
                      </a:r>
                      <a:endParaRPr sz="1800">
                        <a:latin typeface="Arial"/>
                        <a:ea typeface="Arial"/>
                        <a:cs typeface="Arial"/>
                        <a:sym typeface="Arial"/>
                      </a:endParaRPr>
                    </a:p>
                  </a:txBody>
                  <a:tcPr marT="47625" marB="47625" marR="50175" marL="50175"/>
                </a:tc>
                <a:tc>
                  <a:txBody>
                    <a:bodyPr/>
                    <a:lstStyle/>
                    <a:p>
                      <a:pPr indent="0" lvl="0" marL="0" marR="10160" rtl="0" algn="l">
                        <a:spcBef>
                          <a:spcPts val="0"/>
                        </a:spcBef>
                        <a:spcAft>
                          <a:spcPts val="0"/>
                        </a:spcAft>
                        <a:buNone/>
                      </a:pPr>
                      <a:r>
                        <a:rPr lang="en-US" sz="1800">
                          <a:solidFill>
                            <a:srgbClr val="000000"/>
                          </a:solidFill>
                          <a:latin typeface="Arial"/>
                          <a:ea typeface="Arial"/>
                          <a:cs typeface="Arial"/>
                          <a:sym typeface="Arial"/>
                        </a:rPr>
                        <a:t>Tạo một đối tượng </a:t>
                      </a:r>
                      <a:r>
                        <a:rPr b="1" lang="en-US" sz="1800">
                          <a:solidFill>
                            <a:srgbClr val="000000"/>
                          </a:solidFill>
                          <a:latin typeface="Arial"/>
                          <a:ea typeface="Arial"/>
                          <a:cs typeface="Arial"/>
                          <a:sym typeface="Arial"/>
                        </a:rPr>
                        <a:t>TcpClient</a:t>
                      </a:r>
                      <a:r>
                        <a:rPr lang="en-US" sz="1800">
                          <a:solidFill>
                            <a:srgbClr val="000000"/>
                          </a:solidFill>
                          <a:latin typeface="Arial"/>
                          <a:ea typeface="Arial"/>
                          <a:cs typeface="Arial"/>
                          <a:sym typeface="Arial"/>
                        </a:rPr>
                        <a:t>. </a:t>
                      </a:r>
                      <a:endParaRPr sz="1800">
                        <a:latin typeface="Arial"/>
                        <a:ea typeface="Arial"/>
                        <a:cs typeface="Arial"/>
                        <a:sym typeface="Arial"/>
                      </a:endParaRPr>
                    </a:p>
                  </a:txBody>
                  <a:tcPr marT="47625" marB="47625" marR="50175" marL="50175"/>
                </a:tc>
              </a:tr>
              <a:tr h="784100">
                <a:tc>
                  <a:txBody>
                    <a:bodyPr/>
                    <a:lstStyle/>
                    <a:p>
                      <a:pPr indent="0" lvl="0" marL="10160" marR="10160" rtl="0" algn="l">
                        <a:spcBef>
                          <a:spcPts val="0"/>
                        </a:spcBef>
                        <a:spcAft>
                          <a:spcPts val="0"/>
                        </a:spcAft>
                        <a:buNone/>
                      </a:pPr>
                      <a:r>
                        <a:rPr lang="en-US" sz="1800" u="sng">
                          <a:solidFill>
                            <a:srgbClr val="000000"/>
                          </a:solidFill>
                          <a:latin typeface="Arial"/>
                          <a:ea typeface="Arial"/>
                          <a:cs typeface="Arial"/>
                          <a:sym typeface="Arial"/>
                          <a:hlinkClick r:id="rId4">
                            <a:extLst>
                              <a:ext uri="{A12FA001-AC4F-418D-AE19-62706E023703}">
                                <ahyp:hlinkClr val="tx"/>
                              </a:ext>
                            </a:extLst>
                          </a:hlinkClick>
                        </a:rPr>
                        <a:t>TcpClient (IPEndPoint) </a:t>
                      </a:r>
                      <a:endParaRPr sz="1800">
                        <a:latin typeface="Arial"/>
                        <a:ea typeface="Arial"/>
                        <a:cs typeface="Arial"/>
                        <a:sym typeface="Arial"/>
                      </a:endParaRPr>
                    </a:p>
                  </a:txBody>
                  <a:tcPr marT="47625" marB="47625" marR="50175" marL="50175"/>
                </a:tc>
                <a:tc>
                  <a:txBody>
                    <a:bodyPr/>
                    <a:lstStyle/>
                    <a:p>
                      <a:pPr indent="0" lvl="0" marL="10160" marR="10160" rtl="0" algn="l">
                        <a:spcBef>
                          <a:spcPts val="0"/>
                        </a:spcBef>
                        <a:spcAft>
                          <a:spcPts val="0"/>
                        </a:spcAft>
                        <a:buNone/>
                      </a:pPr>
                      <a:r>
                        <a:rPr lang="en-US" sz="1800">
                          <a:solidFill>
                            <a:schemeClr val="dk1"/>
                          </a:solidFill>
                          <a:latin typeface="Arial"/>
                          <a:ea typeface="Arial"/>
                          <a:cs typeface="Arial"/>
                          <a:sym typeface="Arial"/>
                        </a:rPr>
                        <a:t>Tạo một </a:t>
                      </a:r>
                      <a:r>
                        <a:rPr b="1" lang="en-US" sz="1800">
                          <a:solidFill>
                            <a:schemeClr val="dk1"/>
                          </a:solidFill>
                          <a:latin typeface="Arial"/>
                          <a:ea typeface="Arial"/>
                          <a:cs typeface="Arial"/>
                          <a:sym typeface="Arial"/>
                        </a:rPr>
                        <a:t>TcpClient</a:t>
                      </a:r>
                      <a:r>
                        <a:rPr lang="en-US" sz="1800">
                          <a:solidFill>
                            <a:schemeClr val="dk1"/>
                          </a:solidFill>
                          <a:latin typeface="Arial"/>
                          <a:ea typeface="Arial"/>
                          <a:cs typeface="Arial"/>
                          <a:sym typeface="Arial"/>
                        </a:rPr>
                        <a:t> và gắn cho nó một EndPoint cục bộ. </a:t>
                      </a:r>
                      <a:endParaRPr/>
                    </a:p>
                    <a:p>
                      <a:pPr indent="0" lvl="0" marL="10160" marR="10160" rtl="0" algn="l">
                        <a:spcBef>
                          <a:spcPts val="870"/>
                        </a:spcBef>
                        <a:spcAft>
                          <a:spcPts val="0"/>
                        </a:spcAft>
                        <a:buNone/>
                      </a:pPr>
                      <a:r>
                        <a:rPr lang="en-US" sz="1800">
                          <a:solidFill>
                            <a:schemeClr val="dk1"/>
                          </a:solidFill>
                          <a:latin typeface="Arial"/>
                          <a:ea typeface="Arial"/>
                          <a:cs typeface="Arial"/>
                          <a:sym typeface="Arial"/>
                        </a:rPr>
                        <a:t>(Gán địa chỉ máy cục bộ và số hiệu cổng để sử dụng trao đổi thông tin về sau)</a:t>
                      </a:r>
                      <a:endParaRPr/>
                    </a:p>
                  </a:txBody>
                  <a:tcPr marT="47625" marB="47625" marR="50175" marL="50175"/>
                </a:tc>
              </a:tr>
              <a:tr h="535700">
                <a:tc>
                  <a:txBody>
                    <a:bodyPr/>
                    <a:lstStyle/>
                    <a:p>
                      <a:pPr indent="0" lvl="0" marL="10160" marR="10160" rtl="0" algn="l">
                        <a:spcBef>
                          <a:spcPts val="0"/>
                        </a:spcBef>
                        <a:spcAft>
                          <a:spcPts val="0"/>
                        </a:spcAft>
                        <a:buNone/>
                      </a:pPr>
                      <a:r>
                        <a:rPr lang="en-US" sz="1800" u="sng">
                          <a:solidFill>
                            <a:srgbClr val="000000"/>
                          </a:solidFill>
                          <a:latin typeface="Arial"/>
                          <a:ea typeface="Arial"/>
                          <a:cs typeface="Arial"/>
                          <a:sym typeface="Arial"/>
                          <a:hlinkClick r:id="rId5">
                            <a:extLst>
                              <a:ext uri="{A12FA001-AC4F-418D-AE19-62706E023703}">
                                <ahyp:hlinkClr val="tx"/>
                              </a:ext>
                            </a:extLst>
                          </a:hlinkClick>
                        </a:rPr>
                        <a:t>TcpClient (RemoteHost: String, RemotePort: Int32) </a:t>
                      </a:r>
                      <a:endParaRPr sz="1800">
                        <a:latin typeface="Arial"/>
                        <a:ea typeface="Arial"/>
                        <a:cs typeface="Arial"/>
                        <a:sym typeface="Arial"/>
                      </a:endParaRPr>
                    </a:p>
                  </a:txBody>
                  <a:tcPr marT="47625" marB="47625" marR="50175" marL="50175"/>
                </a:tc>
                <a:tc>
                  <a:txBody>
                    <a:bodyPr/>
                    <a:lstStyle/>
                    <a:p>
                      <a:pPr indent="0" lvl="0" marL="10160" marR="10160" rtl="0" algn="l">
                        <a:spcBef>
                          <a:spcPts val="0"/>
                        </a:spcBef>
                        <a:spcAft>
                          <a:spcPts val="0"/>
                        </a:spcAft>
                        <a:buNone/>
                      </a:pPr>
                      <a:r>
                        <a:rPr lang="en-US" sz="1800">
                          <a:solidFill>
                            <a:srgbClr val="000000"/>
                          </a:solidFill>
                          <a:latin typeface="Arial"/>
                          <a:ea typeface="Arial"/>
                          <a:cs typeface="Arial"/>
                          <a:sym typeface="Arial"/>
                        </a:rPr>
                        <a:t>Tạo một đối tượng </a:t>
                      </a:r>
                      <a:r>
                        <a:rPr b="1" lang="en-US" sz="1800">
                          <a:solidFill>
                            <a:srgbClr val="000000"/>
                          </a:solidFill>
                          <a:latin typeface="Arial"/>
                          <a:ea typeface="Arial"/>
                          <a:cs typeface="Arial"/>
                          <a:sym typeface="Arial"/>
                        </a:rPr>
                        <a:t>TcpClient</a:t>
                      </a:r>
                      <a:r>
                        <a:rPr lang="en-US" sz="1800">
                          <a:solidFill>
                            <a:srgbClr val="000000"/>
                          </a:solidFill>
                          <a:latin typeface="Arial"/>
                          <a:ea typeface="Arial"/>
                          <a:cs typeface="Arial"/>
                          <a:sym typeface="Arial"/>
                        </a:rPr>
                        <a:t> và kết nối đến một máy có địa chỉ và số hiệu cổng được truyền vào. RemoteHost có thể là địa chỉ IP chuẩn hoặc tên máy. </a:t>
                      </a:r>
                      <a:endParaRPr sz="1800">
                        <a:latin typeface="Arial"/>
                        <a:ea typeface="Arial"/>
                        <a:cs typeface="Arial"/>
                        <a:sym typeface="Arial"/>
                      </a:endParaRPr>
                    </a:p>
                  </a:txBody>
                  <a:tcPr marT="47625" marB="47625" marR="50175" marL="50175"/>
                </a:tc>
              </a:tr>
            </a:tbl>
          </a:graphicData>
        </a:graphic>
      </p:graphicFrame>
      <p:sp>
        <p:nvSpPr>
          <p:cNvPr id="578" name="Google Shape;578;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579" name="Google Shape;579;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580" name="Google Shape;580;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Lớp TCPClient: các thành viên</a:t>
            </a:r>
            <a:endParaRPr/>
          </a:p>
        </p:txBody>
      </p:sp>
      <p:graphicFrame>
        <p:nvGraphicFramePr>
          <p:cNvPr id="586" name="Google Shape;586;p55"/>
          <p:cNvGraphicFramePr/>
          <p:nvPr/>
        </p:nvGraphicFramePr>
        <p:xfrm>
          <a:off x="539552" y="1556793"/>
          <a:ext cx="3000000" cy="3000000"/>
        </p:xfrm>
        <a:graphic>
          <a:graphicData uri="http://schemas.openxmlformats.org/drawingml/2006/table">
            <a:tbl>
              <a:tblPr bandRow="1" firstRow="1">
                <a:noFill/>
                <a:tableStyleId>{878088F9-F3BA-4FB7-B542-9D7C856BDA4D}</a:tableStyleId>
              </a:tblPr>
              <a:tblGrid>
                <a:gridCol w="2592300"/>
                <a:gridCol w="5472600"/>
              </a:tblGrid>
              <a:tr h="504050">
                <a:tc>
                  <a:txBody>
                    <a:bodyPr/>
                    <a:lstStyle/>
                    <a:p>
                      <a:pPr indent="0" lvl="0" marL="0" marR="0" rtl="0" algn="ctr">
                        <a:spcBef>
                          <a:spcPts val="0"/>
                        </a:spcBef>
                        <a:spcAft>
                          <a:spcPts val="0"/>
                        </a:spcAft>
                        <a:buNone/>
                      </a:pPr>
                      <a:r>
                        <a:rPr b="1" lang="en-US" sz="1800">
                          <a:solidFill>
                            <a:srgbClr val="000066"/>
                          </a:solidFill>
                          <a:latin typeface="Arial"/>
                          <a:ea typeface="Arial"/>
                          <a:cs typeface="Arial"/>
                          <a:sym typeface="Arial"/>
                        </a:rPr>
                        <a:t>Tên thuộc</a:t>
                      </a:r>
                      <a:r>
                        <a:rPr b="1" lang="en-US" sz="1800">
                          <a:solidFill>
                            <a:srgbClr val="000066"/>
                          </a:solidFill>
                          <a:latin typeface="Arial"/>
                          <a:ea typeface="Arial"/>
                          <a:cs typeface="Arial"/>
                          <a:sym typeface="Arial"/>
                        </a:rPr>
                        <a:t> tính</a:t>
                      </a:r>
                      <a:endParaRPr b="1" sz="1800">
                        <a:solidFill>
                          <a:srgbClr val="000066"/>
                        </a:solidFill>
                        <a:latin typeface="Arial"/>
                        <a:ea typeface="Arial"/>
                        <a:cs typeface="Arial"/>
                        <a:sym typeface="Arial"/>
                      </a:endParaRPr>
                    </a:p>
                  </a:txBody>
                  <a:tcPr marT="0" marB="0" marR="68575" marL="68575" anchor="ctr"/>
                </a:tc>
                <a:tc>
                  <a:txBody>
                    <a:bodyPr/>
                    <a:lstStyle/>
                    <a:p>
                      <a:pPr indent="0" lvl="0" marL="0" marR="0" rtl="0" algn="ctr">
                        <a:spcBef>
                          <a:spcPts val="0"/>
                        </a:spcBef>
                        <a:spcAft>
                          <a:spcPts val="0"/>
                        </a:spcAft>
                        <a:buNone/>
                      </a:pPr>
                      <a:r>
                        <a:rPr b="1" lang="en-US" sz="1800">
                          <a:solidFill>
                            <a:srgbClr val="000066"/>
                          </a:solidFill>
                          <a:latin typeface="Arial"/>
                          <a:ea typeface="Arial"/>
                          <a:cs typeface="Arial"/>
                          <a:sym typeface="Arial"/>
                        </a:rPr>
                        <a:t>Mô</a:t>
                      </a:r>
                      <a:r>
                        <a:rPr b="1" lang="en-US" sz="1800">
                          <a:solidFill>
                            <a:srgbClr val="000066"/>
                          </a:solidFill>
                          <a:latin typeface="Arial"/>
                          <a:ea typeface="Arial"/>
                          <a:cs typeface="Arial"/>
                          <a:sym typeface="Arial"/>
                        </a:rPr>
                        <a:t> tả</a:t>
                      </a:r>
                      <a:endParaRPr sz="1800">
                        <a:latin typeface="Arial"/>
                        <a:ea typeface="Arial"/>
                        <a:cs typeface="Arial"/>
                        <a:sym typeface="Arial"/>
                      </a:endParaRPr>
                    </a:p>
                  </a:txBody>
                  <a:tcPr marT="0" marB="0" marR="68575" marL="68575" anchor="ctr"/>
                </a:tc>
              </a:tr>
              <a:tr h="504050">
                <a:tc>
                  <a:txBody>
                    <a:bodyPr/>
                    <a:lstStyle/>
                    <a:p>
                      <a:pPr indent="0" lvl="0" marL="10160" marR="10160" rtl="0" algn="l">
                        <a:spcBef>
                          <a:spcPts val="0"/>
                        </a:spcBef>
                        <a:spcAft>
                          <a:spcPts val="0"/>
                        </a:spcAft>
                        <a:buNone/>
                      </a:pPr>
                      <a:r>
                        <a:rPr lang="en-US" sz="1800" u="sng">
                          <a:solidFill>
                            <a:srgbClr val="0000FF"/>
                          </a:solidFill>
                          <a:latin typeface="Arial"/>
                          <a:ea typeface="Arial"/>
                          <a:cs typeface="Arial"/>
                          <a:sym typeface="Arial"/>
                          <a:hlinkClick r:id="rId3">
                            <a:extLst>
                              <a:ext uri="{A12FA001-AC4F-418D-AE19-62706E023703}">
                                <ahyp:hlinkClr val="tx"/>
                              </a:ext>
                            </a:extLst>
                          </a:hlinkClick>
                        </a:rPr>
                        <a:t>Available</a:t>
                      </a:r>
                      <a:r>
                        <a:rPr lang="en-US" sz="1800">
                          <a:solidFill>
                            <a:srgbClr val="000000"/>
                          </a:solidFill>
                          <a:latin typeface="Arial"/>
                          <a:ea typeface="Arial"/>
                          <a:cs typeface="Arial"/>
                          <a:sym typeface="Arial"/>
                        </a:rPr>
                        <a:t> </a:t>
                      </a:r>
                      <a:endParaRPr sz="1800">
                        <a:latin typeface="Arial"/>
                        <a:ea typeface="Arial"/>
                        <a:cs typeface="Arial"/>
                        <a:sym typeface="Arial"/>
                      </a:endParaRPr>
                    </a:p>
                  </a:txBody>
                  <a:tcPr marT="47625" marB="47625" marR="50175" marL="50175"/>
                </a:tc>
                <a:tc>
                  <a:txBody>
                    <a:bodyPr/>
                    <a:lstStyle/>
                    <a:p>
                      <a:pPr indent="0" lvl="0" marL="10160" marR="10160" rtl="0" algn="l">
                        <a:spcBef>
                          <a:spcPts val="0"/>
                        </a:spcBef>
                        <a:spcAft>
                          <a:spcPts val="0"/>
                        </a:spcAft>
                        <a:buNone/>
                      </a:pPr>
                      <a:r>
                        <a:rPr lang="en-US" sz="1800">
                          <a:solidFill>
                            <a:srgbClr val="000000"/>
                          </a:solidFill>
                          <a:latin typeface="Arial"/>
                          <a:ea typeface="Arial"/>
                          <a:cs typeface="Arial"/>
                          <a:sym typeface="Arial"/>
                        </a:rPr>
                        <a:t>Cho biết số byte đã nhận về từ mạng và có sẵn để đọc.</a:t>
                      </a:r>
                      <a:endParaRPr sz="1800">
                        <a:latin typeface="Arial"/>
                        <a:ea typeface="Arial"/>
                        <a:cs typeface="Arial"/>
                        <a:sym typeface="Arial"/>
                      </a:endParaRPr>
                    </a:p>
                  </a:txBody>
                  <a:tcPr marT="47625" marB="47625" marR="50175" marL="50175"/>
                </a:tc>
              </a:tr>
              <a:tr h="784100">
                <a:tc>
                  <a:txBody>
                    <a:bodyPr/>
                    <a:lstStyle/>
                    <a:p>
                      <a:pPr indent="0" lvl="0" marL="10160" marR="10160" rtl="0" algn="l">
                        <a:spcBef>
                          <a:spcPts val="0"/>
                        </a:spcBef>
                        <a:spcAft>
                          <a:spcPts val="0"/>
                        </a:spcAft>
                        <a:buNone/>
                      </a:pPr>
                      <a:r>
                        <a:rPr lang="en-US" sz="1800" u="sng">
                          <a:solidFill>
                            <a:srgbClr val="0000FF"/>
                          </a:solidFill>
                          <a:latin typeface="Arial"/>
                          <a:ea typeface="Arial"/>
                          <a:cs typeface="Arial"/>
                          <a:sym typeface="Arial"/>
                          <a:hlinkClick r:id="rId4">
                            <a:extLst>
                              <a:ext uri="{A12FA001-AC4F-418D-AE19-62706E023703}">
                                <ahyp:hlinkClr val="tx"/>
                              </a:ext>
                            </a:extLst>
                          </a:hlinkClick>
                        </a:rPr>
                        <a:t>Client</a:t>
                      </a:r>
                      <a:r>
                        <a:rPr lang="en-US" sz="1800">
                          <a:solidFill>
                            <a:srgbClr val="000000"/>
                          </a:solidFill>
                          <a:latin typeface="Arial"/>
                          <a:ea typeface="Arial"/>
                          <a:cs typeface="Arial"/>
                          <a:sym typeface="Arial"/>
                        </a:rPr>
                        <a:t> </a:t>
                      </a:r>
                      <a:endParaRPr sz="1800">
                        <a:latin typeface="Arial"/>
                        <a:ea typeface="Arial"/>
                        <a:cs typeface="Arial"/>
                        <a:sym typeface="Arial"/>
                      </a:endParaRPr>
                    </a:p>
                  </a:txBody>
                  <a:tcPr marT="47625" marB="47625" marR="50175" marL="50175"/>
                </a:tc>
                <a:tc>
                  <a:txBody>
                    <a:bodyPr/>
                    <a:lstStyle/>
                    <a:p>
                      <a:pPr indent="0" lvl="0" marL="10160" marR="10160" rtl="0" algn="l">
                        <a:spcBef>
                          <a:spcPts val="0"/>
                        </a:spcBef>
                        <a:spcAft>
                          <a:spcPts val="0"/>
                        </a:spcAft>
                        <a:buNone/>
                      </a:pPr>
                      <a:r>
                        <a:rPr lang="en-US" sz="1800">
                          <a:solidFill>
                            <a:srgbClr val="000000"/>
                          </a:solidFill>
                          <a:latin typeface="Arial"/>
                          <a:ea typeface="Arial"/>
                          <a:cs typeface="Arial"/>
                          <a:sym typeface="Arial"/>
                        </a:rPr>
                        <a:t>Trả về Socket ứng với TCPClient hiện hành.</a:t>
                      </a:r>
                      <a:endParaRPr sz="1800">
                        <a:latin typeface="Arial"/>
                        <a:ea typeface="Arial"/>
                        <a:cs typeface="Arial"/>
                        <a:sym typeface="Arial"/>
                      </a:endParaRPr>
                    </a:p>
                  </a:txBody>
                  <a:tcPr marT="47625" marB="47625" marR="50175" marL="50175"/>
                </a:tc>
              </a:tr>
              <a:tr h="535700">
                <a:tc>
                  <a:txBody>
                    <a:bodyPr/>
                    <a:lstStyle/>
                    <a:p>
                      <a:pPr indent="0" lvl="0" marL="10160" marR="10160" rtl="0" algn="l">
                        <a:spcBef>
                          <a:spcPts val="0"/>
                        </a:spcBef>
                        <a:spcAft>
                          <a:spcPts val="0"/>
                        </a:spcAft>
                        <a:buNone/>
                      </a:pPr>
                      <a:r>
                        <a:rPr lang="en-US" sz="1800" u="sng">
                          <a:solidFill>
                            <a:srgbClr val="0000FF"/>
                          </a:solidFill>
                          <a:latin typeface="Arial"/>
                          <a:ea typeface="Arial"/>
                          <a:cs typeface="Arial"/>
                          <a:sym typeface="Arial"/>
                          <a:hlinkClick r:id="rId5">
                            <a:extLst>
                              <a:ext uri="{A12FA001-AC4F-418D-AE19-62706E023703}">
                                <ahyp:hlinkClr val="tx"/>
                              </a:ext>
                            </a:extLst>
                          </a:hlinkClick>
                        </a:rPr>
                        <a:t>Connected</a:t>
                      </a:r>
                      <a:endParaRPr sz="1800">
                        <a:latin typeface="Arial"/>
                        <a:ea typeface="Arial"/>
                        <a:cs typeface="Arial"/>
                        <a:sym typeface="Arial"/>
                      </a:endParaRPr>
                    </a:p>
                  </a:txBody>
                  <a:tcPr marT="47625" marB="47625" marR="50175" marL="50175"/>
                </a:tc>
                <a:tc>
                  <a:txBody>
                    <a:bodyPr/>
                    <a:lstStyle/>
                    <a:p>
                      <a:pPr indent="0" lvl="0" marL="0" marR="0" rtl="0" algn="l">
                        <a:spcBef>
                          <a:spcPts val="0"/>
                        </a:spcBef>
                        <a:spcAft>
                          <a:spcPts val="0"/>
                        </a:spcAft>
                        <a:buNone/>
                      </a:pPr>
                      <a:r>
                        <a:rPr lang="en-US" sz="1800">
                          <a:latin typeface="Arial"/>
                          <a:ea typeface="Arial"/>
                          <a:cs typeface="Arial"/>
                          <a:sym typeface="Arial"/>
                        </a:rPr>
                        <a:t>Trạng thái cho biết đã</a:t>
                      </a:r>
                      <a:r>
                        <a:rPr lang="en-US" sz="1800">
                          <a:latin typeface="Arial"/>
                          <a:ea typeface="Arial"/>
                          <a:cs typeface="Arial"/>
                          <a:sym typeface="Arial"/>
                        </a:rPr>
                        <a:t> </a:t>
                      </a:r>
                      <a:r>
                        <a:rPr lang="en-US" sz="1800">
                          <a:latin typeface="Arial"/>
                          <a:ea typeface="Arial"/>
                          <a:cs typeface="Arial"/>
                          <a:sym typeface="Arial"/>
                        </a:rPr>
                        <a:t>kết nối được đến Server hay chưa</a:t>
                      </a:r>
                      <a:endParaRPr/>
                    </a:p>
                  </a:txBody>
                  <a:tcPr marT="47625" marB="47625" marR="47625" marL="47625"/>
                </a:tc>
              </a:tr>
            </a:tbl>
          </a:graphicData>
        </a:graphic>
      </p:graphicFrame>
      <p:sp>
        <p:nvSpPr>
          <p:cNvPr id="587" name="Google Shape;587;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588" name="Google Shape;588;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589" name="Google Shape;589;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Lớp TCPClient: các thành viên</a:t>
            </a:r>
            <a:endParaRPr/>
          </a:p>
        </p:txBody>
      </p:sp>
      <p:graphicFrame>
        <p:nvGraphicFramePr>
          <p:cNvPr id="595" name="Google Shape;595;p56"/>
          <p:cNvGraphicFramePr/>
          <p:nvPr/>
        </p:nvGraphicFramePr>
        <p:xfrm>
          <a:off x="539552" y="1556793"/>
          <a:ext cx="3000000" cy="3000000"/>
        </p:xfrm>
        <a:graphic>
          <a:graphicData uri="http://schemas.openxmlformats.org/drawingml/2006/table">
            <a:tbl>
              <a:tblPr bandRow="1" firstRow="1">
                <a:noFill/>
                <a:tableStyleId>{878088F9-F3BA-4FB7-B542-9D7C856BDA4D}</a:tableStyleId>
              </a:tblPr>
              <a:tblGrid>
                <a:gridCol w="2592300"/>
                <a:gridCol w="5472600"/>
              </a:tblGrid>
              <a:tr h="504050">
                <a:tc>
                  <a:txBody>
                    <a:bodyPr/>
                    <a:lstStyle/>
                    <a:p>
                      <a:pPr indent="0" lvl="0" marL="0" marR="0" rtl="0" algn="ctr">
                        <a:spcBef>
                          <a:spcPts val="0"/>
                        </a:spcBef>
                        <a:spcAft>
                          <a:spcPts val="0"/>
                        </a:spcAft>
                        <a:buNone/>
                      </a:pPr>
                      <a:r>
                        <a:rPr b="1" lang="en-US" sz="1800">
                          <a:solidFill>
                            <a:srgbClr val="000066"/>
                          </a:solidFill>
                          <a:latin typeface="Arial"/>
                          <a:ea typeface="Arial"/>
                          <a:cs typeface="Arial"/>
                          <a:sym typeface="Arial"/>
                        </a:rPr>
                        <a:t>Tên phương</a:t>
                      </a:r>
                      <a:r>
                        <a:rPr b="1" lang="en-US" sz="1800">
                          <a:solidFill>
                            <a:srgbClr val="000066"/>
                          </a:solidFill>
                          <a:latin typeface="Arial"/>
                          <a:ea typeface="Arial"/>
                          <a:cs typeface="Arial"/>
                          <a:sym typeface="Arial"/>
                        </a:rPr>
                        <a:t> thức</a:t>
                      </a:r>
                      <a:endParaRPr b="1" sz="1800">
                        <a:solidFill>
                          <a:srgbClr val="000066"/>
                        </a:solidFill>
                        <a:latin typeface="Arial"/>
                        <a:ea typeface="Arial"/>
                        <a:cs typeface="Arial"/>
                        <a:sym typeface="Arial"/>
                      </a:endParaRPr>
                    </a:p>
                  </a:txBody>
                  <a:tcPr marT="0" marB="0" marR="68575" marL="68575" anchor="ctr"/>
                </a:tc>
                <a:tc>
                  <a:txBody>
                    <a:bodyPr/>
                    <a:lstStyle/>
                    <a:p>
                      <a:pPr indent="0" lvl="0" marL="0" marR="0" rtl="0" algn="ctr">
                        <a:spcBef>
                          <a:spcPts val="0"/>
                        </a:spcBef>
                        <a:spcAft>
                          <a:spcPts val="0"/>
                        </a:spcAft>
                        <a:buNone/>
                      </a:pPr>
                      <a:r>
                        <a:rPr b="1" lang="en-US" sz="1800">
                          <a:solidFill>
                            <a:srgbClr val="000066"/>
                          </a:solidFill>
                          <a:latin typeface="Arial"/>
                          <a:ea typeface="Arial"/>
                          <a:cs typeface="Arial"/>
                          <a:sym typeface="Arial"/>
                        </a:rPr>
                        <a:t>Mô</a:t>
                      </a:r>
                      <a:r>
                        <a:rPr b="1" lang="en-US" sz="1800">
                          <a:solidFill>
                            <a:srgbClr val="000066"/>
                          </a:solidFill>
                          <a:latin typeface="Arial"/>
                          <a:ea typeface="Arial"/>
                          <a:cs typeface="Arial"/>
                          <a:sym typeface="Arial"/>
                        </a:rPr>
                        <a:t> tả</a:t>
                      </a:r>
                      <a:endParaRPr sz="1800">
                        <a:latin typeface="Arial"/>
                        <a:ea typeface="Arial"/>
                        <a:cs typeface="Arial"/>
                        <a:sym typeface="Arial"/>
                      </a:endParaRPr>
                    </a:p>
                  </a:txBody>
                  <a:tcPr marT="0" marB="0" marR="68575" marL="68575" anchor="ctr"/>
                </a:tc>
              </a:tr>
              <a:tr h="504050">
                <a:tc>
                  <a:txBody>
                    <a:bodyPr/>
                    <a:lstStyle/>
                    <a:p>
                      <a:pPr indent="0" lvl="0" marL="10160" marR="10160" rtl="0" algn="l">
                        <a:spcBef>
                          <a:spcPts val="0"/>
                        </a:spcBef>
                        <a:spcAft>
                          <a:spcPts val="0"/>
                        </a:spcAft>
                        <a:buNone/>
                      </a:pPr>
                      <a:r>
                        <a:rPr lang="en-US" sz="1800" u="sng">
                          <a:solidFill>
                            <a:srgbClr val="0000FF"/>
                          </a:solidFill>
                          <a:latin typeface="Arial"/>
                          <a:ea typeface="Arial"/>
                          <a:cs typeface="Arial"/>
                          <a:sym typeface="Arial"/>
                          <a:hlinkClick r:id="rId3">
                            <a:extLst>
                              <a:ext uri="{A12FA001-AC4F-418D-AE19-62706E023703}">
                                <ahyp:hlinkClr val="tx"/>
                              </a:ext>
                            </a:extLst>
                          </a:hlinkClick>
                        </a:rPr>
                        <a:t>Close</a:t>
                      </a:r>
                      <a:r>
                        <a:rPr lang="en-US" sz="1800">
                          <a:solidFill>
                            <a:srgbClr val="000000"/>
                          </a:solidFill>
                          <a:latin typeface="Arial"/>
                          <a:ea typeface="Arial"/>
                          <a:cs typeface="Arial"/>
                          <a:sym typeface="Arial"/>
                        </a:rPr>
                        <a:t> </a:t>
                      </a:r>
                      <a:endParaRPr sz="1800">
                        <a:latin typeface="Arial"/>
                        <a:ea typeface="Arial"/>
                        <a:cs typeface="Arial"/>
                        <a:sym typeface="Arial"/>
                      </a:endParaRPr>
                    </a:p>
                  </a:txBody>
                  <a:tcPr marT="47625" marB="47625" marR="45725" marL="45725"/>
                </a:tc>
                <a:tc>
                  <a:txBody>
                    <a:bodyPr/>
                    <a:lstStyle/>
                    <a:p>
                      <a:pPr indent="0" lvl="0" marL="10160" marR="10160" rtl="0" algn="l">
                        <a:spcBef>
                          <a:spcPts val="0"/>
                        </a:spcBef>
                        <a:spcAft>
                          <a:spcPts val="0"/>
                        </a:spcAft>
                        <a:buNone/>
                      </a:pPr>
                      <a:r>
                        <a:rPr lang="en-US" sz="1800">
                          <a:solidFill>
                            <a:srgbClr val="000000"/>
                          </a:solidFill>
                          <a:latin typeface="Arial"/>
                          <a:ea typeface="Arial"/>
                          <a:cs typeface="Arial"/>
                          <a:sym typeface="Arial"/>
                        </a:rPr>
                        <a:t>Giải phóng đối tượng </a:t>
                      </a:r>
                      <a:r>
                        <a:rPr b="1" lang="en-US" sz="1800">
                          <a:solidFill>
                            <a:srgbClr val="000000"/>
                          </a:solidFill>
                          <a:latin typeface="Arial"/>
                          <a:ea typeface="Arial"/>
                          <a:cs typeface="Arial"/>
                          <a:sym typeface="Arial"/>
                        </a:rPr>
                        <a:t>TcpClient</a:t>
                      </a:r>
                      <a:r>
                        <a:rPr lang="en-US" sz="1800">
                          <a:solidFill>
                            <a:srgbClr val="000000"/>
                          </a:solidFill>
                          <a:latin typeface="Arial"/>
                          <a:ea typeface="Arial"/>
                          <a:cs typeface="Arial"/>
                          <a:sym typeface="Arial"/>
                        </a:rPr>
                        <a:t> nhưng không đóng kết nối. </a:t>
                      </a:r>
                      <a:endParaRPr sz="1800">
                        <a:latin typeface="Arial"/>
                        <a:ea typeface="Arial"/>
                        <a:cs typeface="Arial"/>
                        <a:sym typeface="Arial"/>
                      </a:endParaRPr>
                    </a:p>
                  </a:txBody>
                  <a:tcPr marT="47625" marB="47625" marR="45725" marL="45725"/>
                </a:tc>
              </a:tr>
              <a:tr h="784100">
                <a:tc>
                  <a:txBody>
                    <a:bodyPr/>
                    <a:lstStyle/>
                    <a:p>
                      <a:pPr indent="0" lvl="0" marL="10160" marR="10160" rtl="0" algn="l">
                        <a:spcBef>
                          <a:spcPts val="0"/>
                        </a:spcBef>
                        <a:spcAft>
                          <a:spcPts val="0"/>
                        </a:spcAft>
                        <a:buNone/>
                      </a:pPr>
                      <a:r>
                        <a:rPr lang="en-US" sz="1800" u="sng">
                          <a:solidFill>
                            <a:srgbClr val="FF0000"/>
                          </a:solidFill>
                          <a:latin typeface="Arial"/>
                          <a:ea typeface="Arial"/>
                          <a:cs typeface="Arial"/>
                          <a:sym typeface="Arial"/>
                          <a:hlinkClick r:id="rId4">
                            <a:extLst>
                              <a:ext uri="{A12FA001-AC4F-418D-AE19-62706E023703}">
                                <ahyp:hlinkClr val="tx"/>
                              </a:ext>
                            </a:extLst>
                          </a:hlinkClick>
                        </a:rPr>
                        <a:t>Connect</a:t>
                      </a:r>
                      <a:r>
                        <a:rPr lang="en-US" sz="1800">
                          <a:solidFill>
                            <a:srgbClr val="FF0000"/>
                          </a:solidFill>
                          <a:latin typeface="Arial"/>
                          <a:ea typeface="Arial"/>
                          <a:cs typeface="Arial"/>
                          <a:sym typeface="Arial"/>
                        </a:rPr>
                        <a:t> (RemoteHost, Port)</a:t>
                      </a:r>
                      <a:endParaRPr sz="1800">
                        <a:latin typeface="Arial"/>
                        <a:ea typeface="Arial"/>
                        <a:cs typeface="Arial"/>
                        <a:sym typeface="Arial"/>
                      </a:endParaRPr>
                    </a:p>
                  </a:txBody>
                  <a:tcPr marT="47625" marB="47625" marR="45725" marL="45725"/>
                </a:tc>
                <a:tc>
                  <a:txBody>
                    <a:bodyPr/>
                    <a:lstStyle/>
                    <a:p>
                      <a:pPr indent="0" lvl="0" marL="10160" marR="10160" rtl="0" algn="l">
                        <a:spcBef>
                          <a:spcPts val="0"/>
                        </a:spcBef>
                        <a:spcAft>
                          <a:spcPts val="0"/>
                        </a:spcAft>
                        <a:buNone/>
                      </a:pPr>
                      <a:r>
                        <a:rPr lang="en-US" sz="1800">
                          <a:solidFill>
                            <a:schemeClr val="dk1"/>
                          </a:solidFill>
                          <a:latin typeface="Arial"/>
                          <a:ea typeface="Arial"/>
                          <a:cs typeface="Arial"/>
                          <a:sym typeface="Arial"/>
                        </a:rPr>
                        <a:t>Kết nối đến một máy TCP khác có tên và số hiệu cổng. </a:t>
                      </a:r>
                      <a:endParaRPr/>
                    </a:p>
                  </a:txBody>
                  <a:tcPr marT="47625" marB="47625" marR="45725" marL="45725"/>
                </a:tc>
              </a:tr>
              <a:tr h="535700">
                <a:tc>
                  <a:txBody>
                    <a:bodyPr/>
                    <a:lstStyle/>
                    <a:p>
                      <a:pPr indent="0" lvl="0" marL="10160" marR="10160" rtl="0" algn="l">
                        <a:spcBef>
                          <a:spcPts val="0"/>
                        </a:spcBef>
                        <a:spcAft>
                          <a:spcPts val="0"/>
                        </a:spcAft>
                        <a:buNone/>
                      </a:pPr>
                      <a:r>
                        <a:rPr lang="en-US" sz="1800" u="sng">
                          <a:solidFill>
                            <a:srgbClr val="0000FF"/>
                          </a:solidFill>
                          <a:latin typeface="Arial"/>
                          <a:ea typeface="Arial"/>
                          <a:cs typeface="Arial"/>
                          <a:sym typeface="Arial"/>
                          <a:hlinkClick r:id="rId5">
                            <a:extLst>
                              <a:ext uri="{A12FA001-AC4F-418D-AE19-62706E023703}">
                                <ahyp:hlinkClr val="tx"/>
                              </a:ext>
                            </a:extLst>
                          </a:hlinkClick>
                        </a:rPr>
                        <a:t>GetStream</a:t>
                      </a:r>
                      <a:r>
                        <a:rPr lang="en-US" sz="1800">
                          <a:solidFill>
                            <a:srgbClr val="000000"/>
                          </a:solidFill>
                          <a:latin typeface="Arial"/>
                          <a:ea typeface="Arial"/>
                          <a:cs typeface="Arial"/>
                          <a:sym typeface="Arial"/>
                        </a:rPr>
                        <a:t> </a:t>
                      </a:r>
                      <a:endParaRPr sz="1800">
                        <a:latin typeface="Arial"/>
                        <a:ea typeface="Arial"/>
                        <a:cs typeface="Arial"/>
                        <a:sym typeface="Arial"/>
                      </a:endParaRPr>
                    </a:p>
                  </a:txBody>
                  <a:tcPr marT="47625" marB="47625" marR="45725" marL="45725"/>
                </a:tc>
                <a:tc>
                  <a:txBody>
                    <a:bodyPr/>
                    <a:lstStyle/>
                    <a:p>
                      <a:pPr indent="0" lvl="0" marL="10160" marR="10160" rtl="0" algn="l">
                        <a:spcBef>
                          <a:spcPts val="0"/>
                        </a:spcBef>
                        <a:spcAft>
                          <a:spcPts val="0"/>
                        </a:spcAft>
                        <a:buNone/>
                      </a:pPr>
                      <a:r>
                        <a:rPr lang="en-US" sz="1800">
                          <a:solidFill>
                            <a:srgbClr val="000000"/>
                          </a:solidFill>
                          <a:latin typeface="Arial"/>
                          <a:ea typeface="Arial"/>
                          <a:cs typeface="Arial"/>
                          <a:sym typeface="Arial"/>
                        </a:rPr>
                        <a:t>Trả về </a:t>
                      </a:r>
                      <a:r>
                        <a:rPr lang="en-US" sz="1800" u="sng">
                          <a:solidFill>
                            <a:srgbClr val="0000FF"/>
                          </a:solidFill>
                          <a:latin typeface="Arial"/>
                          <a:ea typeface="Arial"/>
                          <a:cs typeface="Arial"/>
                          <a:sym typeface="Arial"/>
                          <a:hlinkClick r:id="rId6">
                            <a:extLst>
                              <a:ext uri="{A12FA001-AC4F-418D-AE19-62706E023703}">
                                <ahyp:hlinkClr val="tx"/>
                              </a:ext>
                            </a:extLst>
                          </a:hlinkClick>
                        </a:rPr>
                        <a:t>NetworkStream</a:t>
                      </a:r>
                      <a:r>
                        <a:rPr lang="en-US" sz="1800">
                          <a:solidFill>
                            <a:srgbClr val="000000"/>
                          </a:solidFill>
                          <a:latin typeface="Arial"/>
                          <a:ea typeface="Arial"/>
                          <a:cs typeface="Arial"/>
                          <a:sym typeface="Arial"/>
                        </a:rPr>
                        <a:t> để từ đó giúp ta gửi hay nhận dữ liệu. (Thường làm tham số khi tạo StreamReader và StreamWriter) .</a:t>
                      </a:r>
                      <a:endParaRPr sz="1800">
                        <a:latin typeface="Arial"/>
                        <a:ea typeface="Arial"/>
                        <a:cs typeface="Arial"/>
                        <a:sym typeface="Arial"/>
                      </a:endParaRPr>
                    </a:p>
                    <a:p>
                      <a:pPr indent="0" lvl="0" marL="10160" marR="10160" rtl="0" algn="just">
                        <a:spcBef>
                          <a:spcPts val="160"/>
                        </a:spcBef>
                        <a:spcAft>
                          <a:spcPts val="0"/>
                        </a:spcAft>
                        <a:buNone/>
                      </a:pPr>
                      <a:r>
                        <a:rPr lang="en-US" sz="1800">
                          <a:solidFill>
                            <a:srgbClr val="000000"/>
                          </a:solidFill>
                          <a:latin typeface="Arial"/>
                          <a:ea typeface="Arial"/>
                          <a:cs typeface="Arial"/>
                          <a:sym typeface="Arial"/>
                        </a:rPr>
                        <a:t>Khi đó gắn vào StreamReader và StreamWriter rồi ta có thể gửi và nhận dữ liệu thông qua các</a:t>
                      </a:r>
                      <a:r>
                        <a:rPr lang="en-US" sz="1800">
                          <a:solidFill>
                            <a:srgbClr val="000000"/>
                          </a:solidFill>
                          <a:latin typeface="Arial"/>
                          <a:ea typeface="Arial"/>
                          <a:cs typeface="Arial"/>
                          <a:sym typeface="Arial"/>
                        </a:rPr>
                        <a:t> </a:t>
                      </a:r>
                      <a:r>
                        <a:rPr lang="en-US" sz="1800">
                          <a:solidFill>
                            <a:srgbClr val="000000"/>
                          </a:solidFill>
                          <a:latin typeface="Arial"/>
                          <a:ea typeface="Arial"/>
                          <a:cs typeface="Arial"/>
                          <a:sym typeface="Arial"/>
                        </a:rPr>
                        <a:t>phương thức Readln, Writeln tương ứng của các lớp này.</a:t>
                      </a:r>
                      <a:endParaRPr sz="1800">
                        <a:latin typeface="Arial"/>
                        <a:ea typeface="Arial"/>
                        <a:cs typeface="Arial"/>
                        <a:sym typeface="Arial"/>
                      </a:endParaRPr>
                    </a:p>
                  </a:txBody>
                  <a:tcPr marT="47625" marB="47625" marR="45725" marL="45725"/>
                </a:tc>
              </a:tr>
            </a:tbl>
          </a:graphicData>
        </a:graphic>
      </p:graphicFrame>
      <p:sp>
        <p:nvSpPr>
          <p:cNvPr id="596" name="Google Shape;596;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597" name="Google Shape;597;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598" name="Google Shape;598;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Lớp TCPClient: trình tự kết nối</a:t>
            </a:r>
            <a:endParaRPr/>
          </a:p>
        </p:txBody>
      </p:sp>
      <p:sp>
        <p:nvSpPr>
          <p:cNvPr id="604" name="Google Shape;604;p5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t>Bước 1: Tạo một đối tượng TCPClient </a:t>
            </a:r>
            <a:endParaRPr/>
          </a:p>
          <a:p>
            <a:pPr indent="-342900" lvl="0" marL="342900" rtl="0" algn="l">
              <a:spcBef>
                <a:spcPts val="544"/>
              </a:spcBef>
              <a:spcAft>
                <a:spcPts val="0"/>
              </a:spcAft>
              <a:buClr>
                <a:schemeClr val="dk1"/>
              </a:buClr>
              <a:buSzPct val="100000"/>
              <a:buChar char="•"/>
            </a:pPr>
            <a:r>
              <a:rPr lang="en-US"/>
              <a:t>Bước 2: Kết nối đến máy chủ (Server) dùng phương thức Connect</a:t>
            </a:r>
            <a:endParaRPr/>
          </a:p>
          <a:p>
            <a:pPr indent="-342900" lvl="0" marL="342900" rtl="0" algn="l">
              <a:spcBef>
                <a:spcPts val="544"/>
              </a:spcBef>
              <a:spcAft>
                <a:spcPts val="0"/>
              </a:spcAft>
              <a:buClr>
                <a:schemeClr val="dk1"/>
              </a:buClr>
              <a:buSzPct val="100000"/>
              <a:buChar char="•"/>
            </a:pPr>
            <a:r>
              <a:rPr lang="en-US"/>
              <a:t>Bước 3: Tạo 2 đối tượng StreamReader (Receive) và StreamWriter (Send) và </a:t>
            </a:r>
            <a:r>
              <a:rPr b="1" lang="en-US">
                <a:solidFill>
                  <a:srgbClr val="FF0000"/>
                </a:solidFill>
              </a:rPr>
              <a:t>"nối"</a:t>
            </a:r>
            <a:r>
              <a:rPr lang="en-US">
                <a:solidFill>
                  <a:srgbClr val="FF0000"/>
                </a:solidFill>
              </a:rPr>
              <a:t> </a:t>
            </a:r>
            <a:r>
              <a:rPr lang="en-US"/>
              <a:t>với GetStream của TCPClient </a:t>
            </a:r>
            <a:endParaRPr/>
          </a:p>
          <a:p>
            <a:pPr indent="-342900" lvl="0" marL="342900" rtl="0" algn="l">
              <a:spcBef>
                <a:spcPts val="544"/>
              </a:spcBef>
              <a:spcAft>
                <a:spcPts val="0"/>
              </a:spcAft>
              <a:buClr>
                <a:schemeClr val="dk1"/>
              </a:buClr>
              <a:buSzPct val="100000"/>
              <a:buChar char="•"/>
            </a:pPr>
            <a:r>
              <a:rPr lang="en-US"/>
              <a:t>Bước 4:</a:t>
            </a:r>
            <a:endParaRPr/>
          </a:p>
          <a:p>
            <a:pPr indent="-285750" lvl="1" marL="742950" rtl="0" algn="l">
              <a:spcBef>
                <a:spcPts val="476"/>
              </a:spcBef>
              <a:spcAft>
                <a:spcPts val="0"/>
              </a:spcAft>
              <a:buClr>
                <a:schemeClr val="dk1"/>
              </a:buClr>
              <a:buSzPct val="100000"/>
              <a:buChar char="–"/>
            </a:pPr>
            <a:r>
              <a:rPr lang="en-US"/>
              <a:t>Dùng đối tượng StreamWriter.Writeline/Write vừa tạo ở trên để gửi dữ liệu đi.</a:t>
            </a:r>
            <a:endParaRPr/>
          </a:p>
          <a:p>
            <a:pPr indent="-285750" lvl="1" marL="742950" rtl="0" algn="l">
              <a:spcBef>
                <a:spcPts val="476"/>
              </a:spcBef>
              <a:spcAft>
                <a:spcPts val="0"/>
              </a:spcAft>
              <a:buClr>
                <a:schemeClr val="dk1"/>
              </a:buClr>
              <a:buSzPct val="100000"/>
              <a:buChar char="–"/>
            </a:pPr>
            <a:r>
              <a:rPr lang="en-US"/>
              <a:t>Dùng đối tượng StreamReader.Readline/Read vừa tạo ở trên để đọc dữ liệu về.</a:t>
            </a:r>
            <a:endParaRPr/>
          </a:p>
          <a:p>
            <a:pPr indent="-342900" lvl="0" marL="342900" rtl="0" algn="l">
              <a:spcBef>
                <a:spcPts val="544"/>
              </a:spcBef>
              <a:spcAft>
                <a:spcPts val="0"/>
              </a:spcAft>
              <a:buClr>
                <a:schemeClr val="dk1"/>
              </a:buClr>
              <a:buSzPct val="100000"/>
              <a:buChar char="•"/>
            </a:pPr>
            <a:r>
              <a:rPr lang="en-US"/>
              <a:t>Bước 5: Đóng kết nối.</a:t>
            </a:r>
            <a:endParaRPr/>
          </a:p>
          <a:p>
            <a:pPr indent="-170180" lvl="0" marL="342900" rtl="0" algn="l">
              <a:spcBef>
                <a:spcPts val="544"/>
              </a:spcBef>
              <a:spcAft>
                <a:spcPts val="0"/>
              </a:spcAft>
              <a:buClr>
                <a:schemeClr val="dk1"/>
              </a:buClr>
              <a:buSzPct val="100000"/>
              <a:buNone/>
            </a:pPr>
            <a:r>
              <a:t/>
            </a:r>
            <a:endParaRPr/>
          </a:p>
        </p:txBody>
      </p:sp>
      <p:sp>
        <p:nvSpPr>
          <p:cNvPr id="605" name="Google Shape;605;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606" name="Google Shape;606;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607" name="Google Shape;607;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Lớp TCPClient: trình tự kết nối</a:t>
            </a:r>
            <a:endParaRPr/>
          </a:p>
        </p:txBody>
      </p:sp>
      <p:sp>
        <p:nvSpPr>
          <p:cNvPr id="613" name="Google Shape;613;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614" name="Google Shape;614;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615" name="Google Shape;615;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16" name="Google Shape;616;p58"/>
          <p:cNvPicPr preferRelativeResize="0"/>
          <p:nvPr>
            <p:ph idx="1" type="body"/>
          </p:nvPr>
        </p:nvPicPr>
        <p:blipFill rotWithShape="1">
          <a:blip r:embed="rId3">
            <a:alphaModFix/>
          </a:blip>
          <a:srcRect b="0" l="0" r="0" t="0"/>
          <a:stretch/>
        </p:blipFill>
        <p:spPr>
          <a:xfrm>
            <a:off x="2699792" y="1772816"/>
            <a:ext cx="3492599" cy="3210938"/>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Lớp TCPClient</a:t>
            </a:r>
            <a:endParaRPr/>
          </a:p>
        </p:txBody>
      </p:sp>
      <p:sp>
        <p:nvSpPr>
          <p:cNvPr id="622" name="Google Shape;622;p5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Nếu muốn gửi/nhận dữ liệu ở mức byte (nhị phân) thì dựng NetworkStream (truyền GetStream cho NetworkStream)</a:t>
            </a:r>
            <a:endParaRPr/>
          </a:p>
        </p:txBody>
      </p:sp>
      <p:sp>
        <p:nvSpPr>
          <p:cNvPr id="623" name="Google Shape;623;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624" name="Google Shape;624;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625" name="Google Shape;625;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Khái niệm địa chỉ và cổng (Address &amp; Port)</a:t>
            </a:r>
            <a:endParaRPr/>
          </a:p>
        </p:txBody>
      </p:sp>
      <p:sp>
        <p:nvSpPr>
          <p:cNvPr id="132" name="Google Shape;132;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133" name="Google Shape;133;p6"/>
          <p:cNvPicPr preferRelativeResize="0"/>
          <p:nvPr/>
        </p:nvPicPr>
        <p:blipFill rotWithShape="1">
          <a:blip r:embed="rId3">
            <a:alphaModFix/>
          </a:blip>
          <a:srcRect b="0" l="0" r="0" t="0"/>
          <a:stretch/>
        </p:blipFill>
        <p:spPr>
          <a:xfrm>
            <a:off x="1115616" y="1700808"/>
            <a:ext cx="7361435" cy="4500773"/>
          </a:xfrm>
          <a:prstGeom prst="rect">
            <a:avLst/>
          </a:prstGeom>
          <a:noFill/>
          <a:ln>
            <a:noFill/>
          </a:ln>
        </p:spPr>
      </p:pic>
      <p:sp>
        <p:nvSpPr>
          <p:cNvPr id="134" name="Google Shape;134;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135" name="Google Shape;135;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136" name="Google Shape;136;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So sánh TCP &amp; UDP</a:t>
            </a:r>
            <a:endParaRPr/>
          </a:p>
        </p:txBody>
      </p:sp>
      <p:graphicFrame>
        <p:nvGraphicFramePr>
          <p:cNvPr id="631" name="Google Shape;631;p60"/>
          <p:cNvGraphicFramePr/>
          <p:nvPr/>
        </p:nvGraphicFramePr>
        <p:xfrm>
          <a:off x="457200" y="1600200"/>
          <a:ext cx="3000000" cy="3000000"/>
        </p:xfrm>
        <a:graphic>
          <a:graphicData uri="http://schemas.openxmlformats.org/drawingml/2006/table">
            <a:tbl>
              <a:tblPr bandRow="1" firstRow="1">
                <a:noFill/>
                <a:tableStyleId>{878088F9-F3BA-4FB7-B542-9D7C856BDA4D}</a:tableStyleId>
              </a:tblPr>
              <a:tblGrid>
                <a:gridCol w="4114800"/>
                <a:gridCol w="4114800"/>
              </a:tblGrid>
              <a:tr h="370850">
                <a:tc>
                  <a:txBody>
                    <a:bodyPr/>
                    <a:lstStyle/>
                    <a:p>
                      <a:pPr indent="0" lvl="0" marL="0" marR="0" rtl="0" algn="ctr">
                        <a:spcBef>
                          <a:spcPts val="0"/>
                        </a:spcBef>
                        <a:spcAft>
                          <a:spcPts val="0"/>
                        </a:spcAft>
                        <a:buNone/>
                      </a:pPr>
                      <a:r>
                        <a:rPr b="1" lang="en-US" sz="2000"/>
                        <a:t>TCP</a:t>
                      </a:r>
                      <a:endParaRPr/>
                    </a:p>
                  </a:txBody>
                  <a:tcPr marT="45725" marB="45725" marR="91450" marL="91450"/>
                </a:tc>
                <a:tc>
                  <a:txBody>
                    <a:bodyPr/>
                    <a:lstStyle/>
                    <a:p>
                      <a:pPr indent="0" lvl="0" marL="0" marR="0" rtl="0" algn="ctr">
                        <a:spcBef>
                          <a:spcPts val="0"/>
                        </a:spcBef>
                        <a:spcAft>
                          <a:spcPts val="0"/>
                        </a:spcAft>
                        <a:buNone/>
                      </a:pPr>
                      <a:r>
                        <a:rPr b="1" lang="en-US" sz="2000"/>
                        <a:t>UDP</a:t>
                      </a:r>
                      <a:endParaRPr/>
                    </a:p>
                  </a:txBody>
                  <a:tcPr marT="45725" marB="45725" marR="91450" marL="91450"/>
                </a:tc>
              </a:tr>
              <a:tr h="370850">
                <a:tc>
                  <a:txBody>
                    <a:bodyPr/>
                    <a:lstStyle/>
                    <a:p>
                      <a:pPr indent="0" lvl="0" marL="0" marR="0" rtl="0" algn="l">
                        <a:spcBef>
                          <a:spcPts val="0"/>
                        </a:spcBef>
                        <a:spcAft>
                          <a:spcPts val="0"/>
                        </a:spcAft>
                        <a:buNone/>
                      </a:pPr>
                      <a:r>
                        <a:rPr lang="en-US" sz="2000"/>
                        <a:t>Hoạt</a:t>
                      </a:r>
                      <a:r>
                        <a:rPr lang="en-US" sz="2000"/>
                        <a:t> động tin cậy</a:t>
                      </a:r>
                      <a:endParaRPr sz="2000"/>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Arial"/>
                        <a:buNone/>
                      </a:pPr>
                      <a:r>
                        <a:rPr lang="en-US" sz="2000"/>
                        <a:t>Hoạt</a:t>
                      </a:r>
                      <a:r>
                        <a:rPr lang="en-US" sz="2000"/>
                        <a:t> động không tin cậy</a:t>
                      </a:r>
                      <a:endParaRPr sz="2000"/>
                    </a:p>
                  </a:txBody>
                  <a:tcPr marT="45725" marB="45725" marR="91450" marL="91450"/>
                </a:tc>
              </a:tr>
              <a:tr h="370850">
                <a:tc>
                  <a:txBody>
                    <a:bodyPr/>
                    <a:lstStyle/>
                    <a:p>
                      <a:pPr indent="0" lvl="0" marL="0" marR="0" rtl="0" algn="l">
                        <a:spcBef>
                          <a:spcPts val="0"/>
                        </a:spcBef>
                        <a:spcAft>
                          <a:spcPts val="0"/>
                        </a:spcAft>
                        <a:buNone/>
                      </a:pPr>
                      <a:r>
                        <a:rPr lang="en-US" sz="2000"/>
                        <a:t>Phải</a:t>
                      </a:r>
                      <a:r>
                        <a:rPr lang="en-US" sz="2000"/>
                        <a:t> thiết lập kết nối giữa client &amp; server</a:t>
                      </a:r>
                      <a:endParaRPr sz="2000"/>
                    </a:p>
                  </a:txBody>
                  <a:tcPr marT="45725" marB="45725" marR="91450" marL="91450"/>
                </a:tc>
                <a:tc>
                  <a:txBody>
                    <a:bodyPr/>
                    <a:lstStyle/>
                    <a:p>
                      <a:pPr indent="0" lvl="0" marL="0" marR="0" rtl="0" algn="l">
                        <a:spcBef>
                          <a:spcPts val="0"/>
                        </a:spcBef>
                        <a:spcAft>
                          <a:spcPts val="0"/>
                        </a:spcAft>
                        <a:buNone/>
                      </a:pPr>
                      <a:r>
                        <a:rPr lang="en-US" sz="2000"/>
                        <a:t>Không</a:t>
                      </a:r>
                      <a:r>
                        <a:rPr lang="en-US" sz="2000"/>
                        <a:t> cần thiết lập kết nối </a:t>
                      </a:r>
                      <a:endParaRPr sz="2000"/>
                    </a:p>
                  </a:txBody>
                  <a:tcPr marT="45725" marB="45725" marR="91450" marL="91450"/>
                </a:tc>
              </a:tr>
              <a:tr h="370850">
                <a:tc>
                  <a:txBody>
                    <a:bodyPr/>
                    <a:lstStyle/>
                    <a:p>
                      <a:pPr indent="0" lvl="0" marL="0" marR="0" rtl="0" algn="l">
                        <a:spcBef>
                          <a:spcPts val="0"/>
                        </a:spcBef>
                        <a:spcAft>
                          <a:spcPts val="0"/>
                        </a:spcAft>
                        <a:buNone/>
                      </a:pPr>
                      <a:r>
                        <a:rPr lang="en-US" sz="2000"/>
                        <a:t>Dữ liệu gửi</a:t>
                      </a:r>
                      <a:r>
                        <a:rPr lang="en-US" sz="2000"/>
                        <a:t> không chứa địa chỉ và port của máy nhận</a:t>
                      </a:r>
                      <a:endParaRPr sz="2000"/>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Arial"/>
                        <a:buNone/>
                      </a:pPr>
                      <a:r>
                        <a:rPr lang="en-US" sz="2000"/>
                        <a:t>Phải xác</a:t>
                      </a:r>
                      <a:r>
                        <a:rPr lang="en-US" sz="2000"/>
                        <a:t> định địa chỉ và port của máy nhận trong dữ liệu gửi</a:t>
                      </a:r>
                      <a:endParaRPr sz="2000"/>
                    </a:p>
                  </a:txBody>
                  <a:tcPr marT="45725" marB="45725" marR="91450" marL="91450"/>
                </a:tc>
              </a:tr>
            </a:tbl>
          </a:graphicData>
        </a:graphic>
      </p:graphicFrame>
      <p:sp>
        <p:nvSpPr>
          <p:cNvPr id="632" name="Google Shape;632;p6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633" name="Google Shape;633;p6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634" name="Google Shape;634;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Chương trình chat dùng TCPClient</a:t>
            </a:r>
            <a:endParaRPr/>
          </a:p>
        </p:txBody>
      </p:sp>
      <p:sp>
        <p:nvSpPr>
          <p:cNvPr id="640" name="Google Shape;640;p6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Clr>
                <a:schemeClr val="dk1"/>
              </a:buClr>
              <a:buSzPct val="100000"/>
              <a:buNone/>
            </a:pPr>
            <a:r>
              <a:rPr lang="en-US"/>
              <a:t>class Connection</a:t>
            </a:r>
            <a:endParaRPr/>
          </a:p>
          <a:p>
            <a:pPr indent="0" lvl="0" marL="0" rtl="0" algn="l">
              <a:spcBef>
                <a:spcPts val="448"/>
              </a:spcBef>
              <a:spcAft>
                <a:spcPts val="0"/>
              </a:spcAft>
              <a:buClr>
                <a:schemeClr val="dk1"/>
              </a:buClr>
              <a:buSzPct val="100000"/>
              <a:buNone/>
            </a:pPr>
            <a:r>
              <a:rPr lang="en-US"/>
              <a:t>{</a:t>
            </a:r>
            <a:endParaRPr/>
          </a:p>
          <a:p>
            <a:pPr indent="0" lvl="0" marL="0" rtl="0" algn="l">
              <a:spcBef>
                <a:spcPts val="448"/>
              </a:spcBef>
              <a:spcAft>
                <a:spcPts val="0"/>
              </a:spcAft>
              <a:buClr>
                <a:schemeClr val="dk1"/>
              </a:buClr>
              <a:buSzPct val="100000"/>
              <a:buNone/>
            </a:pPr>
            <a:r>
              <a:rPr lang="en-US"/>
              <a:t>        TcpClient tcpClient;</a:t>
            </a:r>
            <a:endParaRPr/>
          </a:p>
          <a:p>
            <a:pPr indent="0" lvl="0" marL="0" rtl="0" algn="l">
              <a:spcBef>
                <a:spcPts val="448"/>
              </a:spcBef>
              <a:spcAft>
                <a:spcPts val="0"/>
              </a:spcAft>
              <a:buClr>
                <a:schemeClr val="dk1"/>
              </a:buClr>
              <a:buSzPct val="100000"/>
              <a:buNone/>
            </a:pPr>
            <a:r>
              <a:rPr lang="en-US"/>
              <a:t>        private Thread thrSender;</a:t>
            </a:r>
            <a:endParaRPr/>
          </a:p>
          <a:p>
            <a:pPr indent="0" lvl="0" marL="0" rtl="0" algn="l">
              <a:spcBef>
                <a:spcPts val="448"/>
              </a:spcBef>
              <a:spcAft>
                <a:spcPts val="0"/>
              </a:spcAft>
              <a:buClr>
                <a:schemeClr val="dk1"/>
              </a:buClr>
              <a:buSzPct val="100000"/>
              <a:buNone/>
            </a:pPr>
            <a:r>
              <a:rPr lang="en-US"/>
              <a:t>        private StreamReader srReceiver;</a:t>
            </a:r>
            <a:endParaRPr/>
          </a:p>
          <a:p>
            <a:pPr indent="0" lvl="0" marL="0" rtl="0" algn="l">
              <a:spcBef>
                <a:spcPts val="448"/>
              </a:spcBef>
              <a:spcAft>
                <a:spcPts val="0"/>
              </a:spcAft>
              <a:buClr>
                <a:schemeClr val="dk1"/>
              </a:buClr>
              <a:buSzPct val="100000"/>
              <a:buNone/>
            </a:pPr>
            <a:r>
              <a:rPr lang="en-US"/>
              <a:t>        private StreamWriter swSender;</a:t>
            </a:r>
            <a:endParaRPr/>
          </a:p>
          <a:p>
            <a:pPr indent="0" lvl="0" marL="0" rtl="0" algn="l">
              <a:spcBef>
                <a:spcPts val="448"/>
              </a:spcBef>
              <a:spcAft>
                <a:spcPts val="0"/>
              </a:spcAft>
              <a:buClr>
                <a:schemeClr val="dk1"/>
              </a:buClr>
              <a:buSzPct val="100000"/>
              <a:buNone/>
            </a:pPr>
            <a:r>
              <a:rPr lang="en-US"/>
              <a:t>        private string currUser;</a:t>
            </a:r>
            <a:endParaRPr/>
          </a:p>
          <a:p>
            <a:pPr indent="0" lvl="0" marL="0" rtl="0" algn="l">
              <a:spcBef>
                <a:spcPts val="448"/>
              </a:spcBef>
              <a:spcAft>
                <a:spcPts val="0"/>
              </a:spcAft>
              <a:buClr>
                <a:schemeClr val="dk1"/>
              </a:buClr>
              <a:buSzPct val="100000"/>
              <a:buNone/>
            </a:pPr>
            <a:r>
              <a:rPr lang="en-US"/>
              <a:t>        private string strResponse;</a:t>
            </a:r>
            <a:endParaRPr/>
          </a:p>
          <a:p>
            <a:pPr indent="0" lvl="0" marL="0" rtl="0" algn="l">
              <a:spcBef>
                <a:spcPts val="448"/>
              </a:spcBef>
              <a:spcAft>
                <a:spcPts val="0"/>
              </a:spcAft>
              <a:buClr>
                <a:schemeClr val="dk1"/>
              </a:buClr>
              <a:buSzPct val="100000"/>
              <a:buNone/>
            </a:pPr>
            <a:r>
              <a:rPr lang="en-US"/>
              <a:t>        public Connection(TcpClient tcpCon)  {</a:t>
            </a:r>
            <a:endParaRPr/>
          </a:p>
          <a:p>
            <a:pPr indent="0" lvl="0" marL="0" rtl="0" algn="l">
              <a:spcBef>
                <a:spcPts val="448"/>
              </a:spcBef>
              <a:spcAft>
                <a:spcPts val="0"/>
              </a:spcAft>
              <a:buClr>
                <a:schemeClr val="dk1"/>
              </a:buClr>
              <a:buSzPct val="100000"/>
              <a:buNone/>
            </a:pPr>
            <a:r>
              <a:rPr lang="en-US"/>
              <a:t>            tcpClient = tcpCon;</a:t>
            </a:r>
            <a:endParaRPr/>
          </a:p>
          <a:p>
            <a:pPr indent="0" lvl="0" marL="0" rtl="0" algn="l">
              <a:spcBef>
                <a:spcPts val="448"/>
              </a:spcBef>
              <a:spcAft>
                <a:spcPts val="0"/>
              </a:spcAft>
              <a:buClr>
                <a:schemeClr val="dk1"/>
              </a:buClr>
              <a:buSzPct val="100000"/>
              <a:buNone/>
            </a:pPr>
            <a:r>
              <a:rPr lang="en-US"/>
              <a:t>            thrSender = new Thread(AcceptClient);</a:t>
            </a:r>
            <a:endParaRPr/>
          </a:p>
          <a:p>
            <a:pPr indent="0" lvl="0" marL="0" rtl="0" algn="l">
              <a:spcBef>
                <a:spcPts val="448"/>
              </a:spcBef>
              <a:spcAft>
                <a:spcPts val="0"/>
              </a:spcAft>
              <a:buClr>
                <a:schemeClr val="dk1"/>
              </a:buClr>
              <a:buSzPct val="100000"/>
              <a:buNone/>
            </a:pPr>
            <a:r>
              <a:rPr lang="en-US"/>
              <a:t>            thrSender.Start();</a:t>
            </a:r>
            <a:endParaRPr/>
          </a:p>
          <a:p>
            <a:pPr indent="0" lvl="0" marL="0" rtl="0" algn="l">
              <a:spcBef>
                <a:spcPts val="448"/>
              </a:spcBef>
              <a:spcAft>
                <a:spcPts val="0"/>
              </a:spcAft>
              <a:buClr>
                <a:schemeClr val="dk1"/>
              </a:buClr>
              <a:buSzPct val="100000"/>
              <a:buNone/>
            </a:pPr>
            <a:r>
              <a:rPr lang="en-US"/>
              <a:t>       }</a:t>
            </a:r>
            <a:endParaRPr/>
          </a:p>
        </p:txBody>
      </p:sp>
      <p:sp>
        <p:nvSpPr>
          <p:cNvPr id="641" name="Google Shape;641;p6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642" name="Google Shape;642;p6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643" name="Google Shape;643;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Chương trình chat dùng TCPClient</a:t>
            </a:r>
            <a:endParaRPr/>
          </a:p>
        </p:txBody>
      </p:sp>
      <p:sp>
        <p:nvSpPr>
          <p:cNvPr id="649" name="Google Shape;649;p6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private void CloseConnection()</a:t>
            </a:r>
            <a:endParaRPr/>
          </a:p>
          <a:p>
            <a:pPr indent="0" lvl="0" marL="0" rtl="0" algn="l">
              <a:spcBef>
                <a:spcPts val="640"/>
              </a:spcBef>
              <a:spcAft>
                <a:spcPts val="0"/>
              </a:spcAft>
              <a:buClr>
                <a:schemeClr val="dk1"/>
              </a:buClr>
              <a:buSzPts val="3200"/>
              <a:buNone/>
            </a:pPr>
            <a:r>
              <a:rPr lang="en-US"/>
              <a:t>        {</a:t>
            </a:r>
            <a:endParaRPr/>
          </a:p>
          <a:p>
            <a:pPr indent="0" lvl="0" marL="0" rtl="0" algn="l">
              <a:spcBef>
                <a:spcPts val="640"/>
              </a:spcBef>
              <a:spcAft>
                <a:spcPts val="0"/>
              </a:spcAft>
              <a:buClr>
                <a:schemeClr val="dk1"/>
              </a:buClr>
              <a:buSzPts val="3200"/>
              <a:buNone/>
            </a:pPr>
            <a:r>
              <a:rPr lang="en-US"/>
              <a:t>            tcpClient.Close();</a:t>
            </a:r>
            <a:endParaRPr/>
          </a:p>
          <a:p>
            <a:pPr indent="0" lvl="0" marL="0" rtl="0" algn="l">
              <a:spcBef>
                <a:spcPts val="640"/>
              </a:spcBef>
              <a:spcAft>
                <a:spcPts val="0"/>
              </a:spcAft>
              <a:buClr>
                <a:schemeClr val="dk1"/>
              </a:buClr>
              <a:buSzPts val="3200"/>
              <a:buNone/>
            </a:pPr>
            <a:r>
              <a:rPr lang="en-US"/>
              <a:t>            srReceiver.Close();</a:t>
            </a:r>
            <a:endParaRPr/>
          </a:p>
          <a:p>
            <a:pPr indent="0" lvl="0" marL="0" rtl="0" algn="l">
              <a:spcBef>
                <a:spcPts val="640"/>
              </a:spcBef>
              <a:spcAft>
                <a:spcPts val="0"/>
              </a:spcAft>
              <a:buClr>
                <a:schemeClr val="dk1"/>
              </a:buClr>
              <a:buSzPts val="3200"/>
              <a:buNone/>
            </a:pPr>
            <a:r>
              <a:rPr lang="en-US"/>
              <a:t>            swSender.Close();</a:t>
            </a:r>
            <a:endParaRPr/>
          </a:p>
          <a:p>
            <a:pPr indent="0" lvl="0" marL="0" rtl="0" algn="l">
              <a:spcBef>
                <a:spcPts val="640"/>
              </a:spcBef>
              <a:spcAft>
                <a:spcPts val="0"/>
              </a:spcAft>
              <a:buClr>
                <a:schemeClr val="dk1"/>
              </a:buClr>
              <a:buSzPts val="3200"/>
              <a:buNone/>
            </a:pPr>
            <a:r>
              <a:rPr lang="en-US"/>
              <a:t>        }</a:t>
            </a:r>
            <a:endParaRPr/>
          </a:p>
        </p:txBody>
      </p:sp>
      <p:sp>
        <p:nvSpPr>
          <p:cNvPr id="650" name="Google Shape;650;p6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651" name="Google Shape;651;p6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652" name="Google Shape;652;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6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Chương trình chat dùng TCPClient</a:t>
            </a:r>
            <a:endParaRPr/>
          </a:p>
        </p:txBody>
      </p:sp>
      <p:sp>
        <p:nvSpPr>
          <p:cNvPr id="658" name="Google Shape;658;p6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spcBef>
                <a:spcPts val="0"/>
              </a:spcBef>
              <a:spcAft>
                <a:spcPts val="0"/>
              </a:spcAft>
              <a:buClr>
                <a:schemeClr val="dk1"/>
              </a:buClr>
              <a:buSzPct val="100000"/>
              <a:buNone/>
            </a:pPr>
            <a:r>
              <a:rPr lang="en-US"/>
              <a:t>private void AcceptClient()</a:t>
            </a:r>
            <a:endParaRPr/>
          </a:p>
          <a:p>
            <a:pPr indent="0" lvl="0" marL="0" rtl="0" algn="l">
              <a:spcBef>
                <a:spcPts val="400"/>
              </a:spcBef>
              <a:spcAft>
                <a:spcPts val="0"/>
              </a:spcAft>
              <a:buClr>
                <a:schemeClr val="dk1"/>
              </a:buClr>
              <a:buSzPct val="100000"/>
              <a:buNone/>
            </a:pPr>
            <a:r>
              <a:rPr lang="en-US"/>
              <a:t>{</a:t>
            </a:r>
            <a:endParaRPr/>
          </a:p>
          <a:p>
            <a:pPr indent="0" lvl="0" marL="0" rtl="0" algn="l">
              <a:spcBef>
                <a:spcPts val="400"/>
              </a:spcBef>
              <a:spcAft>
                <a:spcPts val="0"/>
              </a:spcAft>
              <a:buClr>
                <a:schemeClr val="dk1"/>
              </a:buClr>
              <a:buSzPct val="100000"/>
              <a:buNone/>
            </a:pPr>
            <a:r>
              <a:rPr lang="en-US"/>
              <a:t>            srReceiver = new System.IO.StreamReader(tcpClient.GetStream());</a:t>
            </a:r>
            <a:endParaRPr/>
          </a:p>
          <a:p>
            <a:pPr indent="0" lvl="0" marL="0" rtl="0" algn="l">
              <a:spcBef>
                <a:spcPts val="400"/>
              </a:spcBef>
              <a:spcAft>
                <a:spcPts val="0"/>
              </a:spcAft>
              <a:buClr>
                <a:schemeClr val="dk1"/>
              </a:buClr>
              <a:buSzPct val="100000"/>
              <a:buNone/>
            </a:pPr>
            <a:r>
              <a:rPr lang="en-US"/>
              <a:t>            swSender = new System.IO.StreamWriter(tcpClient.GetStream());</a:t>
            </a:r>
            <a:endParaRPr/>
          </a:p>
          <a:p>
            <a:pPr indent="0" lvl="0" marL="0" rtl="0" algn="l">
              <a:spcBef>
                <a:spcPts val="400"/>
              </a:spcBef>
              <a:spcAft>
                <a:spcPts val="0"/>
              </a:spcAft>
              <a:buClr>
                <a:schemeClr val="dk1"/>
              </a:buClr>
              <a:buSzPct val="100000"/>
              <a:buNone/>
            </a:pPr>
            <a:r>
              <a:rPr lang="en-US"/>
              <a:t>            currUser = srReceiver.ReadLine();</a:t>
            </a:r>
            <a:endParaRPr/>
          </a:p>
          <a:p>
            <a:pPr indent="0" lvl="0" marL="0" rtl="0" algn="l">
              <a:spcBef>
                <a:spcPts val="400"/>
              </a:spcBef>
              <a:spcAft>
                <a:spcPts val="0"/>
              </a:spcAft>
              <a:buClr>
                <a:schemeClr val="dk1"/>
              </a:buClr>
              <a:buSzPct val="100000"/>
              <a:buNone/>
            </a:pPr>
            <a:r>
              <a:rPr lang="en-US"/>
              <a:t>            if (currUser != "")   {</a:t>
            </a:r>
            <a:endParaRPr/>
          </a:p>
          <a:p>
            <a:pPr indent="0" lvl="0" marL="0" rtl="0" algn="l">
              <a:spcBef>
                <a:spcPts val="400"/>
              </a:spcBef>
              <a:spcAft>
                <a:spcPts val="0"/>
              </a:spcAft>
              <a:buClr>
                <a:schemeClr val="dk1"/>
              </a:buClr>
              <a:buSzPct val="100000"/>
              <a:buNone/>
            </a:pPr>
            <a:r>
              <a:rPr lang="en-US"/>
              <a:t>                if (ChatServer.htUsers.Contains(currUser) == true)   {</a:t>
            </a:r>
            <a:endParaRPr/>
          </a:p>
          <a:p>
            <a:pPr indent="0" lvl="0" marL="0" rtl="0" algn="l">
              <a:spcBef>
                <a:spcPts val="400"/>
              </a:spcBef>
              <a:spcAft>
                <a:spcPts val="0"/>
              </a:spcAft>
              <a:buClr>
                <a:schemeClr val="dk1"/>
              </a:buClr>
              <a:buSzPct val="100000"/>
              <a:buNone/>
            </a:pPr>
            <a:r>
              <a:rPr lang="en-US"/>
              <a:t>                    swSender.WriteLine("0|This username already exists.");</a:t>
            </a:r>
            <a:endParaRPr/>
          </a:p>
          <a:p>
            <a:pPr indent="0" lvl="0" marL="0" rtl="0" algn="l">
              <a:spcBef>
                <a:spcPts val="400"/>
              </a:spcBef>
              <a:spcAft>
                <a:spcPts val="0"/>
              </a:spcAft>
              <a:buClr>
                <a:schemeClr val="dk1"/>
              </a:buClr>
              <a:buSzPct val="100000"/>
              <a:buNone/>
            </a:pPr>
            <a:r>
              <a:rPr lang="en-US"/>
              <a:t>                    swSender.Flush();</a:t>
            </a:r>
            <a:endParaRPr/>
          </a:p>
          <a:p>
            <a:pPr indent="0" lvl="0" marL="0" rtl="0" algn="l">
              <a:spcBef>
                <a:spcPts val="400"/>
              </a:spcBef>
              <a:spcAft>
                <a:spcPts val="0"/>
              </a:spcAft>
              <a:buClr>
                <a:schemeClr val="dk1"/>
              </a:buClr>
              <a:buSzPct val="100000"/>
              <a:buNone/>
            </a:pPr>
            <a:r>
              <a:rPr lang="en-US"/>
              <a:t>                    CloseConnection();</a:t>
            </a:r>
            <a:endParaRPr/>
          </a:p>
          <a:p>
            <a:pPr indent="0" lvl="0" marL="0" rtl="0" algn="l">
              <a:spcBef>
                <a:spcPts val="400"/>
              </a:spcBef>
              <a:spcAft>
                <a:spcPts val="0"/>
              </a:spcAft>
              <a:buClr>
                <a:schemeClr val="dk1"/>
              </a:buClr>
              <a:buSzPct val="100000"/>
              <a:buNone/>
            </a:pPr>
            <a:r>
              <a:rPr lang="en-US"/>
              <a:t>                    return;</a:t>
            </a:r>
            <a:endParaRPr/>
          </a:p>
          <a:p>
            <a:pPr indent="0" lvl="0" marL="0" rtl="0" algn="l">
              <a:spcBef>
                <a:spcPts val="400"/>
              </a:spcBef>
              <a:spcAft>
                <a:spcPts val="0"/>
              </a:spcAft>
              <a:buClr>
                <a:schemeClr val="dk1"/>
              </a:buClr>
              <a:buSzPct val="100000"/>
              <a:buNone/>
            </a:pPr>
            <a:r>
              <a:rPr lang="en-US"/>
              <a:t>                }</a:t>
            </a:r>
            <a:endParaRPr/>
          </a:p>
        </p:txBody>
      </p:sp>
      <p:sp>
        <p:nvSpPr>
          <p:cNvPr id="659" name="Google Shape;659;p6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660" name="Google Shape;660;p6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661" name="Google Shape;661;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6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Chương trình chat dùng TCPClient</a:t>
            </a:r>
            <a:endParaRPr/>
          </a:p>
        </p:txBody>
      </p:sp>
      <p:sp>
        <p:nvSpPr>
          <p:cNvPr id="667" name="Google Shape;667;p6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Clr>
                <a:schemeClr val="dk1"/>
              </a:buClr>
              <a:buSzPct val="100000"/>
              <a:buNone/>
            </a:pPr>
            <a:r>
              <a:rPr lang="en-US"/>
              <a:t>	else if (currUser == "Administrator") {</a:t>
            </a:r>
            <a:endParaRPr/>
          </a:p>
          <a:p>
            <a:pPr indent="0" lvl="0" marL="0" rtl="0" algn="l">
              <a:spcBef>
                <a:spcPts val="496"/>
              </a:spcBef>
              <a:spcAft>
                <a:spcPts val="0"/>
              </a:spcAft>
              <a:buClr>
                <a:schemeClr val="dk1"/>
              </a:buClr>
              <a:buSzPct val="100000"/>
              <a:buNone/>
            </a:pPr>
            <a:r>
              <a:rPr lang="en-US"/>
              <a:t>                    swSender.WriteLine("0|This username is reserved.");</a:t>
            </a:r>
            <a:endParaRPr/>
          </a:p>
          <a:p>
            <a:pPr indent="0" lvl="0" marL="0" rtl="0" algn="l">
              <a:spcBef>
                <a:spcPts val="496"/>
              </a:spcBef>
              <a:spcAft>
                <a:spcPts val="0"/>
              </a:spcAft>
              <a:buClr>
                <a:schemeClr val="dk1"/>
              </a:buClr>
              <a:buSzPct val="100000"/>
              <a:buNone/>
            </a:pPr>
            <a:r>
              <a:rPr lang="en-US"/>
              <a:t>                    swSender.Flush();</a:t>
            </a:r>
            <a:endParaRPr/>
          </a:p>
          <a:p>
            <a:pPr indent="0" lvl="0" marL="0" rtl="0" algn="l">
              <a:spcBef>
                <a:spcPts val="496"/>
              </a:spcBef>
              <a:spcAft>
                <a:spcPts val="0"/>
              </a:spcAft>
              <a:buClr>
                <a:schemeClr val="dk1"/>
              </a:buClr>
              <a:buSzPct val="100000"/>
              <a:buNone/>
            </a:pPr>
            <a:r>
              <a:rPr lang="en-US"/>
              <a:t>                    CloseConnection();</a:t>
            </a:r>
            <a:endParaRPr/>
          </a:p>
          <a:p>
            <a:pPr indent="0" lvl="0" marL="0" rtl="0" algn="l">
              <a:spcBef>
                <a:spcPts val="496"/>
              </a:spcBef>
              <a:spcAft>
                <a:spcPts val="0"/>
              </a:spcAft>
              <a:buClr>
                <a:schemeClr val="dk1"/>
              </a:buClr>
              <a:buSzPct val="100000"/>
              <a:buNone/>
            </a:pPr>
            <a:r>
              <a:rPr lang="en-US"/>
              <a:t>                    return;</a:t>
            </a:r>
            <a:endParaRPr/>
          </a:p>
          <a:p>
            <a:pPr indent="0" lvl="0" marL="0" rtl="0" algn="l">
              <a:spcBef>
                <a:spcPts val="496"/>
              </a:spcBef>
              <a:spcAft>
                <a:spcPts val="0"/>
              </a:spcAft>
              <a:buClr>
                <a:schemeClr val="dk1"/>
              </a:buClr>
              <a:buSzPct val="100000"/>
              <a:buNone/>
            </a:pPr>
            <a:r>
              <a:rPr lang="en-US"/>
              <a:t>                }</a:t>
            </a:r>
            <a:endParaRPr/>
          </a:p>
          <a:p>
            <a:pPr indent="0" lvl="0" marL="0" rtl="0" algn="l">
              <a:spcBef>
                <a:spcPts val="496"/>
              </a:spcBef>
              <a:spcAft>
                <a:spcPts val="0"/>
              </a:spcAft>
              <a:buClr>
                <a:schemeClr val="dk1"/>
              </a:buClr>
              <a:buSzPct val="100000"/>
              <a:buNone/>
            </a:pPr>
            <a:r>
              <a:rPr lang="en-US"/>
              <a:t>                else  {</a:t>
            </a:r>
            <a:endParaRPr/>
          </a:p>
          <a:p>
            <a:pPr indent="0" lvl="0" marL="0" rtl="0" algn="l">
              <a:spcBef>
                <a:spcPts val="496"/>
              </a:spcBef>
              <a:spcAft>
                <a:spcPts val="0"/>
              </a:spcAft>
              <a:buClr>
                <a:schemeClr val="dk1"/>
              </a:buClr>
              <a:buSzPct val="100000"/>
              <a:buNone/>
            </a:pPr>
            <a:r>
              <a:rPr lang="en-US"/>
              <a:t>                    swSender.WriteLine("1");</a:t>
            </a:r>
            <a:endParaRPr/>
          </a:p>
          <a:p>
            <a:pPr indent="0" lvl="0" marL="0" rtl="0" algn="l">
              <a:spcBef>
                <a:spcPts val="496"/>
              </a:spcBef>
              <a:spcAft>
                <a:spcPts val="0"/>
              </a:spcAft>
              <a:buClr>
                <a:schemeClr val="dk1"/>
              </a:buClr>
              <a:buSzPct val="100000"/>
              <a:buNone/>
            </a:pPr>
            <a:r>
              <a:rPr lang="en-US"/>
              <a:t>                    swSender.Flush();</a:t>
            </a:r>
            <a:endParaRPr/>
          </a:p>
          <a:p>
            <a:pPr indent="0" lvl="0" marL="0" rtl="0" algn="l">
              <a:spcBef>
                <a:spcPts val="496"/>
              </a:spcBef>
              <a:spcAft>
                <a:spcPts val="0"/>
              </a:spcAft>
              <a:buClr>
                <a:schemeClr val="dk1"/>
              </a:buClr>
              <a:buSzPct val="100000"/>
              <a:buNone/>
            </a:pPr>
            <a:r>
              <a:rPr lang="en-US"/>
              <a:t>                    ChatServer.AddUser(tcpClient, currUser);</a:t>
            </a:r>
            <a:endParaRPr/>
          </a:p>
          <a:p>
            <a:pPr indent="0" lvl="0" marL="0" rtl="0" algn="l">
              <a:spcBef>
                <a:spcPts val="496"/>
              </a:spcBef>
              <a:spcAft>
                <a:spcPts val="0"/>
              </a:spcAft>
              <a:buClr>
                <a:schemeClr val="dk1"/>
              </a:buClr>
              <a:buSzPct val="100000"/>
              <a:buNone/>
            </a:pPr>
            <a:r>
              <a:rPr lang="en-US"/>
              <a:t>                }</a:t>
            </a:r>
            <a:endParaRPr/>
          </a:p>
        </p:txBody>
      </p:sp>
      <p:sp>
        <p:nvSpPr>
          <p:cNvPr id="668" name="Google Shape;668;p6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669" name="Google Shape;669;p6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670" name="Google Shape;670;p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Chương trình chat dùng TCPClient</a:t>
            </a:r>
            <a:endParaRPr/>
          </a:p>
        </p:txBody>
      </p:sp>
      <p:sp>
        <p:nvSpPr>
          <p:cNvPr id="676" name="Google Shape;676;p6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chemeClr val="dk1"/>
              </a:buClr>
              <a:buSzPct val="100000"/>
              <a:buNone/>
            </a:pPr>
            <a:r>
              <a:rPr lang="en-US"/>
              <a:t>            }</a:t>
            </a:r>
            <a:endParaRPr/>
          </a:p>
          <a:p>
            <a:pPr indent="0" lvl="0" marL="0" rtl="0" algn="l">
              <a:spcBef>
                <a:spcPts val="544"/>
              </a:spcBef>
              <a:spcAft>
                <a:spcPts val="0"/>
              </a:spcAft>
              <a:buClr>
                <a:schemeClr val="dk1"/>
              </a:buClr>
              <a:buSzPct val="100000"/>
              <a:buNone/>
            </a:pPr>
            <a:r>
              <a:rPr lang="en-US"/>
              <a:t>            else {</a:t>
            </a:r>
            <a:endParaRPr/>
          </a:p>
          <a:p>
            <a:pPr indent="0" lvl="0" marL="0" rtl="0" algn="l">
              <a:spcBef>
                <a:spcPts val="544"/>
              </a:spcBef>
              <a:spcAft>
                <a:spcPts val="0"/>
              </a:spcAft>
              <a:buClr>
                <a:schemeClr val="dk1"/>
              </a:buClr>
              <a:buSzPct val="100000"/>
              <a:buNone/>
            </a:pPr>
            <a:r>
              <a:rPr lang="en-US"/>
              <a:t>                CloseConnection();</a:t>
            </a:r>
            <a:endParaRPr/>
          </a:p>
          <a:p>
            <a:pPr indent="0" lvl="0" marL="0" rtl="0" algn="l">
              <a:spcBef>
                <a:spcPts val="544"/>
              </a:spcBef>
              <a:spcAft>
                <a:spcPts val="0"/>
              </a:spcAft>
              <a:buClr>
                <a:schemeClr val="dk1"/>
              </a:buClr>
              <a:buSzPct val="100000"/>
              <a:buNone/>
            </a:pPr>
            <a:r>
              <a:rPr lang="en-US"/>
              <a:t>                return;</a:t>
            </a:r>
            <a:endParaRPr/>
          </a:p>
          <a:p>
            <a:pPr indent="0" lvl="0" marL="0" rtl="0" algn="l">
              <a:spcBef>
                <a:spcPts val="544"/>
              </a:spcBef>
              <a:spcAft>
                <a:spcPts val="0"/>
              </a:spcAft>
              <a:buClr>
                <a:schemeClr val="dk1"/>
              </a:buClr>
              <a:buSzPct val="100000"/>
              <a:buNone/>
            </a:pPr>
            <a:r>
              <a:rPr lang="en-US"/>
              <a:t>            }</a:t>
            </a:r>
            <a:endParaRPr/>
          </a:p>
          <a:p>
            <a:pPr indent="0" lvl="0" marL="0" rtl="0" algn="l">
              <a:spcBef>
                <a:spcPts val="544"/>
              </a:spcBef>
              <a:spcAft>
                <a:spcPts val="0"/>
              </a:spcAft>
              <a:buClr>
                <a:schemeClr val="dk1"/>
              </a:buClr>
              <a:buSzPct val="100000"/>
              <a:buNone/>
            </a:pPr>
            <a:r>
              <a:rPr lang="en-US"/>
              <a:t>            try {</a:t>
            </a:r>
            <a:endParaRPr/>
          </a:p>
          <a:p>
            <a:pPr indent="0" lvl="0" marL="0" rtl="0" algn="l">
              <a:spcBef>
                <a:spcPts val="544"/>
              </a:spcBef>
              <a:spcAft>
                <a:spcPts val="0"/>
              </a:spcAft>
              <a:buClr>
                <a:schemeClr val="dk1"/>
              </a:buClr>
              <a:buSzPct val="100000"/>
              <a:buNone/>
            </a:pPr>
            <a:r>
              <a:rPr lang="en-US"/>
              <a:t>                while ((strResponse = srReceiver.ReadLine()) != "")  {</a:t>
            </a:r>
            <a:endParaRPr/>
          </a:p>
          <a:p>
            <a:pPr indent="0" lvl="0" marL="0" rtl="0" algn="l">
              <a:spcBef>
                <a:spcPts val="544"/>
              </a:spcBef>
              <a:spcAft>
                <a:spcPts val="0"/>
              </a:spcAft>
              <a:buClr>
                <a:schemeClr val="dk1"/>
              </a:buClr>
              <a:buSzPct val="100000"/>
              <a:buNone/>
            </a:pPr>
            <a:r>
              <a:rPr lang="en-US"/>
              <a:t>                    if (strResponse == null) {</a:t>
            </a:r>
            <a:endParaRPr/>
          </a:p>
          <a:p>
            <a:pPr indent="0" lvl="0" marL="0" rtl="0" algn="l">
              <a:spcBef>
                <a:spcPts val="544"/>
              </a:spcBef>
              <a:spcAft>
                <a:spcPts val="0"/>
              </a:spcAft>
              <a:buClr>
                <a:schemeClr val="dk1"/>
              </a:buClr>
              <a:buSzPct val="100000"/>
              <a:buNone/>
            </a:pPr>
            <a:r>
              <a:rPr lang="en-US"/>
              <a:t>                        ChatServer.RemoveUser(tcpClient);</a:t>
            </a:r>
            <a:endParaRPr/>
          </a:p>
          <a:p>
            <a:pPr indent="0" lvl="0" marL="0" rtl="0" algn="l">
              <a:spcBef>
                <a:spcPts val="544"/>
              </a:spcBef>
              <a:spcAft>
                <a:spcPts val="0"/>
              </a:spcAft>
              <a:buClr>
                <a:schemeClr val="dk1"/>
              </a:buClr>
              <a:buSzPct val="100000"/>
              <a:buNone/>
            </a:pPr>
            <a:r>
              <a:rPr lang="en-US"/>
              <a:t>                    }</a:t>
            </a:r>
            <a:endParaRPr/>
          </a:p>
        </p:txBody>
      </p:sp>
      <p:sp>
        <p:nvSpPr>
          <p:cNvPr id="677" name="Google Shape;677;p6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678" name="Google Shape;678;p6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679" name="Google Shape;679;p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6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Chương trình chat dùng TCPClient</a:t>
            </a:r>
            <a:endParaRPr/>
          </a:p>
        </p:txBody>
      </p:sp>
      <p:sp>
        <p:nvSpPr>
          <p:cNvPr id="685" name="Google Shape;685;p6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spcBef>
                <a:spcPts val="0"/>
              </a:spcBef>
              <a:spcAft>
                <a:spcPts val="0"/>
              </a:spcAft>
              <a:buClr>
                <a:schemeClr val="dk1"/>
              </a:buClr>
              <a:buSzPct val="100000"/>
              <a:buNone/>
            </a:pPr>
            <a:r>
              <a:rPr lang="en-US"/>
              <a:t>                else {</a:t>
            </a:r>
            <a:endParaRPr/>
          </a:p>
          <a:p>
            <a:pPr indent="0" lvl="0" marL="0" rtl="0" algn="l">
              <a:spcBef>
                <a:spcPts val="544"/>
              </a:spcBef>
              <a:spcAft>
                <a:spcPts val="0"/>
              </a:spcAft>
              <a:buClr>
                <a:schemeClr val="dk1"/>
              </a:buClr>
              <a:buSzPct val="100000"/>
              <a:buNone/>
            </a:pPr>
            <a:r>
              <a:rPr lang="en-US"/>
              <a:t>                        ChatServer.SendMessage(currUser, strResponse);</a:t>
            </a:r>
            <a:endParaRPr/>
          </a:p>
          <a:p>
            <a:pPr indent="0" lvl="0" marL="0" rtl="0" algn="l">
              <a:spcBef>
                <a:spcPts val="544"/>
              </a:spcBef>
              <a:spcAft>
                <a:spcPts val="0"/>
              </a:spcAft>
              <a:buClr>
                <a:schemeClr val="dk1"/>
              </a:buClr>
              <a:buSzPct val="100000"/>
              <a:buNone/>
            </a:pPr>
            <a:r>
              <a:rPr lang="en-US"/>
              <a:t>                    }</a:t>
            </a:r>
            <a:endParaRPr/>
          </a:p>
          <a:p>
            <a:pPr indent="0" lvl="0" marL="0" rtl="0" algn="l">
              <a:spcBef>
                <a:spcPts val="544"/>
              </a:spcBef>
              <a:spcAft>
                <a:spcPts val="0"/>
              </a:spcAft>
              <a:buClr>
                <a:schemeClr val="dk1"/>
              </a:buClr>
              <a:buSzPct val="100000"/>
              <a:buNone/>
            </a:pPr>
            <a:r>
              <a:rPr lang="en-US"/>
              <a:t>                }</a:t>
            </a:r>
            <a:endParaRPr/>
          </a:p>
          <a:p>
            <a:pPr indent="0" lvl="0" marL="0" rtl="0" algn="l">
              <a:spcBef>
                <a:spcPts val="544"/>
              </a:spcBef>
              <a:spcAft>
                <a:spcPts val="0"/>
              </a:spcAft>
              <a:buClr>
                <a:schemeClr val="dk1"/>
              </a:buClr>
              <a:buSzPct val="100000"/>
              <a:buNone/>
            </a:pPr>
            <a:r>
              <a:rPr lang="en-US"/>
              <a:t>            }</a:t>
            </a:r>
            <a:endParaRPr/>
          </a:p>
          <a:p>
            <a:pPr indent="0" lvl="0" marL="0" rtl="0" algn="l">
              <a:spcBef>
                <a:spcPts val="544"/>
              </a:spcBef>
              <a:spcAft>
                <a:spcPts val="0"/>
              </a:spcAft>
              <a:buClr>
                <a:schemeClr val="dk1"/>
              </a:buClr>
              <a:buSzPct val="100000"/>
              <a:buNone/>
            </a:pPr>
            <a:r>
              <a:rPr lang="en-US"/>
              <a:t>            catch {</a:t>
            </a:r>
            <a:endParaRPr/>
          </a:p>
          <a:p>
            <a:pPr indent="0" lvl="0" marL="0" rtl="0" algn="l">
              <a:spcBef>
                <a:spcPts val="544"/>
              </a:spcBef>
              <a:spcAft>
                <a:spcPts val="0"/>
              </a:spcAft>
              <a:buClr>
                <a:schemeClr val="dk1"/>
              </a:buClr>
              <a:buSzPct val="100000"/>
              <a:buNone/>
            </a:pPr>
            <a:r>
              <a:rPr lang="en-US"/>
              <a:t>                ChatServer.RemoveUser(tcpClient);</a:t>
            </a:r>
            <a:endParaRPr/>
          </a:p>
          <a:p>
            <a:pPr indent="0" lvl="0" marL="0" rtl="0" algn="l">
              <a:spcBef>
                <a:spcPts val="544"/>
              </a:spcBef>
              <a:spcAft>
                <a:spcPts val="0"/>
              </a:spcAft>
              <a:buClr>
                <a:schemeClr val="dk1"/>
              </a:buClr>
              <a:buSzPct val="100000"/>
              <a:buNone/>
            </a:pPr>
            <a:r>
              <a:rPr lang="en-US"/>
              <a:t>            }</a:t>
            </a:r>
            <a:endParaRPr/>
          </a:p>
          <a:p>
            <a:pPr indent="0" lvl="0" marL="0" rtl="0" algn="l">
              <a:spcBef>
                <a:spcPts val="544"/>
              </a:spcBef>
              <a:spcAft>
                <a:spcPts val="0"/>
              </a:spcAft>
              <a:buClr>
                <a:schemeClr val="dk1"/>
              </a:buClr>
              <a:buSzPct val="100000"/>
              <a:buNone/>
            </a:pPr>
            <a:r>
              <a:rPr lang="en-US"/>
              <a:t>        }</a:t>
            </a:r>
            <a:endParaRPr/>
          </a:p>
        </p:txBody>
      </p:sp>
      <p:sp>
        <p:nvSpPr>
          <p:cNvPr id="686" name="Google Shape;686;p6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687" name="Google Shape;687;p6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688" name="Google Shape;688;p6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Lớp TCPClient: chương trình chat</a:t>
            </a:r>
            <a:endParaRPr/>
          </a:p>
        </p:txBody>
      </p:sp>
      <p:sp>
        <p:nvSpPr>
          <p:cNvPr id="694" name="Google Shape;694;p6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695" name="Google Shape;695;p6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696" name="Google Shape;696;p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97" name="Google Shape;697;p6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698" name="Google Shape;698;p67"/>
          <p:cNvPicPr preferRelativeResize="0"/>
          <p:nvPr/>
        </p:nvPicPr>
        <p:blipFill rotWithShape="1">
          <a:blip r:embed="rId3">
            <a:alphaModFix/>
          </a:blip>
          <a:srcRect b="0" l="0" r="0" t="0"/>
          <a:stretch/>
        </p:blipFill>
        <p:spPr>
          <a:xfrm>
            <a:off x="539552" y="1385888"/>
            <a:ext cx="8228550" cy="4851424"/>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6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Lớp TCPClient: chương trình chat</a:t>
            </a:r>
            <a:endParaRPr/>
          </a:p>
        </p:txBody>
      </p:sp>
      <p:sp>
        <p:nvSpPr>
          <p:cNvPr id="704" name="Google Shape;704;p6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sp>
        <p:nvSpPr>
          <p:cNvPr id="705" name="Google Shape;705;p6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706" name="Google Shape;706;p6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707" name="Google Shape;707;p6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708" name="Google Shape;708;p68"/>
          <p:cNvPicPr preferRelativeResize="0"/>
          <p:nvPr/>
        </p:nvPicPr>
        <p:blipFill rotWithShape="1">
          <a:blip r:embed="rId3">
            <a:alphaModFix/>
          </a:blip>
          <a:srcRect b="0" l="0" r="0" t="0"/>
          <a:stretch/>
        </p:blipFill>
        <p:spPr>
          <a:xfrm>
            <a:off x="323528" y="1700808"/>
            <a:ext cx="8424936" cy="39909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6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Lớp TCPClient: chương trình chat</a:t>
            </a:r>
            <a:endParaRPr/>
          </a:p>
        </p:txBody>
      </p:sp>
      <p:sp>
        <p:nvSpPr>
          <p:cNvPr id="714" name="Google Shape;714;p6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sp>
        <p:nvSpPr>
          <p:cNvPr id="715" name="Google Shape;715;p6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716" name="Google Shape;716;p6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717" name="Google Shape;717;p6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718" name="Google Shape;718;p69"/>
          <p:cNvPicPr preferRelativeResize="0"/>
          <p:nvPr/>
        </p:nvPicPr>
        <p:blipFill rotWithShape="1">
          <a:blip r:embed="rId3">
            <a:alphaModFix/>
          </a:blip>
          <a:srcRect b="0" l="0" r="0" t="0"/>
          <a:stretch/>
        </p:blipFill>
        <p:spPr>
          <a:xfrm>
            <a:off x="2411760" y="1414462"/>
            <a:ext cx="4207166" cy="48228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Địa chỉ và cổng: nguyên lý</a:t>
            </a:r>
            <a:endParaRPr/>
          </a:p>
        </p:txBody>
      </p:sp>
      <p:sp>
        <p:nvSpPr>
          <p:cNvPr id="142" name="Google Shape;142;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Trong máy có rất nhiều ứng dụng muốn trao đổi với các ứng dụng khác thông qua mạng. </a:t>
            </a:r>
            <a:endParaRPr/>
          </a:p>
          <a:p>
            <a:pPr indent="-285750" lvl="1" marL="742950" rtl="0" algn="l">
              <a:spcBef>
                <a:spcPts val="560"/>
              </a:spcBef>
              <a:spcAft>
                <a:spcPts val="0"/>
              </a:spcAft>
              <a:buClr>
                <a:schemeClr val="dk1"/>
              </a:buClr>
              <a:buSzPts val="2800"/>
              <a:buChar char="–"/>
            </a:pPr>
            <a:r>
              <a:rPr lang="en-US"/>
              <a:t>Ví dụ: có 2 ứng dụng của máy A muốn trao đổi với với 2 ứng dụng trên máy B</a:t>
            </a:r>
            <a:endParaRPr/>
          </a:p>
          <a:p>
            <a:pPr indent="-342900" lvl="0" marL="342900" rtl="0" algn="l">
              <a:spcBef>
                <a:spcPts val="640"/>
              </a:spcBef>
              <a:spcAft>
                <a:spcPts val="0"/>
              </a:spcAft>
              <a:buClr>
                <a:schemeClr val="dk1"/>
              </a:buClr>
              <a:buSzPts val="3200"/>
              <a:buChar char="•"/>
            </a:pPr>
            <a:r>
              <a:rPr lang="en-US"/>
              <a:t>Mỗi máy tính chỉ có duy nhất một đường truyền dữ liệu (để gửi và nhận)</a:t>
            </a:r>
            <a:endParaRPr/>
          </a:p>
        </p:txBody>
      </p:sp>
      <p:sp>
        <p:nvSpPr>
          <p:cNvPr id="143" name="Google Shape;143;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144" name="Google Shape;144;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145" name="Google Shape;145;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7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Lớp TCPClient: ví dụ</a:t>
            </a:r>
            <a:endParaRPr/>
          </a:p>
        </p:txBody>
      </p:sp>
      <p:sp>
        <p:nvSpPr>
          <p:cNvPr id="724" name="Google Shape;724;p70"/>
          <p:cNvSpPr txBox="1"/>
          <p:nvPr>
            <p:ph idx="1" type="body"/>
          </p:nvPr>
        </p:nvSpPr>
        <p:spPr>
          <a:xfrm>
            <a:off x="457200" y="1600200"/>
            <a:ext cx="8229600" cy="456510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Char char="•"/>
            </a:pPr>
            <a:r>
              <a:rPr lang="en-US" sz="2800"/>
              <a:t>Tạo một TCP Client và kết nối đến server (FTP Server), sau đó gửi 1 chuỗi</a:t>
            </a:r>
            <a:endParaRPr/>
          </a:p>
          <a:p>
            <a:pPr indent="0" lvl="0" marL="0" rtl="0" algn="l">
              <a:spcBef>
                <a:spcPts val="560"/>
              </a:spcBef>
              <a:spcAft>
                <a:spcPts val="0"/>
              </a:spcAft>
              <a:buClr>
                <a:schemeClr val="dk1"/>
              </a:buClr>
              <a:buSzPts val="2800"/>
              <a:buNone/>
            </a:pPr>
            <a:r>
              <a:rPr lang="en-US" sz="2800"/>
              <a:t>    using System.Net.Sockets;</a:t>
            </a:r>
            <a:endParaRPr/>
          </a:p>
          <a:p>
            <a:pPr indent="0" lvl="0" marL="0" rtl="0" algn="l">
              <a:spcBef>
                <a:spcPts val="560"/>
              </a:spcBef>
              <a:spcAft>
                <a:spcPts val="0"/>
              </a:spcAft>
              <a:buClr>
                <a:schemeClr val="dk1"/>
              </a:buClr>
              <a:buSzPts val="2800"/>
              <a:buNone/>
            </a:pPr>
            <a:r>
              <a:rPr lang="en-US" sz="2800"/>
              <a:t>    using System.Net;</a:t>
            </a:r>
            <a:endParaRPr/>
          </a:p>
          <a:p>
            <a:pPr indent="0" lvl="0" marL="0" rtl="0" algn="l">
              <a:spcBef>
                <a:spcPts val="560"/>
              </a:spcBef>
              <a:spcAft>
                <a:spcPts val="0"/>
              </a:spcAft>
              <a:buClr>
                <a:schemeClr val="dk1"/>
              </a:buClr>
              <a:buSzPts val="2800"/>
              <a:buNone/>
            </a:pPr>
            <a:r>
              <a:rPr lang="en-US" sz="2800"/>
              <a:t>    using System.IO;</a:t>
            </a:r>
            <a:endParaRPr/>
          </a:p>
          <a:p>
            <a:pPr indent="0" lvl="0" marL="0" rtl="0" algn="l">
              <a:spcBef>
                <a:spcPts val="560"/>
              </a:spcBef>
              <a:spcAft>
                <a:spcPts val="0"/>
              </a:spcAft>
              <a:buClr>
                <a:schemeClr val="dk1"/>
              </a:buClr>
              <a:buSzPts val="2800"/>
              <a:buNone/>
            </a:pPr>
            <a:r>
              <a:rPr lang="en-US" sz="2800"/>
              <a:t>    public class Form1 {</a:t>
            </a:r>
            <a:endParaRPr/>
          </a:p>
          <a:p>
            <a:pPr indent="0" lvl="0" marL="0" rtl="0" algn="l">
              <a:spcBef>
                <a:spcPts val="560"/>
              </a:spcBef>
              <a:spcAft>
                <a:spcPts val="0"/>
              </a:spcAft>
              <a:buClr>
                <a:schemeClr val="dk1"/>
              </a:buClr>
              <a:buSzPts val="2800"/>
              <a:buNone/>
            </a:pPr>
            <a:r>
              <a:rPr lang="en-US" sz="2800"/>
              <a:t>	// Tạo địa chỉ ứng với 127.0.0.1</a:t>
            </a:r>
            <a:endParaRPr/>
          </a:p>
          <a:p>
            <a:pPr indent="0" lvl="0" marL="0" rtl="0" algn="l">
              <a:spcBef>
                <a:spcPts val="560"/>
              </a:spcBef>
              <a:spcAft>
                <a:spcPts val="0"/>
              </a:spcAft>
              <a:buClr>
                <a:schemeClr val="dk1"/>
              </a:buClr>
              <a:buSzPts val="2800"/>
              <a:buNone/>
            </a:pPr>
            <a:r>
              <a:rPr lang="en-US" sz="2800"/>
              <a:t>	Long DiaChi = 1 * 256 ^ 3 + 127 * 256 ^ 0	</a:t>
            </a:r>
            <a:endParaRPr/>
          </a:p>
        </p:txBody>
      </p:sp>
      <p:sp>
        <p:nvSpPr>
          <p:cNvPr id="725" name="Google Shape;725;p7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726" name="Google Shape;726;p7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727" name="Google Shape;727;p7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7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Lớp TCPClient: ví dụ</a:t>
            </a:r>
            <a:endParaRPr/>
          </a:p>
        </p:txBody>
      </p:sp>
      <p:sp>
        <p:nvSpPr>
          <p:cNvPr id="733" name="Google Shape;733;p71"/>
          <p:cNvSpPr txBox="1"/>
          <p:nvPr>
            <p:ph idx="1" type="body"/>
          </p:nvPr>
        </p:nvSpPr>
        <p:spPr>
          <a:xfrm>
            <a:off x="457200" y="1600200"/>
            <a:ext cx="8229600" cy="456510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lang="en-US" sz="2400"/>
              <a:t>	// Tạo một IPEndPoint từ địa chỉ IP và cổng  (TCPClient cần một IPEndPoint)</a:t>
            </a:r>
            <a:endParaRPr/>
          </a:p>
          <a:p>
            <a:pPr indent="0" lvl="0" marL="0" rtl="0" algn="l">
              <a:spcBef>
                <a:spcPts val="480"/>
              </a:spcBef>
              <a:spcAft>
                <a:spcPts val="0"/>
              </a:spcAft>
              <a:buClr>
                <a:schemeClr val="dk1"/>
              </a:buClr>
              <a:buSzPts val="2400"/>
              <a:buNone/>
            </a:pPr>
            <a:r>
              <a:rPr lang="en-US" sz="2400"/>
              <a:t>	IPEndPoint LocalEP = new IPEndPoint(DiaChi, 1000);  '// cho cục bộ (client)</a:t>
            </a:r>
            <a:endParaRPr/>
          </a:p>
          <a:p>
            <a:pPr indent="0" lvl="0" marL="0" rtl="0" algn="l">
              <a:spcBef>
                <a:spcPts val="480"/>
              </a:spcBef>
              <a:spcAft>
                <a:spcPts val="0"/>
              </a:spcAft>
              <a:buClr>
                <a:schemeClr val="dk1"/>
              </a:buClr>
              <a:buSzPts val="2400"/>
              <a:buNone/>
            </a:pPr>
            <a:r>
              <a:rPr lang="en-US" sz="2400"/>
              <a:t>	// Tạo một đối tượng TCP ứng với địa chỉ và cổng ở trên</a:t>
            </a:r>
            <a:endParaRPr/>
          </a:p>
          <a:p>
            <a:pPr indent="0" lvl="0" marL="0" rtl="0" algn="l">
              <a:spcBef>
                <a:spcPts val="480"/>
              </a:spcBef>
              <a:spcAft>
                <a:spcPts val="0"/>
              </a:spcAft>
              <a:buClr>
                <a:schemeClr val="dk1"/>
              </a:buClr>
              <a:buSzPts val="2400"/>
              <a:buNone/>
            </a:pPr>
            <a:r>
              <a:rPr lang="en-US" sz="2400"/>
              <a:t>	TcpClient tcp = new TcpClient(LocalEP);</a:t>
            </a:r>
            <a:endParaRPr/>
          </a:p>
          <a:p>
            <a:pPr indent="0" lvl="0" marL="0" rtl="0" algn="l">
              <a:spcBef>
                <a:spcPts val="480"/>
              </a:spcBef>
              <a:spcAft>
                <a:spcPts val="0"/>
              </a:spcAft>
              <a:buClr>
                <a:schemeClr val="dk1"/>
              </a:buClr>
              <a:buSzPts val="2400"/>
              <a:buNone/>
            </a:pPr>
            <a:r>
              <a:rPr lang="en-US" sz="2400"/>
              <a:t>	// Hai luồng nhập và xuất dùng để đọc/ghi vào kết nối TCP</a:t>
            </a:r>
            <a:endParaRPr/>
          </a:p>
          <a:p>
            <a:pPr indent="0" lvl="0" marL="0" rtl="0" algn="l">
              <a:spcBef>
                <a:spcPts val="480"/>
              </a:spcBef>
              <a:spcAft>
                <a:spcPts val="0"/>
              </a:spcAft>
              <a:buClr>
                <a:schemeClr val="dk1"/>
              </a:buClr>
              <a:buSzPts val="2400"/>
              <a:buNone/>
            </a:pPr>
            <a:r>
              <a:rPr lang="en-US" sz="2400"/>
              <a:t>	StreamWriter Ghi;</a:t>
            </a:r>
            <a:endParaRPr/>
          </a:p>
          <a:p>
            <a:pPr indent="0" lvl="0" marL="0" rtl="0" algn="l">
              <a:spcBef>
                <a:spcPts val="480"/>
              </a:spcBef>
              <a:spcAft>
                <a:spcPts val="0"/>
              </a:spcAft>
              <a:buClr>
                <a:schemeClr val="dk1"/>
              </a:buClr>
              <a:buSzPts val="2400"/>
              <a:buNone/>
            </a:pPr>
            <a:r>
              <a:rPr lang="en-US" sz="2400"/>
              <a:t>	StreamReader Doc;	</a:t>
            </a:r>
            <a:endParaRPr/>
          </a:p>
        </p:txBody>
      </p:sp>
      <p:sp>
        <p:nvSpPr>
          <p:cNvPr id="734" name="Google Shape;734;p7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735" name="Google Shape;735;p7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736" name="Google Shape;736;p7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Lớp TCPClient: ví dụ</a:t>
            </a:r>
            <a:endParaRPr/>
          </a:p>
        </p:txBody>
      </p:sp>
      <p:sp>
        <p:nvSpPr>
          <p:cNvPr id="742" name="Google Shape;742;p7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Clr>
                <a:schemeClr val="dk1"/>
              </a:buClr>
              <a:buSzPct val="100000"/>
              <a:buNone/>
            </a:pPr>
            <a:r>
              <a:rPr lang="en-US"/>
              <a:t>private void Form1_Load(…) {</a:t>
            </a:r>
            <a:endParaRPr/>
          </a:p>
          <a:p>
            <a:pPr indent="0" lvl="0" marL="0" rtl="0" algn="l">
              <a:spcBef>
                <a:spcPts val="448"/>
              </a:spcBef>
              <a:spcAft>
                <a:spcPts val="0"/>
              </a:spcAft>
              <a:buClr>
                <a:schemeClr val="dk1"/>
              </a:buClr>
              <a:buSzPct val="100000"/>
              <a:buNone/>
            </a:pPr>
            <a:r>
              <a:rPr lang="en-US"/>
              <a:t>	tcp.Connect("localhost", 21);</a:t>
            </a:r>
            <a:endParaRPr/>
          </a:p>
          <a:p>
            <a:pPr indent="0" lvl="0" marL="0" rtl="0" algn="l">
              <a:spcBef>
                <a:spcPts val="448"/>
              </a:spcBef>
              <a:spcAft>
                <a:spcPts val="0"/>
              </a:spcAft>
              <a:buClr>
                <a:schemeClr val="dk1"/>
              </a:buClr>
              <a:buSzPct val="100000"/>
              <a:buNone/>
            </a:pPr>
            <a:r>
              <a:rPr lang="en-US"/>
              <a:t>	MessageBox.Show(tcp.Connected)	</a:t>
            </a:r>
            <a:endParaRPr/>
          </a:p>
          <a:p>
            <a:pPr indent="0" lvl="0" marL="0" rtl="0" algn="l">
              <a:spcBef>
                <a:spcPts val="448"/>
              </a:spcBef>
              <a:spcAft>
                <a:spcPts val="0"/>
              </a:spcAft>
              <a:buClr>
                <a:schemeClr val="dk1"/>
              </a:buClr>
              <a:buSzPct val="100000"/>
              <a:buNone/>
            </a:pPr>
            <a:r>
              <a:rPr lang="en-US"/>
              <a:t>	Doc = new StreamReader(tcp.GetStream());</a:t>
            </a:r>
            <a:endParaRPr/>
          </a:p>
          <a:p>
            <a:pPr indent="0" lvl="0" marL="0" rtl="0" algn="l">
              <a:spcBef>
                <a:spcPts val="448"/>
              </a:spcBef>
              <a:spcAft>
                <a:spcPts val="0"/>
              </a:spcAft>
              <a:buClr>
                <a:schemeClr val="dk1"/>
              </a:buClr>
              <a:buSzPct val="100000"/>
              <a:buNone/>
            </a:pPr>
            <a:r>
              <a:rPr lang="en-US"/>
              <a:t>	Ghi = new StreamWriter(tcp.GetStream());</a:t>
            </a:r>
            <a:endParaRPr/>
          </a:p>
          <a:p>
            <a:pPr indent="0" lvl="0" marL="0" rtl="0" algn="l">
              <a:spcBef>
                <a:spcPts val="448"/>
              </a:spcBef>
              <a:spcAft>
                <a:spcPts val="0"/>
              </a:spcAft>
              <a:buClr>
                <a:schemeClr val="dk1"/>
              </a:buClr>
              <a:buSzPct val="100000"/>
              <a:buNone/>
            </a:pPr>
            <a:r>
              <a:rPr lang="en-US"/>
              <a:t>	//Gửi thử một chuỗi cho server (FTP Server)</a:t>
            </a:r>
            <a:endParaRPr/>
          </a:p>
          <a:p>
            <a:pPr indent="0" lvl="0" marL="0" rtl="0" algn="l">
              <a:spcBef>
                <a:spcPts val="448"/>
              </a:spcBef>
              <a:spcAft>
                <a:spcPts val="0"/>
              </a:spcAft>
              <a:buClr>
                <a:schemeClr val="dk1"/>
              </a:buClr>
              <a:buSzPct val="100000"/>
              <a:buNone/>
            </a:pPr>
            <a:r>
              <a:rPr lang="en-US"/>
              <a:t>	Ghi.Writeline("User nhiemtb");</a:t>
            </a:r>
            <a:endParaRPr/>
          </a:p>
          <a:p>
            <a:pPr indent="0" lvl="0" marL="0" rtl="0" algn="l">
              <a:spcBef>
                <a:spcPts val="448"/>
              </a:spcBef>
              <a:spcAft>
                <a:spcPts val="0"/>
              </a:spcAft>
              <a:buClr>
                <a:schemeClr val="dk1"/>
              </a:buClr>
              <a:buSzPct val="100000"/>
              <a:buNone/>
            </a:pPr>
            <a:r>
              <a:rPr lang="en-US"/>
              <a:t>	Ghi.Flush();	</a:t>
            </a:r>
            <a:endParaRPr/>
          </a:p>
          <a:p>
            <a:pPr indent="0" lvl="0" marL="0" rtl="0" algn="l">
              <a:spcBef>
                <a:spcPts val="448"/>
              </a:spcBef>
              <a:spcAft>
                <a:spcPts val="0"/>
              </a:spcAft>
              <a:buClr>
                <a:schemeClr val="dk1"/>
              </a:buClr>
              <a:buSzPct val="100000"/>
              <a:buNone/>
            </a:pPr>
            <a:r>
              <a:rPr lang="en-US"/>
              <a:t>	// Đọc dữ liệu do Server gửi về</a:t>
            </a:r>
            <a:endParaRPr/>
          </a:p>
          <a:p>
            <a:pPr indent="0" lvl="0" marL="0" rtl="0" algn="l">
              <a:spcBef>
                <a:spcPts val="448"/>
              </a:spcBef>
              <a:spcAft>
                <a:spcPts val="0"/>
              </a:spcAft>
              <a:buClr>
                <a:schemeClr val="dk1"/>
              </a:buClr>
              <a:buSzPct val="100000"/>
              <a:buNone/>
            </a:pPr>
            <a:r>
              <a:rPr lang="en-US"/>
              <a:t>	String S = Doc.ReadLine();</a:t>
            </a:r>
            <a:endParaRPr/>
          </a:p>
          <a:p>
            <a:pPr indent="0" lvl="0" marL="0" rtl="0" algn="l">
              <a:spcBef>
                <a:spcPts val="448"/>
              </a:spcBef>
              <a:spcAft>
                <a:spcPts val="0"/>
              </a:spcAft>
              <a:buClr>
                <a:schemeClr val="dk1"/>
              </a:buClr>
              <a:buSzPct val="100000"/>
              <a:buNone/>
            </a:pPr>
            <a:r>
              <a:rPr lang="en-US"/>
              <a:t>	MessageBox.Show("Dữ liệu gửi từ server : " + S);</a:t>
            </a:r>
            <a:endParaRPr/>
          </a:p>
          <a:p>
            <a:pPr indent="0" lvl="0" marL="0" rtl="0" algn="l">
              <a:spcBef>
                <a:spcPts val="448"/>
              </a:spcBef>
              <a:spcAft>
                <a:spcPts val="0"/>
              </a:spcAft>
              <a:buClr>
                <a:schemeClr val="dk1"/>
              </a:buClr>
              <a:buSzPct val="100000"/>
              <a:buNone/>
            </a:pPr>
            <a:r>
              <a:rPr lang="en-US"/>
              <a:t>}</a:t>
            </a:r>
            <a:endParaRPr/>
          </a:p>
        </p:txBody>
      </p:sp>
      <p:sp>
        <p:nvSpPr>
          <p:cNvPr id="743" name="Google Shape;743;p7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744" name="Google Shape;744;p7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745" name="Google Shape;745;p7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7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Lớp TCPClient: ví dụ</a:t>
            </a:r>
            <a:endParaRPr/>
          </a:p>
        </p:txBody>
      </p:sp>
      <p:sp>
        <p:nvSpPr>
          <p:cNvPr id="751" name="Google Shape;751;p7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1" marL="400050" rtl="0" algn="l">
              <a:spcBef>
                <a:spcPts val="0"/>
              </a:spcBef>
              <a:spcAft>
                <a:spcPts val="0"/>
              </a:spcAft>
              <a:buClr>
                <a:schemeClr val="dk1"/>
              </a:buClr>
              <a:buSzPts val="2800"/>
              <a:buNone/>
            </a:pPr>
            <a:r>
              <a:rPr lang="en-US"/>
              <a:t>private void Gui_Du_Lieu(String Data)</a:t>
            </a:r>
            <a:endParaRPr/>
          </a:p>
          <a:p>
            <a:pPr indent="0" lvl="1" marL="400050" rtl="0" algn="l">
              <a:spcBef>
                <a:spcPts val="560"/>
              </a:spcBef>
              <a:spcAft>
                <a:spcPts val="0"/>
              </a:spcAft>
              <a:buClr>
                <a:schemeClr val="dk1"/>
              </a:buClr>
              <a:buSzPts val="2800"/>
              <a:buNone/>
            </a:pPr>
            <a:r>
              <a:rPr lang="en-US"/>
              <a:t>{</a:t>
            </a:r>
            <a:endParaRPr/>
          </a:p>
          <a:p>
            <a:pPr indent="0" lvl="1" marL="400050" rtl="0" algn="l">
              <a:spcBef>
                <a:spcPts val="560"/>
              </a:spcBef>
              <a:spcAft>
                <a:spcPts val="0"/>
              </a:spcAft>
              <a:buClr>
                <a:schemeClr val="dk1"/>
              </a:buClr>
              <a:buSzPts val="2800"/>
              <a:buNone/>
            </a:pPr>
            <a:r>
              <a:rPr lang="en-US"/>
              <a:t>	Ghi.WriteLine(Data);</a:t>
            </a:r>
            <a:endParaRPr/>
          </a:p>
          <a:p>
            <a:pPr indent="0" lvl="1" marL="400050" rtl="0" algn="l">
              <a:spcBef>
                <a:spcPts val="560"/>
              </a:spcBef>
              <a:spcAft>
                <a:spcPts val="0"/>
              </a:spcAft>
              <a:buClr>
                <a:schemeClr val="dk1"/>
              </a:buClr>
              <a:buSzPts val="2800"/>
              <a:buNone/>
            </a:pPr>
            <a:r>
              <a:rPr lang="en-US"/>
              <a:t>	Ghi.Flush();</a:t>
            </a:r>
            <a:endParaRPr/>
          </a:p>
          <a:p>
            <a:pPr indent="0" lvl="1" marL="400050" rtl="0" algn="l">
              <a:spcBef>
                <a:spcPts val="560"/>
              </a:spcBef>
              <a:spcAft>
                <a:spcPts val="0"/>
              </a:spcAft>
              <a:buClr>
                <a:schemeClr val="dk1"/>
              </a:buClr>
              <a:buSzPts val="2800"/>
              <a:buNone/>
            </a:pPr>
            <a:r>
              <a:rPr lang="en-US"/>
              <a:t>}</a:t>
            </a:r>
            <a:endParaRPr/>
          </a:p>
          <a:p>
            <a:pPr indent="0" lvl="0" marL="0" rtl="0" algn="l">
              <a:spcBef>
                <a:spcPts val="640"/>
              </a:spcBef>
              <a:spcAft>
                <a:spcPts val="0"/>
              </a:spcAft>
              <a:buClr>
                <a:schemeClr val="dk1"/>
              </a:buClr>
              <a:buSzPts val="3200"/>
              <a:buNone/>
            </a:pPr>
            <a:r>
              <a:rPr lang="en-US"/>
              <a:t>}</a:t>
            </a:r>
            <a:endParaRPr/>
          </a:p>
          <a:p>
            <a:pPr indent="0" lvl="0" marL="0" rtl="0" algn="l">
              <a:spcBef>
                <a:spcPts val="640"/>
              </a:spcBef>
              <a:spcAft>
                <a:spcPts val="0"/>
              </a:spcAft>
              <a:buClr>
                <a:schemeClr val="dk1"/>
              </a:buClr>
              <a:buSzPts val="3200"/>
              <a:buNone/>
            </a:pPr>
            <a:r>
              <a:t/>
            </a:r>
            <a:endParaRPr/>
          </a:p>
        </p:txBody>
      </p:sp>
      <p:sp>
        <p:nvSpPr>
          <p:cNvPr id="752" name="Google Shape;752;p7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753" name="Google Shape;753;p7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754" name="Google Shape;754;p7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7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Nhận xét</a:t>
            </a:r>
            <a:endParaRPr/>
          </a:p>
        </p:txBody>
      </p:sp>
      <p:sp>
        <p:nvSpPr>
          <p:cNvPr id="760" name="Google Shape;760;p7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Ở ví dụ trên ta thấy rằng việc gửi thì có thể thực hiện nhiều lần với việc gọi nhiều lần phương thức Gửi_Dữ_Liệu. Tuy nhiên, đối với việc nhận dữ liệu thì ta chỉ thực hiện một lần. Trong trường hợp nếu ta muốn nhận dữ liệu bất cứ khi nào có dữ liệu về thì cần áp dụng kỹ thuật "Thăm dò" và “Kích hoạt sự kiện" như trong phần UDPClient.</a:t>
            </a:r>
            <a:endParaRPr/>
          </a:p>
          <a:p>
            <a:pPr indent="-139700" lvl="0" marL="342900" rtl="0" algn="l">
              <a:spcBef>
                <a:spcPts val="640"/>
              </a:spcBef>
              <a:spcAft>
                <a:spcPts val="0"/>
              </a:spcAft>
              <a:buClr>
                <a:schemeClr val="dk1"/>
              </a:buClr>
              <a:buSzPts val="3200"/>
              <a:buNone/>
            </a:pPr>
            <a:r>
              <a:t/>
            </a:r>
            <a:endParaRPr/>
          </a:p>
        </p:txBody>
      </p:sp>
      <p:sp>
        <p:nvSpPr>
          <p:cNvPr id="761" name="Google Shape;761;p7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762" name="Google Shape;762;p7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763" name="Google Shape;763;p7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7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Nhận xét</a:t>
            </a:r>
            <a:endParaRPr/>
          </a:p>
        </p:txBody>
      </p:sp>
      <p:sp>
        <p:nvSpPr>
          <p:cNvPr id="769" name="Google Shape;769;p7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Ý tưởng thực hiện như sau:</a:t>
            </a:r>
            <a:endParaRPr/>
          </a:p>
          <a:p>
            <a:pPr indent="-285750" lvl="1" marL="742950" rtl="0" algn="l">
              <a:spcBef>
                <a:spcPts val="518"/>
              </a:spcBef>
              <a:spcAft>
                <a:spcPts val="0"/>
              </a:spcAft>
              <a:buClr>
                <a:schemeClr val="dk1"/>
              </a:buClr>
              <a:buSzPct val="100000"/>
              <a:buChar char="–"/>
            </a:pPr>
            <a:r>
              <a:rPr lang="en-US"/>
              <a:t>Bước 1: Tạo một TCPClient</a:t>
            </a:r>
            <a:endParaRPr/>
          </a:p>
          <a:p>
            <a:pPr indent="-285750" lvl="1" marL="742950" rtl="0" algn="l">
              <a:spcBef>
                <a:spcPts val="518"/>
              </a:spcBef>
              <a:spcAft>
                <a:spcPts val="0"/>
              </a:spcAft>
              <a:buClr>
                <a:schemeClr val="dk1"/>
              </a:buClr>
              <a:buSzPct val="100000"/>
              <a:buChar char="–"/>
            </a:pPr>
            <a:r>
              <a:rPr lang="en-US"/>
              <a:t>Bước 2: Kết nối </a:t>
            </a:r>
            <a:endParaRPr/>
          </a:p>
          <a:p>
            <a:pPr indent="-285750" lvl="1" marL="742950" rtl="0" algn="l">
              <a:spcBef>
                <a:spcPts val="518"/>
              </a:spcBef>
              <a:spcAft>
                <a:spcPts val="0"/>
              </a:spcAft>
              <a:buClr>
                <a:schemeClr val="dk1"/>
              </a:buClr>
              <a:buSzPct val="100000"/>
              <a:buChar char="–"/>
            </a:pPr>
            <a:r>
              <a:rPr lang="en-US"/>
              <a:t>Bước 3: Tạo một luồng mới, luồng này "chuyên theo dõi" xem có dữ liệu mới về hay không (chỉ việc kiểm tra bộ đệm (đối tượng StreamReader.EndOfStream = True/False). Nếu bộ đệm không rỗng (có dữ liệu mới) thì giá trị EndOfStream sẽ bằng False. Khi có dữ liệu trong bộ đệm ta kích hoạt (Raise) sự kiện Có_Dữ_Liệu lên. Trong sự kiện này ta sẽ viết các lệnh xử lý. </a:t>
            </a:r>
            <a:endParaRPr/>
          </a:p>
          <a:p>
            <a:pPr indent="-154940" lvl="0" marL="342900" rtl="0" algn="l">
              <a:spcBef>
                <a:spcPts val="592"/>
              </a:spcBef>
              <a:spcAft>
                <a:spcPts val="0"/>
              </a:spcAft>
              <a:buClr>
                <a:schemeClr val="dk1"/>
              </a:buClr>
              <a:buSzPct val="100000"/>
              <a:buNone/>
            </a:pPr>
            <a:r>
              <a:t/>
            </a:r>
            <a:endParaRPr/>
          </a:p>
        </p:txBody>
      </p:sp>
      <p:sp>
        <p:nvSpPr>
          <p:cNvPr id="770" name="Google Shape;770;p7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771" name="Google Shape;771;p7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772" name="Google Shape;772;p7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7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Viết chương trình Telnet</a:t>
            </a:r>
            <a:endParaRPr/>
          </a:p>
        </p:txBody>
      </p:sp>
      <p:sp>
        <p:nvSpPr>
          <p:cNvPr id="778" name="Google Shape;778;p76"/>
          <p:cNvSpPr txBox="1"/>
          <p:nvPr>
            <p:ph idx="1" type="body"/>
          </p:nvPr>
        </p:nvSpPr>
        <p:spPr>
          <a:xfrm>
            <a:off x="457200" y="1600200"/>
            <a:ext cx="8229600" cy="478112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Clr>
                <a:schemeClr val="dk1"/>
              </a:buClr>
              <a:buSzPct val="100000"/>
              <a:buNone/>
            </a:pPr>
            <a:r>
              <a:rPr lang="en-US"/>
              <a:t>using System.Net.Sockets;</a:t>
            </a:r>
            <a:endParaRPr/>
          </a:p>
          <a:p>
            <a:pPr indent="0" lvl="0" marL="0" rtl="0" algn="l">
              <a:spcBef>
                <a:spcPts val="592"/>
              </a:spcBef>
              <a:spcAft>
                <a:spcPts val="0"/>
              </a:spcAft>
              <a:buClr>
                <a:schemeClr val="dk1"/>
              </a:buClr>
              <a:buSzPct val="100000"/>
              <a:buNone/>
            </a:pPr>
            <a:r>
              <a:rPr lang="en-US"/>
              <a:t>using System.Net;</a:t>
            </a:r>
            <a:endParaRPr/>
          </a:p>
          <a:p>
            <a:pPr indent="0" lvl="0" marL="0" rtl="0" algn="l">
              <a:spcBef>
                <a:spcPts val="592"/>
              </a:spcBef>
              <a:spcAft>
                <a:spcPts val="0"/>
              </a:spcAft>
              <a:buClr>
                <a:schemeClr val="dk1"/>
              </a:buClr>
              <a:buSzPct val="100000"/>
              <a:buNone/>
            </a:pPr>
            <a:r>
              <a:rPr lang="en-US"/>
              <a:t>using System.IO;</a:t>
            </a:r>
            <a:endParaRPr/>
          </a:p>
          <a:p>
            <a:pPr indent="0" lvl="0" marL="0" rtl="0" algn="l">
              <a:spcBef>
                <a:spcPts val="592"/>
              </a:spcBef>
              <a:spcAft>
                <a:spcPts val="0"/>
              </a:spcAft>
              <a:buClr>
                <a:schemeClr val="dk1"/>
              </a:buClr>
              <a:buSzPct val="100000"/>
              <a:buNone/>
            </a:pPr>
            <a:r>
              <a:rPr lang="en-US"/>
              <a:t>using System.Threading;</a:t>
            </a:r>
            <a:endParaRPr/>
          </a:p>
          <a:p>
            <a:pPr indent="0" lvl="0" marL="0" rtl="0" algn="l">
              <a:spcBef>
                <a:spcPts val="592"/>
              </a:spcBef>
              <a:spcAft>
                <a:spcPts val="0"/>
              </a:spcAft>
              <a:buClr>
                <a:schemeClr val="dk1"/>
              </a:buClr>
              <a:buSzPct val="100000"/>
              <a:buNone/>
            </a:pPr>
            <a:r>
              <a:rPr lang="en-US"/>
              <a:t>Public class frmTelnet : From </a:t>
            </a:r>
            <a:endParaRPr/>
          </a:p>
          <a:p>
            <a:pPr indent="0" lvl="0" marL="0" rtl="0" algn="l">
              <a:spcBef>
                <a:spcPts val="592"/>
              </a:spcBef>
              <a:spcAft>
                <a:spcPts val="0"/>
              </a:spcAft>
              <a:buClr>
                <a:schemeClr val="dk1"/>
              </a:buClr>
              <a:buSzPct val="100000"/>
              <a:buNone/>
            </a:pPr>
            <a:r>
              <a:rPr lang="en-US"/>
              <a:t>	// Tạo một đối tượng TCPClient</a:t>
            </a:r>
            <a:endParaRPr/>
          </a:p>
          <a:p>
            <a:pPr indent="0" lvl="0" marL="0" rtl="0" algn="l">
              <a:spcBef>
                <a:spcPts val="592"/>
              </a:spcBef>
              <a:spcAft>
                <a:spcPts val="0"/>
              </a:spcAft>
              <a:buClr>
                <a:schemeClr val="dk1"/>
              </a:buClr>
              <a:buSzPct val="100000"/>
              <a:buNone/>
            </a:pPr>
            <a:r>
              <a:rPr lang="en-US"/>
              <a:t>	private TcpClient tcp = new TcpClient();</a:t>
            </a:r>
            <a:endParaRPr/>
          </a:p>
          <a:p>
            <a:pPr indent="0" lvl="0" marL="0" rtl="0" algn="l">
              <a:spcBef>
                <a:spcPts val="592"/>
              </a:spcBef>
              <a:spcAft>
                <a:spcPts val="0"/>
              </a:spcAft>
              <a:buClr>
                <a:schemeClr val="dk1"/>
              </a:buClr>
              <a:buSzPct val="100000"/>
              <a:buNone/>
            </a:pPr>
            <a:r>
              <a:rPr lang="en-US"/>
              <a:t>	'/// Hai luồng nhập và xuất dùng để ghi vào kết nối TCP</a:t>
            </a:r>
            <a:endParaRPr/>
          </a:p>
        </p:txBody>
      </p:sp>
      <p:sp>
        <p:nvSpPr>
          <p:cNvPr id="779" name="Google Shape;779;p7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780" name="Google Shape;780;p7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781" name="Google Shape;781;p7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7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Viết chương trình Telnet</a:t>
            </a:r>
            <a:endParaRPr/>
          </a:p>
        </p:txBody>
      </p:sp>
      <p:sp>
        <p:nvSpPr>
          <p:cNvPr id="787" name="Google Shape;787;p77"/>
          <p:cNvSpPr txBox="1"/>
          <p:nvPr>
            <p:ph idx="1" type="body"/>
          </p:nvPr>
        </p:nvSpPr>
        <p:spPr>
          <a:xfrm>
            <a:off x="323528" y="1402261"/>
            <a:ext cx="8712968" cy="5179714"/>
          </a:xfrm>
          <a:prstGeom prst="rect">
            <a:avLst/>
          </a:prstGeom>
          <a:noFill/>
          <a:ln>
            <a:noFill/>
          </a:ln>
        </p:spPr>
        <p:txBody>
          <a:bodyPr anchorCtr="0" anchor="t" bIns="45700" lIns="91425" spcFirstLastPara="1" rIns="91425" wrap="square" tIns="45700">
            <a:normAutofit fontScale="92500"/>
          </a:bodyPr>
          <a:lstStyle/>
          <a:p>
            <a:pPr indent="0" lvl="0" marL="0" rtl="0" algn="l">
              <a:spcBef>
                <a:spcPts val="0"/>
              </a:spcBef>
              <a:spcAft>
                <a:spcPts val="0"/>
              </a:spcAft>
              <a:buClr>
                <a:schemeClr val="dk1"/>
              </a:buClr>
              <a:buSzPct val="100000"/>
              <a:buNone/>
            </a:pPr>
            <a:r>
              <a:rPr lang="en-US"/>
              <a:t>private StreamWriter ghi;</a:t>
            </a:r>
            <a:endParaRPr/>
          </a:p>
          <a:p>
            <a:pPr indent="0" lvl="0" marL="0" rtl="0" algn="l">
              <a:spcBef>
                <a:spcPts val="592"/>
              </a:spcBef>
              <a:spcAft>
                <a:spcPts val="0"/>
              </a:spcAft>
              <a:buClr>
                <a:schemeClr val="dk1"/>
              </a:buClr>
              <a:buSzPct val="100000"/>
              <a:buNone/>
            </a:pPr>
            <a:r>
              <a:rPr lang="en-US"/>
              <a:t>private StreamReader doc;</a:t>
            </a:r>
            <a:endParaRPr/>
          </a:p>
          <a:p>
            <a:pPr indent="0" lvl="0" marL="0" rtl="0" algn="l">
              <a:spcBef>
                <a:spcPts val="592"/>
              </a:spcBef>
              <a:spcAft>
                <a:spcPts val="0"/>
              </a:spcAft>
              <a:buClr>
                <a:schemeClr val="dk1"/>
              </a:buClr>
              <a:buSzPct val="100000"/>
              <a:buNone/>
            </a:pPr>
            <a:r>
              <a:rPr lang="en-US"/>
              <a:t>'/// Tạo một thread chuyên thăm dò dữ liệu</a:t>
            </a:r>
            <a:endParaRPr/>
          </a:p>
          <a:p>
            <a:pPr indent="0" lvl="0" marL="0" rtl="0" algn="l">
              <a:spcBef>
                <a:spcPts val="592"/>
              </a:spcBef>
              <a:spcAft>
                <a:spcPts val="0"/>
              </a:spcAft>
              <a:buClr>
                <a:schemeClr val="dk1"/>
              </a:buClr>
              <a:buSzPct val="100000"/>
              <a:buNone/>
            </a:pPr>
            <a:r>
              <a:rPr lang="en-US"/>
              <a:t>private Thread th;</a:t>
            </a:r>
            <a:endParaRPr/>
          </a:p>
          <a:p>
            <a:pPr indent="0" lvl="0" marL="0" rtl="0" algn="l">
              <a:spcBef>
                <a:spcPts val="592"/>
              </a:spcBef>
              <a:spcAft>
                <a:spcPts val="0"/>
              </a:spcAft>
              <a:buClr>
                <a:schemeClr val="dk1"/>
              </a:buClr>
              <a:buSzPct val="100000"/>
              <a:buNone/>
            </a:pPr>
            <a:r>
              <a:rPr lang="en-US"/>
              <a:t>'/// Cờ báo hiệu khi thoát. Để tránh việc lặp vô hạn</a:t>
            </a:r>
            <a:endParaRPr/>
          </a:p>
          <a:p>
            <a:pPr indent="0" lvl="0" marL="0" rtl="0" algn="l">
              <a:spcBef>
                <a:spcPts val="592"/>
              </a:spcBef>
              <a:spcAft>
                <a:spcPts val="0"/>
              </a:spcAft>
              <a:buClr>
                <a:schemeClr val="dk1"/>
              </a:buClr>
              <a:buSzPct val="100000"/>
              <a:buNone/>
            </a:pPr>
            <a:r>
              <a:rPr lang="en-US"/>
              <a:t>boolean thoat = false;</a:t>
            </a:r>
            <a:endParaRPr/>
          </a:p>
          <a:p>
            <a:pPr indent="0" lvl="0" marL="0" rtl="0" algn="l">
              <a:spcBef>
                <a:spcPts val="592"/>
              </a:spcBef>
              <a:spcAft>
                <a:spcPts val="0"/>
              </a:spcAft>
              <a:buClr>
                <a:schemeClr val="dk1"/>
              </a:buClr>
              <a:buSzPct val="100000"/>
              <a:buNone/>
            </a:pPr>
            <a:r>
              <a:rPr lang="en-US"/>
              <a:t>event EventHandler&lt;DataReceivedEventArgs&gt; dataReceived; // xử lý sự kiện dữ liệu về </a:t>
            </a:r>
            <a:endParaRPr/>
          </a:p>
          <a:p>
            <a:pPr indent="0" lvl="0" marL="0" rtl="0" algn="l">
              <a:spcBef>
                <a:spcPts val="592"/>
              </a:spcBef>
              <a:spcAft>
                <a:spcPts val="0"/>
              </a:spcAft>
              <a:buClr>
                <a:schemeClr val="dk1"/>
              </a:buClr>
              <a:buSzPct val="100000"/>
              <a:buNone/>
            </a:pPr>
            <a:r>
              <a:rPr lang="en-US"/>
              <a:t>delegate void DataReceivedDelegate(String text);</a:t>
            </a:r>
            <a:endParaRPr/>
          </a:p>
        </p:txBody>
      </p:sp>
      <p:sp>
        <p:nvSpPr>
          <p:cNvPr id="788" name="Google Shape;788;p7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789" name="Google Shape;789;p7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790" name="Google Shape;790;p7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7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Viết chương trình Telnet</a:t>
            </a:r>
            <a:endParaRPr/>
          </a:p>
        </p:txBody>
      </p:sp>
      <p:sp>
        <p:nvSpPr>
          <p:cNvPr id="796" name="Google Shape;796;p78"/>
          <p:cNvSpPr txBox="1"/>
          <p:nvPr>
            <p:ph idx="1" type="body"/>
          </p:nvPr>
        </p:nvSpPr>
        <p:spPr>
          <a:xfrm>
            <a:off x="457200" y="1600200"/>
            <a:ext cx="8229600" cy="499715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class DataReceivedEventArgs : EventArgs</a:t>
            </a:r>
            <a:endParaRPr/>
          </a:p>
          <a:p>
            <a:pPr indent="0" lvl="0" marL="0" rtl="0" algn="l">
              <a:spcBef>
                <a:spcPts val="640"/>
              </a:spcBef>
              <a:spcAft>
                <a:spcPts val="0"/>
              </a:spcAft>
              <a:buClr>
                <a:schemeClr val="dk1"/>
              </a:buClr>
              <a:buSzPts val="3200"/>
              <a:buNone/>
            </a:pPr>
            <a:r>
              <a:rPr lang="en-US"/>
              <a:t>{</a:t>
            </a:r>
            <a:endParaRPr/>
          </a:p>
          <a:p>
            <a:pPr indent="0" lvl="0" marL="0" rtl="0" algn="l">
              <a:spcBef>
                <a:spcPts val="640"/>
              </a:spcBef>
              <a:spcAft>
                <a:spcPts val="0"/>
              </a:spcAft>
              <a:buClr>
                <a:schemeClr val="dk1"/>
              </a:buClr>
              <a:buSzPts val="3200"/>
              <a:buNone/>
            </a:pPr>
            <a:r>
              <a:rPr lang="en-US"/>
              <a:t>       public DataReceivedEventArgs(String s)</a:t>
            </a:r>
            <a:endParaRPr/>
          </a:p>
          <a:p>
            <a:pPr indent="0" lvl="0" marL="0" rtl="0" algn="l">
              <a:spcBef>
                <a:spcPts val="640"/>
              </a:spcBef>
              <a:spcAft>
                <a:spcPts val="0"/>
              </a:spcAft>
              <a:buClr>
                <a:schemeClr val="dk1"/>
              </a:buClr>
              <a:buSzPts val="3200"/>
              <a:buNone/>
            </a:pPr>
            <a:r>
              <a:rPr lang="en-US"/>
              <a:t>        {</a:t>
            </a:r>
            <a:endParaRPr/>
          </a:p>
          <a:p>
            <a:pPr indent="0" lvl="0" marL="0" rtl="0" algn="l">
              <a:spcBef>
                <a:spcPts val="640"/>
              </a:spcBef>
              <a:spcAft>
                <a:spcPts val="0"/>
              </a:spcAft>
              <a:buClr>
                <a:schemeClr val="dk1"/>
              </a:buClr>
              <a:buSzPts val="3200"/>
              <a:buNone/>
            </a:pPr>
            <a:r>
              <a:rPr lang="en-US"/>
              <a:t>            this.Data = s;</a:t>
            </a:r>
            <a:endParaRPr/>
          </a:p>
          <a:p>
            <a:pPr indent="0" lvl="0" marL="0" rtl="0" algn="l">
              <a:spcBef>
                <a:spcPts val="640"/>
              </a:spcBef>
              <a:spcAft>
                <a:spcPts val="0"/>
              </a:spcAft>
              <a:buClr>
                <a:schemeClr val="dk1"/>
              </a:buClr>
              <a:buSzPts val="3200"/>
              <a:buNone/>
            </a:pPr>
            <a:r>
              <a:rPr lang="en-US"/>
              <a:t>        }</a:t>
            </a:r>
            <a:endParaRPr/>
          </a:p>
          <a:p>
            <a:pPr indent="0" lvl="0" marL="0" rtl="0" algn="l">
              <a:spcBef>
                <a:spcPts val="640"/>
              </a:spcBef>
              <a:spcAft>
                <a:spcPts val="0"/>
              </a:spcAft>
              <a:buClr>
                <a:schemeClr val="dk1"/>
              </a:buClr>
              <a:buSzPts val="3200"/>
              <a:buNone/>
            </a:pPr>
            <a:r>
              <a:rPr lang="en-US"/>
              <a:t>        public String Data { get; set; }</a:t>
            </a:r>
            <a:endParaRPr/>
          </a:p>
          <a:p>
            <a:pPr indent="0" lvl="0" marL="0" rtl="0" algn="l">
              <a:spcBef>
                <a:spcPts val="640"/>
              </a:spcBef>
              <a:spcAft>
                <a:spcPts val="0"/>
              </a:spcAft>
              <a:buClr>
                <a:schemeClr val="dk1"/>
              </a:buClr>
              <a:buSzPts val="3200"/>
              <a:buNone/>
            </a:pPr>
            <a:r>
              <a:rPr lang="en-US"/>
              <a:t>}</a:t>
            </a:r>
            <a:endParaRPr/>
          </a:p>
        </p:txBody>
      </p:sp>
      <p:sp>
        <p:nvSpPr>
          <p:cNvPr id="797" name="Google Shape;797;p7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798" name="Google Shape;798;p7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799" name="Google Shape;799;p7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7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Viết chương trình Telnet</a:t>
            </a:r>
            <a:endParaRPr/>
          </a:p>
        </p:txBody>
      </p:sp>
      <p:sp>
        <p:nvSpPr>
          <p:cNvPr id="805" name="Google Shape;805;p79"/>
          <p:cNvSpPr txBox="1"/>
          <p:nvPr>
            <p:ph idx="1" type="body"/>
          </p:nvPr>
        </p:nvSpPr>
        <p:spPr>
          <a:xfrm>
            <a:off x="457200" y="1600200"/>
            <a:ext cx="8435280" cy="4997152"/>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Clr>
                <a:schemeClr val="dk1"/>
              </a:buClr>
              <a:buSzPct val="100000"/>
              <a:buNone/>
            </a:pPr>
            <a:r>
              <a:rPr lang="en-US"/>
              <a:t>// Ghi dữ liệu nhận lên lstReceived</a:t>
            </a:r>
            <a:endParaRPr/>
          </a:p>
          <a:p>
            <a:pPr indent="0" lvl="0" marL="0" rtl="0" algn="l">
              <a:spcBef>
                <a:spcPts val="496"/>
              </a:spcBef>
              <a:spcAft>
                <a:spcPts val="0"/>
              </a:spcAft>
              <a:buClr>
                <a:schemeClr val="dk1"/>
              </a:buClr>
              <a:buSzPct val="100000"/>
              <a:buNone/>
            </a:pPr>
            <a:r>
              <a:rPr lang="en-US"/>
              <a:t>Private void Nhận_dữ_liệu_Callback(String text)</a:t>
            </a:r>
            <a:endParaRPr/>
          </a:p>
          <a:p>
            <a:pPr indent="0" lvl="0" marL="0" rtl="0" algn="l">
              <a:spcBef>
                <a:spcPts val="496"/>
              </a:spcBef>
              <a:spcAft>
                <a:spcPts val="0"/>
              </a:spcAft>
              <a:buClr>
                <a:schemeClr val="dk1"/>
              </a:buClr>
              <a:buSzPct val="100000"/>
              <a:buNone/>
            </a:pPr>
            <a:r>
              <a:rPr lang="en-US"/>
              <a:t>{</a:t>
            </a:r>
            <a:endParaRPr/>
          </a:p>
          <a:p>
            <a:pPr indent="0" lvl="0" marL="0" rtl="0" algn="l">
              <a:spcBef>
                <a:spcPts val="496"/>
              </a:spcBef>
              <a:spcAft>
                <a:spcPts val="0"/>
              </a:spcAft>
              <a:buClr>
                <a:schemeClr val="dk1"/>
              </a:buClr>
              <a:buSzPct val="100000"/>
              <a:buNone/>
            </a:pPr>
            <a:r>
              <a:rPr lang="en-US"/>
              <a:t>	 if (this.lstReceivedData.InvokeRequired) {</a:t>
            </a:r>
            <a:endParaRPr/>
          </a:p>
          <a:p>
            <a:pPr indent="0" lvl="0" marL="0" rtl="0" algn="l">
              <a:spcBef>
                <a:spcPts val="496"/>
              </a:spcBef>
              <a:spcAft>
                <a:spcPts val="0"/>
              </a:spcAft>
              <a:buClr>
                <a:schemeClr val="dk1"/>
              </a:buClr>
              <a:buSzPct val="100000"/>
              <a:buNone/>
            </a:pPr>
            <a:r>
              <a:rPr lang="en-US"/>
              <a:t>   		DataReceivedDelegate d = new DataReceivedDelegate (Nhận_dữ_liệu_Callback);</a:t>
            </a:r>
            <a:endParaRPr/>
          </a:p>
          <a:p>
            <a:pPr indent="0" lvl="0" marL="0" rtl="0" algn="l">
              <a:spcBef>
                <a:spcPts val="496"/>
              </a:spcBef>
              <a:spcAft>
                <a:spcPts val="0"/>
              </a:spcAft>
              <a:buClr>
                <a:schemeClr val="dk1"/>
              </a:buClr>
              <a:buSzPct val="100000"/>
              <a:buNone/>
            </a:pPr>
            <a:r>
              <a:rPr lang="en-US"/>
              <a:t>                this.Invoke(d, new object[] { text });</a:t>
            </a:r>
            <a:endParaRPr/>
          </a:p>
          <a:p>
            <a:pPr indent="0" lvl="0" marL="0" rtl="0" algn="l">
              <a:spcBef>
                <a:spcPts val="496"/>
              </a:spcBef>
              <a:spcAft>
                <a:spcPts val="0"/>
              </a:spcAft>
              <a:buClr>
                <a:schemeClr val="dk1"/>
              </a:buClr>
              <a:buSzPct val="100000"/>
              <a:buNone/>
            </a:pPr>
            <a:r>
              <a:rPr lang="en-US"/>
              <a:t>           }</a:t>
            </a:r>
            <a:endParaRPr/>
          </a:p>
          <a:p>
            <a:pPr indent="0" lvl="0" marL="0" rtl="0" algn="l">
              <a:spcBef>
                <a:spcPts val="496"/>
              </a:spcBef>
              <a:spcAft>
                <a:spcPts val="0"/>
              </a:spcAft>
              <a:buClr>
                <a:schemeClr val="dk1"/>
              </a:buClr>
              <a:buSzPct val="100000"/>
              <a:buNone/>
            </a:pPr>
            <a:r>
              <a:rPr lang="en-US"/>
              <a:t>           else</a:t>
            </a:r>
            <a:endParaRPr/>
          </a:p>
          <a:p>
            <a:pPr indent="0" lvl="0" marL="0" rtl="0" algn="l">
              <a:spcBef>
                <a:spcPts val="496"/>
              </a:spcBef>
              <a:spcAft>
                <a:spcPts val="0"/>
              </a:spcAft>
              <a:buClr>
                <a:schemeClr val="dk1"/>
              </a:buClr>
              <a:buSzPct val="100000"/>
              <a:buNone/>
            </a:pPr>
            <a:r>
              <a:rPr lang="en-US"/>
              <a:t>           {</a:t>
            </a:r>
            <a:endParaRPr/>
          </a:p>
          <a:p>
            <a:pPr indent="0" lvl="0" marL="0" rtl="0" algn="l">
              <a:spcBef>
                <a:spcPts val="496"/>
              </a:spcBef>
              <a:spcAft>
                <a:spcPts val="0"/>
              </a:spcAft>
              <a:buClr>
                <a:schemeClr val="dk1"/>
              </a:buClr>
              <a:buSzPct val="100000"/>
              <a:buNone/>
            </a:pPr>
            <a:r>
              <a:rPr lang="en-US"/>
              <a:t>                this.lstReceived.Items.Insert(0, text);</a:t>
            </a:r>
            <a:endParaRPr/>
          </a:p>
          <a:p>
            <a:pPr indent="0" lvl="0" marL="0" rtl="0" algn="l">
              <a:spcBef>
                <a:spcPts val="496"/>
              </a:spcBef>
              <a:spcAft>
                <a:spcPts val="0"/>
              </a:spcAft>
              <a:buClr>
                <a:schemeClr val="dk1"/>
              </a:buClr>
              <a:buSzPct val="100000"/>
              <a:buNone/>
            </a:pPr>
            <a:r>
              <a:rPr lang="en-US"/>
              <a:t>           }</a:t>
            </a:r>
            <a:endParaRPr/>
          </a:p>
          <a:p>
            <a:pPr indent="0" lvl="0" marL="0" rtl="0" algn="l">
              <a:spcBef>
                <a:spcPts val="496"/>
              </a:spcBef>
              <a:spcAft>
                <a:spcPts val="0"/>
              </a:spcAft>
              <a:buClr>
                <a:schemeClr val="dk1"/>
              </a:buClr>
              <a:buSzPct val="100000"/>
              <a:buNone/>
            </a:pPr>
            <a:r>
              <a:rPr lang="en-US"/>
              <a:t>}</a:t>
            </a:r>
            <a:endParaRPr/>
          </a:p>
        </p:txBody>
      </p:sp>
      <p:sp>
        <p:nvSpPr>
          <p:cNvPr id="806" name="Google Shape;806;p7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807" name="Google Shape;807;p7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808" name="Google Shape;808;p7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Địa chỉ và cổng: vấn đề</a:t>
            </a:r>
            <a:endParaRPr/>
          </a:p>
        </p:txBody>
      </p:sp>
      <p:sp>
        <p:nvSpPr>
          <p:cNvPr id="151" name="Google Shape;151;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Có thể xảy ra "nhầm lẫn" khi dữ liệu từ máy A gửi đến máy B thì trên máy B không biết là dữ liệu đó gửi cho ứng dụng nào?</a:t>
            </a:r>
            <a:endParaRPr/>
          </a:p>
          <a:p>
            <a:pPr indent="-342900" lvl="0" marL="342900" rtl="0" algn="l">
              <a:spcBef>
                <a:spcPts val="640"/>
              </a:spcBef>
              <a:spcAft>
                <a:spcPts val="0"/>
              </a:spcAft>
              <a:buClr>
                <a:schemeClr val="dk1"/>
              </a:buClr>
              <a:buSzPts val="3200"/>
              <a:buChar char="•"/>
            </a:pPr>
            <a:r>
              <a:rPr lang="en-US"/>
              <a:t>Mỗi ứng dụng trên máy B sẽ được gán một số hiệu (cổng: Port), từ 0..65535. </a:t>
            </a:r>
            <a:endParaRPr/>
          </a:p>
          <a:p>
            <a:pPr indent="-139700" lvl="0" marL="342900" rtl="0" algn="l">
              <a:spcBef>
                <a:spcPts val="640"/>
              </a:spcBef>
              <a:spcAft>
                <a:spcPts val="0"/>
              </a:spcAft>
              <a:buClr>
                <a:schemeClr val="dk1"/>
              </a:buClr>
              <a:buSzPts val="3200"/>
              <a:buNone/>
            </a:pPr>
            <a:r>
              <a:t/>
            </a:r>
            <a:endParaRPr/>
          </a:p>
        </p:txBody>
      </p:sp>
      <p:sp>
        <p:nvSpPr>
          <p:cNvPr id="152" name="Google Shape;152;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153" name="Google Shape;153;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154" name="Google Shape;154;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8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Viết chương trình Telnet</a:t>
            </a:r>
            <a:endParaRPr/>
          </a:p>
        </p:txBody>
      </p:sp>
      <p:sp>
        <p:nvSpPr>
          <p:cNvPr id="814" name="Google Shape;814;p80"/>
          <p:cNvSpPr txBox="1"/>
          <p:nvPr>
            <p:ph idx="1" type="body"/>
          </p:nvPr>
        </p:nvSpPr>
        <p:spPr>
          <a:xfrm>
            <a:off x="457200" y="1600200"/>
            <a:ext cx="8229600" cy="4997152"/>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chemeClr val="dk1"/>
              </a:buClr>
              <a:buSzPct val="100000"/>
              <a:buNone/>
            </a:pPr>
            <a:r>
              <a:rPr lang="en-US"/>
              <a:t>Void Thăm_Dò() {</a:t>
            </a:r>
            <a:endParaRPr/>
          </a:p>
          <a:p>
            <a:pPr indent="0" lvl="0" marL="0" rtl="0" algn="l">
              <a:spcBef>
                <a:spcPts val="592"/>
              </a:spcBef>
              <a:spcAft>
                <a:spcPts val="0"/>
              </a:spcAft>
              <a:buClr>
                <a:schemeClr val="dk1"/>
              </a:buClr>
              <a:buSzPct val="100000"/>
              <a:buNone/>
            </a:pPr>
            <a:r>
              <a:rPr lang="en-US"/>
              <a:t>	 String s = "";</a:t>
            </a:r>
            <a:endParaRPr/>
          </a:p>
          <a:p>
            <a:pPr indent="0" lvl="0" marL="0" rtl="0" algn="l">
              <a:spcBef>
                <a:spcPts val="592"/>
              </a:spcBef>
              <a:spcAft>
                <a:spcPts val="0"/>
              </a:spcAft>
              <a:buClr>
                <a:schemeClr val="dk1"/>
              </a:buClr>
              <a:buSzPct val="100000"/>
              <a:buNone/>
            </a:pPr>
            <a:r>
              <a:rPr lang="en-US"/>
              <a:t>            while(!thoat) {</a:t>
            </a:r>
            <a:endParaRPr/>
          </a:p>
          <a:p>
            <a:pPr indent="0" lvl="0" marL="0" rtl="0" algn="l">
              <a:spcBef>
                <a:spcPts val="592"/>
              </a:spcBef>
              <a:spcAft>
                <a:spcPts val="0"/>
              </a:spcAft>
              <a:buClr>
                <a:schemeClr val="dk1"/>
              </a:buClr>
              <a:buSzPct val="100000"/>
              <a:buNone/>
            </a:pPr>
            <a:r>
              <a:rPr lang="en-US"/>
              <a:t>                Application.DoEvents();</a:t>
            </a:r>
            <a:endParaRPr/>
          </a:p>
          <a:p>
            <a:pPr indent="0" lvl="0" marL="0" rtl="0" algn="l">
              <a:spcBef>
                <a:spcPts val="592"/>
              </a:spcBef>
              <a:spcAft>
                <a:spcPts val="0"/>
              </a:spcAft>
              <a:buClr>
                <a:schemeClr val="dk1"/>
              </a:buClr>
              <a:buSzPct val="100000"/>
              <a:buNone/>
            </a:pPr>
            <a:r>
              <a:rPr lang="en-US"/>
              <a:t>                if(!doc.EndOfStream) {</a:t>
            </a:r>
            <a:endParaRPr/>
          </a:p>
          <a:p>
            <a:pPr indent="0" lvl="0" marL="0" rtl="0" algn="l">
              <a:spcBef>
                <a:spcPts val="592"/>
              </a:spcBef>
              <a:spcAft>
                <a:spcPts val="0"/>
              </a:spcAft>
              <a:buClr>
                <a:schemeClr val="dk1"/>
              </a:buClr>
              <a:buSzPct val="100000"/>
              <a:buNone/>
            </a:pPr>
            <a:r>
              <a:rPr lang="en-US"/>
              <a:t>                    s = doc.ReadLine();</a:t>
            </a:r>
            <a:endParaRPr/>
          </a:p>
          <a:p>
            <a:pPr indent="0" lvl="0" marL="0" rtl="0" algn="l">
              <a:spcBef>
                <a:spcPts val="592"/>
              </a:spcBef>
              <a:spcAft>
                <a:spcPts val="0"/>
              </a:spcAft>
              <a:buClr>
                <a:schemeClr val="dk1"/>
              </a:buClr>
              <a:buSzPct val="100000"/>
              <a:buNone/>
            </a:pPr>
            <a:r>
              <a:rPr lang="en-US"/>
              <a:t>		   dataReceived(new 						DataReceivedEventArgs(s));</a:t>
            </a:r>
            <a:endParaRPr/>
          </a:p>
          <a:p>
            <a:pPr indent="0" lvl="0" marL="0" rtl="0" algn="l">
              <a:spcBef>
                <a:spcPts val="592"/>
              </a:spcBef>
              <a:spcAft>
                <a:spcPts val="0"/>
              </a:spcAft>
              <a:buClr>
                <a:schemeClr val="dk1"/>
              </a:buClr>
              <a:buSzPct val="100000"/>
              <a:buNone/>
            </a:pPr>
            <a:r>
              <a:rPr lang="en-US"/>
              <a:t>            }</a:t>
            </a:r>
            <a:endParaRPr/>
          </a:p>
          <a:p>
            <a:pPr indent="0" lvl="0" marL="0" rtl="0" algn="l">
              <a:spcBef>
                <a:spcPts val="592"/>
              </a:spcBef>
              <a:spcAft>
                <a:spcPts val="0"/>
              </a:spcAft>
              <a:buClr>
                <a:schemeClr val="dk1"/>
              </a:buClr>
              <a:buSzPct val="100000"/>
              <a:buNone/>
            </a:pPr>
            <a:r>
              <a:rPr lang="en-US"/>
              <a:t>      }</a:t>
            </a:r>
            <a:endParaRPr/>
          </a:p>
          <a:p>
            <a:pPr indent="0" lvl="0" marL="0" rtl="0" algn="l">
              <a:spcBef>
                <a:spcPts val="592"/>
              </a:spcBef>
              <a:spcAft>
                <a:spcPts val="0"/>
              </a:spcAft>
              <a:buClr>
                <a:schemeClr val="dk1"/>
              </a:buClr>
              <a:buSzPct val="100000"/>
              <a:buNone/>
            </a:pPr>
            <a:r>
              <a:rPr lang="en-US"/>
              <a:t>}</a:t>
            </a:r>
            <a:endParaRPr/>
          </a:p>
          <a:p>
            <a:pPr indent="0" lvl="0" marL="0" rtl="0" algn="l">
              <a:spcBef>
                <a:spcPts val="592"/>
              </a:spcBef>
              <a:spcAft>
                <a:spcPts val="0"/>
              </a:spcAft>
              <a:buClr>
                <a:schemeClr val="dk1"/>
              </a:buClr>
              <a:buSzPct val="100000"/>
              <a:buNone/>
            </a:pPr>
            <a:r>
              <a:t/>
            </a:r>
            <a:endParaRPr/>
          </a:p>
        </p:txBody>
      </p:sp>
      <p:sp>
        <p:nvSpPr>
          <p:cNvPr id="815" name="Google Shape;815;p8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816" name="Google Shape;816;p8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817" name="Google Shape;817;p8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8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Viết chương trình Telnet</a:t>
            </a:r>
            <a:endParaRPr/>
          </a:p>
        </p:txBody>
      </p:sp>
      <p:sp>
        <p:nvSpPr>
          <p:cNvPr id="823" name="Google Shape;823;p81"/>
          <p:cNvSpPr txBox="1"/>
          <p:nvPr>
            <p:ph idx="1" type="body"/>
          </p:nvPr>
        </p:nvSpPr>
        <p:spPr>
          <a:xfrm>
            <a:off x="179512" y="1196752"/>
            <a:ext cx="8856984" cy="53285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Private void frmTelnet_Dữ_liệu_về(object sender, DataReceivedEventArgs e)</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this.Nhận_dữ_liệu_Callback(e.Data);</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Private void frmTelnet_Load(object sender, Event Args args) </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Int RPORT = int.Parse(textRemotePort.Text);</a:t>
            </a:r>
            <a:endParaRPr/>
          </a:p>
          <a:p>
            <a:pPr indent="0" lvl="0" marL="0" rtl="0" algn="l">
              <a:spcBef>
                <a:spcPts val="480"/>
              </a:spcBef>
              <a:spcAft>
                <a:spcPts val="0"/>
              </a:spcAft>
              <a:buClr>
                <a:schemeClr val="dk1"/>
              </a:buClr>
              <a:buSzPts val="2400"/>
              <a:buNone/>
            </a:pPr>
            <a:r>
              <a:rPr lang="en-US" sz="2400"/>
              <a:t>	IPEndPoint  ipEnd= new 	IPEndPoint(IPAddress.Parse(textRemoteHost.Text), RPORT);</a:t>
            </a:r>
            <a:endParaRPr/>
          </a:p>
        </p:txBody>
      </p:sp>
      <p:sp>
        <p:nvSpPr>
          <p:cNvPr id="824" name="Google Shape;824;p8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825" name="Google Shape;825;p8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826" name="Google Shape;826;p8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8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Viết chương trình Telnet</a:t>
            </a:r>
            <a:endParaRPr/>
          </a:p>
        </p:txBody>
      </p:sp>
      <p:sp>
        <p:nvSpPr>
          <p:cNvPr id="832" name="Google Shape;832;p8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2800"/>
              <a:buNone/>
            </a:pPr>
            <a:r>
              <a:rPr lang="en-US" sz="2800"/>
              <a:t>	'/// Kết nối tới máy chủ</a:t>
            </a:r>
            <a:endParaRPr/>
          </a:p>
          <a:p>
            <a:pPr indent="0" lvl="0" marL="0" rtl="0" algn="l">
              <a:spcBef>
                <a:spcPts val="560"/>
              </a:spcBef>
              <a:spcAft>
                <a:spcPts val="0"/>
              </a:spcAft>
              <a:buClr>
                <a:schemeClr val="dk1"/>
              </a:buClr>
              <a:buSzPts val="2800"/>
              <a:buNone/>
            </a:pPr>
            <a:r>
              <a:rPr lang="en-US" sz="2800"/>
              <a:t>	tcp.Connect(IpEnd);</a:t>
            </a:r>
            <a:endParaRPr/>
          </a:p>
          <a:p>
            <a:pPr indent="0" lvl="0" marL="0" rtl="0" algn="l">
              <a:spcBef>
                <a:spcPts val="560"/>
              </a:spcBef>
              <a:spcAft>
                <a:spcPts val="0"/>
              </a:spcAft>
              <a:buClr>
                <a:schemeClr val="dk1"/>
              </a:buClr>
              <a:buSzPts val="2800"/>
              <a:buNone/>
            </a:pPr>
            <a:r>
              <a:rPr lang="en-US" sz="2800"/>
              <a:t>	Doc = New StreamReader(tcp.GetStream());</a:t>
            </a:r>
            <a:endParaRPr/>
          </a:p>
          <a:p>
            <a:pPr indent="0" lvl="0" marL="0" rtl="0" algn="l">
              <a:spcBef>
                <a:spcPts val="560"/>
              </a:spcBef>
              <a:spcAft>
                <a:spcPts val="0"/>
              </a:spcAft>
              <a:buClr>
                <a:schemeClr val="dk1"/>
              </a:buClr>
              <a:buSzPts val="2800"/>
              <a:buNone/>
            </a:pPr>
            <a:r>
              <a:rPr lang="en-US" sz="2800"/>
              <a:t>	Ghi = New StreamWriter(tcp.GetStream());</a:t>
            </a:r>
            <a:endParaRPr/>
          </a:p>
          <a:p>
            <a:pPr indent="0" lvl="0" marL="0" rtl="0" algn="l">
              <a:spcBef>
                <a:spcPts val="560"/>
              </a:spcBef>
              <a:spcAft>
                <a:spcPts val="0"/>
              </a:spcAft>
              <a:buClr>
                <a:schemeClr val="dk1"/>
              </a:buClr>
              <a:buSzPts val="2800"/>
              <a:buNone/>
            </a:pPr>
            <a:r>
              <a:rPr lang="en-US" sz="2800"/>
              <a:t>         dataReceived += frmTelnet_Dữ_liệu_về;</a:t>
            </a:r>
            <a:endParaRPr/>
          </a:p>
          <a:p>
            <a:pPr indent="0" lvl="0" marL="0" rtl="0" algn="l">
              <a:spcBef>
                <a:spcPts val="560"/>
              </a:spcBef>
              <a:spcAft>
                <a:spcPts val="0"/>
              </a:spcAft>
              <a:buClr>
                <a:schemeClr val="dk1"/>
              </a:buClr>
              <a:buSzPts val="2800"/>
              <a:buNone/>
            </a:pPr>
            <a:r>
              <a:rPr lang="en-US" sz="2800"/>
              <a:t>	Th = New Thread(new ThreadStart( Thăm_Dò));</a:t>
            </a:r>
            <a:endParaRPr/>
          </a:p>
          <a:p>
            <a:pPr indent="0" lvl="0" marL="0" rtl="0" algn="l">
              <a:spcBef>
                <a:spcPts val="560"/>
              </a:spcBef>
              <a:spcAft>
                <a:spcPts val="0"/>
              </a:spcAft>
              <a:buClr>
                <a:schemeClr val="dk1"/>
              </a:buClr>
              <a:buSzPts val="2800"/>
              <a:buNone/>
            </a:pPr>
            <a:r>
              <a:rPr lang="en-US" sz="2800"/>
              <a:t>	Th.Start();</a:t>
            </a:r>
            <a:endParaRPr/>
          </a:p>
          <a:p>
            <a:pPr indent="0" lvl="0" marL="0" rtl="0" algn="l">
              <a:spcBef>
                <a:spcPts val="560"/>
              </a:spcBef>
              <a:spcAft>
                <a:spcPts val="0"/>
              </a:spcAft>
              <a:buClr>
                <a:schemeClr val="dk1"/>
              </a:buClr>
              <a:buSzPts val="2800"/>
              <a:buNone/>
            </a:pPr>
            <a:r>
              <a:rPr lang="en-US" sz="2800"/>
              <a:t>}</a:t>
            </a:r>
            <a:endParaRPr/>
          </a:p>
        </p:txBody>
      </p:sp>
      <p:sp>
        <p:nvSpPr>
          <p:cNvPr id="833" name="Google Shape;833;p8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834" name="Google Shape;834;p8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835" name="Google Shape;835;p8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8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Viết chương trình Telnet</a:t>
            </a:r>
            <a:endParaRPr/>
          </a:p>
        </p:txBody>
      </p:sp>
      <p:sp>
        <p:nvSpPr>
          <p:cNvPr id="841" name="Google Shape;841;p8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chemeClr val="dk1"/>
              </a:buClr>
              <a:buSzPct val="100000"/>
              <a:buNone/>
            </a:pPr>
            <a:r>
              <a:rPr lang="en-US"/>
              <a:t>Private void cmdSend_Click(object sender, EventArgs e)</a:t>
            </a:r>
            <a:endParaRPr/>
          </a:p>
          <a:p>
            <a:pPr indent="0" lvl="0" marL="0" rtl="0" algn="l">
              <a:spcBef>
                <a:spcPts val="544"/>
              </a:spcBef>
              <a:spcAft>
                <a:spcPts val="0"/>
              </a:spcAft>
              <a:buClr>
                <a:schemeClr val="dk1"/>
              </a:buClr>
              <a:buSzPct val="100000"/>
              <a:buNone/>
            </a:pPr>
            <a:r>
              <a:rPr lang="en-US"/>
              <a:t>{</a:t>
            </a:r>
            <a:endParaRPr/>
          </a:p>
          <a:p>
            <a:pPr indent="0" lvl="0" marL="0" rtl="0" algn="l">
              <a:spcBef>
                <a:spcPts val="544"/>
              </a:spcBef>
              <a:spcAft>
                <a:spcPts val="0"/>
              </a:spcAft>
              <a:buClr>
                <a:schemeClr val="dk1"/>
              </a:buClr>
              <a:buSzPct val="100000"/>
              <a:buNone/>
            </a:pPr>
            <a:r>
              <a:rPr lang="en-US"/>
              <a:t>	Gui_Du_Lieu(txtMsg.Text);</a:t>
            </a:r>
            <a:endParaRPr/>
          </a:p>
          <a:p>
            <a:pPr indent="0" lvl="0" marL="0" rtl="0" algn="l">
              <a:spcBef>
                <a:spcPts val="544"/>
              </a:spcBef>
              <a:spcAft>
                <a:spcPts val="0"/>
              </a:spcAft>
              <a:buClr>
                <a:schemeClr val="dk1"/>
              </a:buClr>
              <a:buSzPct val="100000"/>
              <a:buNone/>
            </a:pPr>
            <a:r>
              <a:rPr lang="en-US"/>
              <a:t>}</a:t>
            </a:r>
            <a:endParaRPr/>
          </a:p>
          <a:p>
            <a:pPr indent="0" lvl="0" marL="0" rtl="0" algn="l">
              <a:spcBef>
                <a:spcPts val="544"/>
              </a:spcBef>
              <a:spcAft>
                <a:spcPts val="0"/>
              </a:spcAft>
              <a:buClr>
                <a:schemeClr val="dk1"/>
              </a:buClr>
              <a:buSzPct val="100000"/>
              <a:buNone/>
            </a:pPr>
            <a:r>
              <a:rPr lang="en-US"/>
              <a:t> </a:t>
            </a:r>
            <a:endParaRPr/>
          </a:p>
          <a:p>
            <a:pPr indent="0" lvl="0" marL="0" rtl="0" algn="l">
              <a:spcBef>
                <a:spcPts val="544"/>
              </a:spcBef>
              <a:spcAft>
                <a:spcPts val="0"/>
              </a:spcAft>
              <a:buClr>
                <a:schemeClr val="dk1"/>
              </a:buClr>
              <a:buSzPct val="100000"/>
              <a:buNone/>
            </a:pPr>
            <a:r>
              <a:rPr lang="en-US"/>
              <a:t>Private void formTelnet_FormClosing(object sender, FormClosingEventArgs e)</a:t>
            </a:r>
            <a:endParaRPr/>
          </a:p>
          <a:p>
            <a:pPr indent="0" lvl="0" marL="0" rtl="0" algn="l">
              <a:spcBef>
                <a:spcPts val="544"/>
              </a:spcBef>
              <a:spcAft>
                <a:spcPts val="0"/>
              </a:spcAft>
              <a:buClr>
                <a:schemeClr val="dk1"/>
              </a:buClr>
              <a:buSzPct val="100000"/>
              <a:buNone/>
            </a:pPr>
            <a:r>
              <a:rPr lang="en-US"/>
              <a:t>{</a:t>
            </a:r>
            <a:endParaRPr/>
          </a:p>
          <a:p>
            <a:pPr indent="0" lvl="0" marL="0" rtl="0" algn="l">
              <a:spcBef>
                <a:spcPts val="544"/>
              </a:spcBef>
              <a:spcAft>
                <a:spcPts val="0"/>
              </a:spcAft>
              <a:buClr>
                <a:schemeClr val="dk1"/>
              </a:buClr>
              <a:buSzPct val="100000"/>
              <a:buNone/>
            </a:pPr>
            <a:r>
              <a:rPr lang="en-US"/>
              <a:t>            thoat = true;</a:t>
            </a:r>
            <a:endParaRPr/>
          </a:p>
          <a:p>
            <a:pPr indent="0" lvl="0" marL="0" rtl="0" algn="l">
              <a:spcBef>
                <a:spcPts val="544"/>
              </a:spcBef>
              <a:spcAft>
                <a:spcPts val="0"/>
              </a:spcAft>
              <a:buClr>
                <a:schemeClr val="dk1"/>
              </a:buClr>
              <a:buSzPct val="100000"/>
              <a:buNone/>
            </a:pPr>
            <a:r>
              <a:rPr lang="en-US"/>
              <a:t>}</a:t>
            </a:r>
            <a:endParaRPr/>
          </a:p>
        </p:txBody>
      </p:sp>
      <p:sp>
        <p:nvSpPr>
          <p:cNvPr id="842" name="Google Shape;842;p8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843" name="Google Shape;843;p8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844" name="Google Shape;844;p8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8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Viết chương trình Telnet</a:t>
            </a:r>
            <a:endParaRPr/>
          </a:p>
        </p:txBody>
      </p:sp>
      <p:sp>
        <p:nvSpPr>
          <p:cNvPr id="850" name="Google Shape;850;p8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rPr lang="en-US"/>
              <a:t>Private void Gui_Du_Lieu (String data)	 </a:t>
            </a:r>
            <a:endParaRPr/>
          </a:p>
          <a:p>
            <a:pPr indent="0" lvl="0" marL="0" rtl="0" algn="l">
              <a:spcBef>
                <a:spcPts val="640"/>
              </a:spcBef>
              <a:spcAft>
                <a:spcPts val="0"/>
              </a:spcAft>
              <a:buClr>
                <a:schemeClr val="dk1"/>
              </a:buClr>
              <a:buSzPts val="3200"/>
              <a:buNone/>
            </a:pPr>
            <a:r>
              <a:rPr lang="en-US"/>
              <a:t>{</a:t>
            </a:r>
            <a:endParaRPr/>
          </a:p>
          <a:p>
            <a:pPr indent="0" lvl="0" marL="0" rtl="0" algn="l">
              <a:spcBef>
                <a:spcPts val="640"/>
              </a:spcBef>
              <a:spcAft>
                <a:spcPts val="0"/>
              </a:spcAft>
              <a:buClr>
                <a:schemeClr val="dk1"/>
              </a:buClr>
              <a:buSzPts val="3200"/>
              <a:buNone/>
            </a:pPr>
            <a:r>
              <a:rPr lang="en-US"/>
              <a:t>	Ghi.WriteLine(Data);</a:t>
            </a:r>
            <a:endParaRPr/>
          </a:p>
          <a:p>
            <a:pPr indent="0" lvl="0" marL="0" rtl="0" algn="l">
              <a:spcBef>
                <a:spcPts val="640"/>
              </a:spcBef>
              <a:spcAft>
                <a:spcPts val="0"/>
              </a:spcAft>
              <a:buClr>
                <a:schemeClr val="dk1"/>
              </a:buClr>
              <a:buSzPts val="3200"/>
              <a:buNone/>
            </a:pPr>
            <a:r>
              <a:rPr lang="en-US"/>
              <a:t>	Ghi.Flush();</a:t>
            </a:r>
            <a:endParaRPr/>
          </a:p>
          <a:p>
            <a:pPr indent="0" lvl="0" marL="0" rtl="0" algn="l">
              <a:spcBef>
                <a:spcPts val="640"/>
              </a:spcBef>
              <a:spcAft>
                <a:spcPts val="0"/>
              </a:spcAft>
              <a:buClr>
                <a:schemeClr val="dk1"/>
              </a:buClr>
              <a:buSzPts val="3200"/>
              <a:buNone/>
            </a:pPr>
            <a:r>
              <a:rPr lang="en-US"/>
              <a:t>	lstSent.Items.Insert(0,txtMsg.Text);</a:t>
            </a:r>
            <a:endParaRPr/>
          </a:p>
          <a:p>
            <a:pPr indent="0" lvl="0" marL="0" rtl="0" algn="l">
              <a:spcBef>
                <a:spcPts val="640"/>
              </a:spcBef>
              <a:spcAft>
                <a:spcPts val="0"/>
              </a:spcAft>
              <a:buClr>
                <a:schemeClr val="dk1"/>
              </a:buClr>
              <a:buSzPts val="3200"/>
              <a:buNone/>
            </a:pPr>
            <a:r>
              <a:rPr lang="en-US"/>
              <a:t>}</a:t>
            </a:r>
            <a:endParaRPr/>
          </a:p>
        </p:txBody>
      </p:sp>
      <p:sp>
        <p:nvSpPr>
          <p:cNvPr id="851" name="Google Shape;851;p8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852" name="Google Shape;852;p8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853" name="Google Shape;853;p8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8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Viết chương trình Telnet</a:t>
            </a:r>
            <a:endParaRPr/>
          </a:p>
        </p:txBody>
      </p:sp>
      <p:sp>
        <p:nvSpPr>
          <p:cNvPr id="859" name="Google Shape;859;p8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860" name="Google Shape;860;p8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861" name="Google Shape;861;p8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862" name="Google Shape;862;p85"/>
          <p:cNvPicPr preferRelativeResize="0"/>
          <p:nvPr>
            <p:ph idx="1" type="body"/>
          </p:nvPr>
        </p:nvPicPr>
        <p:blipFill rotWithShape="1">
          <a:blip r:embed="rId3">
            <a:alphaModFix/>
          </a:blip>
          <a:srcRect b="0" l="0" r="0" t="0"/>
          <a:stretch/>
        </p:blipFill>
        <p:spPr>
          <a:xfrm>
            <a:off x="1187624" y="1189650"/>
            <a:ext cx="6572052" cy="5191677"/>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8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Lớp TCPListener</a:t>
            </a:r>
            <a:endParaRPr/>
          </a:p>
        </p:txBody>
      </p:sp>
      <p:sp>
        <p:nvSpPr>
          <p:cNvPr id="868" name="Google Shape;868;p8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TCPListerner là một lớp cho phép người lập trình có thể xây dựng các ứng dụng Server (Ví dụ: như SMTP Server, FTP Server, DNS Server, POP3 Server hay server tự định nghĩa ….). Ứng dụng server khác với ứng dụng Client ở chỗ nó luôn luôn thực hiện lắng nghe và chấp nhận các kết nối đến từ Client</a:t>
            </a:r>
            <a:endParaRPr/>
          </a:p>
        </p:txBody>
      </p:sp>
      <p:sp>
        <p:nvSpPr>
          <p:cNvPr id="869" name="Google Shape;869;p8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870" name="Google Shape;870;p8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871" name="Google Shape;871;p8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8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Lớp TCPClient: các thành viên</a:t>
            </a:r>
            <a:endParaRPr/>
          </a:p>
        </p:txBody>
      </p:sp>
      <p:graphicFrame>
        <p:nvGraphicFramePr>
          <p:cNvPr id="877" name="Google Shape;877;p87"/>
          <p:cNvGraphicFramePr/>
          <p:nvPr/>
        </p:nvGraphicFramePr>
        <p:xfrm>
          <a:off x="539552" y="1556793"/>
          <a:ext cx="3000000" cy="3000000"/>
        </p:xfrm>
        <a:graphic>
          <a:graphicData uri="http://schemas.openxmlformats.org/drawingml/2006/table">
            <a:tbl>
              <a:tblPr bandRow="1" firstRow="1">
                <a:noFill/>
                <a:tableStyleId>{878088F9-F3BA-4FB7-B542-9D7C856BDA4D}</a:tableStyleId>
              </a:tblPr>
              <a:tblGrid>
                <a:gridCol w="2592300"/>
                <a:gridCol w="5472600"/>
              </a:tblGrid>
              <a:tr h="504050">
                <a:tc>
                  <a:txBody>
                    <a:bodyPr/>
                    <a:lstStyle/>
                    <a:p>
                      <a:pPr indent="0" lvl="0" marL="0" marR="0" rtl="0" algn="ctr">
                        <a:spcBef>
                          <a:spcPts val="0"/>
                        </a:spcBef>
                        <a:spcAft>
                          <a:spcPts val="0"/>
                        </a:spcAft>
                        <a:buNone/>
                      </a:pPr>
                      <a:r>
                        <a:rPr b="1" lang="en-US" sz="2000">
                          <a:solidFill>
                            <a:srgbClr val="000066"/>
                          </a:solidFill>
                          <a:latin typeface="Arial"/>
                          <a:ea typeface="Arial"/>
                          <a:cs typeface="Arial"/>
                          <a:sym typeface="Arial"/>
                        </a:rPr>
                        <a:t>Tên phương</a:t>
                      </a:r>
                      <a:r>
                        <a:rPr b="1" lang="en-US" sz="2000">
                          <a:solidFill>
                            <a:srgbClr val="000066"/>
                          </a:solidFill>
                          <a:latin typeface="Arial"/>
                          <a:ea typeface="Arial"/>
                          <a:cs typeface="Arial"/>
                          <a:sym typeface="Arial"/>
                        </a:rPr>
                        <a:t> thức</a:t>
                      </a:r>
                      <a:endParaRPr b="1" sz="2000">
                        <a:solidFill>
                          <a:srgbClr val="000066"/>
                        </a:solidFill>
                        <a:latin typeface="Arial"/>
                        <a:ea typeface="Arial"/>
                        <a:cs typeface="Arial"/>
                        <a:sym typeface="Arial"/>
                      </a:endParaRPr>
                    </a:p>
                  </a:txBody>
                  <a:tcPr marT="0" marB="0" marR="68575" marL="68575" anchor="ctr"/>
                </a:tc>
                <a:tc>
                  <a:txBody>
                    <a:bodyPr/>
                    <a:lstStyle/>
                    <a:p>
                      <a:pPr indent="0" lvl="0" marL="0" marR="0" rtl="0" algn="ctr">
                        <a:spcBef>
                          <a:spcPts val="0"/>
                        </a:spcBef>
                        <a:spcAft>
                          <a:spcPts val="0"/>
                        </a:spcAft>
                        <a:buNone/>
                      </a:pPr>
                      <a:r>
                        <a:rPr b="1" lang="en-US" sz="2000">
                          <a:solidFill>
                            <a:srgbClr val="000066"/>
                          </a:solidFill>
                          <a:latin typeface="Arial"/>
                          <a:ea typeface="Arial"/>
                          <a:cs typeface="Arial"/>
                          <a:sym typeface="Arial"/>
                        </a:rPr>
                        <a:t>Mô</a:t>
                      </a:r>
                      <a:r>
                        <a:rPr b="1" lang="en-US" sz="2000">
                          <a:solidFill>
                            <a:srgbClr val="000066"/>
                          </a:solidFill>
                          <a:latin typeface="Arial"/>
                          <a:ea typeface="Arial"/>
                          <a:cs typeface="Arial"/>
                          <a:sym typeface="Arial"/>
                        </a:rPr>
                        <a:t> tả</a:t>
                      </a:r>
                      <a:endParaRPr sz="2000">
                        <a:latin typeface="Arial"/>
                        <a:ea typeface="Arial"/>
                        <a:cs typeface="Arial"/>
                        <a:sym typeface="Arial"/>
                      </a:endParaRPr>
                    </a:p>
                  </a:txBody>
                  <a:tcPr marT="0" marB="0" marR="68575" marL="68575" anchor="ctr"/>
                </a:tc>
              </a:tr>
              <a:tr h="504050">
                <a:tc>
                  <a:txBody>
                    <a:bodyPr/>
                    <a:lstStyle/>
                    <a:p>
                      <a:pPr indent="0" lvl="0" marL="10160" marR="10160" rtl="0" algn="l">
                        <a:spcBef>
                          <a:spcPts val="0"/>
                        </a:spcBef>
                        <a:spcAft>
                          <a:spcPts val="0"/>
                        </a:spcAft>
                        <a:buNone/>
                      </a:pPr>
                      <a:r>
                        <a:rPr b="1" lang="en-US" sz="2000" u="sng">
                          <a:solidFill>
                            <a:srgbClr val="000000"/>
                          </a:solidFill>
                          <a:latin typeface="Arial"/>
                          <a:ea typeface="Arial"/>
                          <a:cs typeface="Arial"/>
                          <a:sym typeface="Arial"/>
                          <a:hlinkClick r:id="rId3">
                            <a:extLst>
                              <a:ext uri="{A12FA001-AC4F-418D-AE19-62706E023703}">
                                <ahyp:hlinkClr val="tx"/>
                              </a:ext>
                            </a:extLst>
                          </a:hlinkClick>
                        </a:rPr>
                        <a:t>TcpListener (Port: Int32) </a:t>
                      </a:r>
                      <a:endParaRPr sz="2000">
                        <a:latin typeface="Arial"/>
                        <a:ea typeface="Arial"/>
                        <a:cs typeface="Arial"/>
                        <a:sym typeface="Arial"/>
                      </a:endParaRPr>
                    </a:p>
                  </a:txBody>
                  <a:tcPr marT="47625" marB="47625" marR="50175" marL="50175"/>
                </a:tc>
                <a:tc>
                  <a:txBody>
                    <a:bodyPr/>
                    <a:lstStyle/>
                    <a:p>
                      <a:pPr indent="0" lvl="0" marL="0" marR="10160" rtl="0" algn="l">
                        <a:spcBef>
                          <a:spcPts val="0"/>
                        </a:spcBef>
                        <a:spcAft>
                          <a:spcPts val="0"/>
                        </a:spcAft>
                        <a:buNone/>
                      </a:pPr>
                      <a:r>
                        <a:rPr lang="en-US" sz="2000">
                          <a:solidFill>
                            <a:schemeClr val="dk1"/>
                          </a:solidFill>
                          <a:latin typeface="Arial"/>
                          <a:ea typeface="Arial"/>
                          <a:cs typeface="Arial"/>
                          <a:sym typeface="Arial"/>
                        </a:rPr>
                        <a:t>Tạo một </a:t>
                      </a:r>
                      <a:r>
                        <a:rPr b="1" lang="en-US" sz="2000">
                          <a:solidFill>
                            <a:schemeClr val="dk1"/>
                          </a:solidFill>
                          <a:latin typeface="Arial"/>
                          <a:ea typeface="Arial"/>
                          <a:cs typeface="Arial"/>
                          <a:sym typeface="Arial"/>
                        </a:rPr>
                        <a:t>TcpListener</a:t>
                      </a:r>
                      <a:r>
                        <a:rPr lang="en-US" sz="2000">
                          <a:solidFill>
                            <a:schemeClr val="dk1"/>
                          </a:solidFill>
                          <a:latin typeface="Arial"/>
                          <a:ea typeface="Arial"/>
                          <a:cs typeface="Arial"/>
                          <a:sym typeface="Arial"/>
                        </a:rPr>
                        <a:t> và lắng nghe tại cổng chỉ định. </a:t>
                      </a:r>
                      <a:endParaRPr/>
                    </a:p>
                  </a:txBody>
                  <a:tcPr marT="47625" marB="47625" marR="50175" marL="50175"/>
                </a:tc>
              </a:tr>
              <a:tr h="784100">
                <a:tc>
                  <a:txBody>
                    <a:bodyPr/>
                    <a:lstStyle/>
                    <a:p>
                      <a:pPr indent="0" lvl="0" marL="10160" marR="10160" rtl="0" algn="l">
                        <a:spcBef>
                          <a:spcPts val="0"/>
                        </a:spcBef>
                        <a:spcAft>
                          <a:spcPts val="0"/>
                        </a:spcAft>
                        <a:buNone/>
                      </a:pPr>
                      <a:r>
                        <a:rPr b="1" lang="en-US" sz="2000" u="sng">
                          <a:solidFill>
                            <a:srgbClr val="000000"/>
                          </a:solidFill>
                          <a:latin typeface="Arial"/>
                          <a:ea typeface="Arial"/>
                          <a:cs typeface="Arial"/>
                          <a:sym typeface="Arial"/>
                          <a:hlinkClick r:id="rId4">
                            <a:extLst>
                              <a:ext uri="{A12FA001-AC4F-418D-AE19-62706E023703}">
                                <ahyp:hlinkClr val="tx"/>
                              </a:ext>
                            </a:extLst>
                          </a:hlinkClick>
                        </a:rPr>
                        <a:t>TcpListener (IPEndPoint) </a:t>
                      </a:r>
                      <a:endParaRPr sz="2000">
                        <a:latin typeface="Arial"/>
                        <a:ea typeface="Arial"/>
                        <a:cs typeface="Arial"/>
                        <a:sym typeface="Arial"/>
                      </a:endParaRPr>
                    </a:p>
                  </a:txBody>
                  <a:tcPr marT="47625" marB="47625" marR="50175" marL="50175"/>
                </a:tc>
                <a:tc>
                  <a:txBody>
                    <a:bodyPr/>
                    <a:lstStyle/>
                    <a:p>
                      <a:pPr indent="0" lvl="0" marL="10160" marR="10160" rtl="0" algn="l">
                        <a:spcBef>
                          <a:spcPts val="0"/>
                        </a:spcBef>
                        <a:spcAft>
                          <a:spcPts val="0"/>
                        </a:spcAft>
                        <a:buNone/>
                      </a:pPr>
                      <a:r>
                        <a:rPr lang="en-US" sz="2000">
                          <a:solidFill>
                            <a:srgbClr val="000000"/>
                          </a:solidFill>
                          <a:latin typeface="Arial"/>
                          <a:ea typeface="Arial"/>
                          <a:cs typeface="Arial"/>
                          <a:sym typeface="Arial"/>
                        </a:rPr>
                        <a:t>Tạo một </a:t>
                      </a:r>
                      <a:r>
                        <a:rPr b="1" lang="en-US" sz="2000">
                          <a:solidFill>
                            <a:srgbClr val="000000"/>
                          </a:solidFill>
                          <a:latin typeface="Arial"/>
                          <a:ea typeface="Arial"/>
                          <a:cs typeface="Arial"/>
                          <a:sym typeface="Arial"/>
                        </a:rPr>
                        <a:t>TcpListener</a:t>
                      </a:r>
                      <a:r>
                        <a:rPr lang="en-US" sz="2000">
                          <a:solidFill>
                            <a:srgbClr val="000000"/>
                          </a:solidFill>
                          <a:latin typeface="Arial"/>
                          <a:ea typeface="Arial"/>
                          <a:cs typeface="Arial"/>
                          <a:sym typeface="Arial"/>
                        </a:rPr>
                        <a:t> với giá trị Endpoint truyền vào. </a:t>
                      </a:r>
                      <a:endParaRPr sz="2000">
                        <a:latin typeface="Arial"/>
                        <a:ea typeface="Arial"/>
                        <a:cs typeface="Arial"/>
                        <a:sym typeface="Arial"/>
                      </a:endParaRPr>
                    </a:p>
                  </a:txBody>
                  <a:tcPr marT="47625" marB="47625" marR="50175" marL="50175"/>
                </a:tc>
              </a:tr>
              <a:tr h="535700">
                <a:tc>
                  <a:txBody>
                    <a:bodyPr/>
                    <a:lstStyle/>
                    <a:p>
                      <a:pPr indent="0" lvl="0" marL="10160" marR="10160" rtl="0" algn="l">
                        <a:spcBef>
                          <a:spcPts val="0"/>
                        </a:spcBef>
                        <a:spcAft>
                          <a:spcPts val="0"/>
                        </a:spcAft>
                        <a:buNone/>
                      </a:pPr>
                      <a:r>
                        <a:rPr b="1" lang="en-US" sz="2000" u="sng">
                          <a:solidFill>
                            <a:srgbClr val="000000"/>
                          </a:solidFill>
                          <a:latin typeface="Arial"/>
                          <a:ea typeface="Arial"/>
                          <a:cs typeface="Arial"/>
                          <a:sym typeface="Arial"/>
                          <a:hlinkClick r:id="rId5">
                            <a:extLst>
                              <a:ext uri="{A12FA001-AC4F-418D-AE19-62706E023703}">
                                <ahyp:hlinkClr val="tx"/>
                              </a:ext>
                            </a:extLst>
                          </a:hlinkClick>
                        </a:rPr>
                        <a:t>TcpListener (IPAddress, Port: Int32) </a:t>
                      </a:r>
                      <a:endParaRPr sz="2000">
                        <a:latin typeface="Arial"/>
                        <a:ea typeface="Arial"/>
                        <a:cs typeface="Arial"/>
                        <a:sym typeface="Arial"/>
                      </a:endParaRPr>
                    </a:p>
                  </a:txBody>
                  <a:tcPr marT="47625" marB="47625" marR="50175" marL="50175"/>
                </a:tc>
                <a:tc>
                  <a:txBody>
                    <a:bodyPr/>
                    <a:lstStyle/>
                    <a:p>
                      <a:pPr indent="0" lvl="0" marL="10160" marR="10160" rtl="0" algn="l">
                        <a:spcBef>
                          <a:spcPts val="0"/>
                        </a:spcBef>
                        <a:spcAft>
                          <a:spcPts val="0"/>
                        </a:spcAft>
                        <a:buNone/>
                      </a:pPr>
                      <a:r>
                        <a:rPr lang="en-US" sz="2000">
                          <a:solidFill>
                            <a:srgbClr val="000000"/>
                          </a:solidFill>
                          <a:latin typeface="Arial"/>
                          <a:ea typeface="Arial"/>
                          <a:cs typeface="Arial"/>
                          <a:sym typeface="Arial"/>
                        </a:rPr>
                        <a:t>Tạo một </a:t>
                      </a:r>
                      <a:r>
                        <a:rPr b="1" lang="en-US" sz="2000">
                          <a:solidFill>
                            <a:srgbClr val="000000"/>
                          </a:solidFill>
                          <a:latin typeface="Arial"/>
                          <a:ea typeface="Arial"/>
                          <a:cs typeface="Arial"/>
                          <a:sym typeface="Arial"/>
                        </a:rPr>
                        <a:t>TcpListener</a:t>
                      </a:r>
                      <a:r>
                        <a:rPr lang="en-US" sz="2000">
                          <a:solidFill>
                            <a:srgbClr val="000000"/>
                          </a:solidFill>
                          <a:latin typeface="Arial"/>
                          <a:ea typeface="Arial"/>
                          <a:cs typeface="Arial"/>
                          <a:sym typeface="Arial"/>
                        </a:rPr>
                        <a:t> và lắng nghe các kết nối đến tại địa chỉ IP và cổng chỉ định. </a:t>
                      </a:r>
                      <a:endParaRPr sz="2000">
                        <a:latin typeface="Arial"/>
                        <a:ea typeface="Arial"/>
                        <a:cs typeface="Arial"/>
                        <a:sym typeface="Arial"/>
                      </a:endParaRPr>
                    </a:p>
                  </a:txBody>
                  <a:tcPr marT="47625" marB="47625" marR="50175" marL="50175"/>
                </a:tc>
              </a:tr>
              <a:tr h="535700">
                <a:tc>
                  <a:txBody>
                    <a:bodyPr/>
                    <a:lstStyle/>
                    <a:p>
                      <a:pPr indent="0" lvl="0" marL="10160" marR="10160" rtl="0" algn="l">
                        <a:spcBef>
                          <a:spcPts val="0"/>
                        </a:spcBef>
                        <a:spcAft>
                          <a:spcPts val="0"/>
                        </a:spcAft>
                        <a:buNone/>
                      </a:pPr>
                      <a:r>
                        <a:rPr lang="en-US" sz="2000">
                          <a:latin typeface="Arial"/>
                          <a:ea typeface="Arial"/>
                          <a:cs typeface="Arial"/>
                          <a:sym typeface="Arial"/>
                        </a:rPr>
                        <a:t>Active</a:t>
                      </a:r>
                      <a:endParaRPr/>
                    </a:p>
                  </a:txBody>
                  <a:tcPr marT="47625" marB="47625" marR="50175" marL="50175"/>
                </a:tc>
                <a:tc>
                  <a:txBody>
                    <a:bodyPr/>
                    <a:lstStyle/>
                    <a:p>
                      <a:pPr indent="0" lvl="0" marL="10160" marR="10160" rtl="0" algn="l">
                        <a:spcBef>
                          <a:spcPts val="0"/>
                        </a:spcBef>
                        <a:spcAft>
                          <a:spcPts val="0"/>
                        </a:spcAft>
                        <a:buNone/>
                      </a:pPr>
                      <a:r>
                        <a:rPr lang="en-US" sz="2000">
                          <a:latin typeface="Arial"/>
                          <a:ea typeface="Arial"/>
                          <a:cs typeface="Arial"/>
                          <a:sym typeface="Arial"/>
                        </a:rPr>
                        <a:t>Trả</a:t>
                      </a:r>
                      <a:r>
                        <a:rPr lang="en-US" sz="2000">
                          <a:latin typeface="Arial"/>
                          <a:ea typeface="Arial"/>
                          <a:cs typeface="Arial"/>
                          <a:sym typeface="Arial"/>
                        </a:rPr>
                        <a:t> về một giá trị cho biết TcpListener đang lắng nghe kết nối từ client. Kiểu bool</a:t>
                      </a:r>
                      <a:endParaRPr sz="2000">
                        <a:latin typeface="Arial"/>
                        <a:ea typeface="Arial"/>
                        <a:cs typeface="Arial"/>
                        <a:sym typeface="Arial"/>
                      </a:endParaRPr>
                    </a:p>
                  </a:txBody>
                  <a:tcPr marT="47625" marB="47625" marR="50175" marL="50175"/>
                </a:tc>
              </a:tr>
              <a:tr h="535700">
                <a:tc>
                  <a:txBody>
                    <a:bodyPr/>
                    <a:lstStyle/>
                    <a:p>
                      <a:pPr indent="0" lvl="0" marL="10160" marR="10160" rtl="0" algn="l">
                        <a:spcBef>
                          <a:spcPts val="0"/>
                        </a:spcBef>
                        <a:spcAft>
                          <a:spcPts val="0"/>
                        </a:spcAft>
                        <a:buNone/>
                      </a:pPr>
                      <a:r>
                        <a:rPr lang="en-US" sz="2000">
                          <a:latin typeface="Arial"/>
                          <a:ea typeface="Arial"/>
                          <a:cs typeface="Arial"/>
                          <a:sym typeface="Arial"/>
                        </a:rPr>
                        <a:t>Server</a:t>
                      </a:r>
                      <a:endParaRPr/>
                    </a:p>
                  </a:txBody>
                  <a:tcPr marT="47625" marB="47625" marR="50175" marL="50175"/>
                </a:tc>
                <a:tc>
                  <a:txBody>
                    <a:bodyPr/>
                    <a:lstStyle/>
                    <a:p>
                      <a:pPr indent="0" lvl="0" marL="10160" marR="10160" rtl="0" algn="l">
                        <a:spcBef>
                          <a:spcPts val="0"/>
                        </a:spcBef>
                        <a:spcAft>
                          <a:spcPts val="0"/>
                        </a:spcAft>
                        <a:buNone/>
                      </a:pPr>
                      <a:r>
                        <a:rPr lang="en-US" sz="2000">
                          <a:latin typeface="Arial"/>
                          <a:ea typeface="Arial"/>
                          <a:cs typeface="Arial"/>
                          <a:sym typeface="Arial"/>
                        </a:rPr>
                        <a:t>Trả</a:t>
                      </a:r>
                      <a:r>
                        <a:rPr lang="en-US" sz="2000">
                          <a:latin typeface="Arial"/>
                          <a:ea typeface="Arial"/>
                          <a:cs typeface="Arial"/>
                          <a:sym typeface="Arial"/>
                        </a:rPr>
                        <a:t> về socket </a:t>
                      </a:r>
                      <a:endParaRPr sz="2000">
                        <a:latin typeface="Arial"/>
                        <a:ea typeface="Arial"/>
                        <a:cs typeface="Arial"/>
                        <a:sym typeface="Arial"/>
                      </a:endParaRPr>
                    </a:p>
                  </a:txBody>
                  <a:tcPr marT="47625" marB="47625" marR="50175" marL="50175"/>
                </a:tc>
              </a:tr>
            </a:tbl>
          </a:graphicData>
        </a:graphic>
      </p:graphicFrame>
      <p:sp>
        <p:nvSpPr>
          <p:cNvPr id="878" name="Google Shape;878;p8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879" name="Google Shape;879;p8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880" name="Google Shape;880;p8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8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Lớp TCPClient: các thành viên</a:t>
            </a:r>
            <a:endParaRPr/>
          </a:p>
        </p:txBody>
      </p:sp>
      <p:graphicFrame>
        <p:nvGraphicFramePr>
          <p:cNvPr id="886" name="Google Shape;886;p88"/>
          <p:cNvGraphicFramePr/>
          <p:nvPr/>
        </p:nvGraphicFramePr>
        <p:xfrm>
          <a:off x="539552" y="1556793"/>
          <a:ext cx="3000000" cy="3000000"/>
        </p:xfrm>
        <a:graphic>
          <a:graphicData uri="http://schemas.openxmlformats.org/drawingml/2006/table">
            <a:tbl>
              <a:tblPr bandRow="1" firstRow="1">
                <a:noFill/>
                <a:tableStyleId>{878088F9-F3BA-4FB7-B542-9D7C856BDA4D}</a:tableStyleId>
              </a:tblPr>
              <a:tblGrid>
                <a:gridCol w="2592300"/>
                <a:gridCol w="5472600"/>
              </a:tblGrid>
              <a:tr h="504050">
                <a:tc>
                  <a:txBody>
                    <a:bodyPr/>
                    <a:lstStyle/>
                    <a:p>
                      <a:pPr indent="0" lvl="0" marL="0" marR="0" rtl="0" algn="ctr">
                        <a:spcBef>
                          <a:spcPts val="0"/>
                        </a:spcBef>
                        <a:spcAft>
                          <a:spcPts val="0"/>
                        </a:spcAft>
                        <a:buNone/>
                      </a:pPr>
                      <a:r>
                        <a:rPr b="1" lang="en-US" sz="2000">
                          <a:solidFill>
                            <a:srgbClr val="000066"/>
                          </a:solidFill>
                          <a:latin typeface="Arial"/>
                          <a:ea typeface="Arial"/>
                          <a:cs typeface="Arial"/>
                          <a:sym typeface="Arial"/>
                        </a:rPr>
                        <a:t>Tên phương</a:t>
                      </a:r>
                      <a:r>
                        <a:rPr b="1" lang="en-US" sz="2000">
                          <a:solidFill>
                            <a:srgbClr val="000066"/>
                          </a:solidFill>
                          <a:latin typeface="Arial"/>
                          <a:ea typeface="Arial"/>
                          <a:cs typeface="Arial"/>
                          <a:sym typeface="Arial"/>
                        </a:rPr>
                        <a:t> thức</a:t>
                      </a:r>
                      <a:endParaRPr b="1" sz="2000">
                        <a:solidFill>
                          <a:srgbClr val="000066"/>
                        </a:solidFill>
                        <a:latin typeface="Arial"/>
                        <a:ea typeface="Arial"/>
                        <a:cs typeface="Arial"/>
                        <a:sym typeface="Arial"/>
                      </a:endParaRPr>
                    </a:p>
                  </a:txBody>
                  <a:tcPr marT="0" marB="0" marR="68575" marL="68575" anchor="ctr"/>
                </a:tc>
                <a:tc>
                  <a:txBody>
                    <a:bodyPr/>
                    <a:lstStyle/>
                    <a:p>
                      <a:pPr indent="0" lvl="0" marL="0" marR="0" rtl="0" algn="ctr">
                        <a:spcBef>
                          <a:spcPts val="0"/>
                        </a:spcBef>
                        <a:spcAft>
                          <a:spcPts val="0"/>
                        </a:spcAft>
                        <a:buNone/>
                      </a:pPr>
                      <a:r>
                        <a:rPr b="1" lang="en-US" sz="2000">
                          <a:solidFill>
                            <a:srgbClr val="000066"/>
                          </a:solidFill>
                          <a:latin typeface="Arial"/>
                          <a:ea typeface="Arial"/>
                          <a:cs typeface="Arial"/>
                          <a:sym typeface="Arial"/>
                        </a:rPr>
                        <a:t>Mô</a:t>
                      </a:r>
                      <a:r>
                        <a:rPr b="1" lang="en-US" sz="2000">
                          <a:solidFill>
                            <a:srgbClr val="000066"/>
                          </a:solidFill>
                          <a:latin typeface="Arial"/>
                          <a:ea typeface="Arial"/>
                          <a:cs typeface="Arial"/>
                          <a:sym typeface="Arial"/>
                        </a:rPr>
                        <a:t> tả</a:t>
                      </a:r>
                      <a:endParaRPr sz="2000">
                        <a:latin typeface="Arial"/>
                        <a:ea typeface="Arial"/>
                        <a:cs typeface="Arial"/>
                        <a:sym typeface="Arial"/>
                      </a:endParaRPr>
                    </a:p>
                  </a:txBody>
                  <a:tcPr marT="0" marB="0" marR="68575" marL="68575" anchor="ctr"/>
                </a:tc>
              </a:tr>
              <a:tr h="504050">
                <a:tc>
                  <a:txBody>
                    <a:bodyPr/>
                    <a:lstStyle/>
                    <a:p>
                      <a:pPr indent="0" lvl="0" marL="10160" marR="10160" rtl="0" algn="l">
                        <a:spcBef>
                          <a:spcPts val="0"/>
                        </a:spcBef>
                        <a:spcAft>
                          <a:spcPts val="0"/>
                        </a:spcAft>
                        <a:buNone/>
                      </a:pPr>
                      <a:r>
                        <a:rPr lang="en-US" sz="2000" u="sng">
                          <a:solidFill>
                            <a:srgbClr val="0000FF"/>
                          </a:solidFill>
                          <a:latin typeface="Arial"/>
                          <a:ea typeface="Arial"/>
                          <a:cs typeface="Arial"/>
                          <a:sym typeface="Arial"/>
                          <a:hlinkClick r:id="rId3">
                            <a:extLst>
                              <a:ext uri="{A12FA001-AC4F-418D-AE19-62706E023703}">
                                <ahyp:hlinkClr val="tx"/>
                              </a:ext>
                            </a:extLst>
                          </a:hlinkClick>
                        </a:rPr>
                        <a:t>AcceptSocket</a:t>
                      </a:r>
                      <a:r>
                        <a:rPr lang="en-US" sz="2000">
                          <a:solidFill>
                            <a:srgbClr val="000000"/>
                          </a:solidFill>
                          <a:latin typeface="Arial"/>
                          <a:ea typeface="Arial"/>
                          <a:cs typeface="Arial"/>
                          <a:sym typeface="Arial"/>
                        </a:rPr>
                        <a:t> </a:t>
                      </a:r>
                      <a:endParaRPr sz="2000">
                        <a:latin typeface="Arial"/>
                        <a:ea typeface="Arial"/>
                        <a:cs typeface="Arial"/>
                        <a:sym typeface="Arial"/>
                      </a:endParaRPr>
                    </a:p>
                  </a:txBody>
                  <a:tcPr marT="47625" marB="47625" marR="50175" marL="50175"/>
                </a:tc>
                <a:tc>
                  <a:txBody>
                    <a:bodyPr/>
                    <a:lstStyle/>
                    <a:p>
                      <a:pPr indent="0" lvl="0" marL="10160" marR="10160" rtl="0" algn="l">
                        <a:spcBef>
                          <a:spcPts val="0"/>
                        </a:spcBef>
                        <a:spcAft>
                          <a:spcPts val="0"/>
                        </a:spcAft>
                        <a:buNone/>
                      </a:pPr>
                      <a:r>
                        <a:rPr lang="en-US" sz="2000">
                          <a:solidFill>
                            <a:srgbClr val="000000"/>
                          </a:solidFill>
                          <a:latin typeface="Arial"/>
                          <a:ea typeface="Arial"/>
                          <a:cs typeface="Arial"/>
                          <a:sym typeface="Arial"/>
                        </a:rPr>
                        <a:t>Chấp nhận một yêu cầu kết nối đang chờ. </a:t>
                      </a:r>
                      <a:endParaRPr sz="2000">
                        <a:latin typeface="Arial"/>
                        <a:ea typeface="Arial"/>
                        <a:cs typeface="Arial"/>
                        <a:sym typeface="Arial"/>
                      </a:endParaRPr>
                    </a:p>
                  </a:txBody>
                  <a:tcPr marT="47625" marB="47625" marR="50175" marL="50175"/>
                </a:tc>
              </a:tr>
              <a:tr h="784100">
                <a:tc>
                  <a:txBody>
                    <a:bodyPr/>
                    <a:lstStyle/>
                    <a:p>
                      <a:pPr indent="0" lvl="0" marL="10160" marR="10160" rtl="0" algn="l">
                        <a:spcBef>
                          <a:spcPts val="0"/>
                        </a:spcBef>
                        <a:spcAft>
                          <a:spcPts val="0"/>
                        </a:spcAft>
                        <a:buNone/>
                      </a:pPr>
                      <a:r>
                        <a:rPr lang="en-US" sz="2000" u="sng">
                          <a:solidFill>
                            <a:srgbClr val="0000FF"/>
                          </a:solidFill>
                          <a:latin typeface="Arial"/>
                          <a:ea typeface="Arial"/>
                          <a:cs typeface="Arial"/>
                          <a:sym typeface="Arial"/>
                          <a:hlinkClick r:id="rId4">
                            <a:extLst>
                              <a:ext uri="{A12FA001-AC4F-418D-AE19-62706E023703}">
                                <ahyp:hlinkClr val="tx"/>
                              </a:ext>
                            </a:extLst>
                          </a:hlinkClick>
                        </a:rPr>
                        <a:t>AcceptTcpClient</a:t>
                      </a:r>
                      <a:r>
                        <a:rPr lang="en-US" sz="2000">
                          <a:solidFill>
                            <a:srgbClr val="000000"/>
                          </a:solidFill>
                          <a:latin typeface="Arial"/>
                          <a:ea typeface="Arial"/>
                          <a:cs typeface="Arial"/>
                          <a:sym typeface="Arial"/>
                        </a:rPr>
                        <a:t> </a:t>
                      </a:r>
                      <a:endParaRPr sz="2000">
                        <a:latin typeface="Arial"/>
                        <a:ea typeface="Arial"/>
                        <a:cs typeface="Arial"/>
                        <a:sym typeface="Arial"/>
                      </a:endParaRPr>
                    </a:p>
                  </a:txBody>
                  <a:tcPr marT="47625" marB="47625" marR="50175" marL="50175"/>
                </a:tc>
                <a:tc>
                  <a:txBody>
                    <a:bodyPr/>
                    <a:lstStyle/>
                    <a:p>
                      <a:pPr indent="0" lvl="0" marL="10160" marR="10160" rtl="0" algn="l">
                        <a:spcBef>
                          <a:spcPts val="0"/>
                        </a:spcBef>
                        <a:spcAft>
                          <a:spcPts val="0"/>
                        </a:spcAft>
                        <a:buNone/>
                      </a:pPr>
                      <a:r>
                        <a:rPr lang="en-US" sz="2000">
                          <a:solidFill>
                            <a:srgbClr val="000000"/>
                          </a:solidFill>
                          <a:latin typeface="Arial"/>
                          <a:ea typeface="Arial"/>
                          <a:cs typeface="Arial"/>
                          <a:sym typeface="Arial"/>
                        </a:rPr>
                        <a:t>Chấp nhận một yêu cầu kết nối đang chờ. (Ứng dụng sẽ dừng tại lệnh này cho đến khi nào có một kết nối đến)   </a:t>
                      </a:r>
                      <a:endParaRPr sz="2000">
                        <a:latin typeface="Arial"/>
                        <a:ea typeface="Arial"/>
                        <a:cs typeface="Arial"/>
                        <a:sym typeface="Arial"/>
                      </a:endParaRPr>
                    </a:p>
                  </a:txBody>
                  <a:tcPr marT="47625" marB="47625" marR="50175" marL="50175"/>
                </a:tc>
              </a:tr>
              <a:tr h="535700">
                <a:tc>
                  <a:txBody>
                    <a:bodyPr/>
                    <a:lstStyle/>
                    <a:p>
                      <a:pPr indent="0" lvl="0" marL="10160" marR="10160" rtl="0" algn="l">
                        <a:spcBef>
                          <a:spcPts val="0"/>
                        </a:spcBef>
                        <a:spcAft>
                          <a:spcPts val="0"/>
                        </a:spcAft>
                        <a:buNone/>
                      </a:pPr>
                      <a:r>
                        <a:rPr lang="en-US" sz="2000" u="sng">
                          <a:solidFill>
                            <a:srgbClr val="0000FF"/>
                          </a:solidFill>
                          <a:latin typeface="Arial"/>
                          <a:ea typeface="Arial"/>
                          <a:cs typeface="Arial"/>
                          <a:sym typeface="Arial"/>
                          <a:hlinkClick r:id="rId5">
                            <a:extLst>
                              <a:ext uri="{A12FA001-AC4F-418D-AE19-62706E023703}">
                                <ahyp:hlinkClr val="tx"/>
                              </a:ext>
                            </a:extLst>
                          </a:hlinkClick>
                        </a:rPr>
                        <a:t>Pending</a:t>
                      </a:r>
                      <a:r>
                        <a:rPr lang="en-US" sz="2000">
                          <a:solidFill>
                            <a:srgbClr val="000000"/>
                          </a:solidFill>
                          <a:latin typeface="Arial"/>
                          <a:ea typeface="Arial"/>
                          <a:cs typeface="Arial"/>
                          <a:sym typeface="Arial"/>
                        </a:rPr>
                        <a:t> </a:t>
                      </a:r>
                      <a:endParaRPr sz="2000">
                        <a:latin typeface="Arial"/>
                        <a:ea typeface="Arial"/>
                        <a:cs typeface="Arial"/>
                        <a:sym typeface="Arial"/>
                      </a:endParaRPr>
                    </a:p>
                  </a:txBody>
                  <a:tcPr marT="47625" marB="47625" marR="50175" marL="50175"/>
                </a:tc>
                <a:tc>
                  <a:txBody>
                    <a:bodyPr/>
                    <a:lstStyle/>
                    <a:p>
                      <a:pPr indent="0" lvl="0" marL="10160" marR="10160" rtl="0" algn="l">
                        <a:spcBef>
                          <a:spcPts val="0"/>
                        </a:spcBef>
                        <a:spcAft>
                          <a:spcPts val="0"/>
                        </a:spcAft>
                        <a:buNone/>
                      </a:pPr>
                      <a:r>
                        <a:rPr lang="en-US" sz="2000">
                          <a:solidFill>
                            <a:srgbClr val="000000"/>
                          </a:solidFill>
                          <a:latin typeface="Arial"/>
                          <a:ea typeface="Arial"/>
                          <a:cs typeface="Arial"/>
                          <a:sym typeface="Arial"/>
                        </a:rPr>
                        <a:t>Cho biết liệu có kết nối nào đang chờ đợi không? (True = có). </a:t>
                      </a:r>
                      <a:endParaRPr sz="2000">
                        <a:latin typeface="Arial"/>
                        <a:ea typeface="Arial"/>
                        <a:cs typeface="Arial"/>
                        <a:sym typeface="Arial"/>
                      </a:endParaRPr>
                    </a:p>
                  </a:txBody>
                  <a:tcPr marT="47625" marB="47625" marR="50175" marL="50175"/>
                </a:tc>
              </a:tr>
              <a:tr h="535700">
                <a:tc>
                  <a:txBody>
                    <a:bodyPr/>
                    <a:lstStyle/>
                    <a:p>
                      <a:pPr indent="0" lvl="0" marL="10160" marR="10160" rtl="0" algn="l">
                        <a:spcBef>
                          <a:spcPts val="0"/>
                        </a:spcBef>
                        <a:spcAft>
                          <a:spcPts val="0"/>
                        </a:spcAft>
                        <a:buNone/>
                      </a:pPr>
                      <a:r>
                        <a:rPr lang="en-US" sz="2000" u="sng">
                          <a:solidFill>
                            <a:srgbClr val="FF0000"/>
                          </a:solidFill>
                          <a:latin typeface="Arial"/>
                          <a:ea typeface="Arial"/>
                          <a:cs typeface="Arial"/>
                          <a:sym typeface="Arial"/>
                          <a:hlinkClick r:id="rId6">
                            <a:extLst>
                              <a:ext uri="{A12FA001-AC4F-418D-AE19-62706E023703}">
                                <ahyp:hlinkClr val="tx"/>
                              </a:ext>
                            </a:extLst>
                          </a:hlinkClick>
                        </a:rPr>
                        <a:t>Start</a:t>
                      </a:r>
                      <a:r>
                        <a:rPr lang="en-US" sz="2000">
                          <a:solidFill>
                            <a:srgbClr val="FF0000"/>
                          </a:solidFill>
                          <a:latin typeface="Arial"/>
                          <a:ea typeface="Arial"/>
                          <a:cs typeface="Arial"/>
                          <a:sym typeface="Arial"/>
                        </a:rPr>
                        <a:t> </a:t>
                      </a:r>
                      <a:endParaRPr sz="2000">
                        <a:latin typeface="Arial"/>
                        <a:ea typeface="Arial"/>
                        <a:cs typeface="Arial"/>
                        <a:sym typeface="Arial"/>
                      </a:endParaRPr>
                    </a:p>
                  </a:txBody>
                  <a:tcPr marT="47625" marB="47625" marR="50175" marL="50175"/>
                </a:tc>
                <a:tc>
                  <a:txBody>
                    <a:bodyPr/>
                    <a:lstStyle/>
                    <a:p>
                      <a:pPr indent="0" lvl="0" marL="10160" marR="10160" rtl="0" algn="l">
                        <a:spcBef>
                          <a:spcPts val="0"/>
                        </a:spcBef>
                        <a:spcAft>
                          <a:spcPts val="0"/>
                        </a:spcAft>
                        <a:buNone/>
                      </a:pPr>
                      <a:r>
                        <a:rPr lang="en-US" sz="2000">
                          <a:solidFill>
                            <a:schemeClr val="dk1"/>
                          </a:solidFill>
                          <a:latin typeface="Arial"/>
                          <a:ea typeface="Arial"/>
                          <a:cs typeface="Arial"/>
                          <a:sym typeface="Arial"/>
                        </a:rPr>
                        <a:t>Bắt đầu lắng nghe các yêu cầu kết nối. </a:t>
                      </a:r>
                      <a:endParaRPr/>
                    </a:p>
                  </a:txBody>
                  <a:tcPr marT="47625" marB="47625" marR="50175" marL="50175"/>
                </a:tc>
              </a:tr>
              <a:tr h="535700">
                <a:tc>
                  <a:txBody>
                    <a:bodyPr/>
                    <a:lstStyle/>
                    <a:p>
                      <a:pPr indent="0" lvl="0" marL="10160" marR="10160" rtl="0" algn="l">
                        <a:spcBef>
                          <a:spcPts val="0"/>
                        </a:spcBef>
                        <a:spcAft>
                          <a:spcPts val="0"/>
                        </a:spcAft>
                        <a:buNone/>
                      </a:pPr>
                      <a:r>
                        <a:rPr lang="en-US" sz="2000" u="sng">
                          <a:solidFill>
                            <a:srgbClr val="0000FF"/>
                          </a:solidFill>
                          <a:latin typeface="Arial"/>
                          <a:ea typeface="Arial"/>
                          <a:cs typeface="Arial"/>
                          <a:sym typeface="Arial"/>
                          <a:hlinkClick r:id="rId7">
                            <a:extLst>
                              <a:ext uri="{A12FA001-AC4F-418D-AE19-62706E023703}">
                                <ahyp:hlinkClr val="tx"/>
                              </a:ext>
                            </a:extLst>
                          </a:hlinkClick>
                        </a:rPr>
                        <a:t>Stop</a:t>
                      </a:r>
                      <a:r>
                        <a:rPr lang="en-US" sz="2000">
                          <a:solidFill>
                            <a:srgbClr val="000000"/>
                          </a:solidFill>
                          <a:latin typeface="Arial"/>
                          <a:ea typeface="Arial"/>
                          <a:cs typeface="Arial"/>
                          <a:sym typeface="Arial"/>
                        </a:rPr>
                        <a:t> </a:t>
                      </a:r>
                      <a:endParaRPr sz="2000">
                        <a:latin typeface="Arial"/>
                        <a:ea typeface="Arial"/>
                        <a:cs typeface="Arial"/>
                        <a:sym typeface="Arial"/>
                      </a:endParaRPr>
                    </a:p>
                  </a:txBody>
                  <a:tcPr marT="47625" marB="47625" marR="50175" marL="50175"/>
                </a:tc>
                <a:tc>
                  <a:txBody>
                    <a:bodyPr/>
                    <a:lstStyle/>
                    <a:p>
                      <a:pPr indent="0" lvl="0" marL="10160" marR="10160" rtl="0" algn="l">
                        <a:spcBef>
                          <a:spcPts val="0"/>
                        </a:spcBef>
                        <a:spcAft>
                          <a:spcPts val="0"/>
                        </a:spcAft>
                        <a:buNone/>
                      </a:pPr>
                      <a:r>
                        <a:rPr lang="en-US" sz="2000">
                          <a:solidFill>
                            <a:srgbClr val="000000"/>
                          </a:solidFill>
                          <a:latin typeface="Arial"/>
                          <a:ea typeface="Arial"/>
                          <a:cs typeface="Arial"/>
                          <a:sym typeface="Arial"/>
                        </a:rPr>
                        <a:t>Dừng việc nghe. </a:t>
                      </a:r>
                      <a:endParaRPr sz="2000">
                        <a:latin typeface="Arial"/>
                        <a:ea typeface="Arial"/>
                        <a:cs typeface="Arial"/>
                        <a:sym typeface="Arial"/>
                      </a:endParaRPr>
                    </a:p>
                  </a:txBody>
                  <a:tcPr marT="47625" marB="47625" marR="50175" marL="50175"/>
                </a:tc>
              </a:tr>
            </a:tbl>
          </a:graphicData>
        </a:graphic>
      </p:graphicFrame>
      <p:sp>
        <p:nvSpPr>
          <p:cNvPr id="887" name="Google Shape;887;p8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888" name="Google Shape;888;p8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889" name="Google Shape;889;p8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8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Lớp TCPClient: ví dụ xây dựng một ứng dụng Server đơn giản</a:t>
            </a:r>
            <a:endParaRPr/>
          </a:p>
        </p:txBody>
      </p:sp>
      <p:sp>
        <p:nvSpPr>
          <p:cNvPr id="895" name="Google Shape;895;p8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chemeClr val="dk1"/>
              </a:buClr>
              <a:buSzPct val="100000"/>
              <a:buNone/>
            </a:pPr>
            <a:r>
              <a:rPr lang="en-US"/>
              <a:t>Using System.Net.Sockets</a:t>
            </a:r>
            <a:endParaRPr/>
          </a:p>
          <a:p>
            <a:pPr indent="0" lvl="0" marL="0" rtl="0" algn="l">
              <a:spcBef>
                <a:spcPts val="544"/>
              </a:spcBef>
              <a:spcAft>
                <a:spcPts val="0"/>
              </a:spcAft>
              <a:buClr>
                <a:schemeClr val="dk1"/>
              </a:buClr>
              <a:buSzPct val="100000"/>
              <a:buNone/>
            </a:pPr>
            <a:r>
              <a:rPr lang="en-US"/>
              <a:t>Using System.Net</a:t>
            </a:r>
            <a:endParaRPr/>
          </a:p>
          <a:p>
            <a:pPr indent="0" lvl="0" marL="0" rtl="0" algn="l">
              <a:spcBef>
                <a:spcPts val="544"/>
              </a:spcBef>
              <a:spcAft>
                <a:spcPts val="0"/>
              </a:spcAft>
              <a:buClr>
                <a:schemeClr val="dk1"/>
              </a:buClr>
              <a:buSzPct val="100000"/>
              <a:buNone/>
            </a:pPr>
            <a:r>
              <a:rPr lang="en-US"/>
              <a:t>Using System.IO</a:t>
            </a:r>
            <a:endParaRPr/>
          </a:p>
          <a:p>
            <a:pPr indent="0" lvl="0" marL="0" rtl="0" algn="l">
              <a:spcBef>
                <a:spcPts val="544"/>
              </a:spcBef>
              <a:spcAft>
                <a:spcPts val="0"/>
              </a:spcAft>
              <a:buClr>
                <a:schemeClr val="dk1"/>
              </a:buClr>
              <a:buSzPct val="100000"/>
              <a:buNone/>
            </a:pPr>
            <a:r>
              <a:rPr lang="en-US"/>
              <a:t>Using System.Threading</a:t>
            </a:r>
            <a:endParaRPr/>
          </a:p>
          <a:p>
            <a:pPr indent="0" lvl="0" marL="0" rtl="0" algn="l">
              <a:spcBef>
                <a:spcPts val="544"/>
              </a:spcBef>
              <a:spcAft>
                <a:spcPts val="0"/>
              </a:spcAft>
              <a:buClr>
                <a:schemeClr val="dk1"/>
              </a:buClr>
              <a:buSzPct val="100000"/>
              <a:buNone/>
            </a:pPr>
            <a:r>
              <a:rPr lang="en-US"/>
              <a:t>Public Class frmServer: Form {</a:t>
            </a:r>
            <a:endParaRPr/>
          </a:p>
          <a:p>
            <a:pPr indent="0" lvl="0" marL="0" rtl="0" algn="l">
              <a:spcBef>
                <a:spcPts val="544"/>
              </a:spcBef>
              <a:spcAft>
                <a:spcPts val="0"/>
              </a:spcAft>
              <a:buClr>
                <a:schemeClr val="dk1"/>
              </a:buClr>
              <a:buSzPct val="100000"/>
              <a:buNone/>
            </a:pPr>
            <a:r>
              <a:rPr lang="en-US"/>
              <a:t>	TcpListener TCPServer = new TcpListener(21);</a:t>
            </a:r>
            <a:endParaRPr/>
          </a:p>
          <a:p>
            <a:pPr indent="0" lvl="0" marL="0" rtl="0" algn="l">
              <a:spcBef>
                <a:spcPts val="544"/>
              </a:spcBef>
              <a:spcAft>
                <a:spcPts val="0"/>
              </a:spcAft>
              <a:buClr>
                <a:schemeClr val="dk1"/>
              </a:buClr>
              <a:buSzPct val="100000"/>
              <a:buNone/>
            </a:pPr>
            <a:r>
              <a:rPr lang="en-US"/>
              <a:t>	boolean Thoat;</a:t>
            </a:r>
            <a:endParaRPr/>
          </a:p>
          <a:p>
            <a:pPr indent="0" lvl="0" marL="0" rtl="0" algn="l">
              <a:spcBef>
                <a:spcPts val="544"/>
              </a:spcBef>
              <a:spcAft>
                <a:spcPts val="0"/>
              </a:spcAft>
              <a:buClr>
                <a:schemeClr val="dk1"/>
              </a:buClr>
              <a:buSzPct val="100000"/>
              <a:buNone/>
            </a:pPr>
            <a:r>
              <a:rPr lang="en-US"/>
              <a:t>	TcpClient[] Clients = new TcpClient[100]; </a:t>
            </a:r>
            <a:endParaRPr/>
          </a:p>
          <a:p>
            <a:pPr indent="0" lvl="0" marL="0" rtl="0" algn="l">
              <a:spcBef>
                <a:spcPts val="544"/>
              </a:spcBef>
              <a:spcAft>
                <a:spcPts val="0"/>
              </a:spcAft>
              <a:buClr>
                <a:schemeClr val="dk1"/>
              </a:buClr>
              <a:buSzPct val="100000"/>
              <a:buNone/>
            </a:pPr>
            <a:r>
              <a:rPr lang="en-US"/>
              <a:t>	int CurrClient = 0;</a:t>
            </a:r>
            <a:endParaRPr/>
          </a:p>
          <a:p>
            <a:pPr indent="0" lvl="0" marL="0" rtl="0" algn="l">
              <a:spcBef>
                <a:spcPts val="544"/>
              </a:spcBef>
              <a:spcAft>
                <a:spcPts val="0"/>
              </a:spcAft>
              <a:buClr>
                <a:schemeClr val="dk1"/>
              </a:buClr>
              <a:buSzPct val="100000"/>
              <a:buNone/>
            </a:pPr>
            <a:r>
              <a:rPr lang="en-US"/>
              <a:t>	</a:t>
            </a:r>
            <a:endParaRPr/>
          </a:p>
        </p:txBody>
      </p:sp>
      <p:sp>
        <p:nvSpPr>
          <p:cNvPr id="896" name="Google Shape;896;p8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897" name="Google Shape;897;p8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898" name="Google Shape;898;p8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Địa chỉ và cổng: cách giải quyết</a:t>
            </a:r>
            <a:endParaRPr/>
          </a:p>
        </p:txBody>
      </p:sp>
      <p:sp>
        <p:nvSpPr>
          <p:cNvPr id="160" name="Google Shape;160;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Khi ứng dụng trên máy A muốn gửi cho ứng dụng nào trên máy B thì chỉ việc điền thêm số hiệu cổng (vào trường RemotePort) vào gói tin cần gửi. </a:t>
            </a:r>
            <a:endParaRPr/>
          </a:p>
          <a:p>
            <a:pPr indent="-342900" lvl="0" marL="342900" rtl="0" algn="l">
              <a:spcBef>
                <a:spcPts val="592"/>
              </a:spcBef>
              <a:spcAft>
                <a:spcPts val="0"/>
              </a:spcAft>
              <a:buClr>
                <a:schemeClr val="dk1"/>
              </a:buClr>
              <a:buSzPct val="100000"/>
              <a:buChar char="•"/>
            </a:pPr>
            <a:r>
              <a:rPr lang="en-US"/>
              <a:t>Trên máy B, các ứng dụng chỉ việc kiểm tra giá trị cổng trên mỗi gói tin xem có trùng với số hiệu cổng của mình (đã được gán – chính là giá trị LocalPort) hay không? Nếu bằng thì xử lý, trái lại thì không làm gì (vì không phải là của mình).</a:t>
            </a:r>
            <a:endParaRPr/>
          </a:p>
        </p:txBody>
      </p:sp>
      <p:sp>
        <p:nvSpPr>
          <p:cNvPr id="161" name="Google Shape;161;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162" name="Google Shape;162;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163" name="Google Shape;163;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9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Lớp TCPClient: ví dụ xây dựng một ứng dụng Server đơn giản</a:t>
            </a:r>
            <a:endParaRPr/>
          </a:p>
        </p:txBody>
      </p:sp>
      <p:sp>
        <p:nvSpPr>
          <p:cNvPr id="904" name="Google Shape;904;p90"/>
          <p:cNvSpPr txBox="1"/>
          <p:nvPr>
            <p:ph idx="1" type="body"/>
          </p:nvPr>
        </p:nvSpPr>
        <p:spPr>
          <a:xfrm>
            <a:off x="457200" y="1600201"/>
            <a:ext cx="8229600" cy="475615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3200"/>
              <a:buNone/>
            </a:pPr>
            <a:r>
              <a:rPr lang="en-US"/>
              <a:t>Void Xử_Lý_Kết_Nối() </a:t>
            </a:r>
            <a:endParaRPr/>
          </a:p>
          <a:p>
            <a:pPr indent="0" lvl="0" marL="0" rtl="0" algn="l">
              <a:spcBef>
                <a:spcPts val="640"/>
              </a:spcBef>
              <a:spcAft>
                <a:spcPts val="0"/>
              </a:spcAft>
              <a:buClr>
                <a:schemeClr val="dk1"/>
              </a:buClr>
              <a:buSzPts val="3200"/>
              <a:buNone/>
            </a:pPr>
            <a:r>
              <a:rPr lang="en-US"/>
              <a:t>{</a:t>
            </a:r>
            <a:endParaRPr/>
          </a:p>
          <a:p>
            <a:pPr indent="0" lvl="0" marL="0" rtl="0" algn="l">
              <a:spcBef>
                <a:spcPts val="640"/>
              </a:spcBef>
              <a:spcAft>
                <a:spcPts val="0"/>
              </a:spcAft>
              <a:buClr>
                <a:schemeClr val="dk1"/>
              </a:buClr>
              <a:buSzPts val="3200"/>
              <a:buNone/>
            </a:pPr>
            <a:r>
              <a:rPr lang="en-US"/>
              <a:t> int lastClient = currentClient - 1;</a:t>
            </a:r>
            <a:endParaRPr/>
          </a:p>
          <a:p>
            <a:pPr indent="0" lvl="0" marL="0" rtl="0" algn="l">
              <a:spcBef>
                <a:spcPts val="640"/>
              </a:spcBef>
              <a:spcAft>
                <a:spcPts val="0"/>
              </a:spcAft>
              <a:buClr>
                <a:schemeClr val="dk1"/>
              </a:buClr>
              <a:buSzPts val="3200"/>
              <a:buNone/>
            </a:pPr>
            <a:r>
              <a:rPr lang="en-US"/>
              <a:t> TcpClient conn = Clients[lastClient];</a:t>
            </a:r>
            <a:endParaRPr/>
          </a:p>
          <a:p>
            <a:pPr indent="0" lvl="0" marL="0" rtl="0" algn="l">
              <a:spcBef>
                <a:spcPts val="640"/>
              </a:spcBef>
              <a:spcAft>
                <a:spcPts val="0"/>
              </a:spcAft>
              <a:buClr>
                <a:schemeClr val="dk1"/>
              </a:buClr>
              <a:buSzPts val="3200"/>
              <a:buNone/>
            </a:pPr>
            <a:r>
              <a:rPr lang="en-US"/>
              <a:t> StreamReader doc = new     	StreamReader(conn.GetStream());</a:t>
            </a:r>
            <a:endParaRPr/>
          </a:p>
          <a:p>
            <a:pPr indent="0" lvl="0" marL="0" rtl="0" algn="l">
              <a:spcBef>
                <a:spcPts val="640"/>
              </a:spcBef>
              <a:spcAft>
                <a:spcPts val="0"/>
              </a:spcAft>
              <a:buClr>
                <a:schemeClr val="dk1"/>
              </a:buClr>
              <a:buSzPts val="3200"/>
              <a:buNone/>
            </a:pPr>
            <a:r>
              <a:rPr lang="en-US"/>
              <a:t> StreamWriter writer = new 	StreamWriter(conn.GetStream());</a:t>
            </a:r>
            <a:endParaRPr/>
          </a:p>
          <a:p>
            <a:pPr indent="0" lvl="0" marL="0" rtl="0" algn="l">
              <a:spcBef>
                <a:spcPts val="640"/>
              </a:spcBef>
              <a:spcAft>
                <a:spcPts val="0"/>
              </a:spcAft>
              <a:buClr>
                <a:schemeClr val="dk1"/>
              </a:buClr>
              <a:buSzPts val="3200"/>
              <a:buNone/>
            </a:pPr>
            <a:r>
              <a:rPr lang="en-US"/>
              <a:t>string s = "";</a:t>
            </a:r>
            <a:endParaRPr/>
          </a:p>
        </p:txBody>
      </p:sp>
      <p:sp>
        <p:nvSpPr>
          <p:cNvPr id="905" name="Google Shape;905;p9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906" name="Google Shape;906;p9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907" name="Google Shape;907;p9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9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Lớp TCPClient: ví dụ xây dựng một ứng dụng Server đơn giản</a:t>
            </a:r>
            <a:endParaRPr/>
          </a:p>
        </p:txBody>
      </p:sp>
      <p:sp>
        <p:nvSpPr>
          <p:cNvPr id="913" name="Google Shape;913;p9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Clr>
                <a:schemeClr val="dk1"/>
              </a:buClr>
              <a:buSzPct val="100000"/>
              <a:buNone/>
            </a:pPr>
            <a:r>
              <a:rPr lang="en-US"/>
              <a:t>	while (!thoat)</a:t>
            </a:r>
            <a:endParaRPr/>
          </a:p>
          <a:p>
            <a:pPr indent="0" lvl="0" marL="0" rtl="0" algn="l">
              <a:spcBef>
                <a:spcPts val="448"/>
              </a:spcBef>
              <a:spcAft>
                <a:spcPts val="0"/>
              </a:spcAft>
              <a:buClr>
                <a:schemeClr val="dk1"/>
              </a:buClr>
              <a:buSzPct val="100000"/>
              <a:buNone/>
            </a:pPr>
            <a:r>
              <a:rPr lang="en-US"/>
              <a:t>            {</a:t>
            </a:r>
            <a:endParaRPr/>
          </a:p>
          <a:p>
            <a:pPr indent="0" lvl="0" marL="0" rtl="0" algn="l">
              <a:spcBef>
                <a:spcPts val="448"/>
              </a:spcBef>
              <a:spcAft>
                <a:spcPts val="0"/>
              </a:spcAft>
              <a:buClr>
                <a:schemeClr val="dk1"/>
              </a:buClr>
              <a:buSzPct val="100000"/>
              <a:buNone/>
            </a:pPr>
            <a:r>
              <a:rPr lang="en-US"/>
              <a:t>                Application.DoEvents();</a:t>
            </a:r>
            <a:endParaRPr/>
          </a:p>
          <a:p>
            <a:pPr indent="0" lvl="0" marL="0" rtl="0" algn="l">
              <a:spcBef>
                <a:spcPts val="448"/>
              </a:spcBef>
              <a:spcAft>
                <a:spcPts val="0"/>
              </a:spcAft>
              <a:buClr>
                <a:schemeClr val="dk1"/>
              </a:buClr>
              <a:buSzPct val="100000"/>
              <a:buNone/>
            </a:pPr>
            <a:r>
              <a:rPr lang="en-US"/>
              <a:t>                if (doc.EndOfStream == false)</a:t>
            </a:r>
            <a:endParaRPr/>
          </a:p>
          <a:p>
            <a:pPr indent="0" lvl="0" marL="0" rtl="0" algn="l">
              <a:spcBef>
                <a:spcPts val="448"/>
              </a:spcBef>
              <a:spcAft>
                <a:spcPts val="0"/>
              </a:spcAft>
              <a:buClr>
                <a:schemeClr val="dk1"/>
              </a:buClr>
              <a:buSzPct val="100000"/>
              <a:buNone/>
            </a:pPr>
            <a:r>
              <a:rPr lang="en-US"/>
              <a:t>                {</a:t>
            </a:r>
            <a:endParaRPr/>
          </a:p>
          <a:p>
            <a:pPr indent="0" lvl="0" marL="0" rtl="0" algn="l">
              <a:spcBef>
                <a:spcPts val="448"/>
              </a:spcBef>
              <a:spcAft>
                <a:spcPts val="0"/>
              </a:spcAft>
              <a:buClr>
                <a:schemeClr val="dk1"/>
              </a:buClr>
              <a:buSzPct val="100000"/>
              <a:buNone/>
            </a:pPr>
            <a:r>
              <a:rPr lang="en-US"/>
              <a:t>                    s = doc.ReadLine();</a:t>
            </a:r>
            <a:endParaRPr/>
          </a:p>
          <a:p>
            <a:pPr indent="0" lvl="0" marL="0" rtl="0" algn="l">
              <a:spcBef>
                <a:spcPts val="448"/>
              </a:spcBef>
              <a:spcAft>
                <a:spcPts val="0"/>
              </a:spcAft>
              <a:buClr>
                <a:schemeClr val="dk1"/>
              </a:buClr>
              <a:buSzPct val="100000"/>
              <a:buNone/>
            </a:pPr>
            <a:r>
              <a:rPr lang="en-US"/>
              <a:t>                    // Xử lý in hoa tất chuỗi gửi tới vả gửi về                   </a:t>
            </a:r>
            <a:endParaRPr/>
          </a:p>
          <a:p>
            <a:pPr indent="0" lvl="0" marL="0" rtl="0" algn="l">
              <a:spcBef>
                <a:spcPts val="448"/>
              </a:spcBef>
              <a:spcAft>
                <a:spcPts val="0"/>
              </a:spcAft>
              <a:buClr>
                <a:schemeClr val="dk1"/>
              </a:buClr>
              <a:buSzPct val="100000"/>
              <a:buNone/>
            </a:pPr>
            <a:r>
              <a:rPr lang="en-US"/>
              <a:t>                    ghi.WriteLine(s.ToUpper());</a:t>
            </a:r>
            <a:endParaRPr/>
          </a:p>
          <a:p>
            <a:pPr indent="0" lvl="0" marL="0" rtl="0" algn="l">
              <a:spcBef>
                <a:spcPts val="448"/>
              </a:spcBef>
              <a:spcAft>
                <a:spcPts val="0"/>
              </a:spcAft>
              <a:buClr>
                <a:schemeClr val="dk1"/>
              </a:buClr>
              <a:buSzPct val="100000"/>
              <a:buNone/>
            </a:pPr>
            <a:r>
              <a:rPr lang="en-US"/>
              <a:t>                    ghi.Flush();</a:t>
            </a:r>
            <a:endParaRPr/>
          </a:p>
          <a:p>
            <a:pPr indent="0" lvl="0" marL="0" rtl="0" algn="l">
              <a:spcBef>
                <a:spcPts val="448"/>
              </a:spcBef>
              <a:spcAft>
                <a:spcPts val="0"/>
              </a:spcAft>
              <a:buClr>
                <a:schemeClr val="dk1"/>
              </a:buClr>
              <a:buSzPct val="100000"/>
              <a:buNone/>
            </a:pPr>
            <a:r>
              <a:rPr lang="en-US"/>
              <a:t>                }</a:t>
            </a:r>
            <a:endParaRPr/>
          </a:p>
          <a:p>
            <a:pPr indent="0" lvl="0" marL="0" rtl="0" algn="l">
              <a:spcBef>
                <a:spcPts val="448"/>
              </a:spcBef>
              <a:spcAft>
                <a:spcPts val="0"/>
              </a:spcAft>
              <a:buClr>
                <a:schemeClr val="dk1"/>
              </a:buClr>
              <a:buSzPct val="100000"/>
              <a:buNone/>
            </a:pPr>
            <a:r>
              <a:rPr lang="en-US"/>
              <a:t>            } </a:t>
            </a:r>
            <a:endParaRPr/>
          </a:p>
          <a:p>
            <a:pPr indent="0" lvl="0" marL="0" rtl="0" algn="l">
              <a:spcBef>
                <a:spcPts val="448"/>
              </a:spcBef>
              <a:spcAft>
                <a:spcPts val="0"/>
              </a:spcAft>
              <a:buClr>
                <a:schemeClr val="dk1"/>
              </a:buClr>
              <a:buSzPct val="100000"/>
              <a:buNone/>
            </a:pPr>
            <a:r>
              <a:rPr lang="en-US"/>
              <a:t>}</a:t>
            </a:r>
            <a:endParaRPr/>
          </a:p>
        </p:txBody>
      </p:sp>
      <p:sp>
        <p:nvSpPr>
          <p:cNvPr id="914" name="Google Shape;914;p9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915" name="Google Shape;915;p9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916" name="Google Shape;916;p9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9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Lớp TCPClient: ví dụ xây dựng một ứng dụng Server đơn giản</a:t>
            </a:r>
            <a:endParaRPr/>
          </a:p>
        </p:txBody>
      </p:sp>
      <p:sp>
        <p:nvSpPr>
          <p:cNvPr id="922" name="Google Shape;922;p9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Clr>
                <a:schemeClr val="dk1"/>
              </a:buClr>
              <a:buSzPct val="100000"/>
              <a:buNone/>
            </a:pPr>
            <a:r>
              <a:rPr lang="en-US"/>
              <a:t>Void Nghe_Kết_Nối() </a:t>
            </a:r>
            <a:endParaRPr/>
          </a:p>
          <a:p>
            <a:pPr indent="0" lvl="0" marL="0" rtl="0" algn="l">
              <a:spcBef>
                <a:spcPts val="448"/>
              </a:spcBef>
              <a:spcAft>
                <a:spcPts val="0"/>
              </a:spcAft>
              <a:buClr>
                <a:schemeClr val="dk1"/>
              </a:buClr>
              <a:buSzPct val="100000"/>
              <a:buNone/>
            </a:pPr>
            <a:r>
              <a:rPr lang="en-US"/>
              <a:t>{</a:t>
            </a:r>
            <a:endParaRPr/>
          </a:p>
          <a:p>
            <a:pPr indent="0" lvl="0" marL="0" rtl="0" algn="l">
              <a:spcBef>
                <a:spcPts val="448"/>
              </a:spcBef>
              <a:spcAft>
                <a:spcPts val="0"/>
              </a:spcAft>
              <a:buClr>
                <a:schemeClr val="dk1"/>
              </a:buClr>
              <a:buSzPct val="100000"/>
              <a:buNone/>
            </a:pPr>
            <a:r>
              <a:rPr lang="en-US"/>
              <a:t>      While(thoat == false)</a:t>
            </a:r>
            <a:endParaRPr/>
          </a:p>
          <a:p>
            <a:pPr indent="0" lvl="0" marL="0" rtl="0" algn="l">
              <a:spcBef>
                <a:spcPts val="448"/>
              </a:spcBef>
              <a:spcAft>
                <a:spcPts val="0"/>
              </a:spcAft>
              <a:buClr>
                <a:schemeClr val="dk1"/>
              </a:buClr>
              <a:buSzPct val="100000"/>
              <a:buNone/>
            </a:pPr>
            <a:r>
              <a:rPr lang="en-US"/>
              <a:t>      {</a:t>
            </a:r>
            <a:endParaRPr/>
          </a:p>
          <a:p>
            <a:pPr indent="0" lvl="0" marL="0" rtl="0" algn="l">
              <a:spcBef>
                <a:spcPts val="448"/>
              </a:spcBef>
              <a:spcAft>
                <a:spcPts val="0"/>
              </a:spcAft>
              <a:buClr>
                <a:schemeClr val="dk1"/>
              </a:buClr>
              <a:buSzPct val="100000"/>
              <a:buNone/>
            </a:pPr>
            <a:r>
              <a:rPr lang="en-US"/>
              <a:t>           Clients[currentClient] = TCPServer.AcceptTcpClient();</a:t>
            </a:r>
            <a:endParaRPr/>
          </a:p>
          <a:p>
            <a:pPr indent="0" lvl="0" marL="0" rtl="0" algn="l">
              <a:spcBef>
                <a:spcPts val="448"/>
              </a:spcBef>
              <a:spcAft>
                <a:spcPts val="0"/>
              </a:spcAft>
              <a:buClr>
                <a:schemeClr val="dk1"/>
              </a:buClr>
              <a:buSzPct val="100000"/>
              <a:buNone/>
            </a:pPr>
            <a:r>
              <a:rPr lang="en-US"/>
              <a:t>           currentClient += 1;</a:t>
            </a:r>
            <a:endParaRPr/>
          </a:p>
          <a:p>
            <a:pPr indent="0" lvl="0" marL="0" rtl="0" algn="l">
              <a:spcBef>
                <a:spcPts val="448"/>
              </a:spcBef>
              <a:spcAft>
                <a:spcPts val="0"/>
              </a:spcAft>
              <a:buClr>
                <a:schemeClr val="dk1"/>
              </a:buClr>
              <a:buSzPct val="100000"/>
              <a:buNone/>
            </a:pPr>
            <a:r>
              <a:rPr lang="en-US"/>
              <a:t>MessageBox.Show("Đã có " + currentClient + " kết nối !");</a:t>
            </a:r>
            <a:endParaRPr/>
          </a:p>
          <a:p>
            <a:pPr indent="0" lvl="0" marL="0" rtl="0" algn="l">
              <a:spcBef>
                <a:spcPts val="448"/>
              </a:spcBef>
              <a:spcAft>
                <a:spcPts val="0"/>
              </a:spcAft>
              <a:buClr>
                <a:schemeClr val="dk1"/>
              </a:buClr>
              <a:buSzPct val="100000"/>
              <a:buNone/>
            </a:pPr>
            <a:r>
              <a:rPr lang="en-US"/>
              <a:t>           Thread th = new Thread(new 								ThreadStart(Xử_Lý_Kết_Nối));</a:t>
            </a:r>
            <a:endParaRPr/>
          </a:p>
          <a:p>
            <a:pPr indent="0" lvl="0" marL="0" rtl="0" algn="l">
              <a:spcBef>
                <a:spcPts val="448"/>
              </a:spcBef>
              <a:spcAft>
                <a:spcPts val="0"/>
              </a:spcAft>
              <a:buClr>
                <a:schemeClr val="dk1"/>
              </a:buClr>
              <a:buSzPct val="100000"/>
              <a:buNone/>
            </a:pPr>
            <a:r>
              <a:rPr lang="en-US"/>
              <a:t>	th.Start();</a:t>
            </a:r>
            <a:endParaRPr/>
          </a:p>
          <a:p>
            <a:pPr indent="0" lvl="0" marL="0" rtl="0" algn="l">
              <a:spcBef>
                <a:spcPts val="448"/>
              </a:spcBef>
              <a:spcAft>
                <a:spcPts val="0"/>
              </a:spcAft>
              <a:buClr>
                <a:schemeClr val="dk1"/>
              </a:buClr>
              <a:buSzPct val="100000"/>
              <a:buNone/>
            </a:pPr>
            <a:r>
              <a:rPr lang="en-US"/>
              <a:t>       }</a:t>
            </a:r>
            <a:endParaRPr/>
          </a:p>
          <a:p>
            <a:pPr indent="0" lvl="0" marL="0" rtl="0" algn="l">
              <a:spcBef>
                <a:spcPts val="448"/>
              </a:spcBef>
              <a:spcAft>
                <a:spcPts val="0"/>
              </a:spcAft>
              <a:buClr>
                <a:schemeClr val="dk1"/>
              </a:buClr>
              <a:buSzPct val="100000"/>
              <a:buNone/>
            </a:pPr>
            <a:r>
              <a:t/>
            </a:r>
            <a:endParaRPr/>
          </a:p>
          <a:p>
            <a:pPr indent="0" lvl="0" marL="0" rtl="0" algn="l">
              <a:spcBef>
                <a:spcPts val="448"/>
              </a:spcBef>
              <a:spcAft>
                <a:spcPts val="0"/>
              </a:spcAft>
              <a:buClr>
                <a:schemeClr val="dk1"/>
              </a:buClr>
              <a:buSzPct val="100000"/>
              <a:buNone/>
            </a:pPr>
            <a:r>
              <a:rPr lang="en-US"/>
              <a:t>}</a:t>
            </a:r>
            <a:endParaRPr/>
          </a:p>
          <a:p>
            <a:pPr indent="0" lvl="0" marL="0" rtl="0" algn="l">
              <a:spcBef>
                <a:spcPts val="448"/>
              </a:spcBef>
              <a:spcAft>
                <a:spcPts val="0"/>
              </a:spcAft>
              <a:buClr>
                <a:schemeClr val="dk1"/>
              </a:buClr>
              <a:buSzPct val="100000"/>
              <a:buNone/>
            </a:pPr>
            <a:r>
              <a:t/>
            </a:r>
            <a:endParaRPr/>
          </a:p>
        </p:txBody>
      </p:sp>
      <p:sp>
        <p:nvSpPr>
          <p:cNvPr id="923" name="Google Shape;923;p9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924" name="Google Shape;924;p9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925" name="Google Shape;925;p9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9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Lớp TCPClient: ví dụ xây dựng một ứng dụng Server đơn giản</a:t>
            </a:r>
            <a:endParaRPr/>
          </a:p>
        </p:txBody>
      </p:sp>
      <p:sp>
        <p:nvSpPr>
          <p:cNvPr id="931" name="Google Shape;931;p9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Clr>
                <a:schemeClr val="dk1"/>
              </a:buClr>
              <a:buSzPct val="100000"/>
              <a:buNone/>
            </a:pPr>
            <a:r>
              <a:rPr lang="en-US"/>
              <a:t>Private void frmServer _FormClosing(object sender, FormClosingEventArgs e)</a:t>
            </a:r>
            <a:endParaRPr/>
          </a:p>
          <a:p>
            <a:pPr indent="0" lvl="0" marL="0" rtl="0" algn="l">
              <a:spcBef>
                <a:spcPts val="496"/>
              </a:spcBef>
              <a:spcAft>
                <a:spcPts val="0"/>
              </a:spcAft>
              <a:buClr>
                <a:schemeClr val="dk1"/>
              </a:buClr>
              <a:buSzPct val="100000"/>
              <a:buNone/>
            </a:pPr>
            <a:r>
              <a:rPr lang="en-US"/>
              <a:t>{</a:t>
            </a:r>
            <a:endParaRPr/>
          </a:p>
          <a:p>
            <a:pPr indent="0" lvl="0" marL="0" rtl="0" algn="l">
              <a:spcBef>
                <a:spcPts val="496"/>
              </a:spcBef>
              <a:spcAft>
                <a:spcPts val="0"/>
              </a:spcAft>
              <a:buClr>
                <a:schemeClr val="dk1"/>
              </a:buClr>
              <a:buSzPct val="100000"/>
              <a:buNone/>
            </a:pPr>
            <a:r>
              <a:rPr lang="en-US"/>
              <a:t>    thoat = false;</a:t>
            </a:r>
            <a:endParaRPr/>
          </a:p>
          <a:p>
            <a:pPr indent="0" lvl="0" marL="0" rtl="0" algn="l">
              <a:spcBef>
                <a:spcPts val="496"/>
              </a:spcBef>
              <a:spcAft>
                <a:spcPts val="0"/>
              </a:spcAft>
              <a:buClr>
                <a:schemeClr val="dk1"/>
              </a:buClr>
              <a:buSzPct val="100000"/>
              <a:buNone/>
            </a:pPr>
            <a:r>
              <a:rPr lang="en-US"/>
              <a:t>}</a:t>
            </a:r>
            <a:endParaRPr/>
          </a:p>
          <a:p>
            <a:pPr indent="0" lvl="0" marL="0" rtl="0" algn="l">
              <a:spcBef>
                <a:spcPts val="496"/>
              </a:spcBef>
              <a:spcAft>
                <a:spcPts val="0"/>
              </a:spcAft>
              <a:buClr>
                <a:schemeClr val="dk1"/>
              </a:buClr>
              <a:buSzPct val="100000"/>
              <a:buNone/>
            </a:pPr>
            <a:r>
              <a:t/>
            </a:r>
            <a:endParaRPr/>
          </a:p>
          <a:p>
            <a:pPr indent="0" lvl="0" marL="0" rtl="0" algn="l">
              <a:spcBef>
                <a:spcPts val="496"/>
              </a:spcBef>
              <a:spcAft>
                <a:spcPts val="0"/>
              </a:spcAft>
              <a:buClr>
                <a:schemeClr val="dk1"/>
              </a:buClr>
              <a:buSzPct val="100000"/>
              <a:buNone/>
            </a:pPr>
            <a:r>
              <a:rPr lang="en-US"/>
              <a:t>Private Sub Form1_Load (object sender, EventArgs e) </a:t>
            </a:r>
            <a:endParaRPr/>
          </a:p>
          <a:p>
            <a:pPr indent="0" lvl="0" marL="0" rtl="0" algn="l">
              <a:spcBef>
                <a:spcPts val="496"/>
              </a:spcBef>
              <a:spcAft>
                <a:spcPts val="0"/>
              </a:spcAft>
              <a:buClr>
                <a:schemeClr val="dk1"/>
              </a:buClr>
              <a:buSzPct val="100000"/>
              <a:buNone/>
            </a:pPr>
            <a:r>
              <a:rPr lang="en-US"/>
              <a:t>    { </a:t>
            </a:r>
            <a:endParaRPr/>
          </a:p>
          <a:p>
            <a:pPr indent="0" lvl="0" marL="0" rtl="0" algn="l">
              <a:spcBef>
                <a:spcPts val="496"/>
              </a:spcBef>
              <a:spcAft>
                <a:spcPts val="0"/>
              </a:spcAft>
              <a:buClr>
                <a:schemeClr val="dk1"/>
              </a:buClr>
              <a:buSzPct val="100000"/>
              <a:buNone/>
            </a:pPr>
            <a:r>
              <a:rPr lang="en-US"/>
              <a:t>	TCPServer.Start();</a:t>
            </a:r>
            <a:endParaRPr/>
          </a:p>
          <a:p>
            <a:pPr indent="0" lvl="1" marL="400050" rtl="0" algn="l">
              <a:spcBef>
                <a:spcPts val="434"/>
              </a:spcBef>
              <a:spcAft>
                <a:spcPts val="0"/>
              </a:spcAft>
              <a:buClr>
                <a:schemeClr val="dk1"/>
              </a:buClr>
              <a:buSzPct val="100000"/>
              <a:buNone/>
            </a:pPr>
            <a:r>
              <a:rPr lang="en-US"/>
              <a:t>	Nghe_Kết_Nối();</a:t>
            </a:r>
            <a:endParaRPr/>
          </a:p>
          <a:p>
            <a:pPr indent="0" lvl="1" marL="400050" rtl="0" algn="l">
              <a:spcBef>
                <a:spcPts val="434"/>
              </a:spcBef>
              <a:spcAft>
                <a:spcPts val="0"/>
              </a:spcAft>
              <a:buClr>
                <a:schemeClr val="dk1"/>
              </a:buClr>
              <a:buSzPct val="100000"/>
              <a:buNone/>
            </a:pPr>
            <a:r>
              <a:rPr lang="en-US"/>
              <a:t>}</a:t>
            </a:r>
            <a:endParaRPr/>
          </a:p>
          <a:p>
            <a:pPr indent="0" lvl="0" marL="0" rtl="0" algn="l">
              <a:spcBef>
                <a:spcPts val="496"/>
              </a:spcBef>
              <a:spcAft>
                <a:spcPts val="0"/>
              </a:spcAft>
              <a:buClr>
                <a:schemeClr val="dk1"/>
              </a:buClr>
              <a:buSzPct val="100000"/>
              <a:buNone/>
            </a:pPr>
            <a:r>
              <a:rPr lang="en-US"/>
              <a:t>}</a:t>
            </a:r>
            <a:endParaRPr/>
          </a:p>
        </p:txBody>
      </p:sp>
      <p:sp>
        <p:nvSpPr>
          <p:cNvPr id="932" name="Google Shape;932;p9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933" name="Google Shape;933;p9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934" name="Google Shape;934;p9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9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Dùng TCP/IP để truyền file</a:t>
            </a:r>
            <a:endParaRPr/>
          </a:p>
        </p:txBody>
      </p:sp>
      <p:sp>
        <p:nvSpPr>
          <p:cNvPr id="940" name="Google Shape;940;p9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lang="en-US"/>
              <a:t>Để đọc file, tạo một stream tương ứng</a:t>
            </a:r>
            <a:endParaRPr/>
          </a:p>
          <a:p>
            <a:pPr indent="-342900" lvl="0" marL="342900" rtl="0" algn="l">
              <a:spcBef>
                <a:spcPts val="448"/>
              </a:spcBef>
              <a:spcAft>
                <a:spcPts val="0"/>
              </a:spcAft>
              <a:buClr>
                <a:schemeClr val="dk1"/>
              </a:buClr>
              <a:buSzPct val="100000"/>
              <a:buChar char="•"/>
            </a:pPr>
            <a:r>
              <a:rPr lang="en-US"/>
              <a:t>Đọc nội dung file vào buffer array</a:t>
            </a:r>
            <a:endParaRPr/>
          </a:p>
          <a:p>
            <a:pPr indent="-342900" lvl="0" marL="342900" rtl="0" algn="l">
              <a:spcBef>
                <a:spcPts val="448"/>
              </a:spcBef>
              <a:spcAft>
                <a:spcPts val="0"/>
              </a:spcAft>
              <a:buClr>
                <a:schemeClr val="dk1"/>
              </a:buClr>
              <a:buSzPct val="100000"/>
              <a:buChar char="•"/>
            </a:pPr>
            <a:r>
              <a:rPr lang="en-US"/>
              <a:t>Gửi buffer array trên đường truyền</a:t>
            </a:r>
            <a:endParaRPr/>
          </a:p>
          <a:p>
            <a:pPr indent="0" lvl="0" marL="0" rtl="0" algn="l">
              <a:spcBef>
                <a:spcPts val="448"/>
              </a:spcBef>
              <a:spcAft>
                <a:spcPts val="0"/>
              </a:spcAft>
              <a:buClr>
                <a:schemeClr val="dk1"/>
              </a:buClr>
              <a:buSzPct val="100000"/>
              <a:buNone/>
            </a:pPr>
            <a:r>
              <a:rPr lang="en-US"/>
              <a:t>Stream fileStream = File.OpenRead(tbFilename.Text);         </a:t>
            </a:r>
            <a:endParaRPr/>
          </a:p>
          <a:p>
            <a:pPr indent="0" lvl="0" marL="0" rtl="0" algn="l">
              <a:spcBef>
                <a:spcPts val="448"/>
              </a:spcBef>
              <a:spcAft>
                <a:spcPts val="0"/>
              </a:spcAft>
              <a:buClr>
                <a:schemeClr val="dk1"/>
              </a:buClr>
              <a:buSzPct val="100000"/>
              <a:buNone/>
            </a:pPr>
            <a:r>
              <a:rPr lang="en-US"/>
              <a:t>// Alocate memory space for the file</a:t>
            </a:r>
            <a:endParaRPr/>
          </a:p>
          <a:p>
            <a:pPr indent="0" lvl="0" marL="0" rtl="0" algn="l">
              <a:spcBef>
                <a:spcPts val="448"/>
              </a:spcBef>
              <a:spcAft>
                <a:spcPts val="0"/>
              </a:spcAft>
              <a:buClr>
                <a:schemeClr val="dk1"/>
              </a:buClr>
              <a:buSzPct val="100000"/>
              <a:buNone/>
            </a:pPr>
            <a:r>
              <a:rPr lang="en-US"/>
              <a:t>byte[] fileBuffer = new byte[fileStream.Length];  </a:t>
            </a:r>
            <a:endParaRPr/>
          </a:p>
          <a:p>
            <a:pPr indent="0" lvl="0" marL="0" rtl="0" algn="l">
              <a:spcBef>
                <a:spcPts val="448"/>
              </a:spcBef>
              <a:spcAft>
                <a:spcPts val="0"/>
              </a:spcAft>
              <a:buClr>
                <a:schemeClr val="dk1"/>
              </a:buClr>
              <a:buSzPct val="100000"/>
              <a:buNone/>
            </a:pPr>
            <a:r>
              <a:rPr lang="en-US"/>
              <a:t>fileStream.Read(fileBuffer, 0, (int)fileStream.Length);</a:t>
            </a:r>
            <a:endParaRPr/>
          </a:p>
          <a:p>
            <a:pPr indent="0" lvl="0" marL="0" rtl="0" algn="l">
              <a:spcBef>
                <a:spcPts val="448"/>
              </a:spcBef>
              <a:spcAft>
                <a:spcPts val="0"/>
              </a:spcAft>
              <a:buClr>
                <a:schemeClr val="dk1"/>
              </a:buClr>
              <a:buSzPct val="100000"/>
              <a:buNone/>
            </a:pPr>
            <a:r>
              <a:rPr lang="en-US"/>
              <a:t> // Open a TCP/IP Connection and send the data</a:t>
            </a:r>
            <a:endParaRPr/>
          </a:p>
          <a:p>
            <a:pPr indent="0" lvl="0" marL="0" rtl="0" algn="l">
              <a:spcBef>
                <a:spcPts val="448"/>
              </a:spcBef>
              <a:spcAft>
                <a:spcPts val="0"/>
              </a:spcAft>
              <a:buClr>
                <a:schemeClr val="dk1"/>
              </a:buClr>
              <a:buSzPct val="100000"/>
              <a:buNone/>
            </a:pPr>
            <a:r>
              <a:rPr lang="en-US"/>
              <a:t>TcpClient clientSocket = new TcpClient(tbServer.Text,8080);      </a:t>
            </a:r>
            <a:endParaRPr/>
          </a:p>
          <a:p>
            <a:pPr indent="0" lvl="0" marL="0" rtl="0" algn="l">
              <a:spcBef>
                <a:spcPts val="448"/>
              </a:spcBef>
              <a:spcAft>
                <a:spcPts val="0"/>
              </a:spcAft>
              <a:buClr>
                <a:schemeClr val="dk1"/>
              </a:buClr>
              <a:buSzPct val="100000"/>
              <a:buNone/>
            </a:pPr>
            <a:r>
              <a:rPr lang="en-US"/>
              <a:t>NetworkStream networkStream =  clientSocket.GetStream();</a:t>
            </a:r>
            <a:endParaRPr/>
          </a:p>
          <a:p>
            <a:pPr indent="0" lvl="0" marL="0" rtl="0" algn="l">
              <a:spcBef>
                <a:spcPts val="448"/>
              </a:spcBef>
              <a:spcAft>
                <a:spcPts val="0"/>
              </a:spcAft>
              <a:buClr>
                <a:schemeClr val="dk1"/>
              </a:buClr>
              <a:buSzPct val="100000"/>
              <a:buNone/>
            </a:pPr>
            <a:r>
              <a:rPr lang="en-US"/>
              <a:t>networkStream.Write(fileBuffer,0,fileBuffer.GetLength(0));</a:t>
            </a:r>
            <a:endParaRPr/>
          </a:p>
          <a:p>
            <a:pPr indent="0" lvl="0" marL="0" rtl="0" algn="l">
              <a:spcBef>
                <a:spcPts val="448"/>
              </a:spcBef>
              <a:spcAft>
                <a:spcPts val="0"/>
              </a:spcAft>
              <a:buClr>
                <a:schemeClr val="dk1"/>
              </a:buClr>
              <a:buSzPct val="100000"/>
              <a:buNone/>
            </a:pPr>
            <a:r>
              <a:rPr lang="en-US"/>
              <a:t>networkStream.Close();</a:t>
            </a:r>
            <a:endParaRPr/>
          </a:p>
        </p:txBody>
      </p:sp>
      <p:sp>
        <p:nvSpPr>
          <p:cNvPr id="941" name="Google Shape;941;p9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942" name="Google Shape;942;p9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943" name="Google Shape;943;p9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9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Debugging network code</a:t>
            </a:r>
            <a:endParaRPr/>
          </a:p>
        </p:txBody>
      </p:sp>
      <p:sp>
        <p:nvSpPr>
          <p:cNvPr id="949" name="Google Shape;949;p9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Debugging là một phương pháp quan trọng để theo dõi và giải quyết các lỗi phát sinh trong khi viết chương trình</a:t>
            </a:r>
            <a:endParaRPr/>
          </a:p>
          <a:p>
            <a:pPr indent="-342900" lvl="0" marL="342900" rtl="0" algn="l">
              <a:spcBef>
                <a:spcPts val="592"/>
              </a:spcBef>
              <a:spcAft>
                <a:spcPts val="0"/>
              </a:spcAft>
              <a:buClr>
                <a:schemeClr val="dk1"/>
              </a:buClr>
              <a:buSzPct val="100000"/>
              <a:buChar char="•"/>
            </a:pPr>
            <a:r>
              <a:rPr lang="en-US"/>
              <a:t>Nên dùng cấu trúc try/catch</a:t>
            </a:r>
            <a:endParaRPr/>
          </a:p>
          <a:p>
            <a:pPr indent="0" lvl="1" marL="400050" rtl="0" algn="l">
              <a:spcBef>
                <a:spcPts val="518"/>
              </a:spcBef>
              <a:spcAft>
                <a:spcPts val="0"/>
              </a:spcAft>
              <a:buClr>
                <a:schemeClr val="dk1"/>
              </a:buClr>
              <a:buSzPct val="100000"/>
              <a:buNone/>
            </a:pPr>
            <a:r>
              <a:rPr lang="en-US"/>
              <a:t>try {</a:t>
            </a:r>
            <a:endParaRPr/>
          </a:p>
          <a:p>
            <a:pPr indent="0" lvl="1" marL="400050" rtl="0" algn="l">
              <a:spcBef>
                <a:spcPts val="518"/>
              </a:spcBef>
              <a:spcAft>
                <a:spcPts val="0"/>
              </a:spcAft>
              <a:buClr>
                <a:schemeClr val="dk1"/>
              </a:buClr>
              <a:buSzPct val="100000"/>
              <a:buNone/>
            </a:pPr>
            <a:r>
              <a:rPr lang="en-US"/>
              <a:t> serverSocket.Bind(ipepServer);</a:t>
            </a:r>
            <a:endParaRPr/>
          </a:p>
          <a:p>
            <a:pPr indent="0" lvl="1" marL="400050" rtl="0" algn="l">
              <a:spcBef>
                <a:spcPts val="518"/>
              </a:spcBef>
              <a:spcAft>
                <a:spcPts val="0"/>
              </a:spcAft>
              <a:buClr>
                <a:schemeClr val="dk1"/>
              </a:buClr>
              <a:buSzPct val="100000"/>
              <a:buNone/>
            </a:pPr>
            <a:r>
              <a:rPr lang="en-US"/>
              <a:t> serverSocket.Listen(-1);</a:t>
            </a:r>
            <a:endParaRPr/>
          </a:p>
          <a:p>
            <a:pPr indent="0" lvl="1" marL="400050" rtl="0" algn="l">
              <a:spcBef>
                <a:spcPts val="518"/>
              </a:spcBef>
              <a:spcAft>
                <a:spcPts val="0"/>
              </a:spcAft>
              <a:buClr>
                <a:schemeClr val="dk1"/>
              </a:buClr>
              <a:buSzPct val="100000"/>
              <a:buNone/>
            </a:pPr>
            <a:r>
              <a:rPr lang="en-US"/>
              <a:t>}</a:t>
            </a:r>
            <a:endParaRPr/>
          </a:p>
          <a:p>
            <a:pPr indent="0" lvl="1" marL="400050" rtl="0" algn="l">
              <a:spcBef>
                <a:spcPts val="518"/>
              </a:spcBef>
              <a:spcAft>
                <a:spcPts val="0"/>
              </a:spcAft>
              <a:buClr>
                <a:schemeClr val="dk1"/>
              </a:buClr>
              <a:buSzPct val="100000"/>
              <a:buNone/>
            </a:pPr>
            <a:r>
              <a:rPr lang="en-US"/>
              <a:t>catch(SocketException e) {</a:t>
            </a:r>
            <a:endParaRPr/>
          </a:p>
          <a:p>
            <a:pPr indent="0" lvl="1" marL="400050" rtl="0" algn="l">
              <a:spcBef>
                <a:spcPts val="518"/>
              </a:spcBef>
              <a:spcAft>
                <a:spcPts val="0"/>
              </a:spcAft>
              <a:buClr>
                <a:schemeClr val="dk1"/>
              </a:buClr>
              <a:buSzPct val="100000"/>
              <a:buNone/>
            </a:pPr>
            <a:r>
              <a:rPr lang="en-US"/>
              <a:t> MessageBox.Show(e.Message);</a:t>
            </a:r>
            <a:endParaRPr/>
          </a:p>
          <a:p>
            <a:pPr indent="0" lvl="1" marL="400050" rtl="0" algn="l">
              <a:spcBef>
                <a:spcPts val="518"/>
              </a:spcBef>
              <a:spcAft>
                <a:spcPts val="0"/>
              </a:spcAft>
              <a:buClr>
                <a:schemeClr val="dk1"/>
              </a:buClr>
              <a:buSzPct val="100000"/>
              <a:buNone/>
            </a:pPr>
            <a:r>
              <a:rPr lang="en-US"/>
              <a:t>}</a:t>
            </a:r>
            <a:endParaRPr/>
          </a:p>
        </p:txBody>
      </p:sp>
      <p:sp>
        <p:nvSpPr>
          <p:cNvPr id="950" name="Google Shape;950;p9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951" name="Google Shape;951;p9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952" name="Google Shape;952;p9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9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Debugging network code</a:t>
            </a:r>
            <a:endParaRPr/>
          </a:p>
        </p:txBody>
      </p:sp>
      <p:sp>
        <p:nvSpPr>
          <p:cNvPr id="958" name="Google Shape;958;p9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Để xác định các trục trặc trong ứng dụng multithreaded, cơ chế theo vết (tracing) đóng vai trò cực kỳ quan trọng</a:t>
            </a:r>
            <a:endParaRPr/>
          </a:p>
          <a:p>
            <a:pPr indent="-342900" lvl="0" marL="342900" rtl="0" algn="l">
              <a:spcBef>
                <a:spcPts val="640"/>
              </a:spcBef>
              <a:spcAft>
                <a:spcPts val="0"/>
              </a:spcAft>
              <a:buClr>
                <a:schemeClr val="dk1"/>
              </a:buClr>
              <a:buSzPts val="3200"/>
              <a:buChar char="•"/>
            </a:pPr>
            <a:r>
              <a:rPr lang="en-US"/>
              <a:t>Nên dùng System.Diagnostics.Trace</a:t>
            </a:r>
            <a:endParaRPr/>
          </a:p>
          <a:p>
            <a:pPr indent="-342900" lvl="0" marL="342900" rtl="0" algn="l">
              <a:spcBef>
                <a:spcPts val="640"/>
              </a:spcBef>
              <a:spcAft>
                <a:spcPts val="0"/>
              </a:spcAft>
              <a:buClr>
                <a:schemeClr val="dk1"/>
              </a:buClr>
              <a:buSzPts val="3200"/>
              <a:buChar char="•"/>
            </a:pPr>
            <a:r>
              <a:rPr lang="en-US"/>
              <a:t>Hoặc các phát biểu dạng Console.WriteLine</a:t>
            </a:r>
            <a:endParaRPr/>
          </a:p>
        </p:txBody>
      </p:sp>
      <p:sp>
        <p:nvSpPr>
          <p:cNvPr id="959" name="Google Shape;959;p9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960" name="Google Shape;960;p9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961" name="Google Shape;961;p9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9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Bài tập</a:t>
            </a:r>
            <a:endParaRPr/>
          </a:p>
        </p:txBody>
      </p:sp>
      <p:sp>
        <p:nvSpPr>
          <p:cNvPr id="967" name="Google Shape;967;p9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Clr>
                <a:schemeClr val="dk1"/>
              </a:buClr>
              <a:buSzPts val="3200"/>
              <a:buFont typeface="Arial"/>
              <a:buAutoNum type="arabicPeriod"/>
            </a:pPr>
            <a:r>
              <a:rPr lang="en-US">
                <a:highlight>
                  <a:srgbClr val="FFFF00"/>
                </a:highlight>
              </a:rPr>
              <a:t>Viết chương trình UDP đặt ở hai máy thực hiện công việc sau: Khi một ứng dụng gửi chuỗi "OPEN#&lt;Đường dẫn &gt;" thì ứng dụng trên máy kia sẽ mở file nằm trong phần &lt;đường dẫn&gt;. Khi một ứng dụng gửi chuỗi “CLOSEAPP" thì ứng dụng kia sẽ tắt ứng dụng.</a:t>
            </a:r>
            <a:endParaRPr/>
          </a:p>
        </p:txBody>
      </p:sp>
      <p:sp>
        <p:nvSpPr>
          <p:cNvPr id="968" name="Google Shape;968;p9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969" name="Google Shape;969;p9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970" name="Google Shape;970;p9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9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Bài tập</a:t>
            </a:r>
            <a:endParaRPr/>
          </a:p>
        </p:txBody>
      </p:sp>
      <p:sp>
        <p:nvSpPr>
          <p:cNvPr id="976" name="Google Shape;976;p9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Clr>
                <a:schemeClr val="dk1"/>
              </a:buClr>
              <a:buSzPts val="3200"/>
              <a:buFont typeface="Arial"/>
              <a:buAutoNum type="arabicPeriod" startAt="2"/>
            </a:pPr>
            <a:r>
              <a:rPr lang="en-US"/>
              <a:t>Viết chương trình UDP (ứng dụng A) đặt trên một máy thực hiện các công việc sau: Khi một ứng dụng (B) gửi một chuỗi chữ tiếng Anh thì ứng dụng A sẽ gửi trả lại nghĩa tiếng Việt tương ứng. Nếu từ tiếng Anh không có trong từ điển (từ điển ở đây chỉ có 3 từ Computer, RAM, HDD) thì ứng dụng A gửi trả lại chuỗi "Not found".</a:t>
            </a:r>
            <a:endParaRPr/>
          </a:p>
        </p:txBody>
      </p:sp>
      <p:sp>
        <p:nvSpPr>
          <p:cNvPr id="977" name="Google Shape;977;p9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978" name="Google Shape;978;p9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979" name="Google Shape;979;p9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9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rial"/>
              <a:buNone/>
            </a:pPr>
            <a:r>
              <a:rPr lang="en-US"/>
              <a:t>Bài tập</a:t>
            </a:r>
            <a:endParaRPr/>
          </a:p>
        </p:txBody>
      </p:sp>
      <p:sp>
        <p:nvSpPr>
          <p:cNvPr id="985" name="Google Shape;985;p9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514350" lvl="0" marL="514350" rtl="0" algn="l">
              <a:spcBef>
                <a:spcPts val="0"/>
              </a:spcBef>
              <a:spcAft>
                <a:spcPts val="0"/>
              </a:spcAft>
              <a:buClr>
                <a:schemeClr val="dk1"/>
              </a:buClr>
              <a:buSzPts val="3200"/>
              <a:buFont typeface="Arial"/>
              <a:buAutoNum type="arabicPeriod" startAt="3"/>
            </a:pPr>
            <a:r>
              <a:rPr lang="en-US"/>
              <a:t>Viết chương trình SMTP server </a:t>
            </a:r>
            <a:endParaRPr/>
          </a:p>
          <a:p>
            <a:pPr indent="-514350" lvl="0" marL="514350" rtl="0" algn="l">
              <a:spcBef>
                <a:spcPts val="640"/>
              </a:spcBef>
              <a:spcAft>
                <a:spcPts val="0"/>
              </a:spcAft>
              <a:buClr>
                <a:srgbClr val="FF0000"/>
              </a:buClr>
              <a:buSzPts val="3200"/>
              <a:buFont typeface="Arial"/>
              <a:buAutoNum type="arabicPeriod" startAt="3"/>
            </a:pPr>
            <a:r>
              <a:rPr lang="en-US">
                <a:solidFill>
                  <a:srgbClr val="FF0000"/>
                </a:solidFill>
              </a:rPr>
              <a:t>Viết chương trình client/server trong đó, khi client di chuyển chuột thì server cũng di chuyển chuột theo. (dựng các hàm API về SetCursorPos…) -- 3 người</a:t>
            </a:r>
            <a:endParaRPr>
              <a:solidFill>
                <a:srgbClr val="FF0000"/>
              </a:solidFill>
            </a:endParaRPr>
          </a:p>
          <a:p>
            <a:pPr indent="-514350" lvl="0" marL="514350" rtl="0" algn="l">
              <a:spcBef>
                <a:spcPts val="640"/>
              </a:spcBef>
              <a:spcAft>
                <a:spcPts val="0"/>
              </a:spcAft>
              <a:buClr>
                <a:srgbClr val="FF0000"/>
              </a:buClr>
              <a:buSzPts val="3200"/>
              <a:buFont typeface="Arial"/>
              <a:buAutoNum type="arabicPeriod" startAt="3"/>
            </a:pPr>
            <a:r>
              <a:rPr lang="en-US">
                <a:solidFill>
                  <a:srgbClr val="FF0000"/>
                </a:solidFill>
              </a:rPr>
              <a:t>Viết chương trình Client/Server: Khi client gửi chuỗi "shutdown", "restart" thì Server sẽ tắt máy và khởi động tương ứng. (dựng hàm API ExitWindow…) -- 2 người</a:t>
            </a:r>
            <a:endParaRPr/>
          </a:p>
        </p:txBody>
      </p:sp>
      <p:sp>
        <p:nvSpPr>
          <p:cNvPr id="986" name="Google Shape;986;p9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14/03/2023</a:t>
            </a:r>
            <a:endParaRPr/>
          </a:p>
        </p:txBody>
      </p:sp>
      <p:sp>
        <p:nvSpPr>
          <p:cNvPr id="987" name="Google Shape;987;p9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Chương 3: Sockets</a:t>
            </a:r>
            <a:endParaRPr/>
          </a:p>
        </p:txBody>
      </p:sp>
      <p:sp>
        <p:nvSpPr>
          <p:cNvPr id="988" name="Google Shape;988;p9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2011-05-12T07:25:39Z</dcterms:created>
  <dc:creator>Tran Ba Nhiem</dc:creator>
</cp:coreProperties>
</file>