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1160" r:id="rId4"/>
    <p:sldId id="1161" r:id="rId5"/>
    <p:sldId id="1162" r:id="rId6"/>
    <p:sldId id="1163" r:id="rId7"/>
    <p:sldId id="1165" r:id="rId8"/>
    <p:sldId id="1164" r:id="rId9"/>
    <p:sldId id="1158" r:id="rId10"/>
    <p:sldId id="1159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/>
    <p:restoredTop sz="95934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711EF-DF1A-FE41-963F-B7AC530AA6F9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7F6-FDE0-264F-8834-5521D1757B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0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77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1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60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6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24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28B-818F-844E-9045-C325F18B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A5E1-7276-9149-90E7-E19D4ABF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8B06-241D-CF46-90BE-C951D96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7885-0E62-A040-B79E-0E95FEE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CCFE-D13D-1C44-9B73-F3123E4D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66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70-9A80-F24B-A0CC-15C931D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05C-6026-DC49-B0F4-9F69B44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13FA-F4D9-8D45-8EAD-A8F0DF0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1E66-D12E-4941-91C9-A377FEB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A03-49AF-E145-90F9-DCE977D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4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A92D-39F8-044E-A8DA-2719A9DF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882C-0139-0240-9CCC-7F0ACC8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7EE5-38AB-F74E-9B26-34D895A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0EDA-DEA7-EF4B-BD75-33F24BA4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F31-E5DA-9840-A81E-7091DBF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9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F69-E1C2-4C48-BF51-12CA5A8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114-08C2-FB40-9D6D-8C18EEBC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D3CA-65DE-1741-AF15-CC0F16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2699-CF8C-BD41-8F10-0666BE0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88E-7030-C147-AECF-88DB9506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3FA-8412-524F-80B9-71E3110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7AF-8064-A34F-874A-7095CEF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092-BD68-0F47-860F-4EEB206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9EE0-F8C5-134C-986D-5432130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7227-55D3-8347-9B45-0B3EC134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0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916-BDC2-2645-91B7-8D02F6E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E470-62ED-A74C-BA96-34DD4C9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06F-69D9-E64B-91E0-C6F580B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08ABE-11AB-F54A-A836-20C0D2D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16-DA25-3B47-9E4D-A90C99F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436-15A0-2F49-81ED-ED0D889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9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2-05BA-234E-9D6B-BAEC9D3C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B3D3-9957-EA41-A85A-9A00E8A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42D3-0F3C-1844-B357-B5A7D55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9F14-1FC4-8547-A94D-FD0711AD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04A7-0094-C646-B09B-EF12FD6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2C97-741E-7440-BE86-AE0544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CE8C-3342-8048-8559-948D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10F6-8252-D545-90AC-1D22612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8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E7C-6072-7145-A2F3-B827B3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4700-2A10-8B4A-B956-227C8A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E516-FF0F-AB43-9AD4-4C0B04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B31-4A7D-E144-926B-0B2DB24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2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5316-C9B7-CD48-9400-2B213FA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FD22-5091-D24D-9B44-802309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691D-F509-434E-B76F-6CE6BC3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0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9EE-8375-D04D-AE7D-1B9C080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EFED-29E5-3E4D-9432-BE3ED9F8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FC5D-5397-E348-A384-07AC887B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DE4-FA09-6140-BE10-BCDEA5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C-7AA5-C446-A01D-91492C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898-3E6C-4D4D-B1A1-A9EF3E2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1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F32-7D27-FE4D-97EB-065A922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A5979-71DE-F44E-A8E5-2F5F90A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51B-8C3F-C440-8CFC-226BE78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18D8-C266-774C-B4DB-8F8384B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E1BF-C65D-0948-92DE-C3F3196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45E-936D-434D-8407-50A260F7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B17-31DA-2248-B476-ACB208A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A58-BB94-8F43-A913-4218392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A3A8-615B-CA48-A571-46817C65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4A5-BD38-0E45-B0C0-AC7E1280F087}" type="datetimeFigureOut">
              <a:rPr lang="en-VN" smtClean="0"/>
              <a:t>24/03/2022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7CE-88CD-4A45-A404-9AD7D05D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E66D-4AAB-454B-A005-9E891F45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4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dotnet/framework/network-programming/synchronous-client-socket-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net.sockets.tcpclient?view=net-6.0" TargetMode="External"/><Relationship Id="rId4" Type="http://schemas.openxmlformats.org/officeDocument/2006/relationships/hyperlink" Target="https://docs.microsoft.com/en-us/dotnet/api/system.net.sockets.tcplistener?view=net-6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A17-1B85-AD43-81B5-CABCBA6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Fundamental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21AD-A8B5-9F4F-8A4E-23366A17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Hanle multiple socket connection </a:t>
            </a:r>
            <a:r>
              <a:rPr lang="en-VN" dirty="0"/>
              <a:t>in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74E5A-C090-EB48-B5BD-2A5A7E366395}"/>
              </a:ext>
            </a:extLst>
          </p:cNvPr>
          <p:cNvSpPr txBox="1"/>
          <p:nvPr/>
        </p:nvSpPr>
        <p:spPr>
          <a:xfrm>
            <a:off x="297543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Lecturer: MSc. Dang Le B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Chuong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F489-641A-1441-AABD-9A4126837BF3}"/>
              </a:ext>
            </a:extLst>
          </p:cNvPr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dirty="0"/>
              <a:t>Spring 2022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67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B25-BA30-E044-98B3-B32BD309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Assignment week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78BF-0E77-6345-B1F1-ABF0D4B6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Tcp Chat Server support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23975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Socket in C# (cont.)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Handle multiple connections using multi-threading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TcpListener &amp; TcpClient class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50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>
            <a:extLst>
              <a:ext uri="{FF2B5EF4-FFF2-40B4-BE49-F238E27FC236}">
                <a16:creationId xmlns:a16="http://schemas.microsoft.com/office/drawing/2014/main" id="{539E97AA-3D38-094F-B565-8957C67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Simple client/server socket interaction</a:t>
            </a:r>
          </a:p>
        </p:txBody>
      </p:sp>
      <p:sp>
        <p:nvSpPr>
          <p:cNvPr id="189" name="Text Box 22">
            <a:extLst>
              <a:ext uri="{FF2B5EF4-FFF2-40B4-BE49-F238E27FC236}">
                <a16:creationId xmlns:a16="http://schemas.microsoft.com/office/drawing/2014/main" id="{3D70801E-CBDD-6B4E-BCB7-99048B7C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90" name="Text Box 23">
            <a:extLst>
              <a:ext uri="{FF2B5EF4-FFF2-40B4-BE49-F238E27FC236}">
                <a16:creationId xmlns:a16="http://schemas.microsoft.com/office/drawing/2014/main" id="{61BB5486-85B8-0A4A-8C91-26C1A4857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191" name="Group 3">
            <a:extLst>
              <a:ext uri="{FF2B5EF4-FFF2-40B4-BE49-F238E27FC236}">
                <a16:creationId xmlns:a16="http://schemas.microsoft.com/office/drawing/2014/main" id="{9F0AB017-189A-D141-AE83-0B5C746D1220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92" name="Text Box 4">
              <a:extLst>
                <a:ext uri="{FF2B5EF4-FFF2-40B4-BE49-F238E27FC236}">
                  <a16:creationId xmlns:a16="http://schemas.microsoft.com/office/drawing/2014/main" id="{527CB3DC-D666-1B45-9AFD-9874E9E78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5">
              <a:extLst>
                <a:ext uri="{FF2B5EF4-FFF2-40B4-BE49-F238E27FC236}">
                  <a16:creationId xmlns:a16="http://schemas.microsoft.com/office/drawing/2014/main" id="{CE3E0DBA-C010-3D4F-83E6-487BFCD4E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4" name="Group 6">
            <a:extLst>
              <a:ext uri="{FF2B5EF4-FFF2-40B4-BE49-F238E27FC236}">
                <a16:creationId xmlns:a16="http://schemas.microsoft.com/office/drawing/2014/main" id="{1300416A-CFB7-B348-8E6D-804881AF183C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95" name="Group 7">
              <a:extLst>
                <a:ext uri="{FF2B5EF4-FFF2-40B4-BE49-F238E27FC236}">
                  <a16:creationId xmlns:a16="http://schemas.microsoft.com/office/drawing/2014/main" id="{EEAE7661-4796-254E-842D-393CA03BD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97" name="Text Box 8">
                <a:extLst>
                  <a:ext uri="{FF2B5EF4-FFF2-40B4-BE49-F238E27FC236}">
                    <a16:creationId xmlns:a16="http://schemas.microsoft.com/office/drawing/2014/main" id="{F16CE1A2-1851-5744-87D8-20D119A6E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Text Box 9">
                <a:extLst>
                  <a:ext uri="{FF2B5EF4-FFF2-40B4-BE49-F238E27FC236}">
                    <a16:creationId xmlns:a16="http://schemas.microsoft.com/office/drawing/2014/main" id="{43B3E749-EE6D-5D4A-B121-DCBCC4759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0">
              <a:extLst>
                <a:ext uri="{FF2B5EF4-FFF2-40B4-BE49-F238E27FC236}">
                  <a16:creationId xmlns:a16="http://schemas.microsoft.com/office/drawing/2014/main" id="{275B1BA2-22AC-6F4C-804C-F8ED2106A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9" name="Group 11">
            <a:extLst>
              <a:ext uri="{FF2B5EF4-FFF2-40B4-BE49-F238E27FC236}">
                <a16:creationId xmlns:a16="http://schemas.microsoft.com/office/drawing/2014/main" id="{D5DDB211-DA77-AE48-A789-69E0035A9ABF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200" name="Text Box 12">
              <a:extLst>
                <a:ext uri="{FF2B5EF4-FFF2-40B4-BE49-F238E27FC236}">
                  <a16:creationId xmlns:a16="http://schemas.microsoft.com/office/drawing/2014/main" id="{627022BE-A398-BA43-8781-C08DB3D64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1" name="Text Box 13">
              <a:extLst>
                <a:ext uri="{FF2B5EF4-FFF2-40B4-BE49-F238E27FC236}">
                  <a16:creationId xmlns:a16="http://schemas.microsoft.com/office/drawing/2014/main" id="{FAFEF142-BCCB-B441-BE2E-DB7EF2A45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2" name="Group 24">
            <a:extLst>
              <a:ext uri="{FF2B5EF4-FFF2-40B4-BE49-F238E27FC236}">
                <a16:creationId xmlns:a16="http://schemas.microsoft.com/office/drawing/2014/main" id="{F05DE461-B637-9B4E-98EB-69E4161113EC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203" name="Line 25">
              <a:extLst>
                <a:ext uri="{FF2B5EF4-FFF2-40B4-BE49-F238E27FC236}">
                  <a16:creationId xmlns:a16="http://schemas.microsoft.com/office/drawing/2014/main" id="{EE5CA2EE-D4F7-1E40-8D83-0034C140A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4" name="Group 26">
              <a:extLst>
                <a:ext uri="{FF2B5EF4-FFF2-40B4-BE49-F238E27FC236}">
                  <a16:creationId xmlns:a16="http://schemas.microsoft.com/office/drawing/2014/main" id="{6F686272-8870-624A-94A8-374DA5F1B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205" name="Text Box 27">
                <a:extLst>
                  <a:ext uri="{FF2B5EF4-FFF2-40B4-BE49-F238E27FC236}">
                    <a16:creationId xmlns:a16="http://schemas.microsoft.com/office/drawing/2014/main" id="{1D0DF8F9-F20F-D74A-B4E7-9B8431803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6" name="Line 28">
                <a:extLst>
                  <a:ext uri="{FF2B5EF4-FFF2-40B4-BE49-F238E27FC236}">
                    <a16:creationId xmlns:a16="http://schemas.microsoft.com/office/drawing/2014/main" id="{B2585817-760C-1B42-852B-C3A9BB272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Line 29">
                <a:extLst>
                  <a:ext uri="{FF2B5EF4-FFF2-40B4-BE49-F238E27FC236}">
                    <a16:creationId xmlns:a16="http://schemas.microsoft.com/office/drawing/2014/main" id="{F71957BA-66DE-4D4B-A8FB-95888A355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8" name="Group 30">
            <a:extLst>
              <a:ext uri="{FF2B5EF4-FFF2-40B4-BE49-F238E27FC236}">
                <a16:creationId xmlns:a16="http://schemas.microsoft.com/office/drawing/2014/main" id="{811BF977-B990-F34C-9F20-60C9764F3D7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209" name="Text Box 31">
              <a:extLst>
                <a:ext uri="{FF2B5EF4-FFF2-40B4-BE49-F238E27FC236}">
                  <a16:creationId xmlns:a16="http://schemas.microsoft.com/office/drawing/2014/main" id="{97172170-0BD6-9849-BD57-763751F3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0" name="Text Box 32">
              <a:extLst>
                <a:ext uri="{FF2B5EF4-FFF2-40B4-BE49-F238E27FC236}">
                  <a16:creationId xmlns:a16="http://schemas.microsoft.com/office/drawing/2014/main" id="{EBEC7E81-280F-C644-B923-0D57D5523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Line 33">
              <a:extLst>
                <a:ext uri="{FF2B5EF4-FFF2-40B4-BE49-F238E27FC236}">
                  <a16:creationId xmlns:a16="http://schemas.microsoft.com/office/drawing/2014/main" id="{0FEC2E2D-2D01-1B4F-AE1D-0E4F8559D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Line 34">
              <a:extLst>
                <a:ext uri="{FF2B5EF4-FFF2-40B4-BE49-F238E27FC236}">
                  <a16:creationId xmlns:a16="http://schemas.microsoft.com/office/drawing/2014/main" id="{BC22E192-A32A-9945-9FC8-1744C92EF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35">
              <a:extLst>
                <a:ext uri="{FF2B5EF4-FFF2-40B4-BE49-F238E27FC236}">
                  <a16:creationId xmlns:a16="http://schemas.microsoft.com/office/drawing/2014/main" id="{9E3F17E8-29DC-5F4F-9717-3EB686531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Group 52">
            <a:extLst>
              <a:ext uri="{FF2B5EF4-FFF2-40B4-BE49-F238E27FC236}">
                <a16:creationId xmlns:a16="http://schemas.microsoft.com/office/drawing/2014/main" id="{EDC6DE75-8E91-7143-8602-668229137C4F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215" name="Line 37">
              <a:extLst>
                <a:ext uri="{FF2B5EF4-FFF2-40B4-BE49-F238E27FC236}">
                  <a16:creationId xmlns:a16="http://schemas.microsoft.com/office/drawing/2014/main" id="{781B7296-70CE-F540-B93B-B1D834BFD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Text Box 38">
              <a:extLst>
                <a:ext uri="{FF2B5EF4-FFF2-40B4-BE49-F238E27FC236}">
                  <a16:creationId xmlns:a16="http://schemas.microsoft.com/office/drawing/2014/main" id="{6C174CBF-91D7-CD4F-969B-A3E1F79E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7" name="Group 53">
            <a:extLst>
              <a:ext uri="{FF2B5EF4-FFF2-40B4-BE49-F238E27FC236}">
                <a16:creationId xmlns:a16="http://schemas.microsoft.com/office/drawing/2014/main" id="{C74A0B14-BD41-6843-8532-B84FD4ECF93F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218" name="Text Box 15">
              <a:extLst>
                <a:ext uri="{FF2B5EF4-FFF2-40B4-BE49-F238E27FC236}">
                  <a16:creationId xmlns:a16="http://schemas.microsoft.com/office/drawing/2014/main" id="{906BCCAE-5E54-8B46-BE27-F0D771836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Line 16">
              <a:extLst>
                <a:ext uri="{FF2B5EF4-FFF2-40B4-BE49-F238E27FC236}">
                  <a16:creationId xmlns:a16="http://schemas.microsoft.com/office/drawing/2014/main" id="{20542BC7-A698-D44D-99EF-463915506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9BD1F9C5-B115-5240-9AA7-21F060C62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1" name="Group 18">
              <a:extLst>
                <a:ext uri="{FF2B5EF4-FFF2-40B4-BE49-F238E27FC236}">
                  <a16:creationId xmlns:a16="http://schemas.microsoft.com/office/drawing/2014/main" id="{E3EE06B8-22E1-A444-BD63-4AED1554D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222" name="Text Box 19">
                <a:extLst>
                  <a:ext uri="{FF2B5EF4-FFF2-40B4-BE49-F238E27FC236}">
                    <a16:creationId xmlns:a16="http://schemas.microsoft.com/office/drawing/2014/main" id="{AD5A6C37-AE45-A04A-AD57-6DD4F173C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3" name="Text Box 20">
                <a:extLst>
                  <a:ext uri="{FF2B5EF4-FFF2-40B4-BE49-F238E27FC236}">
                    <a16:creationId xmlns:a16="http://schemas.microsoft.com/office/drawing/2014/main" id="{63FEC4A4-72C3-D343-BC80-2D4C12C78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Line 21">
                <a:extLst>
                  <a:ext uri="{FF2B5EF4-FFF2-40B4-BE49-F238E27FC236}">
                    <a16:creationId xmlns:a16="http://schemas.microsoft.com/office/drawing/2014/main" id="{58ECE83A-AD82-BD4C-ABBA-43F5AD540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E73720D-707E-DF4A-AC9C-511062598A1C}"/>
              </a:ext>
            </a:extLst>
          </p:cNvPr>
          <p:cNvSpPr txBox="1"/>
          <p:nvPr/>
        </p:nvSpPr>
        <p:spPr>
          <a:xfrm>
            <a:off x="1222889" y="5545034"/>
            <a:ext cx="251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- Client connection isn’t persisted for later usage</a:t>
            </a:r>
          </a:p>
        </p:txBody>
      </p:sp>
    </p:spTree>
    <p:extLst>
      <p:ext uri="{BB962C8B-B14F-4D97-AF65-F5344CB8AC3E}">
        <p14:creationId xmlns:p14="http://schemas.microsoft.com/office/powerpoint/2010/main" val="34552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>
            <a:extLst>
              <a:ext uri="{FF2B5EF4-FFF2-40B4-BE49-F238E27FC236}">
                <a16:creationId xmlns:a16="http://schemas.microsoft.com/office/drawing/2014/main" id="{539E97AA-3D38-094F-B565-8957C67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Dedicated listening thread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7A0DF-5D0B-F54B-90EE-7DF64FCEA25D}"/>
              </a:ext>
            </a:extLst>
          </p:cNvPr>
          <p:cNvSpPr txBox="1"/>
          <p:nvPr/>
        </p:nvSpPr>
        <p:spPr>
          <a:xfrm>
            <a:off x="476490" y="1325563"/>
            <a:ext cx="83318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listen()</a:t>
            </a:r>
            <a:endParaRPr lang="en-US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listener.Bind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IPEndPoint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IPAddress.Parse</a:t>
            </a:r>
            <a:r>
              <a:rPr lang="en-US" dirty="0">
                <a:effectLst/>
                <a:latin typeface="Helvetica" pitchFamily="2" charset="0"/>
              </a:rPr>
              <a:t>(textBox1.Text), _port));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listener.Listen</a:t>
            </a:r>
            <a:r>
              <a:rPr lang="en-US" dirty="0">
                <a:effectLst/>
                <a:latin typeface="Helvetica" pitchFamily="2" charset="0"/>
              </a:rPr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started =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true</a:t>
            </a:r>
            <a:r>
              <a:rPr lang="en-US" dirty="0">
                <a:effectLst/>
                <a:latin typeface="Helvetica" pitchFamily="2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UpdateChatHistoryThreadSafe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Helvetica" pitchFamily="2" charset="0"/>
              </a:rPr>
              <a:t>"Start listening"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while</a:t>
            </a:r>
            <a:r>
              <a:rPr lang="en-US" dirty="0">
                <a:effectLst/>
                <a:latin typeface="Helvetica" pitchFamily="2" charset="0"/>
              </a:rPr>
              <a:t> (started)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    Socket client = </a:t>
            </a:r>
            <a:r>
              <a:rPr lang="en-US" dirty="0" err="1">
                <a:effectLst/>
                <a:latin typeface="Helvetica" pitchFamily="2" charset="0"/>
              </a:rPr>
              <a:t>listener.Accept</a:t>
            </a:r>
            <a:r>
              <a:rPr lang="en-US" dirty="0">
                <a:effectLst/>
                <a:latin typeface="Helvetica" pitchFamily="2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 err="1">
                <a:effectLst/>
                <a:latin typeface="Helvetica" pitchFamily="2" charset="0"/>
              </a:rPr>
              <a:t>UpdateChatHistoryThreadSafe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Helvetica" pitchFamily="2" charset="0"/>
              </a:rPr>
              <a:t>"Accept connection from "</a:t>
            </a:r>
            <a:r>
              <a:rPr lang="en-US" dirty="0">
                <a:effectLst/>
                <a:latin typeface="Helvetica" pitchFamily="2" charset="0"/>
              </a:rPr>
              <a:t> + </a:t>
            </a:r>
            <a:r>
              <a:rPr lang="en-US" dirty="0" err="1">
                <a:effectLst/>
                <a:latin typeface="Helvetica" pitchFamily="2" charset="0"/>
              </a:rPr>
              <a:t>client.RemoteEndPoint.ToString</a:t>
            </a:r>
            <a:r>
              <a:rPr lang="en-US" dirty="0">
                <a:effectLst/>
                <a:latin typeface="Helvetica" pitchFamily="2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readbytes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client.Receive</a:t>
            </a:r>
            <a:r>
              <a:rPr lang="en-US" dirty="0">
                <a:effectLst/>
                <a:latin typeface="Helvetica" pitchFamily="2" charset="0"/>
              </a:rPr>
              <a:t>(_buffer);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string</a:t>
            </a:r>
            <a:r>
              <a:rPr lang="en-US" dirty="0">
                <a:effectLst/>
                <a:latin typeface="Helvetica" pitchFamily="2" charset="0"/>
              </a:rPr>
              <a:t> s = Encoding.UTF8.GetString(_buffer);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 err="1">
                <a:effectLst/>
                <a:latin typeface="Helvetica" pitchFamily="2" charset="0"/>
              </a:rPr>
              <a:t>UpdateChatHistoryThreadSafe</a:t>
            </a:r>
            <a:r>
              <a:rPr lang="en-US" dirty="0">
                <a:effectLst/>
                <a:latin typeface="Helvetica" pitchFamily="2" charset="0"/>
              </a:rPr>
              <a:t>(s + </a:t>
            </a:r>
            <a:r>
              <a:rPr lang="en-US" dirty="0">
                <a:solidFill>
                  <a:srgbClr val="A31515"/>
                </a:solidFill>
                <a:effectLst/>
                <a:latin typeface="Helvetica" pitchFamily="2" charset="0"/>
              </a:rPr>
              <a:t>"\n"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       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        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9AE3DF-9974-3D4E-9511-02A9D82D506F}"/>
              </a:ext>
            </a:extLst>
          </p:cNvPr>
          <p:cNvSpPr txBox="1"/>
          <p:nvPr/>
        </p:nvSpPr>
        <p:spPr>
          <a:xfrm>
            <a:off x="7709221" y="1296086"/>
            <a:ext cx="4385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 </a:t>
            </a:r>
            <a:r>
              <a:rPr lang="en-US" dirty="0" err="1">
                <a:effectLst/>
                <a:latin typeface="Helvetica" pitchFamily="2" charset="0"/>
              </a:rPr>
              <a:t>serverThread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dirty="0">
                <a:effectLst/>
                <a:latin typeface="Helvetica" pitchFamily="2" charset="0"/>
              </a:rPr>
              <a:t> Thread(</a:t>
            </a:r>
            <a:r>
              <a:rPr lang="en-US" dirty="0" err="1">
                <a:solidFill>
                  <a:srgbClr val="0000FF"/>
                </a:solidFill>
                <a:effectLst/>
                <a:latin typeface="Helvetica" pitchFamily="2" charset="0"/>
              </a:rPr>
              <a:t>this</a:t>
            </a:r>
            <a:r>
              <a:rPr lang="en-US" dirty="0" err="1">
                <a:effectLst/>
                <a:latin typeface="Helvetica" pitchFamily="2" charset="0"/>
              </a:rPr>
              <a:t>.listen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        </a:t>
            </a:r>
            <a:r>
              <a:rPr lang="en-US" dirty="0" err="1">
                <a:effectLst/>
                <a:latin typeface="Helvetica" pitchFamily="2" charset="0"/>
              </a:rPr>
              <a:t>serverThread.Start</a:t>
            </a:r>
            <a:r>
              <a:rPr lang="en-US" dirty="0">
                <a:effectLst/>
                <a:latin typeface="Helvetica" pitchFamily="2" charset="0"/>
              </a:rPr>
              <a:t>();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79065C9-0ED5-4E4F-9582-363EC689D17C}"/>
              </a:ext>
            </a:extLst>
          </p:cNvPr>
          <p:cNvSpPr/>
          <p:nvPr/>
        </p:nvSpPr>
        <p:spPr>
          <a:xfrm rot="5400000">
            <a:off x="5077695" y="-844617"/>
            <a:ext cx="548832" cy="4692035"/>
          </a:xfrm>
          <a:prstGeom prst="downArrow">
            <a:avLst>
              <a:gd name="adj1" fmla="val 33128"/>
              <a:gd name="adj2" fmla="val 635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A07E23-6DF6-414C-B039-5C9D905047EF}"/>
              </a:ext>
            </a:extLst>
          </p:cNvPr>
          <p:cNvSpPr txBox="1"/>
          <p:nvPr/>
        </p:nvSpPr>
        <p:spPr>
          <a:xfrm>
            <a:off x="7996659" y="3711481"/>
            <a:ext cx="4385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What about this Socket ? What if we want to re-use it for later communication with client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C3EE6A1-8BE6-954E-8122-826F0D9B36CA}"/>
              </a:ext>
            </a:extLst>
          </p:cNvPr>
          <p:cNvSpPr/>
          <p:nvPr/>
        </p:nvSpPr>
        <p:spPr>
          <a:xfrm rot="5400000">
            <a:off x="6364052" y="2629762"/>
            <a:ext cx="548832" cy="2716381"/>
          </a:xfrm>
          <a:prstGeom prst="downArrow">
            <a:avLst>
              <a:gd name="adj1" fmla="val 33128"/>
              <a:gd name="adj2" fmla="val 635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52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" grpId="0" animBg="1"/>
      <p:bldP spid="48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 TCP Server with Multiple Clients | Python | cppsecrets.com">
            <a:extLst>
              <a:ext uri="{FF2B5EF4-FFF2-40B4-BE49-F238E27FC236}">
                <a16:creationId xmlns:a16="http://schemas.microsoft.com/office/drawing/2014/main" id="{46792B44-6DFB-AE44-848D-0734EB7A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686" y="1211462"/>
            <a:ext cx="8157027" cy="53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itle 1">
            <a:extLst>
              <a:ext uri="{FF2B5EF4-FFF2-40B4-BE49-F238E27FC236}">
                <a16:creationId xmlns:a16="http://schemas.microsoft.com/office/drawing/2014/main" id="{539E97AA-3D38-094F-B565-8957C67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Handle multiple connections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292C5-9349-6D4C-B1D9-343BAE5A68BC}"/>
              </a:ext>
            </a:extLst>
          </p:cNvPr>
          <p:cNvSpPr/>
          <p:nvPr/>
        </p:nvSpPr>
        <p:spPr>
          <a:xfrm>
            <a:off x="4884517" y="4027990"/>
            <a:ext cx="1886674" cy="717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57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15919A-65D4-984B-A617-C1995D1E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Dedicated thread for reading socket receiving bytes</a:t>
            </a:r>
            <a:endParaRPr lang="en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2380E-9F52-5E4E-9C77-C4EFCE834C2B}"/>
              </a:ext>
            </a:extLst>
          </p:cNvPr>
          <p:cNvSpPr txBox="1"/>
          <p:nvPr/>
        </p:nvSpPr>
        <p:spPr>
          <a:xfrm>
            <a:off x="4130233" y="1102578"/>
            <a:ext cx="806176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 err="1">
                <a:effectLst/>
                <a:latin typeface="Helvetica" pitchFamily="2" charset="0"/>
              </a:rPr>
              <a:t>readingClientSocket</a:t>
            </a:r>
            <a:r>
              <a:rPr lang="en-US" sz="1600" dirty="0">
                <a:effectLst/>
                <a:latin typeface="Helvetica" pitchFamily="2" charset="0"/>
              </a:rPr>
              <a:t>(Socket client)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byte</a:t>
            </a:r>
            <a:r>
              <a:rPr lang="en-US" sz="1600" dirty="0">
                <a:effectLst/>
                <a:latin typeface="Helvetica" pitchFamily="2" charset="0"/>
              </a:rPr>
              <a:t>[] buffer =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byte</a:t>
            </a:r>
            <a:r>
              <a:rPr lang="en-US" sz="1600" dirty="0">
                <a:effectLst/>
                <a:latin typeface="Helvetica" pitchFamily="2" charset="0"/>
              </a:rPr>
              <a:t>[_</a:t>
            </a:r>
            <a:r>
              <a:rPr lang="en-US" sz="1600" dirty="0" err="1">
                <a:effectLst/>
                <a:latin typeface="Helvetica" pitchFamily="2" charset="0"/>
              </a:rPr>
              <a:t>buff_size</a:t>
            </a:r>
            <a:r>
              <a:rPr lang="en-US" sz="1600" dirty="0">
                <a:effectLst/>
                <a:latin typeface="Helvetica" pitchFamily="2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while</a:t>
            </a:r>
            <a:r>
              <a:rPr lang="en-US" sz="1600" dirty="0">
                <a:effectLst/>
                <a:latin typeface="Helvetica" pitchFamily="2" charset="0"/>
              </a:rPr>
              <a:t> (</a:t>
            </a:r>
            <a:r>
              <a:rPr lang="en-US" sz="1600" dirty="0" err="1">
                <a:effectLst/>
                <a:latin typeface="Helvetica" pitchFamily="2" charset="0"/>
              </a:rPr>
              <a:t>client.Connected</a:t>
            </a:r>
            <a:r>
              <a:rPr lang="en-US" sz="1600" dirty="0"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if</a:t>
            </a:r>
            <a:r>
              <a:rPr lang="en-US" sz="1600" dirty="0">
                <a:effectLst/>
                <a:latin typeface="Helvetica" pitchFamily="2" charset="0"/>
              </a:rPr>
              <a:t> (</a:t>
            </a:r>
            <a:r>
              <a:rPr lang="en-US" sz="1600" dirty="0" err="1">
                <a:effectLst/>
                <a:latin typeface="Helvetica" pitchFamily="2" charset="0"/>
              </a:rPr>
              <a:t>client.Available</a:t>
            </a:r>
            <a:r>
              <a:rPr lang="en-US" sz="1600" dirty="0">
                <a:effectLst/>
                <a:latin typeface="Helvetica" pitchFamily="2" charset="0"/>
              </a:rPr>
              <a:t> &gt;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StringBuilder sb =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sz="1600" dirty="0">
                <a:effectLst/>
                <a:latin typeface="Helvetica" pitchFamily="2" charset="0"/>
              </a:rPr>
              <a:t> StringBuilder();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while</a:t>
            </a:r>
            <a:r>
              <a:rPr lang="en-US" sz="1600" dirty="0">
                <a:effectLst/>
                <a:latin typeface="Helvetica" pitchFamily="2" charset="0"/>
              </a:rPr>
              <a:t> (</a:t>
            </a:r>
            <a:r>
              <a:rPr lang="en-US" sz="1600" dirty="0" err="1">
                <a:effectLst/>
                <a:latin typeface="Helvetica" pitchFamily="2" charset="0"/>
              </a:rPr>
              <a:t>client.Available</a:t>
            </a:r>
            <a:r>
              <a:rPr lang="en-US" sz="1600" dirty="0">
                <a:effectLst/>
                <a:latin typeface="Helvetica" pitchFamily="2" charset="0"/>
              </a:rPr>
              <a:t> &gt;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 err="1">
                <a:effectLst/>
                <a:latin typeface="Helvetica" pitchFamily="2" charset="0"/>
              </a:rPr>
              <a:t>bRead</a:t>
            </a:r>
            <a:r>
              <a:rPr lang="en-US" sz="1600" dirty="0">
                <a:effectLst/>
                <a:latin typeface="Helvetica" pitchFamily="2" charset="0"/>
              </a:rPr>
              <a:t> = </a:t>
            </a:r>
            <a:r>
              <a:rPr lang="en-US" sz="1600" dirty="0" err="1">
                <a:effectLst/>
                <a:latin typeface="Helvetica" pitchFamily="2" charset="0"/>
              </a:rPr>
              <a:t>client.Receive</a:t>
            </a:r>
            <a:r>
              <a:rPr lang="en-US" sz="1600" dirty="0">
                <a:effectLst/>
                <a:latin typeface="Helvetica" pitchFamily="2" charset="0"/>
              </a:rPr>
              <a:t>(buffer, _</a:t>
            </a:r>
            <a:r>
              <a:rPr lang="en-US" sz="1600" dirty="0" err="1">
                <a:effectLst/>
                <a:latin typeface="Helvetica" pitchFamily="2" charset="0"/>
              </a:rPr>
              <a:t>buff_size</a:t>
            </a:r>
            <a:r>
              <a:rPr lang="en-US" sz="1600" dirty="0">
                <a:effectLst/>
                <a:latin typeface="Helvetica" pitchFamily="2" charset="0"/>
              </a:rPr>
              <a:t>, </a:t>
            </a:r>
            <a:r>
              <a:rPr lang="en-US" sz="1600" dirty="0" err="1">
                <a:effectLst/>
                <a:latin typeface="Helvetica" pitchFamily="2" charset="0"/>
              </a:rPr>
              <a:t>SocketFlags.None</a:t>
            </a:r>
            <a:r>
              <a:rPr lang="en-US" sz="1600" dirty="0">
                <a:effectLst/>
                <a:latin typeface="Helvetica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    </a:t>
            </a:r>
            <a:r>
              <a:rPr lang="en-US" sz="1600" dirty="0" err="1">
                <a:effectLst/>
                <a:latin typeface="Helvetica" pitchFamily="2" charset="0"/>
              </a:rPr>
              <a:t>sb.Append</a:t>
            </a:r>
            <a:r>
              <a:rPr lang="en-US" sz="1600" dirty="0">
                <a:effectLst/>
                <a:latin typeface="Helvetica" pitchFamily="2" charset="0"/>
              </a:rPr>
              <a:t>(Encoding.UTF8.GetString(buffer));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}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string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 err="1">
                <a:effectLst/>
                <a:latin typeface="Helvetica" pitchFamily="2" charset="0"/>
              </a:rPr>
              <a:t>receivedStr</a:t>
            </a:r>
            <a:r>
              <a:rPr lang="en-US" sz="1600" dirty="0">
                <a:effectLst/>
                <a:latin typeface="Helvetica" pitchFamily="2" charset="0"/>
              </a:rPr>
              <a:t> = </a:t>
            </a:r>
            <a:r>
              <a:rPr lang="en-US" sz="1600" dirty="0" err="1">
                <a:effectLst/>
                <a:latin typeface="Helvetica" pitchFamily="2" charset="0"/>
              </a:rPr>
              <a:t>client.RemoteEndPoint</a:t>
            </a:r>
            <a:r>
              <a:rPr lang="en-US" sz="1600" dirty="0">
                <a:effectLst/>
                <a:latin typeface="Helvetica" pitchFamily="2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effectLst/>
                <a:latin typeface="Helvetica" pitchFamily="2" charset="0"/>
              </a:rPr>
              <a:t>": "</a:t>
            </a:r>
            <a:r>
              <a:rPr lang="en-US" sz="1600" dirty="0">
                <a:effectLst/>
                <a:latin typeface="Helvetica" pitchFamily="2" charset="0"/>
              </a:rPr>
              <a:t> + </a:t>
            </a:r>
            <a:r>
              <a:rPr lang="en-US" sz="1600" dirty="0" err="1">
                <a:effectLst/>
                <a:latin typeface="Helvetica" pitchFamily="2" charset="0"/>
              </a:rPr>
              <a:t>sb.ToString</a:t>
            </a:r>
            <a:r>
              <a:rPr lang="en-US" sz="1600" dirty="0">
                <a:effectLst/>
                <a:latin typeface="Helvetica" pitchFamily="2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</a:t>
            </a:r>
            <a:r>
              <a:rPr lang="en-US" sz="1600" dirty="0" err="1">
                <a:effectLst/>
                <a:latin typeface="Helvetica" pitchFamily="2" charset="0"/>
              </a:rPr>
              <a:t>UpdateTextThreadSafe</a:t>
            </a:r>
            <a:r>
              <a:rPr lang="en-US" sz="1600" dirty="0">
                <a:effectLst/>
                <a:latin typeface="Helvetica" pitchFamily="2" charset="0"/>
              </a:rPr>
              <a:t>(</a:t>
            </a:r>
            <a:r>
              <a:rPr lang="en-US" sz="1600" dirty="0" err="1">
                <a:effectLst/>
                <a:latin typeface="Helvetica" pitchFamily="2" charset="0"/>
              </a:rPr>
              <a:t>receivedStr</a:t>
            </a:r>
            <a:r>
              <a:rPr lang="en-US" sz="1600" dirty="0">
                <a:effectLst/>
                <a:latin typeface="Helvetica" pitchFamily="2" charset="0"/>
              </a:rPr>
              <a:t>, richTextBox1);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foreach</a:t>
            </a:r>
            <a:r>
              <a:rPr lang="en-US" sz="1600" dirty="0">
                <a:effectLst/>
                <a:latin typeface="Helvetica" pitchFamily="2" charset="0"/>
              </a:rPr>
              <a:t> (Socket s </a:t>
            </a:r>
            <a:r>
              <a:rPr 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in</a:t>
            </a:r>
            <a:r>
              <a:rPr lang="en-US" sz="1600" dirty="0">
                <a:effectLst/>
                <a:latin typeface="Helvetica" pitchFamily="2" charset="0"/>
              </a:rPr>
              <a:t> </a:t>
            </a:r>
            <a:r>
              <a:rPr lang="en-US" sz="1600" dirty="0" err="1">
                <a:effectLst/>
                <a:latin typeface="Helvetica" pitchFamily="2" charset="0"/>
              </a:rPr>
              <a:t>clientSockets</a:t>
            </a:r>
            <a:r>
              <a:rPr lang="en-US" sz="1600" dirty="0"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    </a:t>
            </a:r>
            <a:r>
              <a:rPr lang="en-US" sz="1600" dirty="0" err="1">
                <a:effectLst/>
                <a:latin typeface="Helvetica" pitchFamily="2" charset="0"/>
              </a:rPr>
              <a:t>s.Send</a:t>
            </a:r>
            <a:r>
              <a:rPr lang="en-US" sz="1600" dirty="0">
                <a:effectLst/>
                <a:latin typeface="Helvetica" pitchFamily="2" charset="0"/>
              </a:rPr>
              <a:t>(Encoding.UTF8.GetBytes(</a:t>
            </a:r>
            <a:r>
              <a:rPr lang="en-US" sz="1600" dirty="0" err="1">
                <a:effectLst/>
                <a:latin typeface="Helvetica" pitchFamily="2" charset="0"/>
              </a:rPr>
              <a:t>receivedStr</a:t>
            </a:r>
            <a:r>
              <a:rPr lang="en-US" sz="1600" dirty="0">
                <a:effectLst/>
                <a:latin typeface="Helvetica" pitchFamily="2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Helvetica" pitchFamily="2" charset="0"/>
              </a:rPr>
              <a:t>       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2CFC7-7B72-D84C-ADE2-68B86F03BD9E}"/>
              </a:ext>
            </a:extLst>
          </p:cNvPr>
          <p:cNvSpPr txBox="1"/>
          <p:nvPr/>
        </p:nvSpPr>
        <p:spPr>
          <a:xfrm>
            <a:off x="86811" y="1859059"/>
            <a:ext cx="3200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Thread </a:t>
            </a:r>
            <a:r>
              <a:rPr lang="en-US" dirty="0" err="1">
                <a:effectLst/>
                <a:latin typeface="Helvetica" pitchFamily="2" charset="0"/>
              </a:rPr>
              <a:t>clientThread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dirty="0">
                <a:effectLst/>
                <a:latin typeface="Helvetica" pitchFamily="2" charset="0"/>
              </a:rPr>
              <a:t> Thread(() =&gt; </a:t>
            </a:r>
            <a:r>
              <a:rPr lang="en-US" dirty="0" err="1">
                <a:solidFill>
                  <a:srgbClr val="0000FF"/>
                </a:solidFill>
                <a:effectLst/>
                <a:latin typeface="Helvetica" pitchFamily="2" charset="0"/>
              </a:rPr>
              <a:t>this</a:t>
            </a:r>
            <a:r>
              <a:rPr lang="en-US" dirty="0" err="1">
                <a:effectLst/>
                <a:latin typeface="Helvetica" pitchFamily="2" charset="0"/>
              </a:rPr>
              <a:t>.readingClientSocket</a:t>
            </a:r>
            <a:r>
              <a:rPr lang="en-US" dirty="0">
                <a:effectLst/>
                <a:latin typeface="Helvetica" pitchFamily="2" charset="0"/>
              </a:rPr>
              <a:t>(client));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 err="1">
                <a:effectLst/>
                <a:latin typeface="Helvetica" pitchFamily="2" charset="0"/>
              </a:rPr>
              <a:t>clientThread.Start</a:t>
            </a:r>
            <a:r>
              <a:rPr lang="en-US" dirty="0">
                <a:effectLst/>
                <a:latin typeface="Helvetica" pitchFamily="2" charset="0"/>
              </a:rPr>
              <a:t>();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E0BE48-E9A8-2B47-9C01-6F9369C5F416}"/>
              </a:ext>
            </a:extLst>
          </p:cNvPr>
          <p:cNvCxnSpPr>
            <a:stCxn id="18" idx="3"/>
          </p:cNvCxnSpPr>
          <p:nvPr/>
        </p:nvCxnSpPr>
        <p:spPr>
          <a:xfrm flipV="1">
            <a:off x="3287210" y="1261641"/>
            <a:ext cx="1064871" cy="1474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7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FD6F-16B3-AF43-BAFE-06C756EE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28" y="365125"/>
            <a:ext cx="4619171" cy="1325563"/>
          </a:xfrm>
        </p:spPr>
        <p:txBody>
          <a:bodyPr/>
          <a:lstStyle/>
          <a:p>
            <a:r>
              <a:rPr lang="en-VN" dirty="0"/>
              <a:t>TcpListener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037EB8A-96F6-7B4F-A9D6-67EBA4C3E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259" y="208731"/>
            <a:ext cx="5117290" cy="6142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EC8E2-2034-7443-9D0D-1FC93F26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62" y="3463403"/>
            <a:ext cx="6042479" cy="28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A8C7B-E705-7747-BE8A-6197D87D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3" y="1844675"/>
            <a:ext cx="5648325" cy="444976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456EE-FD87-464B-A4E1-73FFDD5A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8950" y="1844675"/>
            <a:ext cx="4229100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FFD6F-16B3-AF43-BAFE-06C756EE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TcpClient</a:t>
            </a:r>
          </a:p>
        </p:txBody>
      </p:sp>
    </p:spTree>
    <p:extLst>
      <p:ext uri="{BB962C8B-B14F-4D97-AF65-F5344CB8AC3E}">
        <p14:creationId xmlns:p14="http://schemas.microsoft.com/office/powerpoint/2010/main" val="296721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References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441320D-EA3E-074A-8001-65203352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72" y="1516284"/>
            <a:ext cx="1083696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  <a:hlinkClick r:id="rId3"/>
              </a:rPr>
              <a:t>Socket: https://docs.microsoft.com/vi-vn/dotnet/framework/network-programming/synchronous-client-socket-example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SFMono-Regular"/>
                <a:hlinkClick r:id="rId4"/>
              </a:rPr>
              <a:t>https://docs.microsoft.com/en-us/dotnet/api/system.net.sockets.tcplistener?view=net-6.0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prstClr val="black"/>
                </a:solidFill>
                <a:hlinkClick r:id="rId5"/>
              </a:rPr>
              <a:t>https://docs.microsoft.com/en-us/dotnet/api/system.net.sockets.tcpclient?view=net-6.0</a:t>
            </a:r>
            <a:endParaRPr lang="en-US" altLang="en-US" sz="16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1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527</Words>
  <Application>Microsoft Macintosh PowerPoint</Application>
  <PresentationFormat>Widescreen</PresentationFormat>
  <Paragraphs>96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SFMono-Regular</vt:lpstr>
      <vt:lpstr>Times New Roman</vt:lpstr>
      <vt:lpstr>Office Theme</vt:lpstr>
      <vt:lpstr>Fundamental Network Programming</vt:lpstr>
      <vt:lpstr>Agenda</vt:lpstr>
      <vt:lpstr>Simple client/server socket interaction</vt:lpstr>
      <vt:lpstr>Dedicated listening thread</vt:lpstr>
      <vt:lpstr>Handle multiple connections  </vt:lpstr>
      <vt:lpstr>Dedicated thread for reading socket receiving bytes</vt:lpstr>
      <vt:lpstr>TcpListener</vt:lpstr>
      <vt:lpstr>TcpClient</vt:lpstr>
      <vt:lpstr>References</vt:lpstr>
      <vt:lpstr>Assignment week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Network Programming</dc:title>
  <dc:creator>Chuong Dang</dc:creator>
  <cp:lastModifiedBy>Chuong Dang</cp:lastModifiedBy>
  <cp:revision>38</cp:revision>
  <dcterms:created xsi:type="dcterms:W3CDTF">2022-02-23T16:13:05Z</dcterms:created>
  <dcterms:modified xsi:type="dcterms:W3CDTF">2022-03-24T06:35:43Z</dcterms:modified>
</cp:coreProperties>
</file>