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164" autoAdjust="0"/>
  </p:normalViewPr>
  <p:slideViewPr>
    <p:cSldViewPr snapToGrid="0">
      <p:cViewPr varScale="1"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0065-F286-E4BB-2E59-9C46681D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8E8D1-246C-659C-F15A-030AECC32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1175-AD3C-ED94-F8E4-C6646C34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FA17-14EA-6FA6-A0E1-6ED73335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00CE-434D-7303-F444-954A9064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4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8FC-52C5-4DA6-0F5A-3E283132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A43F2-B94B-8843-1991-1647E63C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0B73-853E-DB2B-EFCA-AF07A874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CE77-4897-9D58-E1D0-14840D98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8A53-86DA-EF74-6A69-26F1DCA7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5D85-A4BF-D95E-E831-20FADF5AF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ADF53-D4FC-1BD6-B31A-6442DAD4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C490F-E165-0FA4-3D09-8B55C49B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D8AF-2A98-C726-D38A-28DB217A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0A44-8DD9-47F6-69AE-0BBECFC7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15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53E4-65C3-5166-38E0-4F54FA55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BC82-D833-E260-903B-29A7F383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EAEA-2DA2-94D1-C3CB-21AA8A22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4CEE-6D97-A543-B40F-77A7EBCA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DC2B-0D81-3168-6024-AA8EC666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1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47D0-96AE-AF8F-EAC8-13D128C2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0DFC-CA6E-DEC2-899C-899F66EB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FB1A-ADEB-72CA-020D-44C5F1A8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9786-F7EA-7C63-11A0-29B13637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6D3B-97F0-F751-1594-B37FCEE3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4A44-DBB8-7A85-A603-8690253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B5A9-774F-9450-ECA8-39442F710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D0E9-2156-88BC-FC2E-F7AFEEB20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F0EFF-8460-02DA-C27B-8D91491D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B0AD3-898D-DC8C-D9D0-BC3E78AB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1A47-4CFA-EB59-967C-44D42623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8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4A4C-C6B3-4732-9544-7B47BB14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B0FF-96D4-B368-A4EB-35D34435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1AE0-99DA-76CB-0EA7-C9D29F84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9F55D-0C57-A4A5-7BDF-A9E54AEA0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34465-07E1-A20C-075A-7A73C9432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C7980-A71B-10D0-F0D6-04A69191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B1E61-3A2E-2E3D-DDBE-5D61D82C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821D2-0F80-3371-C077-156D40DC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7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9B9F-C258-B4A5-4ED3-E6DE8FE3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2B2CC-7136-98B5-8492-C1889C6E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A111E-3502-3757-B593-AA2265B7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AF537-4DDC-360D-1AE8-465ADE56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9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04857-22B4-0952-5BE2-102AD58C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E9CD3-9B52-7612-38EF-0B7765AE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F395-F105-4577-4D1B-F024F37E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5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E9B7-CECB-322E-6717-C5004960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7704-6D6A-079E-272D-F79572AA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FDC-4E5E-FC27-FB2A-A050B56A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ABD4B-A3F8-743C-0676-8F213FBF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F1A96-182A-61E9-E843-66ED4E49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AEF5E-A21A-FD51-01FD-066A9EFC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725F-4ADB-9C61-EF58-710A4593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17E4B-8563-DEF0-D510-3E7429F89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BAE4-119D-B050-8DAD-F7C6A92D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675DE-528E-C69A-7486-60763073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2D0C-730C-7798-885F-59CAEF58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493FF-70A0-D69C-6B2A-9CD2E88D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94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22D74-3F0D-16DD-631D-1BB5BEA0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6A5B-AE29-354B-2EEA-15BDCEDE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6D79-8C6E-274D-3EA2-B5135A889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4DE3-449F-444E-B491-ECBCE495C3EA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FAC2-506E-1250-6677-EA6D0CE5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1376-F2F5-BBA8-3B4E-318C41BCF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9A35-9DEC-4052-B8C3-12BDC2E3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4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E285-88FA-19D9-04D2-44C0A9E88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SOLID &amp;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A586-878B-FF00-5906-9FDBAA039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E6BC-29B0-4DE5-441F-6C104099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09DE-E56D-864C-89E6-FBE128E5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212121"/>
                </a:solidFill>
              </a:rPr>
              <a:t>A</a:t>
            </a:r>
            <a:r>
              <a:rPr lang="en-GB" sz="3600" b="0" i="0" dirty="0">
                <a:solidFill>
                  <a:srgbClr val="212121"/>
                </a:solidFill>
                <a:effectLst/>
              </a:rPr>
              <a:t> reusable solution to common software design problems</a:t>
            </a:r>
            <a:endParaRPr lang="en-GB" sz="3600" b="0" i="0" dirty="0">
              <a:solidFill>
                <a:srgbClr val="111111"/>
              </a:solidFill>
              <a:effectLst/>
            </a:endParaRPr>
          </a:p>
          <a:p>
            <a:r>
              <a:rPr lang="en-GB" sz="3600" dirty="0">
                <a:solidFill>
                  <a:srgbClr val="111111"/>
                </a:solidFill>
              </a:rPr>
              <a:t>Why?</a:t>
            </a:r>
          </a:p>
          <a:p>
            <a:pPr lvl="1"/>
            <a:r>
              <a:rPr lang="en-GB" sz="3200" dirty="0">
                <a:solidFill>
                  <a:srgbClr val="111111"/>
                </a:solidFill>
              </a:rPr>
              <a:t>M</a:t>
            </a:r>
            <a:r>
              <a:rPr lang="en-GB" sz="3200" b="0" i="0" dirty="0">
                <a:solidFill>
                  <a:srgbClr val="111111"/>
                </a:solidFill>
                <a:effectLst/>
              </a:rPr>
              <a:t>ore flexible,</a:t>
            </a:r>
          </a:p>
          <a:p>
            <a:pPr lvl="1"/>
            <a:r>
              <a:rPr lang="en-GB" sz="3200" b="0" i="0" dirty="0">
                <a:solidFill>
                  <a:srgbClr val="111111"/>
                </a:solidFill>
                <a:effectLst/>
              </a:rPr>
              <a:t> Reusable</a:t>
            </a:r>
          </a:p>
          <a:p>
            <a:pPr lvl="1"/>
            <a:r>
              <a:rPr lang="en-GB" sz="3200" dirty="0">
                <a:solidFill>
                  <a:srgbClr val="111111"/>
                </a:solidFill>
              </a:rPr>
              <a:t>M</a:t>
            </a:r>
            <a:r>
              <a:rPr lang="en-GB" sz="3200" b="0" i="0" dirty="0">
                <a:solidFill>
                  <a:srgbClr val="111111"/>
                </a:solidFill>
                <a:effectLst/>
              </a:rPr>
              <a:t>aintainable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0529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A4D9-D1E1-5EF6-F910-A2A48F1D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971D-30B6-7C4C-7808-EAF0EC93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0" i="0" dirty="0">
                <a:solidFill>
                  <a:srgbClr val="212529"/>
                </a:solidFill>
                <a:effectLst/>
              </a:rPr>
              <a:t>Creational </a:t>
            </a:r>
          </a:p>
          <a:p>
            <a:r>
              <a:rPr lang="en-GB" sz="3200" b="0" i="0" dirty="0">
                <a:solidFill>
                  <a:srgbClr val="212529"/>
                </a:solidFill>
                <a:effectLst/>
              </a:rPr>
              <a:t>Structural</a:t>
            </a:r>
            <a:endParaRPr lang="en-GB" sz="3200" dirty="0">
              <a:solidFill>
                <a:srgbClr val="212529"/>
              </a:solidFill>
            </a:endParaRPr>
          </a:p>
          <a:p>
            <a:r>
              <a:rPr lang="en-GB" sz="3200" b="0" i="0" dirty="0" err="1">
                <a:solidFill>
                  <a:srgbClr val="212529"/>
                </a:solidFill>
                <a:effectLst/>
              </a:rPr>
              <a:t>Behavioral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9292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F263-C4A6-AFCD-03EB-0938C84D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</a:rPr>
              <a:t>Creational Design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8F51-9CBB-D182-3777-3131EF61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Factory Method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Abstract Factory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Builder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Prototype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Singleton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5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187A-2985-4ABE-42D9-1424A09B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</a:rPr>
              <a:t>Structural Design Patterns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51B2-7F37-6C93-69AE-1EF56836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Adapter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Bridge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Composite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Decorator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Façade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Flyweight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Proxy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39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BE96-295A-C6BE-03D4-80E47AF4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12121"/>
                </a:solidFill>
                <a:effectLst/>
              </a:rPr>
              <a:t>Behavioral</a:t>
            </a:r>
            <a:r>
              <a:rPr lang="en-GB" b="0" i="0" dirty="0">
                <a:solidFill>
                  <a:srgbClr val="212121"/>
                </a:solidFill>
                <a:effectLst/>
              </a:rPr>
              <a:t> Design Patterns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E5AD-1373-BFA8-58F1-B783D78C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Chain of Responsibility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Command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Interpreter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Iterator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Mediator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Memento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Observer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State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Strategy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Visitor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121"/>
                </a:solidFill>
                <a:effectLst/>
              </a:rPr>
              <a:t>Template Method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77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0CE00-C56C-2C83-0ED9-66D2689F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4200" dirty="0"/>
              <a:t>Singleton design pattern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0BC3-DA07-8D00-7E79-676D28DF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PT Sans" panose="020B0604020202020204" pitchFamily="34" charset="0"/>
              </a:rPr>
              <a:t>A</a:t>
            </a:r>
            <a:r>
              <a:rPr lang="en-GB" sz="2200" b="0" i="0" dirty="0">
                <a:effectLst/>
                <a:latin typeface="PT Sans" panose="020B0604020202020204" pitchFamily="34" charset="0"/>
              </a:rPr>
              <a:t> class has only one instance, while providing a global access point to this instance</a:t>
            </a:r>
          </a:p>
          <a:p>
            <a:r>
              <a:rPr lang="en-GB" sz="2200" b="1" i="0" dirty="0">
                <a:effectLst/>
                <a:latin typeface="PT Sans" panose="020B0503020203020204" pitchFamily="34" charset="0"/>
              </a:rPr>
              <a:t>Ensure that a class has just a single instance</a:t>
            </a:r>
            <a:r>
              <a:rPr lang="en-GB" sz="2200" b="0" i="0" dirty="0">
                <a:effectLst/>
                <a:latin typeface="PT Sans" panose="020B0503020203020204" pitchFamily="34" charset="0"/>
              </a:rPr>
              <a:t>.</a:t>
            </a:r>
            <a:endParaRPr lang="en-GB" sz="2200" dirty="0">
              <a:latin typeface="PT Sans" panose="020B0604020202020204" pitchFamily="34" charset="0"/>
            </a:endParaRPr>
          </a:p>
          <a:p>
            <a:r>
              <a:rPr lang="en-GB" sz="2200" b="1" i="0" dirty="0">
                <a:effectLst/>
                <a:latin typeface="PT Sans" panose="020B0503020203020204" pitchFamily="34" charset="0"/>
              </a:rPr>
              <a:t>Provide a global access point to that instance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86C43-0F9A-952C-047E-F72F8D80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66514"/>
            <a:ext cx="6903720" cy="41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2F63-5ABF-8EDA-5CDB-39E2996B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19" y="1647740"/>
            <a:ext cx="3881086" cy="3697511"/>
          </a:xfrm>
        </p:spPr>
        <p:txBody>
          <a:bodyPr/>
          <a:lstStyle/>
          <a:p>
            <a:r>
              <a:rPr lang="en-GB" dirty="0"/>
              <a:t>Example of singleton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EC824-3CDB-3C50-011D-669E53E13320}"/>
              </a:ext>
            </a:extLst>
          </p:cNvPr>
          <p:cNvSpPr/>
          <p:nvPr/>
        </p:nvSpPr>
        <p:spPr>
          <a:xfrm>
            <a:off x="5006123" y="316732"/>
            <a:ext cx="6381750" cy="6359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Public sealed class Database{</a:t>
            </a:r>
          </a:p>
          <a:p>
            <a:r>
              <a:rPr lang="en-GB" sz="1600" dirty="0"/>
              <a:t>     private static Database instance</a:t>
            </a:r>
          </a:p>
          <a:p>
            <a:r>
              <a:rPr lang="en-GB" sz="1600" dirty="0"/>
              <a:t>    private Database() {}</a:t>
            </a:r>
          </a:p>
          <a:p>
            <a:r>
              <a:rPr lang="en-GB" sz="1600" dirty="0"/>
              <a:t>     public static method </a:t>
            </a:r>
            <a:r>
              <a:rPr lang="en-GB" sz="1600" dirty="0" err="1"/>
              <a:t>getInstance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if (instance == null) </a:t>
            </a:r>
          </a:p>
          <a:p>
            <a:r>
              <a:rPr lang="en-GB" sz="1600" dirty="0"/>
              <a:t>	instance = new Database()</a:t>
            </a:r>
          </a:p>
          <a:p>
            <a:r>
              <a:rPr lang="en-GB" sz="1600" dirty="0"/>
              <a:t>        return instance</a:t>
            </a:r>
          </a:p>
          <a:p>
            <a:endParaRPr lang="en-GB" sz="1600" dirty="0"/>
          </a:p>
          <a:p>
            <a:r>
              <a:rPr lang="en-GB" sz="1600" dirty="0"/>
              <a:t>public void query(</a:t>
            </a:r>
            <a:r>
              <a:rPr lang="en-GB" sz="1600" dirty="0" err="1"/>
              <a:t>sql</a:t>
            </a:r>
            <a:r>
              <a:rPr lang="en-GB" sz="1600" dirty="0"/>
              <a:t>)</a:t>
            </a:r>
          </a:p>
          <a:p>
            <a:r>
              <a:rPr lang="en-GB" sz="1600" dirty="0"/>
              <a:t>        // For instance, all database queries of an app go</a:t>
            </a:r>
          </a:p>
          <a:p>
            <a:r>
              <a:rPr lang="en-GB" sz="1600" dirty="0"/>
              <a:t>        // through this method. Therefore, you can place</a:t>
            </a:r>
          </a:p>
          <a:p>
            <a:r>
              <a:rPr lang="en-GB" sz="1600" dirty="0"/>
              <a:t>        // throttling or caching logic here.</a:t>
            </a:r>
          </a:p>
          <a:p>
            <a:r>
              <a:rPr lang="en-GB" sz="1600" dirty="0"/>
              <a:t>        // ...</a:t>
            </a:r>
          </a:p>
          <a:p>
            <a:endParaRPr lang="en-GB" sz="1600" dirty="0"/>
          </a:p>
          <a:p>
            <a:r>
              <a:rPr lang="en-GB" sz="1600" dirty="0"/>
              <a:t>class Application is</a:t>
            </a:r>
          </a:p>
          <a:p>
            <a:r>
              <a:rPr lang="en-GB" sz="1600" dirty="0"/>
              <a:t>    void main() is</a:t>
            </a:r>
          </a:p>
          <a:p>
            <a:r>
              <a:rPr lang="en-GB" sz="1600" dirty="0"/>
              <a:t>        Database foo = </a:t>
            </a:r>
            <a:r>
              <a:rPr lang="en-GB" sz="1600" dirty="0" err="1"/>
              <a:t>Database.getInstance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foo.query</a:t>
            </a:r>
            <a:r>
              <a:rPr lang="en-GB" sz="1600" dirty="0"/>
              <a:t>("SELECT ...")</a:t>
            </a:r>
          </a:p>
          <a:p>
            <a:r>
              <a:rPr lang="en-GB" sz="1600" dirty="0"/>
              <a:t>        // ...</a:t>
            </a:r>
          </a:p>
          <a:p>
            <a:r>
              <a:rPr lang="en-GB" sz="1600" dirty="0"/>
              <a:t>        Database bar = </a:t>
            </a:r>
            <a:r>
              <a:rPr lang="en-GB" sz="1600" dirty="0" err="1"/>
              <a:t>Database.getInstance</a:t>
            </a:r>
            <a:r>
              <a:rPr lang="en-GB" sz="1600" dirty="0"/>
              <a:t>()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bar.query</a:t>
            </a:r>
            <a:r>
              <a:rPr lang="en-GB" sz="1600" dirty="0"/>
              <a:t>("SELECT ...")</a:t>
            </a:r>
          </a:p>
          <a:p>
            <a:r>
              <a:rPr lang="en-GB" sz="1600" dirty="0"/>
              <a:t>        // The variable `bar` will contain the same object as</a:t>
            </a:r>
          </a:p>
          <a:p>
            <a:r>
              <a:rPr lang="en-GB" sz="1600" dirty="0"/>
              <a:t>        // the variable `foo`.</a:t>
            </a:r>
          </a:p>
        </p:txBody>
      </p:sp>
    </p:spTree>
    <p:extLst>
      <p:ext uri="{BB962C8B-B14F-4D97-AF65-F5344CB8AC3E}">
        <p14:creationId xmlns:p14="http://schemas.microsoft.com/office/powerpoint/2010/main" val="101225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37B9-FE21-4B84-0A6C-54C85A6E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SOLID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145D-0F14-A014-496A-264BA865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0" i="0" dirty="0">
                <a:effectLst/>
              </a:rPr>
              <a:t> A set of golden rules </a:t>
            </a:r>
          </a:p>
          <a:p>
            <a:r>
              <a:rPr lang="en-GB" sz="3200" dirty="0"/>
              <a:t>A</a:t>
            </a:r>
            <a:r>
              <a:rPr lang="en-GB" sz="3200" b="0" i="0" dirty="0">
                <a:effectLst/>
              </a:rPr>
              <a:t>im to</a:t>
            </a:r>
          </a:p>
          <a:p>
            <a:pPr lvl="1"/>
            <a:r>
              <a:rPr lang="en-GB" sz="2800" dirty="0"/>
              <a:t>I</a:t>
            </a:r>
            <a:r>
              <a:rPr lang="en-GB" sz="2800" b="0" i="0" dirty="0">
                <a:effectLst/>
              </a:rPr>
              <a:t>mprove the design and maintainability of software</a:t>
            </a:r>
          </a:p>
          <a:p>
            <a:pPr lvl="1"/>
            <a:r>
              <a:rPr lang="en-GB" sz="2800" dirty="0"/>
              <a:t>H</a:t>
            </a:r>
            <a:r>
              <a:rPr lang="en-GB" sz="2800" b="0" i="0" dirty="0">
                <a:effectLst/>
              </a:rPr>
              <a:t>elp create flexible, scalable, and easy to modify code.</a:t>
            </a:r>
            <a:endParaRPr lang="en-GB" sz="2800" dirty="0"/>
          </a:p>
          <a:p>
            <a:pPr lvl="1"/>
            <a:r>
              <a:rPr lang="en-GB" sz="2800" dirty="0"/>
              <a:t>R</a:t>
            </a:r>
            <a:r>
              <a:rPr lang="en-GB" sz="2800" b="0" i="0" dirty="0">
                <a:effectLst/>
              </a:rPr>
              <a:t>educe costs and improve the long-term sustainability of software projects.</a:t>
            </a:r>
          </a:p>
          <a:p>
            <a:pPr marL="457200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8721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DA9D-0EDC-FA13-DD9B-1C6313F4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D5CD-E4E2-43D9-B0AE-104A23B8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rgbClr val="3D3D4E"/>
                </a:solidFill>
                <a:effectLst/>
              </a:rPr>
              <a:t>Improved maintainability</a:t>
            </a:r>
          </a:p>
          <a:p>
            <a:r>
              <a:rPr lang="en-GB" i="0" dirty="0">
                <a:solidFill>
                  <a:srgbClr val="3D3D4E"/>
                </a:solidFill>
                <a:effectLst/>
              </a:rPr>
              <a:t>Reduced complexity</a:t>
            </a:r>
            <a:endParaRPr lang="en-GB" dirty="0">
              <a:solidFill>
                <a:srgbClr val="3D3D4E"/>
              </a:solidFill>
            </a:endParaRPr>
          </a:p>
          <a:p>
            <a:r>
              <a:rPr lang="en-GB" i="0" dirty="0">
                <a:solidFill>
                  <a:srgbClr val="3D3D4E"/>
                </a:solidFill>
                <a:effectLst/>
              </a:rPr>
              <a:t>Enhanced flexibility</a:t>
            </a:r>
          </a:p>
          <a:p>
            <a:r>
              <a:rPr lang="en-GB" i="0" dirty="0">
                <a:solidFill>
                  <a:srgbClr val="3D3D4E"/>
                </a:solidFill>
                <a:effectLst/>
              </a:rPr>
              <a:t>Increased scalability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8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BBE4-7FCD-60B8-966C-C3D16213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D3D4E"/>
                </a:solidFill>
                <a:effectLst/>
              </a:rPr>
              <a:t>The 5 principles of SOLID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E7FD-455A-9BDA-9CAF-8920EE05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D3D4E"/>
                </a:solidFill>
                <a:effectLst/>
              </a:rPr>
              <a:t>S</a:t>
            </a:r>
            <a:r>
              <a:rPr lang="en-GB" b="0" i="0" dirty="0">
                <a:solidFill>
                  <a:srgbClr val="3D3D4E"/>
                </a:solidFill>
                <a:effectLst/>
              </a:rPr>
              <a:t>ingle-responsibility principle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D3D4E"/>
                </a:solidFill>
                <a:effectLst/>
              </a:rPr>
              <a:t>O</a:t>
            </a:r>
            <a:r>
              <a:rPr lang="en-GB" b="0" i="0" dirty="0">
                <a:solidFill>
                  <a:srgbClr val="3D3D4E"/>
                </a:solidFill>
                <a:effectLst/>
              </a:rPr>
              <a:t>pen-closed principle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3D3D4E"/>
                </a:solidFill>
                <a:effectLst/>
              </a:rPr>
              <a:t>L</a:t>
            </a:r>
            <a:r>
              <a:rPr lang="en-GB" b="0" i="0" dirty="0" err="1">
                <a:solidFill>
                  <a:srgbClr val="3D3D4E"/>
                </a:solidFill>
                <a:effectLst/>
              </a:rPr>
              <a:t>iskov</a:t>
            </a:r>
            <a:r>
              <a:rPr lang="en-GB" b="0" i="0" dirty="0">
                <a:solidFill>
                  <a:srgbClr val="3D3D4E"/>
                </a:solidFill>
                <a:effectLst/>
              </a:rPr>
              <a:t> substitution principle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D3D4E"/>
                </a:solidFill>
                <a:effectLst/>
              </a:rPr>
              <a:t>I</a:t>
            </a:r>
            <a:r>
              <a:rPr lang="en-GB" b="0" i="0" dirty="0">
                <a:solidFill>
                  <a:srgbClr val="3D3D4E"/>
                </a:solidFill>
                <a:effectLst/>
              </a:rPr>
              <a:t>nterface segregation principle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D3D4E"/>
                </a:solidFill>
                <a:effectLst/>
              </a:rPr>
              <a:t>D</a:t>
            </a:r>
            <a:r>
              <a:rPr lang="en-GB" b="0" i="0" dirty="0">
                <a:solidFill>
                  <a:srgbClr val="3D3D4E"/>
                </a:solidFill>
                <a:effectLst/>
              </a:rPr>
              <a:t>ependency inversion principle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64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440C-E708-C00D-0A1B-21758DB8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dirty="0"/>
              <a:t>S: </a:t>
            </a:r>
            <a:r>
              <a:rPr lang="en-GB" b="1" i="0" dirty="0">
                <a:effectLst/>
                <a:latin typeface="var(--font-family-heading-lesson-markdown)"/>
              </a:rPr>
              <a:t>Single-responsibility principle</a:t>
            </a:r>
            <a:endParaRPr lang="en-GB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7DAB-F975-73FA-48D8-1BF310FA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2200" i="1" dirty="0">
                <a:effectLst/>
                <a:latin typeface="+mj-lt"/>
              </a:rPr>
              <a:t>A class should only have a single responsibility, that is, only changes to one part of the software’s specification should be able to affect the specification of the class</a:t>
            </a:r>
            <a:endParaRPr lang="en-GB" sz="2200" i="0" dirty="0">
              <a:effectLst/>
              <a:latin typeface="+mj-lt"/>
            </a:endParaRPr>
          </a:p>
          <a:p>
            <a:endParaRPr lang="en-GB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615AE-FF5E-BD93-03D8-BC691A32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86050"/>
            <a:ext cx="5468112" cy="3343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2074B-E624-DBC9-01C8-5C355161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86051"/>
            <a:ext cx="5468112" cy="33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4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5B60-9C68-DA38-7E59-D2EE844A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" y="364490"/>
            <a:ext cx="10515600" cy="1325563"/>
          </a:xfrm>
        </p:spPr>
        <p:txBody>
          <a:bodyPr/>
          <a:lstStyle/>
          <a:p>
            <a:r>
              <a:rPr lang="en-GB" b="1" i="0" dirty="0">
                <a:effectLst/>
                <a:latin typeface="var(--font-family-body-lesson-markdown,&quot;Droid Serif&quot;)"/>
              </a:rPr>
              <a:t>O</a:t>
            </a:r>
            <a:r>
              <a:rPr lang="en-GB" b="1" i="0" dirty="0">
                <a:effectLst/>
                <a:latin typeface="var(--font-family-heading-lesson-markdown)"/>
              </a:rPr>
              <a:t>: Open-closed principle</a:t>
            </a:r>
            <a:br>
              <a:rPr lang="en-GB" b="1" i="0" dirty="0">
                <a:effectLst/>
                <a:latin typeface="var(--font-family-heading-lesson-markdown)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7823-DBE1-1BCF-E985-B56FBC9B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65125"/>
            <a:ext cx="5715000" cy="3730943"/>
          </a:xfrm>
        </p:spPr>
        <p:txBody>
          <a:bodyPr>
            <a:normAutofit/>
          </a:bodyPr>
          <a:lstStyle/>
          <a:p>
            <a:r>
              <a:rPr lang="en-GB" i="1" dirty="0">
                <a:effectLst/>
                <a:latin typeface="+mj-lt"/>
              </a:rPr>
              <a:t>Software entities … should be open for extension, but closed for modification</a:t>
            </a:r>
            <a:endParaRPr lang="en-GB" i="0" dirty="0">
              <a:effectLst/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E4D4CD-9C47-35BB-56ED-CC383D3A7CCF}"/>
              </a:ext>
            </a:extLst>
          </p:cNvPr>
          <p:cNvSpPr/>
          <p:nvPr/>
        </p:nvSpPr>
        <p:spPr>
          <a:xfrm>
            <a:off x="628165" y="1330325"/>
            <a:ext cx="4387892" cy="5328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i="1" dirty="0">
                <a:effectLst/>
                <a:latin typeface="var(--font-family-heading-lesson-markdown)"/>
              </a:rPr>
              <a:t>Software entities … should be open for extension, but closed for modification.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// Does not follow OCP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public double Area(object[] shapes)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{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double area = 0;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foreach (var shape in shapes)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{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if (shape is Rectangle)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{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    Rectangle </a:t>
            </a:r>
            <a:r>
              <a:rPr lang="en-GB" sz="1000" b="1" i="0" dirty="0" err="1">
                <a:effectLst/>
                <a:latin typeface="var(--font-family-heading-lesson-markdown)"/>
              </a:rPr>
              <a:t>rectangle</a:t>
            </a:r>
            <a:r>
              <a:rPr lang="en-GB" sz="1000" b="1" i="0" dirty="0">
                <a:effectLst/>
                <a:latin typeface="var(--font-family-heading-lesson-markdown)"/>
              </a:rPr>
              <a:t> = (Rectangle) shape;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    area += </a:t>
            </a:r>
            <a:r>
              <a:rPr lang="en-GB" sz="1000" b="1" i="0" dirty="0" err="1">
                <a:effectLst/>
                <a:latin typeface="var(--font-family-heading-lesson-markdown)"/>
              </a:rPr>
              <a:t>rectangle.Width</a:t>
            </a:r>
            <a:r>
              <a:rPr lang="en-GB" sz="1000" b="1" i="0" dirty="0">
                <a:effectLst/>
                <a:latin typeface="var(--font-family-heading-lesson-markdown)"/>
              </a:rPr>
              <a:t>*</a:t>
            </a:r>
            <a:r>
              <a:rPr lang="en-GB" sz="1000" b="1" i="0" dirty="0" err="1">
                <a:effectLst/>
                <a:latin typeface="var(--font-family-heading-lesson-markdown)"/>
              </a:rPr>
              <a:t>rectangle.Height</a:t>
            </a:r>
            <a:r>
              <a:rPr lang="en-GB" sz="1000" b="1" i="0" dirty="0">
                <a:effectLst/>
                <a:latin typeface="var(--font-family-heading-lesson-markdown)"/>
              </a:rPr>
              <a:t>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}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else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{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    Circle </a:t>
            </a:r>
            <a:r>
              <a:rPr lang="en-GB" sz="1000" b="1" i="0" dirty="0" err="1">
                <a:effectLst/>
                <a:latin typeface="var(--font-family-heading-lesson-markdown)"/>
              </a:rPr>
              <a:t>circle</a:t>
            </a:r>
            <a:r>
              <a:rPr lang="en-GB" sz="1000" b="1" i="0" dirty="0">
                <a:effectLst/>
                <a:latin typeface="var(--font-family-heading-lesson-markdown)"/>
              </a:rPr>
              <a:t> = (Circle)shape;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    area += </a:t>
            </a:r>
            <a:r>
              <a:rPr lang="en-GB" sz="1000" b="1" i="0" dirty="0" err="1">
                <a:effectLst/>
                <a:latin typeface="var(--font-family-heading-lesson-markdown)"/>
              </a:rPr>
              <a:t>circle.Radius</a:t>
            </a:r>
            <a:r>
              <a:rPr lang="en-GB" sz="1000" b="1" i="0" dirty="0">
                <a:effectLst/>
                <a:latin typeface="var(--font-family-heading-lesson-markdown)"/>
              </a:rPr>
              <a:t> * </a:t>
            </a:r>
            <a:r>
              <a:rPr lang="en-GB" sz="1000" b="1" i="0" dirty="0" err="1">
                <a:effectLst/>
                <a:latin typeface="var(--font-family-heading-lesson-markdown)"/>
              </a:rPr>
              <a:t>circle.Radius</a:t>
            </a:r>
            <a:r>
              <a:rPr lang="en-GB" sz="1000" b="1" i="0" dirty="0">
                <a:effectLst/>
                <a:latin typeface="var(--font-family-heading-lesson-markdown)"/>
              </a:rPr>
              <a:t> * </a:t>
            </a:r>
            <a:r>
              <a:rPr lang="en-GB" sz="1000" b="1" i="0" dirty="0" err="1">
                <a:effectLst/>
                <a:latin typeface="var(--font-family-heading-lesson-markdown)"/>
              </a:rPr>
              <a:t>Math.PI</a:t>
            </a:r>
            <a:r>
              <a:rPr lang="en-GB" sz="1000" b="1" i="0" dirty="0">
                <a:effectLst/>
                <a:latin typeface="var(--font-family-heading-lesson-markdown)"/>
              </a:rPr>
              <a:t>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}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}</a:t>
            </a:r>
          </a:p>
          <a:p>
            <a:endParaRPr lang="en-GB" sz="1000" b="1" i="0" dirty="0">
              <a:effectLst/>
              <a:latin typeface="var(--font-family-heading-lesson-markdown)"/>
            </a:endParaRPr>
          </a:p>
          <a:p>
            <a:r>
              <a:rPr lang="en-GB" sz="1000" b="1" i="0" dirty="0">
                <a:effectLst/>
                <a:latin typeface="var(--font-family-heading-lesson-markdown)"/>
              </a:rPr>
              <a:t>    return area;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}</a:t>
            </a:r>
          </a:p>
          <a:p>
            <a:endParaRPr lang="en-GB" sz="1000" b="1" i="0" dirty="0">
              <a:effectLst/>
              <a:latin typeface="var(--font-family-heading-lesson-markdown)"/>
            </a:endParaRPr>
          </a:p>
          <a:p>
            <a:r>
              <a:rPr lang="en-GB" sz="1000" b="1" i="0" dirty="0">
                <a:effectLst/>
                <a:latin typeface="var(--font-family-heading-lesson-markdown)"/>
              </a:rPr>
              <a:t>public class </a:t>
            </a:r>
            <a:r>
              <a:rPr lang="en-GB" sz="1000" b="1" i="0" dirty="0" err="1">
                <a:effectLst/>
                <a:latin typeface="var(--font-family-heading-lesson-markdown)"/>
              </a:rPr>
              <a:t>AreaCalculator</a:t>
            </a:r>
            <a:endParaRPr lang="en-GB" sz="1000" b="1" i="0" dirty="0">
              <a:effectLst/>
              <a:latin typeface="var(--font-family-heading-lesson-markdown)"/>
            </a:endParaRPr>
          </a:p>
          <a:p>
            <a:r>
              <a:rPr lang="en-GB" sz="1000" b="1" i="0" dirty="0">
                <a:effectLst/>
                <a:latin typeface="var(--font-family-heading-lesson-markdown)"/>
              </a:rPr>
              <a:t>{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public double Area(Rectangle[] shapes)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{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double area = 0;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foreach (var shape in shapes)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{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    area += </a:t>
            </a:r>
            <a:r>
              <a:rPr lang="en-GB" sz="1000" b="1" i="0" dirty="0" err="1">
                <a:effectLst/>
                <a:latin typeface="var(--font-family-heading-lesson-markdown)"/>
              </a:rPr>
              <a:t>shape.Width</a:t>
            </a:r>
            <a:r>
              <a:rPr lang="en-GB" sz="1000" b="1" i="0" dirty="0">
                <a:effectLst/>
                <a:latin typeface="var(--font-family-heading-lesson-markdown)"/>
              </a:rPr>
              <a:t>*</a:t>
            </a:r>
            <a:r>
              <a:rPr lang="en-GB" sz="1000" b="1" i="0" dirty="0" err="1">
                <a:effectLst/>
                <a:latin typeface="var(--font-family-heading-lesson-markdown)"/>
              </a:rPr>
              <a:t>shape.Height</a:t>
            </a:r>
            <a:r>
              <a:rPr lang="en-GB" sz="1000" b="1" i="0" dirty="0">
                <a:effectLst/>
                <a:latin typeface="var(--font-family-heading-lesson-markdown)"/>
              </a:rPr>
              <a:t>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}</a:t>
            </a:r>
          </a:p>
          <a:p>
            <a:endParaRPr lang="en-GB" sz="1000" b="1" i="0" dirty="0">
              <a:effectLst/>
              <a:latin typeface="var(--font-family-heading-lesson-markdown)"/>
            </a:endParaRPr>
          </a:p>
          <a:p>
            <a:r>
              <a:rPr lang="en-GB" sz="1000" b="1" i="0" dirty="0">
                <a:effectLst/>
                <a:latin typeface="var(--font-family-heading-lesson-markdown)"/>
              </a:rPr>
              <a:t>        return area;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    }</a:t>
            </a:r>
          </a:p>
          <a:p>
            <a:r>
              <a:rPr lang="en-GB" sz="1000" b="1" i="0" dirty="0">
                <a:effectLst/>
                <a:latin typeface="var(--font-family-heading-lesson-markdown)"/>
              </a:rPr>
              <a:t>}</a:t>
            </a:r>
          </a:p>
          <a:p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2A428-2DBC-55C9-661C-0E527AC2BC26}"/>
              </a:ext>
            </a:extLst>
          </p:cNvPr>
          <p:cNvSpPr/>
          <p:nvPr/>
        </p:nvSpPr>
        <p:spPr>
          <a:xfrm>
            <a:off x="8067675" y="1529359"/>
            <a:ext cx="3842385" cy="5328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public abstract class Shape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    public abstract double Area();</a:t>
            </a:r>
          </a:p>
          <a:p>
            <a:r>
              <a:rPr lang="en-GB" sz="1000" dirty="0"/>
              <a:t>}</a:t>
            </a:r>
          </a:p>
          <a:p>
            <a:endParaRPr lang="en-GB" sz="1000" dirty="0"/>
          </a:p>
          <a:p>
            <a:r>
              <a:rPr lang="en-GB" sz="1000" dirty="0"/>
              <a:t>public class Rectangle : Shape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    public double Width { get; set; }</a:t>
            </a:r>
          </a:p>
          <a:p>
            <a:r>
              <a:rPr lang="en-GB" sz="1000" dirty="0"/>
              <a:t>    public double Height { get; set; }</a:t>
            </a:r>
          </a:p>
          <a:p>
            <a:r>
              <a:rPr lang="en-GB" sz="1000" dirty="0"/>
              <a:t>    public override double Area()</a:t>
            </a:r>
          </a:p>
          <a:p>
            <a:r>
              <a:rPr lang="en-GB" sz="1000" dirty="0"/>
              <a:t>    {</a:t>
            </a:r>
          </a:p>
          <a:p>
            <a:r>
              <a:rPr lang="en-GB" sz="1000" dirty="0"/>
              <a:t>        return Width*Height;</a:t>
            </a:r>
          </a:p>
          <a:p>
            <a:r>
              <a:rPr lang="en-GB" sz="1000" dirty="0"/>
              <a:t>    }</a:t>
            </a:r>
          </a:p>
          <a:p>
            <a:r>
              <a:rPr lang="en-GB" sz="1000" dirty="0"/>
              <a:t>}</a:t>
            </a:r>
          </a:p>
          <a:p>
            <a:endParaRPr lang="en-GB" sz="1000" dirty="0"/>
          </a:p>
          <a:p>
            <a:r>
              <a:rPr lang="en-GB" sz="1000" dirty="0"/>
              <a:t>public class Circle : Shape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    public double Radius { get; set; }</a:t>
            </a:r>
          </a:p>
          <a:p>
            <a:r>
              <a:rPr lang="en-GB" sz="1000" dirty="0"/>
              <a:t>    public override double Area()</a:t>
            </a:r>
          </a:p>
          <a:p>
            <a:r>
              <a:rPr lang="en-GB" sz="1000" dirty="0"/>
              <a:t>    {</a:t>
            </a:r>
          </a:p>
          <a:p>
            <a:r>
              <a:rPr lang="en-GB" sz="1000" dirty="0"/>
              <a:t>        return Radius*Radius*</a:t>
            </a:r>
            <a:r>
              <a:rPr lang="en-GB" sz="1000" dirty="0" err="1"/>
              <a:t>Math.PI</a:t>
            </a:r>
            <a:r>
              <a:rPr lang="en-GB" sz="1000" dirty="0"/>
              <a:t>;</a:t>
            </a:r>
          </a:p>
          <a:p>
            <a:r>
              <a:rPr lang="en-GB" sz="1000" dirty="0"/>
              <a:t>    }</a:t>
            </a:r>
          </a:p>
          <a:p>
            <a:r>
              <a:rPr lang="en-GB" sz="1000" dirty="0"/>
              <a:t>}</a:t>
            </a:r>
          </a:p>
          <a:p>
            <a:endParaRPr lang="en-GB" sz="1000" dirty="0"/>
          </a:p>
          <a:p>
            <a:r>
              <a:rPr lang="en-GB" sz="1000" dirty="0"/>
              <a:t>public double Area(Shape[] shapes)</a:t>
            </a:r>
          </a:p>
          <a:p>
            <a:r>
              <a:rPr lang="en-GB" sz="1000" dirty="0"/>
              <a:t>{</a:t>
            </a:r>
          </a:p>
          <a:p>
            <a:r>
              <a:rPr lang="en-GB" sz="1000" dirty="0"/>
              <a:t>    double area = 0;</a:t>
            </a:r>
          </a:p>
          <a:p>
            <a:r>
              <a:rPr lang="en-GB" sz="1000" dirty="0"/>
              <a:t>    foreach (var shape in shapes)</a:t>
            </a:r>
          </a:p>
          <a:p>
            <a:r>
              <a:rPr lang="en-GB" sz="1000" dirty="0"/>
              <a:t>    {</a:t>
            </a:r>
          </a:p>
          <a:p>
            <a:r>
              <a:rPr lang="en-GB" sz="1000" dirty="0"/>
              <a:t>        area += </a:t>
            </a:r>
            <a:r>
              <a:rPr lang="en-GB" sz="1000" dirty="0" err="1"/>
              <a:t>shape.Area</a:t>
            </a:r>
            <a:r>
              <a:rPr lang="en-GB" sz="1000" dirty="0"/>
              <a:t>();</a:t>
            </a:r>
          </a:p>
          <a:p>
            <a:r>
              <a:rPr lang="en-GB" sz="1000" dirty="0"/>
              <a:t>    }</a:t>
            </a:r>
          </a:p>
          <a:p>
            <a:endParaRPr lang="en-GB" sz="1000" dirty="0"/>
          </a:p>
          <a:p>
            <a:r>
              <a:rPr lang="en-GB" sz="1000" dirty="0"/>
              <a:t>    return area;</a:t>
            </a:r>
          </a:p>
          <a:p>
            <a:r>
              <a:rPr lang="en-GB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2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C5A78-2892-7AFA-97DB-A445784F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80796"/>
            <a:ext cx="11131298" cy="1106424"/>
          </a:xfrm>
        </p:spPr>
        <p:txBody>
          <a:bodyPr>
            <a:normAutofit/>
          </a:bodyPr>
          <a:lstStyle/>
          <a:p>
            <a:r>
              <a:rPr lang="en-GB" sz="3600" b="1" dirty="0"/>
              <a:t>L: </a:t>
            </a:r>
            <a:r>
              <a:rPr lang="en-GB" sz="3600" b="1" i="0" dirty="0" err="1">
                <a:effectLst/>
              </a:rPr>
              <a:t>Liskov</a:t>
            </a:r>
            <a:r>
              <a:rPr lang="en-GB" sz="3600" b="1" i="0" dirty="0">
                <a:effectLst/>
              </a:rPr>
              <a:t> substitution principle</a:t>
            </a:r>
            <a:endParaRPr lang="en-GB" sz="3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DBEE4-9C30-A995-61B0-0BD57DBED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2" b="-4"/>
          <a:stretch/>
        </p:blipFill>
        <p:spPr>
          <a:xfrm>
            <a:off x="280442" y="1925960"/>
            <a:ext cx="3419856" cy="452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ED516-17E2-6A79-2D9F-7BFFB5805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7819"/>
          <a:stretch/>
        </p:blipFill>
        <p:spPr>
          <a:xfrm>
            <a:off x="4167353" y="1845658"/>
            <a:ext cx="3420596" cy="452056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CD75-E395-C448-16F7-C017270F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GB" sz="1800" i="1" dirty="0">
                <a:effectLst/>
                <a:latin typeface="+mj-lt"/>
              </a:rPr>
              <a:t>Objects in a program should be replaceable with instances of their subtypes without altering the correctness of that program</a:t>
            </a:r>
            <a:endParaRPr lang="en-GB" sz="1800" i="0" dirty="0">
              <a:effectLst/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218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EEE10-B812-2A9B-EEE9-292A3A3B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 i="0" dirty="0">
                <a:effectLst/>
              </a:rPr>
              <a:t>I: Interface segregation principle</a:t>
            </a:r>
            <a:endParaRPr lang="en-GB" sz="38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DB62-116E-9FEA-C0C8-53F07451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148590" indent="-148590" defTabSz="594360">
              <a:spcBef>
                <a:spcPts val="650"/>
              </a:spcBef>
            </a:pPr>
            <a:r>
              <a:rPr lang="en-GB" sz="2200" i="1" kern="1200" dirty="0">
                <a:latin typeface="+mj-lt"/>
                <a:ea typeface="+mn-ea"/>
                <a:cs typeface="+mn-cs"/>
              </a:rPr>
              <a:t>Many client-specific interfaces are better than one general-purpose interface</a:t>
            </a:r>
            <a:endParaRPr lang="en-GB" sz="2200" kern="1200" dirty="0">
              <a:latin typeface="+mj-lt"/>
              <a:ea typeface="+mn-ea"/>
              <a:cs typeface="+mn-cs"/>
            </a:endParaRPr>
          </a:p>
          <a:p>
            <a:endParaRPr lang="en-GB" sz="22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15C5B-8645-E60A-6E38-A3081F32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61" y="885064"/>
            <a:ext cx="8352791" cy="50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3E97E-4F54-3633-6A43-5CBBED5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600" b="1" i="0" dirty="0">
                <a:effectLst/>
              </a:rPr>
              <a:t>D: Dependency inversion principle</a:t>
            </a:r>
            <a:endParaRPr lang="en-GB" sz="46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5742-D9CE-CEF3-D97D-8B0144D0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b="1" i="1" dirty="0">
                <a:effectLst/>
                <a:latin typeface="+mj-lt"/>
              </a:rPr>
              <a:t>One should depend upon abstractions, [not] concretions</a:t>
            </a:r>
            <a:endParaRPr lang="en-GB" sz="2200" b="1" i="0" dirty="0"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GB" sz="2200" b="0" i="0" dirty="0">
                <a:effectLst/>
                <a:latin typeface="+mj-lt"/>
              </a:rPr>
              <a:t>High-level modules should not depend on low-level modules. Instead, both should depend on abstractions (interfaces)</a:t>
            </a:r>
          </a:p>
          <a:p>
            <a:pPr>
              <a:buFont typeface="+mj-lt"/>
              <a:buAutoNum type="arabicPeriod"/>
            </a:pPr>
            <a:r>
              <a:rPr lang="en-GB" sz="2200" b="0" i="0" dirty="0">
                <a:effectLst/>
                <a:latin typeface="+mj-lt"/>
              </a:rPr>
              <a:t>Abstractions should not depend on details. Details (like concrete implementations) should depend on abstractions.</a:t>
            </a:r>
          </a:p>
          <a:p>
            <a:endParaRPr lang="en-GB" sz="22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58473-FED6-B245-2591-F7CB3DC3C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34" r="1821"/>
          <a:stretch/>
        </p:blipFill>
        <p:spPr>
          <a:xfrm>
            <a:off x="6099048" y="1531239"/>
            <a:ext cx="5359527" cy="38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750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var(--font-family-body-lesson-markdown,"Droid Serif")</vt:lpstr>
      <vt:lpstr>var(--font-family-heading-lesson-markdown)</vt:lpstr>
      <vt:lpstr>Office Theme</vt:lpstr>
      <vt:lpstr>SOLID &amp; Design Pattern</vt:lpstr>
      <vt:lpstr>What is SOLID Principle</vt:lpstr>
      <vt:lpstr>Why?</vt:lpstr>
      <vt:lpstr>The 5 principles of SOLID</vt:lpstr>
      <vt:lpstr>S: Single-responsibility principle</vt:lpstr>
      <vt:lpstr>O: Open-closed principle </vt:lpstr>
      <vt:lpstr>L: Liskov substitution principle</vt:lpstr>
      <vt:lpstr>I: Interface segregation principle</vt:lpstr>
      <vt:lpstr>D: Dependency inversion principle</vt:lpstr>
      <vt:lpstr>What is Design Pattern</vt:lpstr>
      <vt:lpstr>Categories</vt:lpstr>
      <vt:lpstr>Creational Design Pattern</vt:lpstr>
      <vt:lpstr>Structural Design Patterns</vt:lpstr>
      <vt:lpstr>Behavioral Design Patterns</vt:lpstr>
      <vt:lpstr>Singleton design pattern</vt:lpstr>
      <vt:lpstr>Example of singleton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&amp; Design Pattern</dc:title>
  <dc:creator>Lê Minh Khánh Hội</dc:creator>
  <cp:lastModifiedBy>Lê Minh Khánh Hội</cp:lastModifiedBy>
  <cp:revision>3</cp:revision>
  <dcterms:created xsi:type="dcterms:W3CDTF">2023-05-22T08:45:57Z</dcterms:created>
  <dcterms:modified xsi:type="dcterms:W3CDTF">2023-05-23T00:41:17Z</dcterms:modified>
</cp:coreProperties>
</file>