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1160" r:id="rId4"/>
    <p:sldId id="1162" r:id="rId5"/>
    <p:sldId id="1161" r:id="rId6"/>
    <p:sldId id="1163" r:id="rId7"/>
    <p:sldId id="1164" r:id="rId8"/>
    <p:sldId id="1165" r:id="rId9"/>
    <p:sldId id="1166" r:id="rId10"/>
    <p:sldId id="1167" r:id="rId11"/>
    <p:sldId id="1168" r:id="rId12"/>
    <p:sldId id="1158" r:id="rId13"/>
    <p:sldId id="1159" r:id="rId14"/>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8"/>
    <p:restoredTop sz="84955"/>
  </p:normalViewPr>
  <p:slideViewPr>
    <p:cSldViewPr snapToGrid="0" snapToObjects="1">
      <p:cViewPr varScale="1">
        <p:scale>
          <a:sx n="81" d="100"/>
          <a:sy n="81" d="100"/>
        </p:scale>
        <p:origin x="6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103.55987" units="1/cm"/>
          <inkml:channelProperty channel="Y" name="resolution" value="62.06897" units="1/cm"/>
          <inkml:channelProperty channel="T" name="resolution" value="1" units="1/dev"/>
        </inkml:channelProperties>
      </inkml:inkSource>
      <inkml:timestamp xml:id="ts0" timeString="2022-04-22T03:44:46.052"/>
    </inkml:context>
    <inkml:brush xml:id="br0">
      <inkml:brushProperty name="width" value="0.05292" units="cm"/>
      <inkml:brushProperty name="height" value="0.05292" units="cm"/>
      <inkml:brushProperty name="color" value="#FF0000"/>
    </inkml:brush>
  </inkml:definitions>
  <inkml:trace contextRef="#ctx0" brushRef="#br0">5553 6571 0,'27'0'312,"28"28"-312,-27-28 16,55 0-16,-55 0 0,-1 0 15,1 0-15,27 0 0,-27 0 16,-1 0-16,29 0 0,-29 0 0,1 0 16,27 0-1,0 0-15,1 0 16,-29 0-16,1 0 15,27 27-15,28-27 16,-83 28-16,28-28 0,-1 28 0,28-28 16,-27 0-16,27 0 15,-27 27-15,0-27 0,-1 0 16,1 0 15,-28 28 0,0-1 16,-28 1-15,1-28-32,27 28 0,-28-28 0,-55 0 15,83 27-15,-55-27 0,27 0 16,1 28-16,-56-28 15,27 27-15,29-27 0,-56 28 0,55 0 0,-27-28 16,0 27-16,0-27 0,-1 28 16,29-28-16,-1 27 0,0-27 15,1 0-15,-28 28 16,27-28-16,-27 0 0,-1 28 16,-26-28-16,26 0 15,29 0 1,-1 0-16,0 0 0,1 0 15,-56 0-15,55 0 0,1 0 16,-1 0-16,0 0 31,1 0-15,-28 0 15,27 0-15,0 0-1,1 0 1,-1 0 0,0-28-16,1 28 15,-1 0-15,1 0 0,-1 0 16,0 0 0,1 0-16,-1 0 0,0 0 15,1 0 1,-1 0-1,1 0 1,-1 0 31</inkml:trace>
  <inkml:trace contextRef="#ctx0" brushRef="#br0" timeOffset="16108.46">7321 9718 0,'27'0'218,"1"0"-171,-1 0-47,1 0 16,0 0 0,27-27-16,-28-1 15,1 28-15,0-27 0,-1 27 0,-27-28 16,28 28-1,27 0 1,-27 0 0,-1-28-16,1 28 15,-28-55 1,28 55 0,-1 0-16,29 0 15,-29-27-15,1 27 16,-1-28-16,1 28 15,27-28 1,1 28-16,26-27 0,-26-1 0,-29 28 16,29-27-16,-29 27 0,1-28 0,-28 0 15,27 28-15,1 0 0,0 0 16,27 0 0,-27 0 46,-1-27-46,1 27-16,-1 0 15,1 0-15,0 0 0,-1 0 0,1 0 16,0 0 0,-1 0-16,1 0 15,-1 0 1,1 0-16,0 0 15,-1 0 17,1 0-17,0 0 126,-28-28-32,27 28-93,1 28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711EF-DF1A-FE41-963F-B7AC530AA6F9}" type="datetimeFigureOut">
              <a:rPr lang="en-VN" smtClean="0"/>
              <a:t>04/22/2022</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1B7F6-FDE0-264F-8834-5521D1757BAD}" type="slidenum">
              <a:rPr lang="en-VN" smtClean="0"/>
              <a:t>‹#›</a:t>
            </a:fld>
            <a:endParaRPr lang="en-VN"/>
          </a:p>
        </p:txBody>
      </p:sp>
    </p:spTree>
    <p:extLst>
      <p:ext uri="{BB962C8B-B14F-4D97-AF65-F5344CB8AC3E}">
        <p14:creationId xmlns:p14="http://schemas.microsoft.com/office/powerpoint/2010/main" val="654058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Diffie%E2%80%93Hellman_key_exchang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Symmetric-key_algorith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bm.com/docs/en/SSFKSJ_7.5.0/com.ibm.mq.sec.doc/q009940_.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b="0" i="0" dirty="0">
                <a:solidFill>
                  <a:srgbClr val="202122"/>
                </a:solidFill>
                <a:effectLst/>
                <a:latin typeface="Arial" panose="020B0604020202020204" pitchFamily="34" charset="0"/>
              </a:rPr>
              <a:t>joint initiative begun in August 1986, among the National Security Agency, the National Bureau of Standards, the </a:t>
            </a:r>
            <a:r>
              <a:rPr lang="en-MY" b="0" i="0" dirty="0" err="1">
                <a:solidFill>
                  <a:srgbClr val="202122"/>
                </a:solidFill>
                <a:effectLst/>
                <a:latin typeface="Arial" panose="020B0604020202020204" pitchFamily="34" charset="0"/>
              </a:rPr>
              <a:t>Defense</a:t>
            </a:r>
            <a:r>
              <a:rPr lang="en-MY" b="0" i="0" dirty="0">
                <a:solidFill>
                  <a:srgbClr val="202122"/>
                </a:solidFill>
                <a:effectLst/>
                <a:latin typeface="Arial" panose="020B0604020202020204" pitchFamily="34" charset="0"/>
              </a:rPr>
              <a:t> Communications Agency, and twelve communications and computer corporations who initiated a special project called the Secure Data Network System (SDNS)</a:t>
            </a:r>
            <a:endParaRPr lang="en-MY" dirty="0"/>
          </a:p>
        </p:txBody>
      </p:sp>
      <p:sp>
        <p:nvSpPr>
          <p:cNvPr id="4" name="Slide Number Placeholder 3"/>
          <p:cNvSpPr>
            <a:spLocks noGrp="1"/>
          </p:cNvSpPr>
          <p:nvPr>
            <p:ph type="sldNum" sz="quarter" idx="5"/>
          </p:nvPr>
        </p:nvSpPr>
        <p:spPr/>
        <p:txBody>
          <a:bodyPr/>
          <a:lstStyle/>
          <a:p>
            <a:fld id="{7EA1B7F6-FDE0-264F-8834-5521D1757BAD}" type="slidenum">
              <a:rPr lang="en-VN" smtClean="0"/>
              <a:t>3</a:t>
            </a:fld>
            <a:endParaRPr lang="en-VN"/>
          </a:p>
        </p:txBody>
      </p:sp>
    </p:spTree>
    <p:extLst>
      <p:ext uri="{BB962C8B-B14F-4D97-AF65-F5344CB8AC3E}">
        <p14:creationId xmlns:p14="http://schemas.microsoft.com/office/powerpoint/2010/main" val="12121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b="0" i="0" dirty="0">
                <a:solidFill>
                  <a:srgbClr val="202122"/>
                </a:solidFill>
                <a:effectLst/>
                <a:latin typeface="Arial" panose="020B0604020202020204" pitchFamily="34" charset="0"/>
              </a:rPr>
              <a:t>In the </a:t>
            </a:r>
            <a:r>
              <a:rPr lang="en-MY" b="0" i="0" u="none" strike="noStrike" dirty="0">
                <a:solidFill>
                  <a:srgbClr val="0645AD"/>
                </a:solidFill>
                <a:effectLst/>
                <a:latin typeface="Arial" panose="020B0604020202020204" pitchFamily="34" charset="0"/>
                <a:hlinkClick r:id="rId3" tooltip="Diffie–Hellman key exchange"/>
              </a:rPr>
              <a:t>Diffie–Hellman key exchange</a:t>
            </a:r>
            <a:r>
              <a:rPr lang="en-MY" b="0" i="0" dirty="0">
                <a:solidFill>
                  <a:srgbClr val="202122"/>
                </a:solidFill>
                <a:effectLst/>
                <a:latin typeface="Arial" panose="020B0604020202020204" pitchFamily="34" charset="0"/>
              </a:rPr>
              <a:t> scheme, each party generates a public/private key pair and distributes the public key of the pair. After obtaining an authentic (</a:t>
            </a:r>
            <a:r>
              <a:rPr lang="en-MY" b="0" i="0" dirty="0" err="1">
                <a:solidFill>
                  <a:srgbClr val="202122"/>
                </a:solidFill>
                <a:effectLst/>
                <a:latin typeface="Arial" panose="020B0604020202020204" pitchFamily="34" charset="0"/>
              </a:rPr>
              <a:t>n.b.</a:t>
            </a:r>
            <a:r>
              <a:rPr lang="en-MY" b="0" i="0" dirty="0">
                <a:solidFill>
                  <a:srgbClr val="202122"/>
                </a:solidFill>
                <a:effectLst/>
                <a:latin typeface="Arial" panose="020B0604020202020204" pitchFamily="34" charset="0"/>
              </a:rPr>
              <a:t>, this is critical) copy of each other's public keys, Alice and Bob can compute a shared secret offline. The shared secret can be used, for instance, as the key for a </a:t>
            </a:r>
            <a:r>
              <a:rPr lang="en-MY" b="0" i="0" u="none" strike="noStrike" dirty="0">
                <a:solidFill>
                  <a:srgbClr val="0645AD"/>
                </a:solidFill>
                <a:effectLst/>
                <a:latin typeface="Arial" panose="020B0604020202020204" pitchFamily="34" charset="0"/>
                <a:hlinkClick r:id="rId4" tooltip="Symmetric-key algorithm"/>
              </a:rPr>
              <a:t>symmetric cipher</a:t>
            </a:r>
            <a:r>
              <a:rPr lang="en-MY" b="0" i="0" dirty="0">
                <a:solidFill>
                  <a:srgbClr val="202122"/>
                </a:solidFill>
                <a:effectLst/>
                <a:latin typeface="Arial" panose="020B0604020202020204" pitchFamily="34" charset="0"/>
              </a:rPr>
              <a:t> which will be, in essentially all cases, much faster.</a:t>
            </a:r>
            <a:endParaRPr lang="en-MY" dirty="0"/>
          </a:p>
        </p:txBody>
      </p:sp>
      <p:sp>
        <p:nvSpPr>
          <p:cNvPr id="4" name="Slide Number Placeholder 3"/>
          <p:cNvSpPr>
            <a:spLocks noGrp="1"/>
          </p:cNvSpPr>
          <p:nvPr>
            <p:ph type="sldNum" sz="quarter" idx="5"/>
          </p:nvPr>
        </p:nvSpPr>
        <p:spPr/>
        <p:txBody>
          <a:bodyPr/>
          <a:lstStyle/>
          <a:p>
            <a:fld id="{7EA1B7F6-FDE0-264F-8834-5521D1757BAD}" type="slidenum">
              <a:rPr lang="en-VN" smtClean="0"/>
              <a:t>5</a:t>
            </a:fld>
            <a:endParaRPr lang="en-VN"/>
          </a:p>
        </p:txBody>
      </p:sp>
    </p:spTree>
    <p:extLst>
      <p:ext uri="{BB962C8B-B14F-4D97-AF65-F5344CB8AC3E}">
        <p14:creationId xmlns:p14="http://schemas.microsoft.com/office/powerpoint/2010/main" val="135347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AutoNum type="arabicPeriod"/>
            </a:pPr>
            <a:r>
              <a:rPr lang="en-MY" b="0" i="0" dirty="0">
                <a:solidFill>
                  <a:srgbClr val="161616"/>
                </a:solidFill>
                <a:effectLst/>
                <a:latin typeface="IBM Plex Sans" panose="020B0503050203000203" pitchFamily="34" charset="0"/>
              </a:rPr>
              <a:t>This section does not attempt to provide full details of the messages exchanged during the SSL handshake. In overview, the steps involved in the SSL handshake are as </a:t>
            </a:r>
            <a:r>
              <a:rPr lang="en-MY" b="0" i="0" dirty="0" err="1">
                <a:solidFill>
                  <a:srgbClr val="161616"/>
                </a:solidFill>
                <a:effectLst/>
                <a:latin typeface="IBM Plex Sans" panose="020B0503050203000203" pitchFamily="34" charset="0"/>
              </a:rPr>
              <a:t>follows:</a:t>
            </a:r>
            <a:r>
              <a:rPr lang="en-MY" b="0" i="0" dirty="0" err="1">
                <a:solidFill>
                  <a:srgbClr val="161616"/>
                </a:solidFill>
                <a:effectLst/>
                <a:latin typeface="inherit"/>
              </a:rPr>
              <a:t>The</a:t>
            </a:r>
            <a:r>
              <a:rPr lang="en-MY" b="0" i="0" dirty="0">
                <a:solidFill>
                  <a:srgbClr val="161616"/>
                </a:solidFill>
                <a:effectLst/>
                <a:latin typeface="inherit"/>
              </a:rPr>
              <a:t> SSL or TLS client sends a “client hello” message that lists cryptographic information such as the SSL or TLS version and, in the client's order of preference, the </a:t>
            </a:r>
            <a:r>
              <a:rPr lang="en-MY" b="0" i="0" dirty="0" err="1">
                <a:solidFill>
                  <a:srgbClr val="161616"/>
                </a:solidFill>
                <a:effectLst/>
                <a:latin typeface="inherit"/>
              </a:rPr>
              <a:t>CipherSuites</a:t>
            </a:r>
            <a:r>
              <a:rPr lang="en-MY" b="0" i="0" dirty="0">
                <a:solidFill>
                  <a:srgbClr val="161616"/>
                </a:solidFill>
                <a:effectLst/>
                <a:latin typeface="inherit"/>
              </a:rPr>
              <a:t> supported by the client. The message also contains a random byte string that is used in subsequent computations. The protocol allows for the “client hello” to include the data compression methods supported by the client.</a:t>
            </a:r>
          </a:p>
          <a:p>
            <a:pPr algn="l" fontAlgn="base">
              <a:buFont typeface="+mj-lt"/>
              <a:buAutoNum type="arabicPeriod"/>
            </a:pPr>
            <a:r>
              <a:rPr lang="en-MY" b="0" i="0" dirty="0">
                <a:solidFill>
                  <a:srgbClr val="161616"/>
                </a:solidFill>
                <a:effectLst/>
                <a:latin typeface="inherit"/>
              </a:rPr>
              <a:t>The SSL or TLS server responds with a “server hello” message that contains the </a:t>
            </a:r>
            <a:r>
              <a:rPr lang="en-MY" b="0" i="0" dirty="0" err="1">
                <a:solidFill>
                  <a:srgbClr val="161616"/>
                </a:solidFill>
                <a:effectLst/>
                <a:latin typeface="inherit"/>
              </a:rPr>
              <a:t>CipherSuite</a:t>
            </a:r>
            <a:r>
              <a:rPr lang="en-MY" b="0" i="0" dirty="0">
                <a:solidFill>
                  <a:srgbClr val="161616"/>
                </a:solidFill>
                <a:effectLst/>
                <a:latin typeface="inherit"/>
              </a:rPr>
              <a:t> chosen by the server from the list provided by the client, the session ID, and another random byte string. The server also sends its digital certificate. If the server requires a digital certificate for client authentication, the server sends a “client certificate request” that includes a list of the types of certificates supported and the Distinguished Names of acceptable Certification Authorities (CAs).</a:t>
            </a:r>
          </a:p>
          <a:p>
            <a:pPr algn="l" fontAlgn="base">
              <a:buFont typeface="+mj-lt"/>
              <a:buAutoNum type="arabicPeriod"/>
            </a:pPr>
            <a:r>
              <a:rPr lang="en-MY" b="0" i="0" dirty="0">
                <a:solidFill>
                  <a:srgbClr val="161616"/>
                </a:solidFill>
                <a:effectLst/>
                <a:latin typeface="inherit"/>
              </a:rPr>
              <a:t>The SSL or TLS client verifies the server's digital certificate. For more information, see </a:t>
            </a:r>
            <a:r>
              <a:rPr lang="en-MY" b="0" i="0" u="none" strike="noStrike" dirty="0">
                <a:solidFill>
                  <a:srgbClr val="0F62FE"/>
                </a:solidFill>
                <a:effectLst/>
                <a:latin typeface="inherit"/>
                <a:hlinkClick r:id="rId3" tooltip="During both client and server authentication there is a step that requires data to be encrypted with one of the keys in an asymmetric key pair and decrypted with the other key of the pair. A message digest is used to provide integrity."/>
              </a:rPr>
              <a:t>How SSL and TLS provide identification, authentication, confidentiality, and integrity</a:t>
            </a:r>
            <a:r>
              <a:rPr lang="en-MY" b="0" i="0" dirty="0">
                <a:solidFill>
                  <a:srgbClr val="161616"/>
                </a:solidFill>
                <a:effectLst/>
                <a:latin typeface="inherit"/>
              </a:rPr>
              <a:t>.</a:t>
            </a:r>
          </a:p>
          <a:p>
            <a:pPr algn="l" fontAlgn="base">
              <a:buFont typeface="+mj-lt"/>
              <a:buAutoNum type="arabicPeriod"/>
            </a:pPr>
            <a:r>
              <a:rPr lang="en-MY" b="0" i="0" dirty="0">
                <a:solidFill>
                  <a:srgbClr val="161616"/>
                </a:solidFill>
                <a:effectLst/>
                <a:latin typeface="inherit"/>
              </a:rPr>
              <a:t>The SSL or TLS client sends the random byte string that enables both the client and the server to compute the secret key to be used for encrypting subsequent message data. The random byte string itself is encrypted with the server's public key.</a:t>
            </a:r>
          </a:p>
          <a:p>
            <a:pPr algn="l" fontAlgn="base">
              <a:buFont typeface="+mj-lt"/>
              <a:buAutoNum type="arabicPeriod"/>
            </a:pPr>
            <a:r>
              <a:rPr lang="en-MY" b="0" i="0" dirty="0">
                <a:solidFill>
                  <a:srgbClr val="161616"/>
                </a:solidFill>
                <a:effectLst/>
                <a:latin typeface="inherit"/>
              </a:rPr>
              <a:t>If the SSL or TLS server sent a “client certificate request”, the client sends a random byte string encrypted with the client's private key, together with the client's digital certificate, or a “no digital certificate alert”. This alert is only a warning, but with some implementations the handshake fails if client authentication is mandatory.</a:t>
            </a:r>
          </a:p>
          <a:p>
            <a:pPr algn="l" fontAlgn="base">
              <a:buFont typeface="+mj-lt"/>
              <a:buAutoNum type="arabicPeriod"/>
            </a:pPr>
            <a:r>
              <a:rPr lang="en-MY" b="0" i="0" dirty="0">
                <a:solidFill>
                  <a:srgbClr val="161616"/>
                </a:solidFill>
                <a:effectLst/>
                <a:latin typeface="inherit"/>
              </a:rPr>
              <a:t>The SSL or TLS server verifies the client's certificate. For more information, see </a:t>
            </a:r>
            <a:r>
              <a:rPr lang="en-MY" b="0" i="0" u="none" strike="noStrike" dirty="0">
                <a:solidFill>
                  <a:srgbClr val="0F62FE"/>
                </a:solidFill>
                <a:effectLst/>
                <a:latin typeface="inherit"/>
                <a:hlinkClick r:id="rId3" tooltip="During both client and server authentication there is a step that requires data to be encrypted with one of the keys in an asymmetric key pair and decrypted with the other key of the pair. A message digest is used to provide integrity."/>
              </a:rPr>
              <a:t>How SSL and TLS provide identification, authentication, confidentiality, and integrity</a:t>
            </a:r>
            <a:r>
              <a:rPr lang="en-MY" b="0" i="0" dirty="0">
                <a:solidFill>
                  <a:srgbClr val="161616"/>
                </a:solidFill>
                <a:effectLst/>
                <a:latin typeface="inherit"/>
              </a:rPr>
              <a:t>.</a:t>
            </a:r>
          </a:p>
          <a:p>
            <a:pPr algn="l" fontAlgn="base">
              <a:buFont typeface="+mj-lt"/>
              <a:buAutoNum type="arabicPeriod"/>
            </a:pPr>
            <a:r>
              <a:rPr lang="en-MY" b="0" i="0" dirty="0">
                <a:solidFill>
                  <a:srgbClr val="161616"/>
                </a:solidFill>
                <a:effectLst/>
                <a:latin typeface="inherit"/>
              </a:rPr>
              <a:t>The SSL or TLS client sends the server a “finished” message, which is encrypted with the secret key, indicating that the client part of the handshake is complete.</a:t>
            </a:r>
          </a:p>
          <a:p>
            <a:pPr algn="l" fontAlgn="base">
              <a:buFont typeface="+mj-lt"/>
              <a:buAutoNum type="arabicPeriod"/>
            </a:pPr>
            <a:r>
              <a:rPr lang="en-MY" b="0" i="0" dirty="0">
                <a:solidFill>
                  <a:srgbClr val="161616"/>
                </a:solidFill>
                <a:effectLst/>
                <a:latin typeface="inherit"/>
              </a:rPr>
              <a:t>The SSL or TLS server sends the client a “finished” message, which is encrypted with the secret key, indicating that the server part of the handshake is complete.</a:t>
            </a:r>
          </a:p>
          <a:p>
            <a:pPr algn="l" fontAlgn="base">
              <a:buFont typeface="+mj-lt"/>
              <a:buAutoNum type="arabicPeriod"/>
            </a:pPr>
            <a:r>
              <a:rPr lang="en-MY" b="0" i="0" dirty="0">
                <a:solidFill>
                  <a:srgbClr val="161616"/>
                </a:solidFill>
                <a:effectLst/>
                <a:latin typeface="inherit"/>
              </a:rPr>
              <a:t>For the duration of the SSL or TLS session, the server and client can now exchange messages that are symmetrically encrypted with the shared secret key.</a:t>
            </a:r>
          </a:p>
          <a:p>
            <a:endParaRPr lang="en-MY" dirty="0"/>
          </a:p>
        </p:txBody>
      </p:sp>
      <p:sp>
        <p:nvSpPr>
          <p:cNvPr id="4" name="Slide Number Placeholder 3"/>
          <p:cNvSpPr>
            <a:spLocks noGrp="1"/>
          </p:cNvSpPr>
          <p:nvPr>
            <p:ph type="sldNum" sz="quarter" idx="5"/>
          </p:nvPr>
        </p:nvSpPr>
        <p:spPr/>
        <p:txBody>
          <a:bodyPr/>
          <a:lstStyle/>
          <a:p>
            <a:fld id="{7EA1B7F6-FDE0-264F-8834-5521D1757BAD}" type="slidenum">
              <a:rPr lang="en-VN" smtClean="0"/>
              <a:t>8</a:t>
            </a:fld>
            <a:endParaRPr lang="en-VN"/>
          </a:p>
        </p:txBody>
      </p:sp>
    </p:spTree>
    <p:extLst>
      <p:ext uri="{BB962C8B-B14F-4D97-AF65-F5344CB8AC3E}">
        <p14:creationId xmlns:p14="http://schemas.microsoft.com/office/powerpoint/2010/main" val="3967753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24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EA1B7F6-FDE0-264F-8834-5521D1757BAD}" type="slidenum">
              <a:rPr lang="en-VN" smtClean="0"/>
              <a:t>13</a:t>
            </a:fld>
            <a:endParaRPr lang="en-VN"/>
          </a:p>
        </p:txBody>
      </p:sp>
    </p:spTree>
    <p:extLst>
      <p:ext uri="{BB962C8B-B14F-4D97-AF65-F5344CB8AC3E}">
        <p14:creationId xmlns:p14="http://schemas.microsoft.com/office/powerpoint/2010/main" val="83490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828B-818F-844E-9045-C325F18B75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02A0A5E1-7276-9149-90E7-E19D4ABFD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9EDB8B06-241D-CF46-90BE-C951D961BF46}"/>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5" name="Footer Placeholder 4">
            <a:extLst>
              <a:ext uri="{FF2B5EF4-FFF2-40B4-BE49-F238E27FC236}">
                <a16:creationId xmlns:a16="http://schemas.microsoft.com/office/drawing/2014/main" id="{F96C7885-0E62-A040-B79E-0E95FEEF6AF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C41CCFE-D13D-1C44-9B73-F3123E4DB1BE}"/>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263665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4C70-9A80-F24B-A0CC-15C931D91EFF}"/>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E4D2405C-6026-DC49-B0F4-9F69B44CA0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5A113FA-F4D9-8D45-8EAD-A8F0DF0C9BF0}"/>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5" name="Footer Placeholder 4">
            <a:extLst>
              <a:ext uri="{FF2B5EF4-FFF2-40B4-BE49-F238E27FC236}">
                <a16:creationId xmlns:a16="http://schemas.microsoft.com/office/drawing/2014/main" id="{E6091E66-D12E-4941-91C9-A377FEBAA7AE}"/>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0768A03-49AF-E145-90F9-DCE977D32583}"/>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220642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AA92D-39F8-044E-A8DA-2719A9DFC5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628E882C-0139-0240-9CCC-7F0ACC8689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8857EE5-38AB-F74E-9B26-34D895A9870A}"/>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5" name="Footer Placeholder 4">
            <a:extLst>
              <a:ext uri="{FF2B5EF4-FFF2-40B4-BE49-F238E27FC236}">
                <a16:creationId xmlns:a16="http://schemas.microsoft.com/office/drawing/2014/main" id="{3CB80EDA-DEA7-EF4B-BD75-33F24BA4F96E}"/>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130BF31-E5DA-9840-A81E-7091DBF32397}"/>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266793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4F69-E1C2-4C48-BF51-12CA5A831FFF}"/>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050BD114-08C2-FB40-9D6D-8C18EEBC2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727D3CA-65DE-1741-AF15-CC0F1660A279}"/>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5" name="Footer Placeholder 4">
            <a:extLst>
              <a:ext uri="{FF2B5EF4-FFF2-40B4-BE49-F238E27FC236}">
                <a16:creationId xmlns:a16="http://schemas.microsoft.com/office/drawing/2014/main" id="{D6052699-CF8C-BD41-8F10-0666BE04B85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EE8188E-7030-C147-AECF-88DB950697CB}"/>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5641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03FA-8412-524F-80B9-71E31104A2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F38217AF-8064-A34F-874A-7095CEF5B5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FB092-BD68-0F47-860F-4EEB20600CAB}"/>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5" name="Footer Placeholder 4">
            <a:extLst>
              <a:ext uri="{FF2B5EF4-FFF2-40B4-BE49-F238E27FC236}">
                <a16:creationId xmlns:a16="http://schemas.microsoft.com/office/drawing/2014/main" id="{76B39EE0-F8C5-134C-986D-54321303CFE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07707227-55D3-8347-9B45-0B3EC134148A}"/>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18103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1916-BDC2-2645-91B7-8D02F6EFE226}"/>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4606E470-62ED-A74C-BA96-34DD4C9719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3658B06F-69D9-E64B-91E0-C6F580B0D8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09B08ABE-11AB-F54A-A836-20C0D2D059F4}"/>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6" name="Footer Placeholder 5">
            <a:extLst>
              <a:ext uri="{FF2B5EF4-FFF2-40B4-BE49-F238E27FC236}">
                <a16:creationId xmlns:a16="http://schemas.microsoft.com/office/drawing/2014/main" id="{99C09516-DA25-3B47-9E4D-A90C99F70E3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939A436-15A0-2F49-81ED-ED0D889C882E}"/>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172296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21A2-05BA-234E-9D6B-BAEC9D3CA889}"/>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871AB3D3-9957-EA41-A85A-9A00E8A55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E42D3-0F3C-1844-B357-B5A7D55908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7C989F14-1FC4-8547-A94D-FD0711AD0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B004A7-0094-C646-B09B-EF12FD6C8F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55C92C97-741E-7440-BE86-AE0544405F12}"/>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8" name="Footer Placeholder 7">
            <a:extLst>
              <a:ext uri="{FF2B5EF4-FFF2-40B4-BE49-F238E27FC236}">
                <a16:creationId xmlns:a16="http://schemas.microsoft.com/office/drawing/2014/main" id="{8C58CE8C-3342-8048-8559-948DA8FA8FCC}"/>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646D10F6-8252-D545-90AC-1D2261206B45}"/>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31086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1E7C-6072-7145-A2F3-B827B3055DF8}"/>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743E4700-2A10-8B4A-B956-227C8A8AE512}"/>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4" name="Footer Placeholder 3">
            <a:extLst>
              <a:ext uri="{FF2B5EF4-FFF2-40B4-BE49-F238E27FC236}">
                <a16:creationId xmlns:a16="http://schemas.microsoft.com/office/drawing/2014/main" id="{8E3DE516-FF0F-AB43-9AD4-4C0B04C558D0}"/>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6CC59B31-4A7D-E144-926B-0B2DB249F5CE}"/>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137621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B5316-C9B7-CD48-9400-2B213FAD36B1}"/>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3" name="Footer Placeholder 2">
            <a:extLst>
              <a:ext uri="{FF2B5EF4-FFF2-40B4-BE49-F238E27FC236}">
                <a16:creationId xmlns:a16="http://schemas.microsoft.com/office/drawing/2014/main" id="{5482FD22-5091-D24D-9B44-802309C69AA8}"/>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E4C8691D-F509-434E-B76F-6CE6BC30BFDA}"/>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283035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D9EE-8375-D04D-AE7D-1B9C080F2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8E1BEFED-29E5-3E4D-9432-BE3ED9F82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5194FC5D-5397-E348-A384-07AC887B0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0BDE4-FA09-6140-BE10-BCDEA5012E6A}"/>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6" name="Footer Placeholder 5">
            <a:extLst>
              <a:ext uri="{FF2B5EF4-FFF2-40B4-BE49-F238E27FC236}">
                <a16:creationId xmlns:a16="http://schemas.microsoft.com/office/drawing/2014/main" id="{65D2F96C-7AA5-C446-A01D-91492C1846B9}"/>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2D620898-3E6C-4D4D-B1A1-A9EF3E23BA49}"/>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8411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EF32-7D27-FE4D-97EB-065A922DE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39CA5979-71DE-F44E-A8E5-2F5F90ADB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99F5551B-8C3F-C440-8CFC-226BE78CA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B18D8-C266-774C-B4DB-8F8384B8AF2C}"/>
              </a:ext>
            </a:extLst>
          </p:cNvPr>
          <p:cNvSpPr>
            <a:spLocks noGrp="1"/>
          </p:cNvSpPr>
          <p:nvPr>
            <p:ph type="dt" sz="half" idx="10"/>
          </p:nvPr>
        </p:nvSpPr>
        <p:spPr/>
        <p:txBody>
          <a:bodyPr/>
          <a:lstStyle/>
          <a:p>
            <a:fld id="{787FF4A5-BD38-0E45-B0C0-AC7E1280F087}" type="datetimeFigureOut">
              <a:rPr lang="en-VN" smtClean="0"/>
              <a:t>04/22/2022</a:t>
            </a:fld>
            <a:endParaRPr lang="en-VN"/>
          </a:p>
        </p:txBody>
      </p:sp>
      <p:sp>
        <p:nvSpPr>
          <p:cNvPr id="6" name="Footer Placeholder 5">
            <a:extLst>
              <a:ext uri="{FF2B5EF4-FFF2-40B4-BE49-F238E27FC236}">
                <a16:creationId xmlns:a16="http://schemas.microsoft.com/office/drawing/2014/main" id="{7FE6E1BF-C65D-0948-92DE-C3F319678647}"/>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A9DB245E-936D-434D-8407-50A260F7FC71}"/>
              </a:ext>
            </a:extLst>
          </p:cNvPr>
          <p:cNvSpPr>
            <a:spLocks noGrp="1"/>
          </p:cNvSpPr>
          <p:nvPr>
            <p:ph type="sldNum" sz="quarter" idx="12"/>
          </p:nvPr>
        </p:nvSpPr>
        <p:spPr/>
        <p:txBody>
          <a:bodyPr/>
          <a:lstStyle/>
          <a:p>
            <a:fld id="{A2697769-4C45-6D40-8512-F27C5C56EAB8}" type="slidenum">
              <a:rPr lang="en-VN" smtClean="0"/>
              <a:t>‹#›</a:t>
            </a:fld>
            <a:endParaRPr lang="en-VN"/>
          </a:p>
        </p:txBody>
      </p:sp>
    </p:spTree>
    <p:extLst>
      <p:ext uri="{BB962C8B-B14F-4D97-AF65-F5344CB8AC3E}">
        <p14:creationId xmlns:p14="http://schemas.microsoft.com/office/powerpoint/2010/main" val="336230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1B17-31DA-2248-B476-ACB208A234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F55CA58-BB94-8F43-A913-4218392C5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F9AA3A8-615B-CA48-A571-46817C651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FF4A5-BD38-0E45-B0C0-AC7E1280F087}" type="datetimeFigureOut">
              <a:rPr lang="en-VN" smtClean="0"/>
              <a:t>04/22/2022</a:t>
            </a:fld>
            <a:endParaRPr lang="en-VN"/>
          </a:p>
        </p:txBody>
      </p:sp>
      <p:sp>
        <p:nvSpPr>
          <p:cNvPr id="5" name="Footer Placeholder 4">
            <a:extLst>
              <a:ext uri="{FF2B5EF4-FFF2-40B4-BE49-F238E27FC236}">
                <a16:creationId xmlns:a16="http://schemas.microsoft.com/office/drawing/2014/main" id="{E4A847CE-88CD-4A45-A404-9AD7D05D9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6548E66D-4AAB-454B-A005-9E891F45C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97769-4C45-6D40-8512-F27C5C56EAB8}" type="slidenum">
              <a:rPr lang="en-VN" smtClean="0"/>
              <a:t>‹#›</a:t>
            </a:fld>
            <a:endParaRPr lang="en-VN"/>
          </a:p>
        </p:txBody>
      </p:sp>
    </p:spTree>
    <p:extLst>
      <p:ext uri="{BB962C8B-B14F-4D97-AF65-F5344CB8AC3E}">
        <p14:creationId xmlns:p14="http://schemas.microsoft.com/office/powerpoint/2010/main" val="1854499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Transport_Layer_Secur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cs.microsoft.com/en-us/dotnet/api/system.net.security.sslstream?view=net-6.0" TargetMode="External"/><Relationship Id="rId5" Type="http://schemas.openxmlformats.org/officeDocument/2006/relationships/hyperlink" Target="https://www.ibm.com/docs/en/ibm-mq/7.5?topic=ssl-overview-tls-handshake" TargetMode="External"/><Relationship Id="rId4" Type="http://schemas.openxmlformats.org/officeDocument/2006/relationships/hyperlink" Target="https://en.wikipedia.org/wiki/Public-key_cryptography"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3.png"/><Relationship Id="rId7" Type="http://schemas.openxmlformats.org/officeDocument/2006/relationships/hyperlink" Target="https://en.wikipedia.org/wiki/Diffie%E2%80%93Hellman_key_exchan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igiCert" TargetMode="External"/><Relationship Id="rId2" Type="http://schemas.openxmlformats.org/officeDocument/2006/relationships/hyperlink" Target="https://en.wikipedia.org/wiki/IdenTrust" TargetMode="External"/><Relationship Id="rId1" Type="http://schemas.openxmlformats.org/officeDocument/2006/relationships/slideLayout" Target="../slideLayouts/slideLayout2.xml"/><Relationship Id="rId4" Type="http://schemas.openxmlformats.org/officeDocument/2006/relationships/hyperlink" Target="https://en.wikipedia.org/wiki/Sectig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1A17-1B85-AD43-81B5-CABCBA69561C}"/>
              </a:ext>
            </a:extLst>
          </p:cNvPr>
          <p:cNvSpPr>
            <a:spLocks noGrp="1"/>
          </p:cNvSpPr>
          <p:nvPr>
            <p:ph type="ctrTitle"/>
          </p:nvPr>
        </p:nvSpPr>
        <p:spPr/>
        <p:txBody>
          <a:bodyPr/>
          <a:lstStyle/>
          <a:p>
            <a:r>
              <a:rPr lang="en-VN" dirty="0"/>
              <a:t>Fundamental Network Programming</a:t>
            </a:r>
          </a:p>
        </p:txBody>
      </p:sp>
      <p:sp>
        <p:nvSpPr>
          <p:cNvPr id="3" name="Subtitle 2">
            <a:extLst>
              <a:ext uri="{FF2B5EF4-FFF2-40B4-BE49-F238E27FC236}">
                <a16:creationId xmlns:a16="http://schemas.microsoft.com/office/drawing/2014/main" id="{368E21AD-A8B5-9F4F-8A4E-23366A17A204}"/>
              </a:ext>
            </a:extLst>
          </p:cNvPr>
          <p:cNvSpPr>
            <a:spLocks noGrp="1"/>
          </p:cNvSpPr>
          <p:nvPr>
            <p:ph type="subTitle" idx="1"/>
          </p:nvPr>
        </p:nvSpPr>
        <p:spPr/>
        <p:txBody>
          <a:bodyPr/>
          <a:lstStyle/>
          <a:p>
            <a:r>
              <a:rPr lang="en-US" dirty="0"/>
              <a:t>TCP over SSL in C#</a:t>
            </a:r>
            <a:endParaRPr lang="en-VN" dirty="0"/>
          </a:p>
        </p:txBody>
      </p:sp>
      <p:sp>
        <p:nvSpPr>
          <p:cNvPr id="4" name="TextBox 3">
            <a:extLst>
              <a:ext uri="{FF2B5EF4-FFF2-40B4-BE49-F238E27FC236}">
                <a16:creationId xmlns:a16="http://schemas.microsoft.com/office/drawing/2014/main" id="{7FE74E5A-C090-EB48-B5BD-2A5A7E366395}"/>
              </a:ext>
            </a:extLst>
          </p:cNvPr>
          <p:cNvSpPr txBox="1"/>
          <p:nvPr/>
        </p:nvSpPr>
        <p:spPr>
          <a:xfrm>
            <a:off x="297543" y="6150644"/>
            <a:ext cx="3635828" cy="369332"/>
          </a:xfrm>
          <a:prstGeom prst="rect">
            <a:avLst/>
          </a:prstGeom>
          <a:noFill/>
        </p:spPr>
        <p:txBody>
          <a:bodyPr wrap="square" rtlCol="0">
            <a:spAutoFit/>
          </a:bodyPr>
          <a:lstStyle/>
          <a:p>
            <a:r>
              <a:rPr lang="en-VN" dirty="0"/>
              <a:t>Lecturer: MSc. Dang Le B</a:t>
            </a:r>
            <a:r>
              <a:rPr lang="en-US" dirty="0" err="1"/>
              <a:t>ao</a:t>
            </a:r>
            <a:r>
              <a:rPr lang="en-US" dirty="0"/>
              <a:t> </a:t>
            </a:r>
            <a:r>
              <a:rPr lang="en-US" dirty="0" err="1"/>
              <a:t>Chuong</a:t>
            </a:r>
            <a:endParaRPr lang="en-VN" dirty="0"/>
          </a:p>
        </p:txBody>
      </p:sp>
      <p:sp>
        <p:nvSpPr>
          <p:cNvPr id="5" name="TextBox 4">
            <a:extLst>
              <a:ext uri="{FF2B5EF4-FFF2-40B4-BE49-F238E27FC236}">
                <a16:creationId xmlns:a16="http://schemas.microsoft.com/office/drawing/2014/main" id="{2D0EF489-641A-1441-AABD-9A4126837BF3}"/>
              </a:ext>
            </a:extLst>
          </p:cNvPr>
          <p:cNvSpPr txBox="1"/>
          <p:nvPr/>
        </p:nvSpPr>
        <p:spPr>
          <a:xfrm>
            <a:off x="8258629" y="6150644"/>
            <a:ext cx="3635828" cy="369332"/>
          </a:xfrm>
          <a:prstGeom prst="rect">
            <a:avLst/>
          </a:prstGeom>
          <a:noFill/>
        </p:spPr>
        <p:txBody>
          <a:bodyPr wrap="square" rtlCol="0">
            <a:spAutoFit/>
          </a:bodyPr>
          <a:lstStyle/>
          <a:p>
            <a:pPr algn="r"/>
            <a:r>
              <a:rPr lang="vi-VN" dirty="0"/>
              <a:t>Spring 2022</a:t>
            </a:r>
            <a:endParaRPr lang="en-VN" dirty="0"/>
          </a:p>
        </p:txBody>
      </p:sp>
    </p:spTree>
    <p:extLst>
      <p:ext uri="{BB962C8B-B14F-4D97-AF65-F5344CB8AC3E}">
        <p14:creationId xmlns:p14="http://schemas.microsoft.com/office/powerpoint/2010/main" val="288671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FD11-0786-45FA-AA47-06915CDA6645}"/>
              </a:ext>
            </a:extLst>
          </p:cNvPr>
          <p:cNvSpPr>
            <a:spLocks noGrp="1"/>
          </p:cNvSpPr>
          <p:nvPr>
            <p:ph type="title"/>
          </p:nvPr>
        </p:nvSpPr>
        <p:spPr/>
        <p:txBody>
          <a:bodyPr/>
          <a:lstStyle/>
          <a:p>
            <a:r>
              <a:rPr lang="en-US" dirty="0"/>
              <a:t>Create digital certificate for SSL </a:t>
            </a:r>
            <a:endParaRPr lang="en-MY" dirty="0"/>
          </a:p>
        </p:txBody>
      </p:sp>
      <p:sp>
        <p:nvSpPr>
          <p:cNvPr id="3" name="Content Placeholder 2">
            <a:extLst>
              <a:ext uri="{FF2B5EF4-FFF2-40B4-BE49-F238E27FC236}">
                <a16:creationId xmlns:a16="http://schemas.microsoft.com/office/drawing/2014/main" id="{AF6C072A-0ECB-41BE-9C1A-6C1141164018}"/>
              </a:ext>
            </a:extLst>
          </p:cNvPr>
          <p:cNvSpPr>
            <a:spLocks noGrp="1"/>
          </p:cNvSpPr>
          <p:nvPr>
            <p:ph idx="1"/>
          </p:nvPr>
        </p:nvSpPr>
        <p:spPr/>
        <p:txBody>
          <a:bodyPr/>
          <a:lstStyle/>
          <a:p>
            <a:r>
              <a:rPr lang="en-US" dirty="0"/>
              <a:t>Required: installed visual studio Window SDK 10.x</a:t>
            </a:r>
          </a:p>
          <a:p>
            <a:r>
              <a:rPr lang="en-MY" b="1" dirty="0"/>
              <a:t>Go to: </a:t>
            </a:r>
            <a:r>
              <a:rPr lang="en-MY" sz="2400" dirty="0"/>
              <a:t>C:\Program Files (x86)\Windows Kits\10\bin\10.0.{</a:t>
            </a:r>
            <a:r>
              <a:rPr lang="en-MY" sz="2400" dirty="0" err="1"/>
              <a:t>build_version</a:t>
            </a:r>
            <a:r>
              <a:rPr lang="en-MY" sz="2400" dirty="0"/>
              <a:t>}\x86</a:t>
            </a:r>
          </a:p>
          <a:p>
            <a:r>
              <a:rPr lang="en-MY" sz="2400" dirty="0"/>
              <a:t>Open command line prompt inside above folder and type this command:</a:t>
            </a:r>
          </a:p>
          <a:p>
            <a:pPr marL="0" indent="0">
              <a:buNone/>
            </a:pPr>
            <a:r>
              <a:rPr lang="en-MY" sz="2400" dirty="0"/>
              <a:t>makecert.exe -r -pe -n "CN=</a:t>
            </a:r>
            <a:r>
              <a:rPr lang="en-MY" sz="2400" dirty="0" err="1"/>
              <a:t>MySslSocketCertificate</a:t>
            </a:r>
            <a:r>
              <a:rPr lang="en-MY" sz="2400" dirty="0"/>
              <a:t>" -b 01/01/2022 -e 12/31/2022 -</a:t>
            </a:r>
            <a:r>
              <a:rPr lang="en-MY" sz="2400" dirty="0" err="1"/>
              <a:t>sk</a:t>
            </a:r>
            <a:r>
              <a:rPr lang="en-MY" sz="2400" dirty="0"/>
              <a:t> exchange -ss my</a:t>
            </a:r>
          </a:p>
          <a:p>
            <a:pPr marL="0" indent="0">
              <a:buNone/>
            </a:pPr>
            <a:endParaRPr lang="en-MY" sz="2400" dirty="0"/>
          </a:p>
          <a:p>
            <a:r>
              <a:rPr lang="en-MY" dirty="0"/>
              <a:t>Then, press “Window key” ,</a:t>
            </a:r>
          </a:p>
          <a:p>
            <a:r>
              <a:rPr lang="en-MY" dirty="0"/>
              <a:t> search for “Certificate”</a:t>
            </a:r>
          </a:p>
        </p:txBody>
      </p:sp>
      <p:pic>
        <p:nvPicPr>
          <p:cNvPr id="5" name="Picture 4">
            <a:extLst>
              <a:ext uri="{FF2B5EF4-FFF2-40B4-BE49-F238E27FC236}">
                <a16:creationId xmlns:a16="http://schemas.microsoft.com/office/drawing/2014/main" id="{6D26AA54-4AB5-410B-B1C6-DC3B70814273}"/>
              </a:ext>
            </a:extLst>
          </p:cNvPr>
          <p:cNvPicPr>
            <a:picLocks noChangeAspect="1"/>
          </p:cNvPicPr>
          <p:nvPr/>
        </p:nvPicPr>
        <p:blipFill rotWithShape="1">
          <a:blip r:embed="rId2"/>
          <a:srcRect l="291" t="-2581" r="-291" b="41792"/>
          <a:stretch/>
        </p:blipFill>
        <p:spPr>
          <a:xfrm>
            <a:off x="5209304" y="3608439"/>
            <a:ext cx="6982696" cy="3136490"/>
          </a:xfrm>
          <a:prstGeom prst="rect">
            <a:avLst/>
          </a:prstGeom>
        </p:spPr>
      </p:pic>
    </p:spTree>
    <p:extLst>
      <p:ext uri="{BB962C8B-B14F-4D97-AF65-F5344CB8AC3E}">
        <p14:creationId xmlns:p14="http://schemas.microsoft.com/office/powerpoint/2010/main" val="103374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FD11-0786-45FA-AA47-06915CDA6645}"/>
              </a:ext>
            </a:extLst>
          </p:cNvPr>
          <p:cNvSpPr>
            <a:spLocks noGrp="1"/>
          </p:cNvSpPr>
          <p:nvPr>
            <p:ph type="title"/>
          </p:nvPr>
        </p:nvSpPr>
        <p:spPr>
          <a:xfrm>
            <a:off x="759542" y="50494"/>
            <a:ext cx="10515600" cy="1129378"/>
          </a:xfrm>
        </p:spPr>
        <p:txBody>
          <a:bodyPr/>
          <a:lstStyle/>
          <a:p>
            <a:r>
              <a:rPr lang="en-US" dirty="0"/>
              <a:t>Create digital certificate for SSL </a:t>
            </a:r>
            <a:endParaRPr lang="en-MY" dirty="0"/>
          </a:p>
        </p:txBody>
      </p:sp>
      <p:pic>
        <p:nvPicPr>
          <p:cNvPr id="8" name="Content Placeholder 7">
            <a:extLst>
              <a:ext uri="{FF2B5EF4-FFF2-40B4-BE49-F238E27FC236}">
                <a16:creationId xmlns:a16="http://schemas.microsoft.com/office/drawing/2014/main" id="{9CE36A9F-3EDC-42C4-BD06-2A66A42AB3BC}"/>
              </a:ext>
            </a:extLst>
          </p:cNvPr>
          <p:cNvPicPr>
            <a:picLocks noGrp="1" noChangeAspect="1"/>
          </p:cNvPicPr>
          <p:nvPr>
            <p:ph idx="1"/>
          </p:nvPr>
        </p:nvPicPr>
        <p:blipFill>
          <a:blip r:embed="rId2"/>
          <a:stretch>
            <a:fillRect/>
          </a:stretch>
        </p:blipFill>
        <p:spPr>
          <a:xfrm>
            <a:off x="1634714" y="775549"/>
            <a:ext cx="8765256" cy="5306902"/>
          </a:xfrm>
        </p:spPr>
      </p:pic>
      <p:sp>
        <p:nvSpPr>
          <p:cNvPr id="9" name="Title 1">
            <a:extLst>
              <a:ext uri="{FF2B5EF4-FFF2-40B4-BE49-F238E27FC236}">
                <a16:creationId xmlns:a16="http://schemas.microsoft.com/office/drawing/2014/main" id="{854C2BFE-1FAE-4DDD-A0BB-2A1FE5A3347B}"/>
              </a:ext>
            </a:extLst>
          </p:cNvPr>
          <p:cNvSpPr txBox="1">
            <a:spLocks/>
          </p:cNvSpPr>
          <p:nvPr/>
        </p:nvSpPr>
        <p:spPr>
          <a:xfrm>
            <a:off x="1128151" y="6082451"/>
            <a:ext cx="9271819" cy="53571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Your certificate will be stored at: Certificate –Current User/Personal/Certificates</a:t>
            </a:r>
            <a:endParaRPr lang="en-MY" sz="3200" dirty="0"/>
          </a:p>
        </p:txBody>
      </p:sp>
    </p:spTree>
    <p:extLst>
      <p:ext uri="{BB962C8B-B14F-4D97-AF65-F5344CB8AC3E}">
        <p14:creationId xmlns:p14="http://schemas.microsoft.com/office/powerpoint/2010/main" val="100272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451821"/>
            <a:ext cx="10515600" cy="894622"/>
          </a:xfrm>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References</a:t>
            </a:r>
            <a:endParaRPr lang="en-US" altLang="en-US" sz="5400" dirty="0">
              <a:solidFill>
                <a:srgbClr val="000099"/>
              </a:solidFill>
              <a:ea typeface="ＭＳ Ｐゴシック" panose="020B0600070205080204" pitchFamily="34" charset="-128"/>
              <a:cs typeface="+mn-cs"/>
            </a:endParaRPr>
          </a:p>
        </p:txBody>
      </p:sp>
      <p:sp>
        <p:nvSpPr>
          <p:cNvPr id="4" name="TextBox 1">
            <a:extLst>
              <a:ext uri="{FF2B5EF4-FFF2-40B4-BE49-F238E27FC236}">
                <a16:creationId xmlns:a16="http://schemas.microsoft.com/office/drawing/2014/main" id="{7441320D-EA3E-074A-8001-65203352AFEF}"/>
              </a:ext>
            </a:extLst>
          </p:cNvPr>
          <p:cNvSpPr txBox="1">
            <a:spLocks noChangeArrowheads="1"/>
          </p:cNvSpPr>
          <p:nvPr/>
        </p:nvSpPr>
        <p:spPr bwMode="auto">
          <a:xfrm>
            <a:off x="905450" y="1516284"/>
            <a:ext cx="10836965" cy="33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457200" indent="-457200">
              <a:lnSpc>
                <a:spcPct val="150000"/>
              </a:lnSpc>
              <a:buFont typeface="+mj-lt"/>
              <a:buAutoNum type="arabicPeriod"/>
              <a:defRPr/>
            </a:pPr>
            <a:r>
              <a:rPr lang="en-US" sz="1800" dirty="0">
                <a:solidFill>
                  <a:srgbClr val="0101FD"/>
                </a:solidFill>
                <a:latin typeface="SFMono-Regular"/>
                <a:hlinkClick r:id="rId3"/>
              </a:rPr>
              <a:t>https://en.wikipedia.org/wiki/Transport_Layer_Security</a:t>
            </a:r>
            <a:endParaRPr lang="en-US" sz="1800" dirty="0">
              <a:solidFill>
                <a:srgbClr val="0101FD"/>
              </a:solidFill>
              <a:latin typeface="SFMono-Regular"/>
            </a:endParaRPr>
          </a:p>
          <a:p>
            <a:pPr marL="457200" indent="-457200">
              <a:lnSpc>
                <a:spcPct val="150000"/>
              </a:lnSpc>
              <a:buFont typeface="+mj-lt"/>
              <a:buAutoNum type="arabicPeriod"/>
              <a:defRPr/>
            </a:pPr>
            <a:r>
              <a:rPr lang="en-US" sz="1800" dirty="0">
                <a:solidFill>
                  <a:srgbClr val="0101FD"/>
                </a:solidFill>
                <a:latin typeface="SFMono-Regular"/>
                <a:hlinkClick r:id="rId4"/>
              </a:rPr>
              <a:t>https://en.wikipedia.org/wiki/Public-key_cryptography</a:t>
            </a:r>
            <a:endParaRPr lang="en-US" sz="1800" dirty="0">
              <a:solidFill>
                <a:srgbClr val="0101FD"/>
              </a:solidFill>
              <a:latin typeface="SFMono-Regular"/>
            </a:endParaRPr>
          </a:p>
          <a:p>
            <a:pPr marL="457200" indent="-457200">
              <a:lnSpc>
                <a:spcPct val="150000"/>
              </a:lnSpc>
              <a:buFont typeface="+mj-lt"/>
              <a:buAutoNum type="arabicPeriod"/>
              <a:defRPr/>
            </a:pPr>
            <a:r>
              <a:rPr lang="en-US" sz="1800" dirty="0">
                <a:solidFill>
                  <a:srgbClr val="0101FD"/>
                </a:solidFill>
                <a:latin typeface="SFMono-Regular"/>
                <a:hlinkClick r:id="rId5"/>
              </a:rPr>
              <a:t>https://www.ibm.com/docs/en/ibm-mq/7.5?topic=ssl-overview-tls-handshake</a:t>
            </a:r>
            <a:endParaRPr lang="en-US" sz="1800" dirty="0">
              <a:solidFill>
                <a:srgbClr val="0101FD"/>
              </a:solidFill>
              <a:latin typeface="SFMono-Regular"/>
            </a:endParaRPr>
          </a:p>
          <a:p>
            <a:pPr marL="457200" indent="-457200">
              <a:lnSpc>
                <a:spcPct val="150000"/>
              </a:lnSpc>
              <a:buFont typeface="+mj-lt"/>
              <a:buAutoNum type="arabicPeriod"/>
              <a:defRPr/>
            </a:pPr>
            <a:r>
              <a:rPr lang="en-US" sz="1800" dirty="0">
                <a:solidFill>
                  <a:srgbClr val="0101FD"/>
                </a:solidFill>
                <a:latin typeface="SFMono-Regular"/>
                <a:hlinkClick r:id="rId6"/>
              </a:rPr>
              <a:t>https://docs.microsoft.com/en-us/dotnet/api/system.net.security.sslstream?view=net-6.0</a:t>
            </a:r>
            <a:endParaRPr lang="en-US" sz="1800" dirty="0">
              <a:solidFill>
                <a:srgbClr val="0101FD"/>
              </a:solidFill>
              <a:latin typeface="SFMono-Regular"/>
            </a:endParaRPr>
          </a:p>
          <a:p>
            <a:pPr marL="457200" indent="-457200">
              <a:lnSpc>
                <a:spcPct val="150000"/>
              </a:lnSpc>
              <a:buFont typeface="+mj-lt"/>
              <a:buAutoNum type="arabicPeriod"/>
              <a:defRPr/>
            </a:pPr>
            <a:endParaRPr lang="en-US" sz="1800" dirty="0">
              <a:solidFill>
                <a:srgbClr val="0101FD"/>
              </a:solidFill>
              <a:latin typeface="SFMono-Regular"/>
            </a:endParaRPr>
          </a:p>
          <a:p>
            <a:pPr marL="457200" indent="-457200">
              <a:lnSpc>
                <a:spcPct val="150000"/>
              </a:lnSpc>
              <a:buFont typeface="+mj-lt"/>
              <a:buAutoNum type="arabicPeriod"/>
              <a:defRPr/>
            </a:pPr>
            <a:endParaRPr lang="en-US" sz="1800" dirty="0">
              <a:solidFill>
                <a:srgbClr val="0101FD"/>
              </a:solidFill>
              <a:latin typeface="SFMono-Regular"/>
            </a:endParaRPr>
          </a:p>
          <a:p>
            <a:pPr marL="457200" indent="-457200">
              <a:lnSpc>
                <a:spcPct val="150000"/>
              </a:lnSpc>
              <a:buFont typeface="+mj-lt"/>
              <a:buAutoNum type="arabicPeriod"/>
              <a:defRPr/>
            </a:pPr>
            <a:endParaRPr lang="en-US" sz="1800" dirty="0">
              <a:solidFill>
                <a:srgbClr val="0101FD"/>
              </a:solidFill>
              <a:latin typeface="SFMono-Regular"/>
            </a:endParaRPr>
          </a:p>
          <a:p>
            <a:pPr marL="457200" indent="-457200">
              <a:lnSpc>
                <a:spcPct val="150000"/>
              </a:lnSpc>
              <a:buFont typeface="+mj-lt"/>
              <a:buAutoNum type="arabicPeriod"/>
              <a:defRPr/>
            </a:pPr>
            <a:endPar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96351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FB25-BA30-E044-98B3-B32BD309FDF3}"/>
              </a:ext>
            </a:extLst>
          </p:cNvPr>
          <p:cNvSpPr>
            <a:spLocks noGrp="1"/>
          </p:cNvSpPr>
          <p:nvPr>
            <p:ph type="title"/>
          </p:nvPr>
        </p:nvSpPr>
        <p:spPr/>
        <p:txBody>
          <a:bodyPr/>
          <a:lstStyle/>
          <a:p>
            <a:r>
              <a:rPr lang="en-US" dirty="0"/>
              <a:t>No assignment this week</a:t>
            </a:r>
            <a:endParaRPr lang="en-VN" dirty="0"/>
          </a:p>
        </p:txBody>
      </p:sp>
      <p:sp>
        <p:nvSpPr>
          <p:cNvPr id="3" name="Content Placeholder 2">
            <a:extLst>
              <a:ext uri="{FF2B5EF4-FFF2-40B4-BE49-F238E27FC236}">
                <a16:creationId xmlns:a16="http://schemas.microsoft.com/office/drawing/2014/main" id="{C2DE78BF-0E77-6345-B1F1-ABF0D4B6C4C9}"/>
              </a:ext>
            </a:extLst>
          </p:cNvPr>
          <p:cNvSpPr>
            <a:spLocks noGrp="1"/>
          </p:cNvSpPr>
          <p:nvPr>
            <p:ph idx="1"/>
          </p:nvPr>
        </p:nvSpPr>
        <p:spPr/>
        <p:txBody>
          <a:bodyPr/>
          <a:lstStyle/>
          <a:p>
            <a:r>
              <a:rPr lang="en-US" dirty="0"/>
              <a:t>Last Q&amp;A about the final project</a:t>
            </a:r>
            <a:endParaRPr lang="en-VN" dirty="0"/>
          </a:p>
        </p:txBody>
      </p:sp>
    </p:spTree>
    <p:extLst>
      <p:ext uri="{BB962C8B-B14F-4D97-AF65-F5344CB8AC3E}">
        <p14:creationId xmlns:p14="http://schemas.microsoft.com/office/powerpoint/2010/main" val="239754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747D-8351-574C-8D5B-23291CADF3F3}"/>
              </a:ext>
            </a:extLst>
          </p:cNvPr>
          <p:cNvSpPr>
            <a:spLocks noGrp="1"/>
          </p:cNvSpPr>
          <p:nvPr>
            <p:ph type="title"/>
          </p:nvPr>
        </p:nvSpPr>
        <p:spPr/>
        <p:txBody>
          <a:bodyPr/>
          <a:lstStyle/>
          <a:p>
            <a:r>
              <a:rPr lang="en-VN" dirty="0"/>
              <a:t>Agenda</a:t>
            </a:r>
          </a:p>
        </p:txBody>
      </p:sp>
      <p:sp>
        <p:nvSpPr>
          <p:cNvPr id="3" name="Content Placeholder 2">
            <a:extLst>
              <a:ext uri="{FF2B5EF4-FFF2-40B4-BE49-F238E27FC236}">
                <a16:creationId xmlns:a16="http://schemas.microsoft.com/office/drawing/2014/main" id="{FA0447B6-0333-A34A-96FB-B01EE03EB494}"/>
              </a:ext>
            </a:extLst>
          </p:cNvPr>
          <p:cNvSpPr>
            <a:spLocks noGrp="1"/>
          </p:cNvSpPr>
          <p:nvPr>
            <p:ph idx="1"/>
          </p:nvPr>
        </p:nvSpPr>
        <p:spPr/>
        <p:txBody>
          <a:bodyPr>
            <a:normAutofit/>
          </a:bodyPr>
          <a:lstStyle/>
          <a:p>
            <a:pPr marL="571500" indent="-571500">
              <a:lnSpc>
                <a:spcPct val="150000"/>
              </a:lnSpc>
              <a:buFont typeface="+mj-lt"/>
              <a:buAutoNum type="romanUcPeriod"/>
            </a:pPr>
            <a:r>
              <a:rPr lang="en-US" sz="2400" dirty="0"/>
              <a:t>TCP over SSL</a:t>
            </a:r>
            <a:endParaRPr lang="en-VN" sz="2400" dirty="0"/>
          </a:p>
          <a:p>
            <a:pPr marL="1028700" lvl="1" indent="-571500">
              <a:lnSpc>
                <a:spcPct val="150000"/>
              </a:lnSpc>
              <a:buFont typeface="+mj-lt"/>
              <a:buAutoNum type="romanUcPeriod"/>
            </a:pPr>
            <a:r>
              <a:rPr lang="en-US" sz="2000" dirty="0"/>
              <a:t>What is SSL/TLS ?</a:t>
            </a:r>
            <a:endParaRPr lang="en-VN" sz="2000" dirty="0"/>
          </a:p>
          <a:p>
            <a:pPr marL="1028700" lvl="1" indent="-571500">
              <a:lnSpc>
                <a:spcPct val="150000"/>
              </a:lnSpc>
              <a:buFont typeface="+mj-lt"/>
              <a:buAutoNum type="romanUcPeriod"/>
            </a:pPr>
            <a:r>
              <a:rPr lang="en-US" sz="2000" dirty="0" err="1"/>
              <a:t>SslStream</a:t>
            </a:r>
            <a:r>
              <a:rPr lang="en-US" sz="2000" dirty="0"/>
              <a:t> in C#</a:t>
            </a:r>
            <a:endParaRPr lang="en-VN" sz="2000" dirty="0"/>
          </a:p>
          <a:p>
            <a:pPr marL="571500" indent="-571500">
              <a:lnSpc>
                <a:spcPct val="150000"/>
              </a:lnSpc>
              <a:buFont typeface="+mj-lt"/>
              <a:buAutoNum type="romanUcPeriod"/>
            </a:pPr>
            <a:endParaRPr lang="en-VN" sz="2400" dirty="0"/>
          </a:p>
        </p:txBody>
      </p:sp>
    </p:spTree>
    <p:extLst>
      <p:ext uri="{BB962C8B-B14F-4D97-AF65-F5344CB8AC3E}">
        <p14:creationId xmlns:p14="http://schemas.microsoft.com/office/powerpoint/2010/main" val="365033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57E9-C9FB-46C4-8C38-384A8B269EF8}"/>
              </a:ext>
            </a:extLst>
          </p:cNvPr>
          <p:cNvSpPr>
            <a:spLocks noGrp="1"/>
          </p:cNvSpPr>
          <p:nvPr>
            <p:ph type="title"/>
          </p:nvPr>
        </p:nvSpPr>
        <p:spPr>
          <a:xfrm>
            <a:off x="564823" y="49446"/>
            <a:ext cx="10515600" cy="1325563"/>
          </a:xfrm>
        </p:spPr>
        <p:txBody>
          <a:bodyPr/>
          <a:lstStyle/>
          <a:p>
            <a:pPr>
              <a:lnSpc>
                <a:spcPct val="150000"/>
              </a:lnSpc>
            </a:pPr>
            <a:r>
              <a:rPr lang="en-US" dirty="0"/>
              <a:t>Secure socket layer protocol  history </a:t>
            </a:r>
            <a:endParaRPr lang="en-MY" dirty="0"/>
          </a:p>
        </p:txBody>
      </p:sp>
      <p:pic>
        <p:nvPicPr>
          <p:cNvPr id="8" name="Content Placeholder 7">
            <a:extLst>
              <a:ext uri="{FF2B5EF4-FFF2-40B4-BE49-F238E27FC236}">
                <a16:creationId xmlns:a16="http://schemas.microsoft.com/office/drawing/2014/main" id="{051C2D6B-0533-4496-B92B-0FF44E16E6DD}"/>
              </a:ext>
            </a:extLst>
          </p:cNvPr>
          <p:cNvPicPr>
            <a:picLocks noGrp="1" noChangeAspect="1"/>
          </p:cNvPicPr>
          <p:nvPr>
            <p:ph idx="1"/>
          </p:nvPr>
        </p:nvPicPr>
        <p:blipFill>
          <a:blip r:embed="rId3"/>
          <a:stretch>
            <a:fillRect/>
          </a:stretch>
        </p:blipFill>
        <p:spPr>
          <a:xfrm>
            <a:off x="6096000" y="1876542"/>
            <a:ext cx="5685956" cy="3272107"/>
          </a:xfrm>
        </p:spPr>
      </p:pic>
      <p:sp>
        <p:nvSpPr>
          <p:cNvPr id="11" name="TextBox 10">
            <a:extLst>
              <a:ext uri="{FF2B5EF4-FFF2-40B4-BE49-F238E27FC236}">
                <a16:creationId xmlns:a16="http://schemas.microsoft.com/office/drawing/2014/main" id="{F59A0377-CD5C-494B-AF6F-9762B02643EB}"/>
              </a:ext>
            </a:extLst>
          </p:cNvPr>
          <p:cNvSpPr txBox="1"/>
          <p:nvPr/>
        </p:nvSpPr>
        <p:spPr>
          <a:xfrm>
            <a:off x="427348" y="1411279"/>
            <a:ext cx="5442509" cy="46193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MY" dirty="0">
                <a:solidFill>
                  <a:srgbClr val="161616"/>
                </a:solidFill>
                <a:latin typeface="IBM Plex Sans" panose="020B0503050203000203" pitchFamily="34" charset="0"/>
              </a:rPr>
              <a:t>In Aug 1986, an initiative lead by NSA started a project called </a:t>
            </a:r>
            <a:r>
              <a:rPr lang="en-MY" b="0" i="0" dirty="0">
                <a:solidFill>
                  <a:srgbClr val="202122"/>
                </a:solidFill>
                <a:effectLst/>
                <a:latin typeface="Arial" panose="020B0604020202020204" pitchFamily="34" charset="0"/>
              </a:rPr>
              <a:t>Secure Data Network System (SDNS), which contained founding principles for today Transport Layer Security Protocol (TLS).</a:t>
            </a:r>
            <a:r>
              <a:rPr lang="en-MY" dirty="0">
                <a:solidFill>
                  <a:srgbClr val="161616"/>
                </a:solidFill>
                <a:latin typeface="IBM Plex Sans" panose="020B0503050203000203" pitchFamily="34" charset="0"/>
              </a:rPr>
              <a:t> </a:t>
            </a:r>
            <a:endParaRPr lang="en-MY" b="0" i="0" dirty="0">
              <a:solidFill>
                <a:srgbClr val="161616"/>
              </a:solidFill>
              <a:effectLst/>
              <a:latin typeface="IBM Plex Sans" panose="020B0503050203000203" pitchFamily="34" charset="0"/>
            </a:endParaRPr>
          </a:p>
          <a:p>
            <a:pPr marL="285750" indent="-285750" algn="just">
              <a:lnSpc>
                <a:spcPct val="150000"/>
              </a:lnSpc>
              <a:buFont typeface="Arial" panose="020B0604020202020204" pitchFamily="34" charset="0"/>
              <a:buChar char="•"/>
            </a:pPr>
            <a:r>
              <a:rPr lang="en-MY" dirty="0">
                <a:solidFill>
                  <a:srgbClr val="161616"/>
                </a:solidFill>
                <a:latin typeface="IBM Plex Sans" panose="020B0503050203000203" pitchFamily="34" charset="0"/>
              </a:rPr>
              <a:t>First version of </a:t>
            </a:r>
            <a:r>
              <a:rPr lang="en-MY" b="0" i="0" dirty="0">
                <a:solidFill>
                  <a:srgbClr val="161616"/>
                </a:solidFill>
                <a:effectLst/>
                <a:latin typeface="IBM Plex Sans" panose="020B0503050203000203" pitchFamily="34" charset="0"/>
              </a:rPr>
              <a:t> Secure Sockets Layer (SSL) protocol was developed by Netscape Communications Corporation in 1993, but unpublished. Only SSL 2.0, 3.0 was adopted in use for secured connection.</a:t>
            </a:r>
          </a:p>
          <a:p>
            <a:pPr marL="285750" indent="-285750" algn="just">
              <a:lnSpc>
                <a:spcPct val="150000"/>
              </a:lnSpc>
              <a:buFont typeface="Arial" panose="020B0604020202020204" pitchFamily="34" charset="0"/>
              <a:buChar char="•"/>
            </a:pPr>
            <a:r>
              <a:rPr lang="en-MY" dirty="0">
                <a:solidFill>
                  <a:srgbClr val="161616"/>
                </a:solidFill>
                <a:latin typeface="IBM Plex Sans" panose="020B0503050203000203" pitchFamily="34" charset="0"/>
              </a:rPr>
              <a:t>Mature version of TLS which are widely adopted and used today is 1.2 and 1.3.</a:t>
            </a:r>
            <a:endParaRPr lang="en-MY" dirty="0"/>
          </a:p>
        </p:txBody>
      </p:sp>
    </p:spTree>
    <p:extLst>
      <p:ext uri="{BB962C8B-B14F-4D97-AF65-F5344CB8AC3E}">
        <p14:creationId xmlns:p14="http://schemas.microsoft.com/office/powerpoint/2010/main" val="137880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1DC5-7200-455C-BFF0-B18D5EA271C8}"/>
              </a:ext>
            </a:extLst>
          </p:cNvPr>
          <p:cNvSpPr>
            <a:spLocks noGrp="1"/>
          </p:cNvSpPr>
          <p:nvPr>
            <p:ph type="title"/>
          </p:nvPr>
        </p:nvSpPr>
        <p:spPr/>
        <p:txBody>
          <a:bodyPr/>
          <a:lstStyle/>
          <a:p>
            <a:r>
              <a:rPr lang="en-US" dirty="0"/>
              <a:t>Network communication SSL vs. no-SSL</a:t>
            </a:r>
            <a:endParaRPr lang="en-MY" dirty="0"/>
          </a:p>
        </p:txBody>
      </p:sp>
      <p:pic>
        <p:nvPicPr>
          <p:cNvPr id="2050" name="Picture 2">
            <a:extLst>
              <a:ext uri="{FF2B5EF4-FFF2-40B4-BE49-F238E27FC236}">
                <a16:creationId xmlns:a16="http://schemas.microsoft.com/office/drawing/2014/main" id="{0F282757-086A-4B14-AC6D-881E713D0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0039" y="2003379"/>
            <a:ext cx="9920748" cy="396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48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57E9-C9FB-46C4-8C38-384A8B269EF8}"/>
              </a:ext>
            </a:extLst>
          </p:cNvPr>
          <p:cNvSpPr>
            <a:spLocks noGrp="1"/>
          </p:cNvSpPr>
          <p:nvPr>
            <p:ph type="title"/>
          </p:nvPr>
        </p:nvSpPr>
        <p:spPr>
          <a:xfrm>
            <a:off x="838200" y="162641"/>
            <a:ext cx="10515600" cy="1325563"/>
          </a:xfrm>
        </p:spPr>
        <p:txBody>
          <a:bodyPr/>
          <a:lstStyle/>
          <a:p>
            <a:r>
              <a:rPr lang="en-US"/>
              <a:t>Digital certificates – Public key cryptography</a:t>
            </a:r>
            <a:endParaRPr lang="en-MY" dirty="0"/>
          </a:p>
        </p:txBody>
      </p:sp>
      <p:pic>
        <p:nvPicPr>
          <p:cNvPr id="3074" name="Picture 2">
            <a:extLst>
              <a:ext uri="{FF2B5EF4-FFF2-40B4-BE49-F238E27FC236}">
                <a16:creationId xmlns:a16="http://schemas.microsoft.com/office/drawing/2014/main" id="{5D83DEB1-86C2-434A-B0D1-42A07D53A15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32348" y="1139412"/>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15EB8D8-8664-4EAF-9A49-8E84CF3FC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73" y="1196562"/>
            <a:ext cx="238125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9CCEDDA-7E1B-4ED8-99B3-69883C19A0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2348" y="4191000"/>
            <a:ext cx="2381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6036F0B-4718-4597-9913-AD0536754A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7237" y="1182274"/>
            <a:ext cx="2381250" cy="23241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2D2CB336-6A76-42C8-8E70-866B6A18A7B0}"/>
              </a:ext>
            </a:extLst>
          </p:cNvPr>
          <p:cNvCxnSpPr>
            <a:stCxn id="3074" idx="1"/>
            <a:endCxn id="3076" idx="3"/>
          </p:cNvCxnSpPr>
          <p:nvPr/>
        </p:nvCxnSpPr>
        <p:spPr>
          <a:xfrm flipH="1">
            <a:off x="3341723" y="2330037"/>
            <a:ext cx="1190625" cy="2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EBAF361-26ED-4FAE-8612-38AA5E64DF94}"/>
              </a:ext>
            </a:extLst>
          </p:cNvPr>
          <p:cNvCxnSpPr>
            <a:stCxn id="3074" idx="3"/>
            <a:endCxn id="3080" idx="1"/>
          </p:cNvCxnSpPr>
          <p:nvPr/>
        </p:nvCxnSpPr>
        <p:spPr>
          <a:xfrm>
            <a:off x="6913598" y="2330037"/>
            <a:ext cx="1463639"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E0C0427-A48A-4EC1-A516-3F8E391BA875}"/>
              </a:ext>
            </a:extLst>
          </p:cNvPr>
          <p:cNvCxnSpPr>
            <a:stCxn id="3074" idx="2"/>
            <a:endCxn id="3078" idx="0"/>
          </p:cNvCxnSpPr>
          <p:nvPr/>
        </p:nvCxnSpPr>
        <p:spPr>
          <a:xfrm>
            <a:off x="5722973" y="3520662"/>
            <a:ext cx="0" cy="670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D33F98B-6D31-456F-A5B0-070D1759CB5F}"/>
              </a:ext>
            </a:extLst>
          </p:cNvPr>
          <p:cNvSpPr txBox="1"/>
          <p:nvPr/>
        </p:nvSpPr>
        <p:spPr>
          <a:xfrm>
            <a:off x="8917757" y="3855831"/>
            <a:ext cx="1840730" cy="646331"/>
          </a:xfrm>
          <a:prstGeom prst="rect">
            <a:avLst/>
          </a:prstGeom>
          <a:noFill/>
        </p:spPr>
        <p:txBody>
          <a:bodyPr wrap="square" rtlCol="0">
            <a:spAutoFit/>
          </a:bodyPr>
          <a:lstStyle/>
          <a:p>
            <a:r>
              <a:rPr lang="en-US" dirty="0"/>
              <a:t>Digital Signature scheme</a:t>
            </a:r>
            <a:endParaRPr lang="en-MY" dirty="0"/>
          </a:p>
        </p:txBody>
      </p:sp>
      <p:sp>
        <p:nvSpPr>
          <p:cNvPr id="38" name="TextBox 37">
            <a:extLst>
              <a:ext uri="{FF2B5EF4-FFF2-40B4-BE49-F238E27FC236}">
                <a16:creationId xmlns:a16="http://schemas.microsoft.com/office/drawing/2014/main" id="{EB43F4DF-63BB-4501-A80E-DEB90F20B59F}"/>
              </a:ext>
            </a:extLst>
          </p:cNvPr>
          <p:cNvSpPr txBox="1"/>
          <p:nvPr/>
        </p:nvSpPr>
        <p:spPr>
          <a:xfrm>
            <a:off x="1230733" y="3494221"/>
            <a:ext cx="1840730" cy="923330"/>
          </a:xfrm>
          <a:prstGeom prst="rect">
            <a:avLst/>
          </a:prstGeom>
          <a:noFill/>
        </p:spPr>
        <p:txBody>
          <a:bodyPr wrap="square" rtlCol="0">
            <a:spAutoFit/>
          </a:bodyPr>
          <a:lstStyle/>
          <a:p>
            <a:r>
              <a:rPr lang="en-MY" b="0" i="0" dirty="0">
                <a:solidFill>
                  <a:srgbClr val="202122"/>
                </a:solidFill>
                <a:effectLst/>
                <a:latin typeface="Arial" panose="020B0604020202020204" pitchFamily="34" charset="0"/>
              </a:rPr>
              <a:t>asymmetric key encryption scheme</a:t>
            </a:r>
            <a:endParaRPr lang="en-MY" dirty="0"/>
          </a:p>
        </p:txBody>
      </p:sp>
      <p:sp>
        <p:nvSpPr>
          <p:cNvPr id="39" name="TextBox 38">
            <a:extLst>
              <a:ext uri="{FF2B5EF4-FFF2-40B4-BE49-F238E27FC236}">
                <a16:creationId xmlns:a16="http://schemas.microsoft.com/office/drawing/2014/main" id="{33DABD81-87E3-4AB6-AFB5-93717C659B8A}"/>
              </a:ext>
            </a:extLst>
          </p:cNvPr>
          <p:cNvSpPr txBox="1"/>
          <p:nvPr/>
        </p:nvSpPr>
        <p:spPr>
          <a:xfrm>
            <a:off x="7098727" y="5771044"/>
            <a:ext cx="2573173" cy="646331"/>
          </a:xfrm>
          <a:prstGeom prst="rect">
            <a:avLst/>
          </a:prstGeom>
          <a:noFill/>
        </p:spPr>
        <p:txBody>
          <a:bodyPr wrap="square" rtlCol="0">
            <a:spAutoFit/>
          </a:bodyPr>
          <a:lstStyle/>
          <a:p>
            <a:r>
              <a:rPr lang="en-MY" b="0" i="0" dirty="0">
                <a:solidFill>
                  <a:srgbClr val="202122"/>
                </a:solidFill>
                <a:effectLst/>
                <a:latin typeface="Arial" panose="020B0604020202020204" pitchFamily="34" charset="0"/>
              </a:rPr>
              <a:t>In the </a:t>
            </a:r>
            <a:r>
              <a:rPr lang="en-MY" b="0" i="0" u="none" strike="noStrike" dirty="0">
                <a:solidFill>
                  <a:srgbClr val="0645AD"/>
                </a:solidFill>
                <a:effectLst/>
                <a:latin typeface="Arial" panose="020B0604020202020204" pitchFamily="34" charset="0"/>
                <a:hlinkClick r:id="rId7" tooltip="Diffie–Hellman key exchange"/>
              </a:rPr>
              <a:t>Diffie–Hellman key exchange</a:t>
            </a:r>
            <a:r>
              <a:rPr lang="en-MY" b="0" i="0" dirty="0">
                <a:solidFill>
                  <a:srgbClr val="202122"/>
                </a:solidFill>
                <a:effectLst/>
                <a:latin typeface="Arial" panose="020B0604020202020204" pitchFamily="34" charset="0"/>
              </a:rPr>
              <a:t> scheme</a:t>
            </a:r>
            <a:endParaRPr lang="en-MY" dirty="0"/>
          </a:p>
        </p:txBody>
      </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C5AC565B-8EC1-4496-B3BF-DAFB768C79E1}"/>
                  </a:ext>
                </a:extLst>
              </p14:cNvPr>
              <p14:cNvContentPartPr/>
              <p14:nvPr/>
            </p14:nvContentPartPr>
            <p14:xfrm>
              <a:off x="1670760" y="2365560"/>
              <a:ext cx="1591560" cy="1133280"/>
            </p14:xfrm>
          </p:contentPart>
        </mc:Choice>
        <mc:Fallback>
          <p:pic>
            <p:nvPicPr>
              <p:cNvPr id="3" name="Ink 2">
                <a:extLst>
                  <a:ext uri="{FF2B5EF4-FFF2-40B4-BE49-F238E27FC236}">
                    <a16:creationId xmlns:a16="http://schemas.microsoft.com/office/drawing/2014/main" id="{C5AC565B-8EC1-4496-B3BF-DAFB768C79E1}"/>
                  </a:ext>
                </a:extLst>
              </p:cNvPr>
              <p:cNvPicPr/>
              <p:nvPr/>
            </p:nvPicPr>
            <p:blipFill>
              <a:blip r:embed="rId9"/>
              <a:stretch>
                <a:fillRect/>
              </a:stretch>
            </p:blipFill>
            <p:spPr>
              <a:xfrm>
                <a:off x="1661400" y="2356200"/>
                <a:ext cx="1610280" cy="1152000"/>
              </a:xfrm>
              <a:prstGeom prst="rect">
                <a:avLst/>
              </a:prstGeom>
            </p:spPr>
          </p:pic>
        </mc:Fallback>
      </mc:AlternateContent>
    </p:spTree>
    <p:extLst>
      <p:ext uri="{BB962C8B-B14F-4D97-AF65-F5344CB8AC3E}">
        <p14:creationId xmlns:p14="http://schemas.microsoft.com/office/powerpoint/2010/main" val="87837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57E9-C9FB-46C4-8C38-384A8B269EF8}"/>
              </a:ext>
            </a:extLst>
          </p:cNvPr>
          <p:cNvSpPr>
            <a:spLocks noGrp="1"/>
          </p:cNvSpPr>
          <p:nvPr>
            <p:ph type="title"/>
          </p:nvPr>
        </p:nvSpPr>
        <p:spPr/>
        <p:txBody>
          <a:bodyPr/>
          <a:lstStyle/>
          <a:p>
            <a:r>
              <a:rPr lang="en-US" dirty="0"/>
              <a:t>Digital certificates</a:t>
            </a:r>
            <a:endParaRPr lang="en-MY" dirty="0"/>
          </a:p>
        </p:txBody>
      </p:sp>
      <p:sp>
        <p:nvSpPr>
          <p:cNvPr id="3" name="Content Placeholder 2">
            <a:extLst>
              <a:ext uri="{FF2B5EF4-FFF2-40B4-BE49-F238E27FC236}">
                <a16:creationId xmlns:a16="http://schemas.microsoft.com/office/drawing/2014/main" id="{95DD5BAE-1216-4508-A731-C4537CBE552C}"/>
              </a:ext>
            </a:extLst>
          </p:cNvPr>
          <p:cNvSpPr>
            <a:spLocks noGrp="1"/>
          </p:cNvSpPr>
          <p:nvPr>
            <p:ph idx="1"/>
          </p:nvPr>
        </p:nvSpPr>
        <p:spPr/>
        <p:txBody>
          <a:bodyPr/>
          <a:lstStyle/>
          <a:p>
            <a:r>
              <a:rPr lang="en-MY" dirty="0"/>
              <a:t>A digital certificate certifies the ownership of a public key by the named subject of the certificate, and indicates certain expected usages of that key.</a:t>
            </a:r>
          </a:p>
          <a:p>
            <a:r>
              <a:rPr lang="en-MY" b="0" i="0" dirty="0">
                <a:solidFill>
                  <a:srgbClr val="202122"/>
                </a:solidFill>
                <a:effectLst/>
                <a:latin typeface="Arial" panose="020B0604020202020204" pitchFamily="34" charset="0"/>
              </a:rPr>
              <a:t>This allows others (relying parties) to rely upon signatures or on assertions made by the private key that corresponds to the certified public key</a:t>
            </a:r>
            <a:endParaRPr lang="en-MY" dirty="0"/>
          </a:p>
        </p:txBody>
      </p:sp>
    </p:spTree>
    <p:extLst>
      <p:ext uri="{BB962C8B-B14F-4D97-AF65-F5344CB8AC3E}">
        <p14:creationId xmlns:p14="http://schemas.microsoft.com/office/powerpoint/2010/main" val="26184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57E9-C9FB-46C4-8C38-384A8B269EF8}"/>
              </a:ext>
            </a:extLst>
          </p:cNvPr>
          <p:cNvSpPr>
            <a:spLocks noGrp="1"/>
          </p:cNvSpPr>
          <p:nvPr>
            <p:ph type="title"/>
          </p:nvPr>
        </p:nvSpPr>
        <p:spPr/>
        <p:txBody>
          <a:bodyPr/>
          <a:lstStyle/>
          <a:p>
            <a:r>
              <a:rPr lang="en-US" dirty="0"/>
              <a:t>Certificate authorities</a:t>
            </a:r>
            <a:endParaRPr lang="en-MY" dirty="0"/>
          </a:p>
        </p:txBody>
      </p:sp>
      <p:sp>
        <p:nvSpPr>
          <p:cNvPr id="3" name="Content Placeholder 2">
            <a:extLst>
              <a:ext uri="{FF2B5EF4-FFF2-40B4-BE49-F238E27FC236}">
                <a16:creationId xmlns:a16="http://schemas.microsoft.com/office/drawing/2014/main" id="{7E59243A-4340-4324-A947-A9A34C29D43F}"/>
              </a:ext>
            </a:extLst>
          </p:cNvPr>
          <p:cNvSpPr>
            <a:spLocks noGrp="1"/>
          </p:cNvSpPr>
          <p:nvPr>
            <p:ph idx="1"/>
          </p:nvPr>
        </p:nvSpPr>
        <p:spPr>
          <a:xfrm>
            <a:off x="838200" y="1608808"/>
            <a:ext cx="10515600" cy="4351338"/>
          </a:xfrm>
        </p:spPr>
        <p:txBody>
          <a:bodyPr>
            <a:normAutofit fontScale="77500" lnSpcReduction="20000"/>
          </a:bodyPr>
          <a:lstStyle/>
          <a:p>
            <a:pPr>
              <a:lnSpc>
                <a:spcPct val="160000"/>
              </a:lnSpc>
            </a:pPr>
            <a:r>
              <a:rPr lang="en-MY" b="0" i="0" dirty="0">
                <a:solidFill>
                  <a:srgbClr val="202122"/>
                </a:solidFill>
                <a:effectLst/>
                <a:cs typeface="Arabic Typesetting" panose="020B0604020202020204" pitchFamily="66" charset="-78"/>
              </a:rPr>
              <a:t>TLS typically relies on a set of trusted third-party certificate authorities to establish the authenticity of certificates. Trust is usually anchored in a list of certificates distributed with user agent software, and can be modified by the relying party.</a:t>
            </a:r>
          </a:p>
          <a:p>
            <a:pPr>
              <a:lnSpc>
                <a:spcPct val="160000"/>
              </a:lnSpc>
            </a:pPr>
            <a:r>
              <a:rPr lang="en-MY" b="0" i="0" dirty="0">
                <a:solidFill>
                  <a:srgbClr val="202122"/>
                </a:solidFill>
                <a:effectLst/>
                <a:cs typeface="Arabic Typesetting" panose="020B0604020202020204" pitchFamily="66" charset="-78"/>
              </a:rPr>
              <a:t> </a:t>
            </a:r>
            <a:r>
              <a:rPr lang="en-MY" b="0" i="0" u="none" strike="noStrike" dirty="0" err="1">
                <a:solidFill>
                  <a:srgbClr val="0645AD"/>
                </a:solidFill>
                <a:effectLst/>
                <a:cs typeface="Arabic Typesetting" panose="020B0604020202020204" pitchFamily="66" charset="-78"/>
                <a:hlinkClick r:id="rId2" tooltip="IdenTrust"/>
              </a:rPr>
              <a:t>IdenTrust</a:t>
            </a:r>
            <a:r>
              <a:rPr lang="en-MY" b="0" i="0" dirty="0">
                <a:solidFill>
                  <a:srgbClr val="202122"/>
                </a:solidFill>
                <a:effectLst/>
                <a:cs typeface="Arabic Typesetting" panose="020B0604020202020204" pitchFamily="66" charset="-78"/>
              </a:rPr>
              <a:t>, </a:t>
            </a:r>
            <a:r>
              <a:rPr lang="en-MY" b="0" i="0" u="none" strike="noStrike" dirty="0">
                <a:solidFill>
                  <a:srgbClr val="0645AD"/>
                </a:solidFill>
                <a:effectLst/>
                <a:cs typeface="Arabic Typesetting" panose="020B0604020202020204" pitchFamily="66" charset="-78"/>
                <a:hlinkClick r:id="rId3" tooltip="DigiCert"/>
              </a:rPr>
              <a:t>DigiCert</a:t>
            </a:r>
            <a:r>
              <a:rPr lang="en-MY" b="0" i="0" dirty="0">
                <a:solidFill>
                  <a:srgbClr val="202122"/>
                </a:solidFill>
                <a:effectLst/>
                <a:cs typeface="Arabic Typesetting" panose="020B0604020202020204" pitchFamily="66" charset="-78"/>
              </a:rPr>
              <a:t>, and </a:t>
            </a:r>
            <a:r>
              <a:rPr lang="en-MY" b="0" i="0" u="none" strike="noStrike" dirty="0" err="1">
                <a:solidFill>
                  <a:srgbClr val="0645AD"/>
                </a:solidFill>
                <a:effectLst/>
                <a:cs typeface="Arabic Typesetting" panose="020B0604020202020204" pitchFamily="66" charset="-78"/>
                <a:hlinkClick r:id="rId4" tooltip="Sectigo"/>
              </a:rPr>
              <a:t>Sectigo</a:t>
            </a:r>
            <a:r>
              <a:rPr lang="en-MY" b="0" i="0" dirty="0">
                <a:solidFill>
                  <a:srgbClr val="202122"/>
                </a:solidFill>
                <a:effectLst/>
                <a:cs typeface="Arabic Typesetting" panose="020B0604020202020204" pitchFamily="66" charset="-78"/>
              </a:rPr>
              <a:t> are the top 3 certificate authorities in terms of market share account for 47%, 18.8% and 16% </a:t>
            </a:r>
            <a:r>
              <a:rPr lang="en-MY" dirty="0">
                <a:solidFill>
                  <a:srgbClr val="202122"/>
                </a:solidFill>
                <a:cs typeface="Arabic Typesetting" panose="020B0604020202020204" pitchFamily="66" charset="-78"/>
              </a:rPr>
              <a:t>respectively in Apr 2022.</a:t>
            </a:r>
          </a:p>
          <a:p>
            <a:pPr>
              <a:lnSpc>
                <a:spcPct val="160000"/>
              </a:lnSpc>
            </a:pPr>
            <a:r>
              <a:rPr lang="en-MY" dirty="0">
                <a:cs typeface="Arabic Typesetting" panose="020B0604020202020204" pitchFamily="66" charset="-78"/>
              </a:rPr>
              <a:t>In X.509 certificate, certificate authorities and a public key infrastructure are necessary to verify the relation between a certificate and its owner, as well as to generate, sign, and administer the validity of certificates</a:t>
            </a:r>
          </a:p>
        </p:txBody>
      </p:sp>
    </p:spTree>
    <p:extLst>
      <p:ext uri="{BB962C8B-B14F-4D97-AF65-F5344CB8AC3E}">
        <p14:creationId xmlns:p14="http://schemas.microsoft.com/office/powerpoint/2010/main" val="202339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57E9-C9FB-46C4-8C38-384A8B269EF8}"/>
              </a:ext>
            </a:extLst>
          </p:cNvPr>
          <p:cNvSpPr>
            <a:spLocks noGrp="1"/>
          </p:cNvSpPr>
          <p:nvPr>
            <p:ph type="title"/>
          </p:nvPr>
        </p:nvSpPr>
        <p:spPr/>
        <p:txBody>
          <a:bodyPr/>
          <a:lstStyle/>
          <a:p>
            <a:r>
              <a:rPr lang="en-US" dirty="0"/>
              <a:t>Establish SSL/TLS handshake</a:t>
            </a:r>
            <a:endParaRPr lang="en-MY" dirty="0"/>
          </a:p>
        </p:txBody>
      </p:sp>
      <p:pic>
        <p:nvPicPr>
          <p:cNvPr id="4098" name="Picture 2" descr="This diagram illustrates the SSL or TLS handshake as described in the text preceding the diagram.">
            <a:extLst>
              <a:ext uri="{FF2B5EF4-FFF2-40B4-BE49-F238E27FC236}">
                <a16:creationId xmlns:a16="http://schemas.microsoft.com/office/drawing/2014/main" id="{8411F6AF-CFD8-49DF-86C0-556CCF20C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723" y="1454935"/>
            <a:ext cx="5276850"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51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C65F-AE27-4285-83E7-183EBB0CDAD6}"/>
              </a:ext>
            </a:extLst>
          </p:cNvPr>
          <p:cNvSpPr>
            <a:spLocks noGrp="1"/>
          </p:cNvSpPr>
          <p:nvPr>
            <p:ph type="title"/>
          </p:nvPr>
        </p:nvSpPr>
        <p:spPr/>
        <p:txBody>
          <a:bodyPr/>
          <a:lstStyle/>
          <a:p>
            <a:r>
              <a:rPr lang="en-US" dirty="0"/>
              <a:t>SSL support in C#</a:t>
            </a:r>
            <a:endParaRPr lang="en-MY" dirty="0"/>
          </a:p>
        </p:txBody>
      </p:sp>
      <p:sp>
        <p:nvSpPr>
          <p:cNvPr id="3" name="Content Placeholder 2">
            <a:extLst>
              <a:ext uri="{FF2B5EF4-FFF2-40B4-BE49-F238E27FC236}">
                <a16:creationId xmlns:a16="http://schemas.microsoft.com/office/drawing/2014/main" id="{88AFB8EE-5662-4BB4-8427-86C699B2E6ED}"/>
              </a:ext>
            </a:extLst>
          </p:cNvPr>
          <p:cNvSpPr>
            <a:spLocks noGrp="1"/>
          </p:cNvSpPr>
          <p:nvPr>
            <p:ph idx="1"/>
          </p:nvPr>
        </p:nvSpPr>
        <p:spPr/>
        <p:txBody>
          <a:bodyPr/>
          <a:lstStyle/>
          <a:p>
            <a:r>
              <a:rPr lang="en-US" dirty="0" err="1"/>
              <a:t>SslStream</a:t>
            </a:r>
            <a:r>
              <a:rPr lang="en-US" dirty="0"/>
              <a:t> is class which enable SSL/TLS communication for Socket, </a:t>
            </a:r>
            <a:r>
              <a:rPr lang="en-US" dirty="0" err="1"/>
              <a:t>TcpClient</a:t>
            </a:r>
            <a:r>
              <a:rPr lang="en-US" dirty="0"/>
              <a:t>, </a:t>
            </a:r>
            <a:r>
              <a:rPr lang="en-US" dirty="0" err="1"/>
              <a:t>TcpListener</a:t>
            </a:r>
            <a:r>
              <a:rPr lang="en-US" dirty="0"/>
              <a:t> classes.</a:t>
            </a:r>
            <a:endParaRPr lang="en-MY" dirty="0"/>
          </a:p>
          <a:p>
            <a:r>
              <a:rPr lang="en-MY" dirty="0"/>
              <a:t>Wrapping </a:t>
            </a:r>
            <a:r>
              <a:rPr lang="en-MY" dirty="0" err="1"/>
              <a:t>NetworkStream</a:t>
            </a:r>
            <a:r>
              <a:rPr lang="en-MY" dirty="0"/>
              <a:t> into </a:t>
            </a:r>
            <a:r>
              <a:rPr lang="en-MY" dirty="0" err="1"/>
              <a:t>SslStream</a:t>
            </a:r>
            <a:r>
              <a:rPr lang="en-MY" dirty="0"/>
              <a:t> class and using the Certificate, then we could secure the connection</a:t>
            </a:r>
          </a:p>
          <a:p>
            <a:endParaRPr lang="en-US" dirty="0"/>
          </a:p>
        </p:txBody>
      </p:sp>
      <p:pic>
        <p:nvPicPr>
          <p:cNvPr id="5" name="Picture 4">
            <a:extLst>
              <a:ext uri="{FF2B5EF4-FFF2-40B4-BE49-F238E27FC236}">
                <a16:creationId xmlns:a16="http://schemas.microsoft.com/office/drawing/2014/main" id="{04469DE0-1E0B-4EF4-95D5-7316573FC54B}"/>
              </a:ext>
            </a:extLst>
          </p:cNvPr>
          <p:cNvPicPr>
            <a:picLocks noChangeAspect="1"/>
          </p:cNvPicPr>
          <p:nvPr/>
        </p:nvPicPr>
        <p:blipFill>
          <a:blip r:embed="rId2"/>
          <a:stretch>
            <a:fillRect/>
          </a:stretch>
        </p:blipFill>
        <p:spPr>
          <a:xfrm>
            <a:off x="1020917" y="3781276"/>
            <a:ext cx="10005176" cy="1380659"/>
          </a:xfrm>
          <a:prstGeom prst="rect">
            <a:avLst/>
          </a:prstGeom>
        </p:spPr>
      </p:pic>
    </p:spTree>
    <p:extLst>
      <p:ext uri="{BB962C8B-B14F-4D97-AF65-F5344CB8AC3E}">
        <p14:creationId xmlns:p14="http://schemas.microsoft.com/office/powerpoint/2010/main" val="133529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5757</TotalTime>
  <Words>1149</Words>
  <Application>Microsoft Office PowerPoint</Application>
  <PresentationFormat>Widescreen</PresentationFormat>
  <Paragraphs>63</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IBM Plex Sans</vt:lpstr>
      <vt:lpstr>inherit</vt:lpstr>
      <vt:lpstr>SFMono-Regular</vt:lpstr>
      <vt:lpstr>Office Theme</vt:lpstr>
      <vt:lpstr>Fundamental Network Programming</vt:lpstr>
      <vt:lpstr>Agenda</vt:lpstr>
      <vt:lpstr>Secure socket layer protocol  history </vt:lpstr>
      <vt:lpstr>Network communication SSL vs. no-SSL</vt:lpstr>
      <vt:lpstr>Digital certificates – Public key cryptography</vt:lpstr>
      <vt:lpstr>Digital certificates</vt:lpstr>
      <vt:lpstr>Certificate authorities</vt:lpstr>
      <vt:lpstr>Establish SSL/TLS handshake</vt:lpstr>
      <vt:lpstr>SSL support in C#</vt:lpstr>
      <vt:lpstr>Create digital certificate for SSL </vt:lpstr>
      <vt:lpstr>Create digital certificate for SSL </vt:lpstr>
      <vt:lpstr>References</vt:lpstr>
      <vt:lpstr>No assignment this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Network Programming</dc:title>
  <dc:creator>Chuong Dang</dc:creator>
  <cp:lastModifiedBy>Chuong Dang</cp:lastModifiedBy>
  <cp:revision>52</cp:revision>
  <dcterms:created xsi:type="dcterms:W3CDTF">2022-02-23T16:13:05Z</dcterms:created>
  <dcterms:modified xsi:type="dcterms:W3CDTF">2022-04-22T04:23:03Z</dcterms:modified>
</cp:coreProperties>
</file>