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72" r:id="rId6"/>
    <p:sldId id="267" r:id="rId7"/>
    <p:sldId id="273" r:id="rId8"/>
    <p:sldId id="266" r:id="rId9"/>
    <p:sldId id="275" r:id="rId10"/>
    <p:sldId id="274" r:id="rId11"/>
    <p:sldId id="271" r:id="rId1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8"/>
    <p:restoredTop sz="95934"/>
  </p:normalViewPr>
  <p:slideViewPr>
    <p:cSldViewPr snapToGrid="0" snapToObjects="1">
      <p:cViewPr varScale="1">
        <p:scale>
          <a:sx n="110" d="100"/>
          <a:sy n="110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711EF-DF1A-FE41-963F-B7AC530AA6F9}" type="datetimeFigureOut">
              <a:rPr lang="en-VN" smtClean="0"/>
              <a:t>11/03/2022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1B7F6-FDE0-264F-8834-5521D1757B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54058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 includes following standard IO (Input/Output) classes to read/write from different sources like files, memory, network, isolated storage, etc.</a:t>
            </a:r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1B7F6-FDE0-264F-8834-5521D1757BAD}" type="slidenum">
              <a:rPr lang="en-VN" smtClean="0"/>
              <a:t>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07546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 includes following standard IO (Input/Output) classes to read/write from different sources like files, memory, network, isolated storage, etc.</a:t>
            </a:r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1B7F6-FDE0-264F-8834-5521D1757BAD}" type="slidenum">
              <a:rPr lang="en-VN" smtClean="0"/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66083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Line by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1B7F6-FDE0-264F-8834-5521D1757BAD}" type="slidenum">
              <a:rPr lang="en-VN" smtClean="0"/>
              <a:t>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65636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Line by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1B7F6-FDE0-264F-8834-5521D1757BAD}" type="slidenum">
              <a:rPr lang="en-VN" smtClean="0"/>
              <a:t>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25999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828B-818F-844E-9045-C325F18B7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0A5E1-7276-9149-90E7-E19D4ABFD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B8B06-241D-CF46-90BE-C951D961B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11/03/2022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C7885-0E62-A040-B79E-0E95FEEF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1CCFE-D13D-1C44-9B73-F3123E4D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3665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4C70-9A80-F24B-A0CC-15C931D9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2405C-6026-DC49-B0F4-9F69B44CA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113FA-F4D9-8D45-8EAD-A8F0DF0C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11/03/2022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91E66-D12E-4941-91C9-A377FEBA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68A03-49AF-E145-90F9-DCE977D3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0642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EAA92D-39F8-044E-A8DA-2719A9DFC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E882C-0139-0240-9CCC-7F0ACC868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57EE5-38AB-F74E-9B26-34D895A98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11/03/2022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80EDA-DEA7-EF4B-BD75-33F24BA4F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0BF31-E5DA-9840-A81E-7091DBF3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6793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4F69-E1C2-4C48-BF51-12CA5A83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BD114-08C2-FB40-9D6D-8C18EEBC2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7D3CA-65DE-1741-AF15-CC0F1660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11/03/2022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52699-CF8C-BD41-8F10-0666BE04B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8188E-7030-C147-AECF-88DB9506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641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A03FA-8412-524F-80B9-71E31104A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217AF-8064-A34F-874A-7095CEF5B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FB092-BD68-0F47-860F-4EEB2060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11/03/2022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39EE0-F8C5-134C-986D-54321303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07227-55D3-8347-9B45-0B3EC134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103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1916-BDC2-2645-91B7-8D02F6EF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6E470-62ED-A74C-BA96-34DD4C971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8B06F-69D9-E64B-91E0-C6F580B0D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08ABE-11AB-F54A-A836-20C0D2D0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11/03/2022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09516-DA25-3B47-9E4D-A90C99F7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9A436-15A0-2F49-81ED-ED0D889C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2296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521A2-05BA-234E-9D6B-BAEC9D3C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AB3D3-9957-EA41-A85A-9A00E8A55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E42D3-0F3C-1844-B357-B5A7D5590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989F14-1FC4-8547-A94D-FD0711AD0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B004A7-0094-C646-B09B-EF12FD6C8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92C97-741E-7440-BE86-AE054440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11/03/2022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58CE8C-3342-8048-8559-948DA8FA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D10F6-8252-D545-90AC-1D226120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086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1E7C-6072-7145-A2F3-B827B305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3E4700-2A10-8B4A-B956-227C8A8A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11/03/2022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DE516-FF0F-AB43-9AD4-4C0B04C5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59B31-4A7D-E144-926B-0B2DB249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7621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B5316-C9B7-CD48-9400-2B213FAD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11/03/2022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2FD22-5091-D24D-9B44-802309C6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8691D-F509-434E-B76F-6CE6BC30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3035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D9EE-8375-D04D-AE7D-1B9C080F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BEFED-29E5-3E4D-9432-BE3ED9F82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4FC5D-5397-E348-A384-07AC887B0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0BDE4-FA09-6140-BE10-BCDEA501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11/03/2022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2F96C-7AA5-C446-A01D-91492C18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20898-3E6C-4D4D-B1A1-A9EF3E23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4114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EF32-7D27-FE4D-97EB-065A922D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CA5979-71DE-F44E-A8E5-2F5F90ADB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5551B-8C3F-C440-8CFC-226BE78CA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B18D8-C266-774C-B4DB-8F8384B8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11/03/2022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6E1BF-C65D-0948-92DE-C3F31967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B245E-936D-434D-8407-50A260F7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6230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21B17-31DA-2248-B476-ACB208A23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5CA58-BB94-8F43-A913-4218392C5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AA3A8-615B-CA48-A571-46817C651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FF4A5-BD38-0E45-B0C0-AC7E1280F087}" type="datetimeFigureOut">
              <a:rPr lang="en-VN" smtClean="0"/>
              <a:t>11/03/2022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847CE-88CD-4A45-A404-9AD7D05D9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8E66D-4AAB-454B-A005-9E891F45C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5449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io.binaryreader?view=net-6.0" TargetMode="External"/><Relationship Id="rId2" Type="http://schemas.openxmlformats.org/officeDocument/2006/relationships/hyperlink" Target="https://docs.microsoft.com/en-us/dotnet/standard/io/how-to-read-and-write-to-a-newly-created-data-fi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desktop/winforms/controls/creating-an-explorer-style-interface-with-the-listview-and-treeview?view=netframeworkdesktop-4.8&amp;redirectedfrom=MSDN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1A17-1B85-AD43-81B5-CABCBA6956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 dirty="0"/>
              <a:t>Fundamental Network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E21AD-A8B5-9F4F-8A4E-23366A17A2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VN" dirty="0"/>
              <a:t>Stream in C#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E74E5A-C090-EB48-B5BD-2A5A7E366395}"/>
              </a:ext>
            </a:extLst>
          </p:cNvPr>
          <p:cNvSpPr txBox="1"/>
          <p:nvPr/>
        </p:nvSpPr>
        <p:spPr>
          <a:xfrm>
            <a:off x="297543" y="6150644"/>
            <a:ext cx="363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Lecturer: MSc. Dang Le B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Chuong</a:t>
            </a:r>
            <a:endParaRPr lang="en-V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EF489-641A-1441-AABD-9A4126837BF3}"/>
              </a:ext>
            </a:extLst>
          </p:cNvPr>
          <p:cNvSpPr txBox="1"/>
          <p:nvPr/>
        </p:nvSpPr>
        <p:spPr>
          <a:xfrm>
            <a:off x="8258629" y="6150644"/>
            <a:ext cx="363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dirty="0"/>
              <a:t>Spring 2022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886718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8A84-D4A0-B940-818A-6EF3C5314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2081A-0B65-E245-B53C-71C369907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i="1" dirty="0"/>
              <a:t>C# IO common: </a:t>
            </a:r>
            <a:r>
              <a:rPr lang="en-US" i="1" dirty="0">
                <a:hlinkClick r:id="rId2"/>
              </a:rPr>
              <a:t>https://docs.microsoft.com/en-us/dotnet/standard/io/how-to-read-and-write-to-a-newly-created-data-file</a:t>
            </a:r>
            <a:endParaRPr lang="en-US" i="1" dirty="0"/>
          </a:p>
          <a:p>
            <a:r>
              <a:rPr lang="en-US" i="1" dirty="0" err="1"/>
              <a:t>BinaryReader</a:t>
            </a:r>
            <a:r>
              <a:rPr lang="en-US" i="1" dirty="0"/>
              <a:t>/Writer: </a:t>
            </a:r>
            <a:r>
              <a:rPr lang="en-US" i="1" dirty="0">
                <a:hlinkClick r:id="rId3"/>
              </a:rPr>
              <a:t>https://docs.microsoft.com/en-us/dotnet/api/system.io.binaryreader?view=net-6.0</a:t>
            </a:r>
            <a:endParaRPr lang="en-US" i="1" dirty="0"/>
          </a:p>
          <a:p>
            <a:r>
              <a:rPr lang="en-US" i="1" dirty="0"/>
              <a:t>Window explorer: </a:t>
            </a:r>
            <a:r>
              <a:rPr lang="en-US" i="1" dirty="0">
                <a:hlinkClick r:id="rId4"/>
              </a:rPr>
              <a:t>https://docs.microsoft.com/en-us/dotnet/desktop/winforms</a:t>
            </a:r>
            <a:r>
              <a:rPr lang="en-US" i="1">
                <a:hlinkClick r:id="rId4"/>
              </a:rPr>
              <a:t>/controls/creating-an-explorer-style-interface-with-the-listview-and-treeview?view=netframeworkdesktop-4.8&amp;redirectedfrom=MSDN</a:t>
            </a:r>
            <a:endParaRPr lang="en-US" i="1"/>
          </a:p>
          <a:p>
            <a:pPr marL="0" indent="0">
              <a:buNone/>
            </a:pPr>
            <a:endParaRPr lang="en-US" i="1" dirty="0"/>
          </a:p>
          <a:p>
            <a:endParaRPr lang="en-VN" i="1" dirty="0"/>
          </a:p>
        </p:txBody>
      </p:sp>
    </p:spTree>
    <p:extLst>
      <p:ext uri="{BB962C8B-B14F-4D97-AF65-F5344CB8AC3E}">
        <p14:creationId xmlns:p14="http://schemas.microsoft.com/office/powerpoint/2010/main" val="929325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2081A-0B65-E245-B53C-71C369907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515" y="1979612"/>
            <a:ext cx="4662714" cy="4351338"/>
          </a:xfrm>
        </p:spPr>
        <p:txBody>
          <a:bodyPr>
            <a:normAutofit fontScale="92500"/>
          </a:bodyPr>
          <a:lstStyle/>
          <a:p>
            <a:r>
              <a:rPr lang="vi-VN" i="1" dirty="0"/>
              <a:t>Simple file explorer in C#</a:t>
            </a:r>
          </a:p>
          <a:p>
            <a:pPr lvl="1"/>
            <a:r>
              <a:rPr lang="vi-VN" i="1" dirty="0"/>
              <a:t>You can design UI or reference the next figure</a:t>
            </a:r>
          </a:p>
          <a:p>
            <a:pPr lvl="1"/>
            <a:r>
              <a:rPr lang="vi-VN" i="1" dirty="0"/>
              <a:t>basic folder navigation: double-click to open a folder, right-click for context-menu, …</a:t>
            </a:r>
          </a:p>
          <a:p>
            <a:pPr lvl="1"/>
            <a:r>
              <a:rPr lang="vi-VN" i="1" dirty="0"/>
              <a:t>Copy/cut/paste/delete folder and files. </a:t>
            </a:r>
            <a:r>
              <a:rPr lang="vi-VN" i="1"/>
              <a:t>(Copy stream)</a:t>
            </a:r>
            <a:endParaRPr lang="vi-VN" i="1" dirty="0"/>
          </a:p>
          <a:p>
            <a:pPr lvl="1"/>
            <a:r>
              <a:rPr lang="vi-VN" i="1" dirty="0"/>
              <a:t>New folder</a:t>
            </a:r>
          </a:p>
          <a:p>
            <a:pPr marL="457200" lvl="1" indent="0">
              <a:buNone/>
            </a:pPr>
            <a:r>
              <a:rPr lang="vi-VN" i="1" dirty="0"/>
              <a:t>Plus point: allow copy large file ( &gt; 5gb) (Hint: async, 2nd thread)</a:t>
            </a:r>
            <a:endParaRPr lang="en-US" i="1" dirty="0"/>
          </a:p>
          <a:p>
            <a:endParaRPr lang="en-VN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938A84-D4A0-B940-818A-6EF3C5314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Assignment Week #3</a:t>
            </a:r>
          </a:p>
        </p:txBody>
      </p:sp>
      <p:pic>
        <p:nvPicPr>
          <p:cNvPr id="3076" name="Picture 4" descr="C# Tutorial - How to make a File Explorer | FoxLearn - YouTube">
            <a:extLst>
              <a:ext uri="{FF2B5EF4-FFF2-40B4-BE49-F238E27FC236}">
                <a16:creationId xmlns:a16="http://schemas.microsoft.com/office/drawing/2014/main" id="{5300DF55-558F-3343-82B9-5AD525CB1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543" y="1583871"/>
            <a:ext cx="6560457" cy="369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38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C747D-8351-574C-8D5B-23291CAD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447B6-0333-A34A-96FB-B01EE03EB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VN" sz="2400" dirty="0"/>
              <a:t>What is stream data structure / processing ?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VN" sz="2400" dirty="0"/>
              <a:t>Stream in C#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en-VN" sz="2400" dirty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en-VN" sz="2400" dirty="0"/>
          </a:p>
        </p:txBody>
      </p:sp>
    </p:spTree>
    <p:extLst>
      <p:ext uri="{BB962C8B-B14F-4D97-AF65-F5344CB8AC3E}">
        <p14:creationId xmlns:p14="http://schemas.microsoft.com/office/powerpoint/2010/main" val="365033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C747D-8351-574C-8D5B-23291CAD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447B6-0333-A34A-96FB-B01EE03EB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 sequence of data element made available for processing overtime </a:t>
            </a:r>
            <a:endParaRPr lang="en-VN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Stream processing vs. batch processing: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Batch processing: data is </a:t>
            </a:r>
            <a:r>
              <a:rPr lang="en-US" sz="2000" b="1" dirty="0"/>
              <a:t>collected</a:t>
            </a:r>
            <a:r>
              <a:rPr lang="en-US" sz="2000" dirty="0"/>
              <a:t> over a period of time, and fed into the data processor (give your examples when to use batch processing)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Stream processing: data (byte-chunks) is fed into the data processor one-by-one/piece-by-piece (</a:t>
            </a:r>
            <a:r>
              <a:rPr lang="en-US" sz="2000" dirty="0" err="1"/>
              <a:t>buffer_size</a:t>
            </a:r>
            <a:r>
              <a:rPr lang="en-US" sz="2000" dirty="0"/>
              <a:t>) consistently overtime (give your example when to use stream processing)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Hint: delay-tolerant vs. real-time application</a:t>
            </a:r>
          </a:p>
        </p:txBody>
      </p:sp>
    </p:spTree>
    <p:extLst>
      <p:ext uri="{BB962C8B-B14F-4D97-AF65-F5344CB8AC3E}">
        <p14:creationId xmlns:p14="http://schemas.microsoft.com/office/powerpoint/2010/main" val="376165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B791-A920-EE47-8706-77EB7CD2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E216-6838-AE48-AADC-0AF452B61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744" y="1825625"/>
            <a:ext cx="2666999" cy="1773918"/>
          </a:xfrm>
        </p:spPr>
        <p:txBody>
          <a:bodyPr>
            <a:normAutofit fontScale="85000" lnSpcReduction="10000"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dirty="0" err="1"/>
              <a:t>InputStream</a:t>
            </a:r>
            <a:r>
              <a:rPr lang="en-US" dirty="0"/>
              <a:t> read data from source to program</a:t>
            </a:r>
            <a:br>
              <a:rPr lang="en-US" dirty="0"/>
            </a:br>
            <a:endParaRPr lang="en-V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0E0FA9-1CEA-0544-BD5C-103B43345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591017"/>
              </p:ext>
            </p:extLst>
          </p:nvPr>
        </p:nvGraphicFramePr>
        <p:xfrm>
          <a:off x="838200" y="1454785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438197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14000"/>
                  </a:ext>
                </a:extLst>
              </a:tr>
            </a:tbl>
          </a:graphicData>
        </a:graphic>
      </p:graphicFrame>
      <p:pic>
        <p:nvPicPr>
          <p:cNvPr id="1032" name="Picture 8" descr="Writing information from a program.">
            <a:extLst>
              <a:ext uri="{FF2B5EF4-FFF2-40B4-BE49-F238E27FC236}">
                <a16:creationId xmlns:a16="http://schemas.microsoft.com/office/drawing/2014/main" id="{DB92F804-7E95-E041-99D0-2C9B1E38E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093" y="4190365"/>
            <a:ext cx="7302500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ading information into a program.">
            <a:extLst>
              <a:ext uri="{FF2B5EF4-FFF2-40B4-BE49-F238E27FC236}">
                <a16:creationId xmlns:a16="http://schemas.microsoft.com/office/drawing/2014/main" id="{14CF2EF6-ACD4-B543-8656-83021F0A5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864" y="1386523"/>
            <a:ext cx="73025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DC4F07C-0B71-204C-8DE4-1494224D1F28}"/>
              </a:ext>
            </a:extLst>
          </p:cNvPr>
          <p:cNvSpPr txBox="1">
            <a:spLocks/>
          </p:cNvSpPr>
          <p:nvPr/>
        </p:nvSpPr>
        <p:spPr>
          <a:xfrm>
            <a:off x="627744" y="4190365"/>
            <a:ext cx="2847520" cy="19245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 err="1"/>
              <a:t>OutputStream</a:t>
            </a:r>
            <a:r>
              <a:rPr lang="en-US" dirty="0"/>
              <a:t> write data from program to destination source</a:t>
            </a:r>
            <a:br>
              <a:rPr lang="en-US" dirty="0"/>
            </a:b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28822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0E0FA9-1CEA-0544-BD5C-103B43345EC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454785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438197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1400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2349C45-227E-E34C-9566-27A8BACC6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857" y="0"/>
            <a:ext cx="939687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7BB791-A920-EE47-8706-77EB7CD23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838" y="500062"/>
            <a:ext cx="10515600" cy="1325563"/>
          </a:xfrm>
        </p:spPr>
        <p:txBody>
          <a:bodyPr/>
          <a:lstStyle/>
          <a:p>
            <a:r>
              <a:rPr lang="en-VN" dirty="0"/>
              <a:t>Stream</a:t>
            </a:r>
          </a:p>
        </p:txBody>
      </p:sp>
    </p:spTree>
    <p:extLst>
      <p:ext uri="{BB962C8B-B14F-4D97-AF65-F5344CB8AC3E}">
        <p14:creationId xmlns:p14="http://schemas.microsoft.com/office/powerpoint/2010/main" val="177191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B791-A920-EE47-8706-77EB7CD2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C# Stream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E216-6838-AE48-AADC-0AF452B61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br>
              <a:rPr lang="en-US" dirty="0"/>
            </a:br>
            <a:endParaRPr lang="en-V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0E0FA9-1CEA-0544-BD5C-103B43345EC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454785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438197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14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A9838D6-8F85-F64B-BAD1-EAF30C5573CF}"/>
              </a:ext>
            </a:extLst>
          </p:cNvPr>
          <p:cNvSpPr txBox="1"/>
          <p:nvPr/>
        </p:nvSpPr>
        <p:spPr>
          <a:xfrm>
            <a:off x="838198" y="1870530"/>
            <a:ext cx="10515599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/>
              <a:t>Stream</a:t>
            </a:r>
            <a:r>
              <a:rPr lang="en-US" i="1" dirty="0"/>
              <a:t>: </a:t>
            </a:r>
            <a:r>
              <a:rPr lang="en-US" i="1" dirty="0" err="1"/>
              <a:t>System.IO.Stream</a:t>
            </a:r>
            <a:r>
              <a:rPr lang="en-US" dirty="0"/>
              <a:t> is an abstract class that provides standard methods to transfer bytes (read, write, etc.) to the source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FileStream</a:t>
            </a:r>
            <a:r>
              <a:rPr lang="en-US" dirty="0"/>
              <a:t> reads or writes bytes from/to a physical file, whether it is a .txt, .exe, .jpg, or any other file. </a:t>
            </a:r>
            <a:r>
              <a:rPr lang="en-US" dirty="0" err="1"/>
              <a:t>FileStream</a:t>
            </a:r>
            <a:r>
              <a:rPr lang="en-US" dirty="0"/>
              <a:t> is derived from the Stream class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MemoryStream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MemoryStream</a:t>
            </a:r>
            <a:r>
              <a:rPr lang="en-US" dirty="0"/>
              <a:t> reads or writes bytes that are stored in memory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BufferedStream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BufferedStream</a:t>
            </a:r>
            <a:r>
              <a:rPr lang="en-US" dirty="0"/>
              <a:t> reads or writes bytes from other Streams to improve certain I/O operations' performance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NetworkStream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NetworkStream</a:t>
            </a:r>
            <a:r>
              <a:rPr lang="en-US" dirty="0"/>
              <a:t> reads or writes bytes from a network socket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CryptoStream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CryptoStream</a:t>
            </a:r>
            <a:r>
              <a:rPr lang="en-US" dirty="0"/>
              <a:t> is for linking data streams to cryptographic transformations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48127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B791-A920-EE47-8706-77EB7CD2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C# Stream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E216-6838-AE48-AADC-0AF452B61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br>
              <a:rPr lang="en-US" dirty="0"/>
            </a:br>
            <a:endParaRPr lang="en-V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0E0FA9-1CEA-0544-BD5C-103B43345EC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454785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438197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14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A9838D6-8F85-F64B-BAD1-EAF30C5573CF}"/>
              </a:ext>
            </a:extLst>
          </p:cNvPr>
          <p:cNvSpPr txBox="1"/>
          <p:nvPr/>
        </p:nvSpPr>
        <p:spPr>
          <a:xfrm>
            <a:off x="838198" y="1870530"/>
            <a:ext cx="10515599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err="1"/>
              <a:t>StreamReader</a:t>
            </a:r>
            <a:r>
              <a:rPr lang="en-US" dirty="0"/>
              <a:t>: </a:t>
            </a:r>
            <a:r>
              <a:rPr lang="en-US" dirty="0" err="1"/>
              <a:t>StreamReader</a:t>
            </a:r>
            <a:r>
              <a:rPr lang="en-US" dirty="0"/>
              <a:t> is a helper class for reading characters from a Stream by converting bytes into characters using an encoded value. It can be used to read strings (characters) from different Streams like </a:t>
            </a:r>
            <a:r>
              <a:rPr lang="en-US" dirty="0" err="1"/>
              <a:t>FileStream</a:t>
            </a:r>
            <a:r>
              <a:rPr lang="en-US" dirty="0"/>
              <a:t>, </a:t>
            </a:r>
            <a:r>
              <a:rPr lang="en-US" dirty="0" err="1"/>
              <a:t>MemoryStream</a:t>
            </a:r>
            <a:r>
              <a:rPr lang="en-US" dirty="0"/>
              <a:t>, etc.</a:t>
            </a:r>
          </a:p>
          <a:p>
            <a:pPr>
              <a:lnSpc>
                <a:spcPct val="200000"/>
              </a:lnSpc>
            </a:pPr>
            <a:r>
              <a:rPr lang="en-US" b="1" dirty="0" err="1"/>
              <a:t>StreamWriter</a:t>
            </a:r>
            <a:r>
              <a:rPr lang="en-US" dirty="0"/>
              <a:t>: </a:t>
            </a:r>
            <a:r>
              <a:rPr lang="en-US" dirty="0" err="1"/>
              <a:t>StreamWriter</a:t>
            </a:r>
            <a:r>
              <a:rPr lang="en-US" dirty="0"/>
              <a:t> is a helper class for writing a string to a Stream by converting characters into bytes. It can be used to write strings to different Streams such as </a:t>
            </a:r>
            <a:r>
              <a:rPr lang="en-US" dirty="0" err="1"/>
              <a:t>FileStream</a:t>
            </a:r>
            <a:r>
              <a:rPr lang="en-US" dirty="0"/>
              <a:t>, </a:t>
            </a:r>
            <a:r>
              <a:rPr lang="en-US" dirty="0" err="1"/>
              <a:t>MemoryStream</a:t>
            </a:r>
            <a:r>
              <a:rPr lang="en-US" dirty="0"/>
              <a:t>, etc.</a:t>
            </a:r>
          </a:p>
          <a:p>
            <a:pPr>
              <a:lnSpc>
                <a:spcPct val="200000"/>
              </a:lnSpc>
            </a:pPr>
            <a:r>
              <a:rPr lang="en-US" b="1" dirty="0" err="1"/>
              <a:t>BinaryReader</a:t>
            </a:r>
            <a:r>
              <a:rPr lang="en-US" dirty="0"/>
              <a:t>: </a:t>
            </a:r>
            <a:r>
              <a:rPr lang="en-US" dirty="0" err="1"/>
              <a:t>BinaryReader</a:t>
            </a:r>
            <a:r>
              <a:rPr lang="en-US" dirty="0"/>
              <a:t> is a helper class for reading primitive datatype from bytes.</a:t>
            </a:r>
          </a:p>
          <a:p>
            <a:pPr>
              <a:lnSpc>
                <a:spcPct val="200000"/>
              </a:lnSpc>
            </a:pPr>
            <a:r>
              <a:rPr lang="en-US" b="1" dirty="0" err="1"/>
              <a:t>BinaryWriter</a:t>
            </a:r>
            <a:r>
              <a:rPr lang="en-US" dirty="0"/>
              <a:t>: </a:t>
            </a:r>
            <a:r>
              <a:rPr lang="en-US" dirty="0" err="1"/>
              <a:t>BinaryWriter</a:t>
            </a:r>
            <a:r>
              <a:rPr lang="en-US" dirty="0"/>
              <a:t> writes primitive types in binary</a:t>
            </a:r>
          </a:p>
        </p:txBody>
      </p:sp>
    </p:spTree>
    <p:extLst>
      <p:ext uri="{BB962C8B-B14F-4D97-AF65-F5344CB8AC3E}">
        <p14:creationId xmlns:p14="http://schemas.microsoft.com/office/powerpoint/2010/main" val="981804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8A84-D4A0-B940-818A-6EF3C5314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How to read data from a stream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899727-A7FB-0F4B-A04A-AB91625A6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Helvetica" pitchFamily="2" charset="0"/>
              </a:rPr>
              <a:t>using</a:t>
            </a:r>
            <a:r>
              <a:rPr lang="en-US" dirty="0">
                <a:latin typeface="Helvetica" pitchFamily="2" charset="0"/>
              </a:rPr>
              <a:t> (</a:t>
            </a:r>
            <a:r>
              <a:rPr lang="en-US" dirty="0" err="1">
                <a:latin typeface="Helvetica" pitchFamily="2" charset="0"/>
              </a:rPr>
              <a:t>FileStream</a:t>
            </a:r>
            <a:r>
              <a:rPr lang="en-US" dirty="0">
                <a:latin typeface="Helvetica" pitchFamily="2" charset="0"/>
              </a:rPr>
              <a:t> fs = </a:t>
            </a:r>
            <a:r>
              <a:rPr lang="en-US" dirty="0" err="1">
                <a:latin typeface="Helvetica" pitchFamily="2" charset="0"/>
              </a:rPr>
              <a:t>File.Open</a:t>
            </a:r>
            <a:r>
              <a:rPr lang="en-US" dirty="0">
                <a:latin typeface="Helvetica" pitchFamily="2" charset="0"/>
              </a:rPr>
              <a:t>(</a:t>
            </a:r>
            <a:r>
              <a:rPr lang="en-US" dirty="0" err="1">
                <a:latin typeface="Helvetica" pitchFamily="2" charset="0"/>
              </a:rPr>
              <a:t>ofd.FileName</a:t>
            </a:r>
            <a:r>
              <a:rPr lang="en-US" dirty="0">
                <a:latin typeface="Helvetica" pitchFamily="2" charset="0"/>
              </a:rPr>
              <a:t>, </a:t>
            </a:r>
            <a:r>
              <a:rPr lang="en-US" dirty="0" err="1">
                <a:latin typeface="Helvetica" pitchFamily="2" charset="0"/>
              </a:rPr>
              <a:t>FileMode.OpenOrCreate</a:t>
            </a:r>
            <a:r>
              <a:rPr lang="en-US" dirty="0">
                <a:latin typeface="Helvetica" pitchFamily="2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                    {</a:t>
            </a: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                        </a:t>
            </a:r>
            <a:r>
              <a:rPr lang="en-US" dirty="0">
                <a:solidFill>
                  <a:srgbClr val="0000FF"/>
                </a:solidFill>
                <a:latin typeface="Helvetica" pitchFamily="2" charset="0"/>
              </a:rPr>
              <a:t>using</a:t>
            </a:r>
            <a:r>
              <a:rPr lang="en-US" dirty="0">
                <a:latin typeface="Helvetica" pitchFamily="2" charset="0"/>
              </a:rPr>
              <a:t> (</a:t>
            </a:r>
            <a:r>
              <a:rPr lang="en-US" dirty="0" err="1">
                <a:latin typeface="Helvetica" pitchFamily="2" charset="0"/>
              </a:rPr>
              <a:t>StreamReader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sr</a:t>
            </a:r>
            <a:r>
              <a:rPr lang="en-US" dirty="0">
                <a:latin typeface="Helvetica" pitchFamily="2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Helvetica" pitchFamily="2" charset="0"/>
              </a:rPr>
              <a:t>new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StreamReader</a:t>
            </a:r>
            <a:r>
              <a:rPr lang="en-US" dirty="0">
                <a:latin typeface="Helvetica" pitchFamily="2" charset="0"/>
              </a:rPr>
              <a:t>(fs))</a:t>
            </a: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                        {</a:t>
            </a: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                            </a:t>
            </a:r>
            <a:r>
              <a:rPr lang="en-US" dirty="0">
                <a:solidFill>
                  <a:srgbClr val="0000FF"/>
                </a:solidFill>
                <a:latin typeface="Helvetica" pitchFamily="2" charset="0"/>
              </a:rPr>
              <a:t>string</a:t>
            </a:r>
            <a:r>
              <a:rPr lang="en-US" dirty="0">
                <a:latin typeface="Helvetica" pitchFamily="2" charset="0"/>
              </a:rPr>
              <a:t> s = </a:t>
            </a:r>
            <a:r>
              <a:rPr lang="en-US" dirty="0">
                <a:solidFill>
                  <a:srgbClr val="A31515"/>
                </a:solidFill>
                <a:latin typeface="Helvetica" pitchFamily="2" charset="0"/>
              </a:rPr>
              <a:t>""</a:t>
            </a:r>
            <a:r>
              <a:rPr lang="en-US" dirty="0">
                <a:latin typeface="Helvetica" pitchFamily="2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                            </a:t>
            </a:r>
            <a:r>
              <a:rPr lang="en-US" dirty="0">
                <a:solidFill>
                  <a:srgbClr val="0000FF"/>
                </a:solidFill>
                <a:latin typeface="Helvetica" pitchFamily="2" charset="0"/>
              </a:rPr>
              <a:t>while</a:t>
            </a:r>
            <a:r>
              <a:rPr lang="en-US" dirty="0">
                <a:latin typeface="Helvetica" pitchFamily="2" charset="0"/>
              </a:rPr>
              <a:t> (!</a:t>
            </a:r>
            <a:r>
              <a:rPr lang="en-US" dirty="0" err="1">
                <a:latin typeface="Helvetica" pitchFamily="2" charset="0"/>
              </a:rPr>
              <a:t>sr.EndOfStream</a:t>
            </a:r>
            <a:r>
              <a:rPr lang="en-US" dirty="0">
                <a:latin typeface="Helvetica" pitchFamily="2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                            {</a:t>
            </a: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	// Read it line-by-line, </a:t>
            </a: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                                s += </a:t>
            </a:r>
            <a:r>
              <a:rPr lang="en-US" dirty="0" err="1">
                <a:latin typeface="Helvetica" pitchFamily="2" charset="0"/>
              </a:rPr>
              <a:t>sr.ReadLine</a:t>
            </a:r>
            <a:r>
              <a:rPr lang="en-US" dirty="0">
                <a:latin typeface="Helvetica" pitchFamily="2" charset="0"/>
              </a:rPr>
              <a:t>() + </a:t>
            </a:r>
            <a:r>
              <a:rPr lang="en-US" dirty="0">
                <a:solidFill>
                  <a:srgbClr val="A31515"/>
                </a:solidFill>
                <a:latin typeface="Helvetica" pitchFamily="2" charset="0"/>
              </a:rPr>
              <a:t>"\n"</a:t>
            </a:r>
            <a:r>
              <a:rPr lang="en-US" dirty="0">
                <a:latin typeface="Helvetica" pitchFamily="2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                            }</a:t>
            </a: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                        }</a:t>
            </a: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                    }</a:t>
            </a:r>
          </a:p>
          <a:p>
            <a:pPr marL="0" indent="0">
              <a:buNone/>
            </a:pP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67438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8A84-D4A0-B940-818A-6EF3C5314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How to write to a file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899727-A7FB-0F4B-A04A-AB91625A6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  </a:t>
            </a:r>
            <a:r>
              <a:rPr lang="en-US" dirty="0">
                <a:solidFill>
                  <a:srgbClr val="0000FF"/>
                </a:solidFill>
                <a:latin typeface="Helvetica" pitchFamily="2" charset="0"/>
              </a:rPr>
              <a:t>using</a:t>
            </a:r>
            <a:r>
              <a:rPr lang="en-US" dirty="0">
                <a:latin typeface="Helvetica" pitchFamily="2" charset="0"/>
              </a:rPr>
              <a:t> (</a:t>
            </a:r>
            <a:r>
              <a:rPr lang="en-US" dirty="0" err="1">
                <a:latin typeface="Helvetica" pitchFamily="2" charset="0"/>
              </a:rPr>
              <a:t>FileStream</a:t>
            </a:r>
            <a:r>
              <a:rPr lang="en-US" dirty="0">
                <a:latin typeface="Helvetica" pitchFamily="2" charset="0"/>
              </a:rPr>
              <a:t> fs = </a:t>
            </a:r>
            <a:r>
              <a:rPr lang="en-US" dirty="0" err="1">
                <a:latin typeface="Helvetica" pitchFamily="2" charset="0"/>
              </a:rPr>
              <a:t>File.Open</a:t>
            </a:r>
            <a:r>
              <a:rPr lang="en-US" dirty="0">
                <a:latin typeface="Helvetica" pitchFamily="2" charset="0"/>
              </a:rPr>
              <a:t>(</a:t>
            </a:r>
            <a:r>
              <a:rPr lang="en-US" dirty="0" err="1">
                <a:latin typeface="Helvetica" pitchFamily="2" charset="0"/>
              </a:rPr>
              <a:t>sfd.FileName</a:t>
            </a:r>
            <a:r>
              <a:rPr lang="en-US" dirty="0">
                <a:latin typeface="Helvetica" pitchFamily="2" charset="0"/>
              </a:rPr>
              <a:t>, </a:t>
            </a:r>
            <a:r>
              <a:rPr lang="en-US" dirty="0" err="1">
                <a:latin typeface="Helvetica" pitchFamily="2" charset="0"/>
              </a:rPr>
              <a:t>FileMode.OpenOrCreate</a:t>
            </a:r>
            <a:r>
              <a:rPr lang="en-US" dirty="0">
                <a:latin typeface="Helvetica" pitchFamily="2" charset="0"/>
              </a:rPr>
              <a:t>, </a:t>
            </a:r>
            <a:r>
              <a:rPr lang="en-US" dirty="0" err="1">
                <a:latin typeface="Helvetica" pitchFamily="2" charset="0"/>
              </a:rPr>
              <a:t>FileAccess.ReadWrite</a:t>
            </a:r>
            <a:r>
              <a:rPr lang="en-US" dirty="0">
                <a:latin typeface="Helvetica" pitchFamily="2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                    {</a:t>
            </a: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                        </a:t>
            </a:r>
            <a:r>
              <a:rPr lang="en-US" dirty="0">
                <a:solidFill>
                  <a:srgbClr val="0000FF"/>
                </a:solidFill>
                <a:latin typeface="Helvetica" pitchFamily="2" charset="0"/>
              </a:rPr>
              <a:t>this</a:t>
            </a:r>
            <a:r>
              <a:rPr lang="en-US" dirty="0">
                <a:latin typeface="Helvetica" pitchFamily="2" charset="0"/>
              </a:rPr>
              <a:t>._</a:t>
            </a:r>
            <a:r>
              <a:rPr lang="en-US" dirty="0" err="1">
                <a:latin typeface="Helvetica" pitchFamily="2" charset="0"/>
              </a:rPr>
              <a:t>currentFile</a:t>
            </a:r>
            <a:r>
              <a:rPr lang="en-US" dirty="0">
                <a:latin typeface="Helvetica" pitchFamily="2" charset="0"/>
              </a:rPr>
              <a:t> = </a:t>
            </a:r>
            <a:r>
              <a:rPr lang="en-US" dirty="0" err="1">
                <a:latin typeface="Helvetica" pitchFamily="2" charset="0"/>
              </a:rPr>
              <a:t>sfd.FileName</a:t>
            </a:r>
            <a:r>
              <a:rPr lang="en-US" dirty="0">
                <a:latin typeface="Helvetica" pitchFamily="2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                        </a:t>
            </a:r>
            <a:r>
              <a:rPr lang="en-US" dirty="0" err="1">
                <a:solidFill>
                  <a:srgbClr val="0000FF"/>
                </a:solidFill>
                <a:latin typeface="Helvetica" pitchFamily="2" charset="0"/>
              </a:rPr>
              <a:t>this</a:t>
            </a:r>
            <a:r>
              <a:rPr lang="en-US" dirty="0" err="1">
                <a:latin typeface="Helvetica" pitchFamily="2" charset="0"/>
              </a:rPr>
              <a:t>.Text</a:t>
            </a:r>
            <a:r>
              <a:rPr lang="en-US" dirty="0">
                <a:latin typeface="Helvetica" pitchFamily="2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Helvetica" pitchFamily="2" charset="0"/>
              </a:rPr>
              <a:t>this</a:t>
            </a:r>
            <a:r>
              <a:rPr lang="en-US" dirty="0">
                <a:latin typeface="Helvetica" pitchFamily="2" charset="0"/>
              </a:rPr>
              <a:t>._</a:t>
            </a:r>
            <a:r>
              <a:rPr lang="en-US" dirty="0" err="1">
                <a:latin typeface="Helvetica" pitchFamily="2" charset="0"/>
              </a:rPr>
              <a:t>currentFile</a:t>
            </a:r>
            <a:r>
              <a:rPr lang="en-US" dirty="0">
                <a:latin typeface="Helvetica" pitchFamily="2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                        </a:t>
            </a:r>
            <a:r>
              <a:rPr lang="en-US" dirty="0">
                <a:solidFill>
                  <a:srgbClr val="0000FF"/>
                </a:solidFill>
                <a:latin typeface="Helvetica" pitchFamily="2" charset="0"/>
              </a:rPr>
              <a:t>using</a:t>
            </a:r>
            <a:r>
              <a:rPr lang="en-US" dirty="0">
                <a:latin typeface="Helvetica" pitchFamily="2" charset="0"/>
              </a:rPr>
              <a:t> (</a:t>
            </a:r>
            <a:r>
              <a:rPr lang="en-US" dirty="0" err="1">
                <a:latin typeface="Helvetica" pitchFamily="2" charset="0"/>
              </a:rPr>
              <a:t>StreamWriter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sw</a:t>
            </a:r>
            <a:r>
              <a:rPr lang="en-US" dirty="0">
                <a:latin typeface="Helvetica" pitchFamily="2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Helvetica" pitchFamily="2" charset="0"/>
              </a:rPr>
              <a:t>new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StreamWriter</a:t>
            </a:r>
            <a:r>
              <a:rPr lang="en-US" dirty="0">
                <a:latin typeface="Helvetica" pitchFamily="2" charset="0"/>
              </a:rPr>
              <a:t>(fs))</a:t>
            </a: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                        {</a:t>
            </a: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                            </a:t>
            </a:r>
            <a:r>
              <a:rPr lang="en-US" dirty="0" err="1">
                <a:latin typeface="Helvetica" pitchFamily="2" charset="0"/>
              </a:rPr>
              <a:t>sw.Write</a:t>
            </a:r>
            <a:r>
              <a:rPr lang="en-US" dirty="0">
                <a:latin typeface="Helvetica" pitchFamily="2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Helvetica" pitchFamily="2" charset="0"/>
              </a:rPr>
              <a:t>this</a:t>
            </a:r>
            <a:r>
              <a:rPr lang="en-US" dirty="0">
                <a:latin typeface="Helvetica" pitchFamily="2" charset="0"/>
              </a:rPr>
              <a:t>.richTextBox1.Text);</a:t>
            </a: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                        }</a:t>
            </a: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                    }</a:t>
            </a:r>
          </a:p>
          <a:p>
            <a:pPr marL="0" indent="0">
              <a:buNone/>
            </a:pP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875465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3188</TotalTime>
  <Words>739</Words>
  <Application>Microsoft Macintosh PowerPoint</Application>
  <PresentationFormat>Widescreen</PresentationFormat>
  <Paragraphs>73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Office Theme</vt:lpstr>
      <vt:lpstr>Fundamental Network Programming</vt:lpstr>
      <vt:lpstr>Agenda</vt:lpstr>
      <vt:lpstr>Stream</vt:lpstr>
      <vt:lpstr>Stream</vt:lpstr>
      <vt:lpstr>Stream</vt:lpstr>
      <vt:lpstr>C# Stream </vt:lpstr>
      <vt:lpstr>C# Stream </vt:lpstr>
      <vt:lpstr>How to read data from a stream</vt:lpstr>
      <vt:lpstr>How to write to a file</vt:lpstr>
      <vt:lpstr>References</vt:lpstr>
      <vt:lpstr>Assignment Week #3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Network Programming</dc:title>
  <dc:creator>Chuong Dang</dc:creator>
  <cp:lastModifiedBy>Chuong Dang</cp:lastModifiedBy>
  <cp:revision>21</cp:revision>
  <dcterms:created xsi:type="dcterms:W3CDTF">2022-02-23T16:13:05Z</dcterms:created>
  <dcterms:modified xsi:type="dcterms:W3CDTF">2022-03-11T04:14:54Z</dcterms:modified>
</cp:coreProperties>
</file>