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6"/>
  </p:notesMasterIdLst>
  <p:handoutMasterIdLst>
    <p:handoutMasterId r:id="rId27"/>
  </p:handoutMasterIdLst>
  <p:sldIdLst>
    <p:sldId id="500" r:id="rId3"/>
    <p:sldId id="541" r:id="rId4"/>
    <p:sldId id="782" r:id="rId5"/>
    <p:sldId id="835" r:id="rId6"/>
    <p:sldId id="880" r:id="rId7"/>
    <p:sldId id="816" r:id="rId8"/>
    <p:sldId id="836" r:id="rId9"/>
    <p:sldId id="881" r:id="rId10"/>
    <p:sldId id="837" r:id="rId11"/>
    <p:sldId id="882" r:id="rId12"/>
    <p:sldId id="886" r:id="rId13"/>
    <p:sldId id="839" r:id="rId14"/>
    <p:sldId id="887" r:id="rId15"/>
    <p:sldId id="883" r:id="rId16"/>
    <p:sldId id="838" r:id="rId17"/>
    <p:sldId id="841" r:id="rId18"/>
    <p:sldId id="873" r:id="rId19"/>
    <p:sldId id="842" r:id="rId20"/>
    <p:sldId id="877" r:id="rId21"/>
    <p:sldId id="844" r:id="rId22"/>
    <p:sldId id="783" r:id="rId23"/>
    <p:sldId id="874" r:id="rId24"/>
    <p:sldId id="681" r:id="rId2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4"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67A4"/>
    <a:srgbClr val="3E8DC5"/>
    <a:srgbClr val="000000"/>
    <a:srgbClr val="C0C0C4"/>
    <a:srgbClr val="67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31" autoAdjust="0"/>
    <p:restoredTop sz="89015" autoAdjust="0"/>
  </p:normalViewPr>
  <p:slideViewPr>
    <p:cSldViewPr snapToGrid="0">
      <p:cViewPr varScale="1">
        <p:scale>
          <a:sx n="74" d="100"/>
          <a:sy n="74" d="100"/>
        </p:scale>
        <p:origin x="1506" y="66"/>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a:t>Cisco Networking Academy program</a:t>
            </a:r>
          </a:p>
          <a:p>
            <a:pPr eaLnBrk="1" hangingPunct="1">
              <a:buFontTx/>
              <a:buNone/>
            </a:pPr>
            <a:r>
              <a:rPr lang="en-US" b="1" dirty="0"/>
              <a:t>Connecting Networks</a:t>
            </a:r>
          </a:p>
          <a:p>
            <a:pPr>
              <a:buFontTx/>
              <a:buNone/>
            </a:pPr>
            <a:r>
              <a:rPr lang="en-US" sz="1300" b="1" dirty="0"/>
              <a:t>Chapter 7: Securing Site-to-Site</a:t>
            </a:r>
            <a:r>
              <a:rPr lang="en-US" sz="1300" b="1" baseline="0" dirty="0"/>
              <a:t> Connectivity</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7.1.2.2 </a:t>
            </a:r>
            <a:r>
              <a:rPr lang="en-US" b="1" dirty="0">
                <a:ea typeface="ＭＳ Ｐゴシック" pitchFamily="34" charset="-128"/>
              </a:rPr>
              <a:t>Remote</a:t>
            </a:r>
            <a:r>
              <a:rPr lang="en-US" b="1" baseline="0" dirty="0">
                <a:ea typeface="ＭＳ Ｐゴシック" pitchFamily="34" charset="-128"/>
              </a:rPr>
              <a:t> Access VPNs</a:t>
            </a:r>
            <a:endParaRPr lang="en-US" b="1" dirty="0"/>
          </a:p>
          <a:p>
            <a:pPr>
              <a:buFontTx/>
              <a:buNone/>
            </a:pPr>
            <a:endParaRPr lang="en-US" b="1"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7.1.2.2 </a:t>
            </a:r>
            <a:r>
              <a:rPr lang="en-US" b="1" dirty="0">
                <a:ea typeface="ＭＳ Ｐゴシック" pitchFamily="34" charset="-128"/>
              </a:rPr>
              <a:t>Remote</a:t>
            </a:r>
            <a:r>
              <a:rPr lang="en-US" b="1" baseline="0" dirty="0">
                <a:ea typeface="ＭＳ Ｐゴシック" pitchFamily="34" charset="-128"/>
              </a:rPr>
              <a:t> Access VPNs</a:t>
            </a:r>
            <a:endParaRPr lang="en-US" b="1" dirty="0"/>
          </a:p>
          <a:p>
            <a:pPr>
              <a:buFontTx/>
              <a:buNone/>
            </a:pPr>
            <a:endParaRPr 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a:t>7.2 Site-to-Site</a:t>
            </a:r>
            <a:r>
              <a:rPr lang="en-US" b="1" baseline="0" dirty="0"/>
              <a:t> GRE Tunnels</a:t>
            </a:r>
            <a:endParaRPr lang="en-GB" b="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7.2.1.1 </a:t>
            </a:r>
            <a:r>
              <a:rPr lang="en-US" b="1" dirty="0">
                <a:ea typeface="ＭＳ Ｐゴシック" pitchFamily="34" charset="-128"/>
              </a:rPr>
              <a:t>Introduction</a:t>
            </a:r>
            <a:r>
              <a:rPr lang="en-US" b="1" baseline="0" dirty="0">
                <a:ea typeface="ＭＳ Ｐゴシック" pitchFamily="34" charset="-128"/>
              </a:rPr>
              <a:t> to GRE</a:t>
            </a:r>
            <a:endParaRPr lang="en-US" b="1" dirty="0"/>
          </a:p>
          <a:p>
            <a:pPr>
              <a:buFontTx/>
              <a:buNone/>
            </a:pPr>
            <a:endParaRPr lang="en-US" b="1"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7.2.1.2 </a:t>
            </a:r>
            <a:r>
              <a:rPr lang="en-US" b="1" dirty="0">
                <a:ea typeface="ＭＳ Ｐゴシック" pitchFamily="34" charset="-128"/>
              </a:rPr>
              <a:t>Characteristics of </a:t>
            </a:r>
            <a:r>
              <a:rPr lang="en-US" b="1" baseline="0" dirty="0">
                <a:ea typeface="ＭＳ Ｐゴシック" pitchFamily="34" charset="-128"/>
              </a:rPr>
              <a:t>GRE</a:t>
            </a:r>
            <a:endParaRPr lang="en-US" b="1" dirty="0"/>
          </a:p>
          <a:p>
            <a:pPr>
              <a:buFontTx/>
              <a:buNone/>
            </a:pPr>
            <a:endParaRPr 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7.2.1.2 </a:t>
            </a:r>
            <a:r>
              <a:rPr lang="en-US" b="1" dirty="0">
                <a:ea typeface="ＭＳ Ｐゴシック" pitchFamily="34" charset="-128"/>
              </a:rPr>
              <a:t>Characteristics of </a:t>
            </a:r>
            <a:r>
              <a:rPr lang="en-US" b="1" baseline="0" dirty="0">
                <a:ea typeface="ＭＳ Ｐゴシック" pitchFamily="34" charset="-128"/>
              </a:rPr>
              <a:t>GRE</a:t>
            </a:r>
            <a:endParaRPr lang="en-US" b="1" dirty="0"/>
          </a:p>
          <a:p>
            <a:pPr>
              <a:buFontTx/>
              <a:buNone/>
            </a:pPr>
            <a:endParaRPr lang="en-US"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7.2.2.1 </a:t>
            </a:r>
            <a:r>
              <a:rPr lang="en-US" b="1" dirty="0">
                <a:ea typeface="ＭＳ Ｐゴシック" pitchFamily="34" charset="-128"/>
              </a:rPr>
              <a:t>GRE Tunnel Configuration</a:t>
            </a:r>
            <a:endParaRPr lang="en-US" b="1" dirty="0"/>
          </a:p>
          <a:p>
            <a:pPr>
              <a:buFontTx/>
              <a:buNone/>
            </a:pPr>
            <a:endParaRPr lang="en-US" b="1"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7.2.2.1 </a:t>
            </a:r>
            <a:r>
              <a:rPr lang="en-US" b="1" dirty="0">
                <a:ea typeface="ＭＳ Ｐゴシック" pitchFamily="34" charset="-128"/>
              </a:rPr>
              <a:t>GRE Tunnel Configuration</a:t>
            </a:r>
            <a:endParaRPr lang="en-US" b="1" dirty="0"/>
          </a:p>
          <a:p>
            <a:pPr>
              <a:buFontTx/>
              <a:buNone/>
            </a:pPr>
            <a:endParaRPr lang="en-U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1" dirty="0"/>
              <a:t>Chapter 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7.2.2.2 </a:t>
            </a:r>
            <a:r>
              <a:rPr lang="en-US" b="1" dirty="0">
                <a:ea typeface="ＭＳ Ｐゴシック" pitchFamily="34" charset="-128"/>
              </a:rPr>
              <a:t>GRE Tunnel Verification</a:t>
            </a:r>
            <a:endParaRPr lang="en-US" b="1" dirty="0"/>
          </a:p>
          <a:p>
            <a:pPr>
              <a:buFontTx/>
              <a:buNone/>
            </a:pPr>
            <a:endParaRPr lang="en-US" b="1"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21</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a:t>Chapter 7 Summary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22</a:t>
            </a:fld>
            <a:endParaRPr lang="en-US" dirty="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a:t>Chapter 7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Chapter 7 Objectives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5</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a:t>7.1 VPNs</a:t>
            </a:r>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7.1.1.1 </a:t>
            </a:r>
            <a:r>
              <a:rPr lang="en-US" b="1" dirty="0">
                <a:ea typeface="ＭＳ Ｐゴシック" pitchFamily="34" charset="-128"/>
              </a:rPr>
              <a:t>Introducing</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7.1.1.2 </a:t>
            </a:r>
            <a:r>
              <a:rPr lang="en-US" b="1" dirty="0">
                <a:ea typeface="ＭＳ Ｐゴシック" pitchFamily="34" charset="-128"/>
              </a:rPr>
              <a:t>Benefits</a:t>
            </a:r>
            <a:r>
              <a:rPr lang="en-US" b="1" baseline="0" dirty="0">
                <a:ea typeface="ＭＳ Ｐゴシック" pitchFamily="34" charset="-128"/>
              </a:rPr>
              <a:t> of VPNs</a:t>
            </a:r>
            <a:endParaRPr lang="en-US" b="1" dirty="0"/>
          </a:p>
          <a:p>
            <a:pPr>
              <a:buFontTx/>
              <a:buNone/>
            </a:pPr>
            <a:endParaRPr lang="en-US"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7.1.1.2 </a:t>
            </a:r>
            <a:r>
              <a:rPr lang="en-US" b="1" dirty="0">
                <a:ea typeface="ＭＳ Ｐゴシック" pitchFamily="34" charset="-128"/>
              </a:rPr>
              <a:t>Benefits</a:t>
            </a:r>
            <a:r>
              <a:rPr lang="en-US" b="1" baseline="0" dirty="0">
                <a:ea typeface="ＭＳ Ｐゴシック" pitchFamily="34" charset="-128"/>
              </a:rPr>
              <a:t> of VPNs</a:t>
            </a:r>
            <a:endParaRPr lang="en-US" b="1" dirty="0"/>
          </a:p>
          <a:p>
            <a:pPr>
              <a:buFontTx/>
              <a:buNone/>
            </a:pPr>
            <a:endParaRPr lang="en-US"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a:t>7.1.2.1 </a:t>
            </a:r>
            <a:r>
              <a:rPr lang="en-US" b="1" dirty="0">
                <a:ea typeface="ＭＳ Ｐゴシック" pitchFamily="34" charset="-128"/>
              </a:rPr>
              <a:t>Site-to-Site</a:t>
            </a:r>
            <a:r>
              <a:rPr lang="en-US" b="1" baseline="0" dirty="0">
                <a:ea typeface="ＭＳ Ｐゴシック" pitchFamily="34" charset="-128"/>
              </a:rPr>
              <a:t> VPNs</a:t>
            </a:r>
            <a:endParaRPr lang="en-US" b="1" dirty="0"/>
          </a:p>
          <a:p>
            <a:pPr>
              <a:buFontTx/>
              <a:buNone/>
            </a:pPr>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4</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4</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a:t>Chapter 7: Securing Site-to-Site Connectivity</a:t>
            </a:r>
            <a:endParaRPr lang="en-US" sz="2800" dirty="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a:t>Connecting Networks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 (cont.)</a:t>
            </a:r>
          </a:p>
        </p:txBody>
      </p:sp>
      <p:sp>
        <p:nvSpPr>
          <p:cNvPr id="2" name="Content Placeholder 1"/>
          <p:cNvSpPr>
            <a:spLocks noGrp="1"/>
          </p:cNvSpPr>
          <p:nvPr>
            <p:ph idx="1"/>
          </p:nvPr>
        </p:nvSpPr>
        <p:spPr>
          <a:xfrm>
            <a:off x="461720" y="1509486"/>
            <a:ext cx="8174280" cy="5348514"/>
          </a:xfrm>
        </p:spPr>
        <p:txBody>
          <a:bodyPr/>
          <a:lstStyle/>
          <a:p>
            <a:r>
              <a:rPr lang="en-US" sz="2000" dirty="0"/>
              <a:t>End hosts send and receive normal TCP/IP traffic through a VPN gateway.</a:t>
            </a:r>
          </a:p>
          <a:p>
            <a:r>
              <a:rPr lang="en-US" sz="2000" dirty="0"/>
              <a:t>The VPN gateway is responsible for encapsulating and encrypting outbound traffic for all traffic from a particular site</a:t>
            </a:r>
          </a:p>
          <a:p>
            <a:r>
              <a:rPr lang="en-US" sz="2000" dirty="0"/>
              <a:t>The VPN gateway then sends it through a VPN tunnel over the Internet to a peer VPN gateway at the target site.</a:t>
            </a:r>
          </a:p>
          <a:p>
            <a:r>
              <a:rPr lang="en-US" sz="2000" dirty="0"/>
              <a:t>Upon receipt, the peer VPN gateway strips the headers, decrypts the content, and relays the packet toward the target host inside its private network.</a:t>
            </a:r>
          </a:p>
        </p:txBody>
      </p:sp>
    </p:spTree>
    <p:extLst>
      <p:ext uri="{BB962C8B-B14F-4D97-AF65-F5344CB8AC3E}">
        <p14:creationId xmlns:p14="http://schemas.microsoft.com/office/powerpoint/2010/main" val="1621978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6" y="435656"/>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 (cont.)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119" y="1915885"/>
            <a:ext cx="7124023" cy="3912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48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Remote Access VPNs</a:t>
            </a:r>
          </a:p>
        </p:txBody>
      </p:sp>
      <p:sp>
        <p:nvSpPr>
          <p:cNvPr id="2" name="Content Placeholder 1"/>
          <p:cNvSpPr>
            <a:spLocks noGrp="1"/>
          </p:cNvSpPr>
          <p:nvPr>
            <p:ph idx="1"/>
          </p:nvPr>
        </p:nvSpPr>
        <p:spPr>
          <a:xfrm>
            <a:off x="345605" y="1454380"/>
            <a:ext cx="8798395" cy="5403620"/>
          </a:xfrm>
        </p:spPr>
        <p:txBody>
          <a:bodyPr/>
          <a:lstStyle/>
          <a:p>
            <a:r>
              <a:rPr lang="en-US" sz="2000" dirty="0"/>
              <a:t>Support the needs of telecommuters, mobile users, and extranet, consumer-to-business traffic.</a:t>
            </a:r>
          </a:p>
          <a:p>
            <a:r>
              <a:rPr lang="en-US" sz="2000" dirty="0"/>
              <a:t>Support a client/server architecture, where the VPN client (remote host) gains secure access to the enterprise network via a VPN server device at the network edge.</a:t>
            </a:r>
          </a:p>
          <a:p>
            <a:r>
              <a:rPr lang="en-US" sz="2000" dirty="0"/>
              <a:t>Used to connect individual hosts that must access their company network securely over the Internet.</a:t>
            </a:r>
          </a:p>
          <a:p>
            <a:r>
              <a:rPr lang="en-US" sz="2000" dirty="0"/>
              <a:t>VPN client software may need to be installed on the mobile user’s end device (Cisco AnyConnect Secure Mobility Client).</a:t>
            </a:r>
          </a:p>
          <a:p>
            <a:r>
              <a:rPr lang="en-US" sz="2000" dirty="0"/>
              <a:t>When the host tries to send any traffic, the VPN Client software encapsulates and encrypts this traffic and sends over the Internet to the VPN gateway at the edge of the target network.</a:t>
            </a:r>
          </a:p>
        </p:txBody>
      </p:sp>
    </p:spTree>
    <p:extLst>
      <p:ext uri="{BB962C8B-B14F-4D97-AF65-F5344CB8AC3E}">
        <p14:creationId xmlns:p14="http://schemas.microsoft.com/office/powerpoint/2010/main" val="96032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Remote Access VPNs (cont.)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30" y="1766874"/>
            <a:ext cx="7817970" cy="3763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90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7.2 Site-to-Site GRE Tunnels</a:t>
            </a:r>
            <a:endParaRPr lang="en-US" sz="2400" dirty="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265" y="406628"/>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Introduction to GRE</a:t>
            </a:r>
          </a:p>
        </p:txBody>
      </p:sp>
      <p:sp>
        <p:nvSpPr>
          <p:cNvPr id="4" name="Rectangle 3"/>
          <p:cNvSpPr/>
          <p:nvPr/>
        </p:nvSpPr>
        <p:spPr>
          <a:xfrm>
            <a:off x="5885216" y="1694411"/>
            <a:ext cx="3019245" cy="3908762"/>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a:latin typeface="+mn-lt"/>
              </a:rPr>
              <a:t>Basic, non-secure, site-to-site VPN tunneling protocol developed by Cisco </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Encapsulates a wide variety of protocol packet types inside IP tunnels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Creates a virtual point-to-point link to routers at remote points, over an IP internetwork</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941" y="1731081"/>
            <a:ext cx="5629275" cy="40957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5894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35656"/>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Characteristics of GRE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09" y="1492249"/>
            <a:ext cx="6539357" cy="495370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979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228" y="516467"/>
            <a:ext cx="8145462" cy="838200"/>
          </a:xfrm>
        </p:spPr>
        <p:txBody>
          <a:bodyPr/>
          <a:lstStyle/>
          <a:p>
            <a:pPr eaLnBrk="1" hangingPunct="1"/>
            <a:r>
              <a:rPr lang="en-US" sz="1800" dirty="0">
                <a:ea typeface="ＭＳ Ｐゴシック" pitchFamily="34" charset="-128"/>
              </a:rPr>
              <a:t>Fundamentals of Generic Routing Encapsulation</a:t>
            </a:r>
            <a:br>
              <a:rPr lang="en-US" sz="1800" dirty="0">
                <a:ea typeface="ＭＳ Ｐゴシック" pitchFamily="34" charset="-128"/>
              </a:rPr>
            </a:br>
            <a:r>
              <a:rPr lang="en-US" dirty="0">
                <a:ea typeface="ＭＳ Ｐゴシック" pitchFamily="34" charset="-128"/>
              </a:rPr>
              <a:t>Characteristics of GRE</a:t>
            </a:r>
          </a:p>
        </p:txBody>
      </p:sp>
      <p:sp>
        <p:nvSpPr>
          <p:cNvPr id="2" name="Rectangle 1"/>
          <p:cNvSpPr/>
          <p:nvPr/>
        </p:nvSpPr>
        <p:spPr>
          <a:xfrm>
            <a:off x="428978" y="1586895"/>
            <a:ext cx="8116712" cy="4216539"/>
          </a:xfrm>
          <a:prstGeom prst="rect">
            <a:avLst/>
          </a:prstGeom>
        </p:spPr>
        <p:txBody>
          <a:bodyPr wrap="square">
            <a:spAutoFit/>
          </a:bodyPr>
          <a:lstStyle/>
          <a:p>
            <a:pPr algn="l"/>
            <a:r>
              <a:rPr lang="en-US" sz="2000" b="1" dirty="0"/>
              <a:t>GRE has these characteristics:</a:t>
            </a:r>
            <a:endParaRPr lang="en-US" b="1" dirty="0"/>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is defined as an IETF standard.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IP protocol 47 is used to identify GRE packets.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encapsulation uses a protocol type field in the GRE header to support the encapsulation of any OSI Layer 3 protocol.</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itself is stateless; it does not include any flow-control mechanisms, by default.</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GRE does not include any strong security mechanisms to protect its payload.</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The GRE header, together with the tunneling IP header, creates at least 24 bytes of additional overhead for tunneled packets.</a:t>
            </a:r>
          </a:p>
        </p:txBody>
      </p:sp>
    </p:spTree>
    <p:extLst>
      <p:ext uri="{BB962C8B-B14F-4D97-AF65-F5344CB8AC3E}">
        <p14:creationId xmlns:p14="http://schemas.microsoft.com/office/powerpoint/2010/main" val="179781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32695" y="392113"/>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Configuration</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915" y="1332088"/>
            <a:ext cx="6329634" cy="534396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450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62743" y="1223460"/>
            <a:ext cx="6313714" cy="5410712"/>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7170" name="Rectangle 2"/>
          <p:cNvSpPr>
            <a:spLocks noGrp="1" noChangeArrowheads="1"/>
          </p:cNvSpPr>
          <p:nvPr>
            <p:ph type="title"/>
          </p:nvPr>
        </p:nvSpPr>
        <p:spPr>
          <a:xfrm>
            <a:off x="392792" y="443316"/>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Configuration</a:t>
            </a:r>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455" y="1281516"/>
            <a:ext cx="5955615" cy="3018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573" y="4111116"/>
            <a:ext cx="5737900" cy="247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087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4295" y="363085"/>
            <a:ext cx="8709705" cy="798058"/>
          </a:xfrm>
        </p:spPr>
        <p:txBody>
          <a:bodyPr/>
          <a:lstStyle/>
          <a:p>
            <a:pPr eaLnBrk="1" hangingPunct="1"/>
            <a:r>
              <a:rPr lang="en-US" sz="2800" dirty="0">
                <a:ea typeface="ＭＳ Ｐゴシック" pitchFamily="34" charset="-128"/>
              </a:rPr>
              <a:t>Chapter 7: Securing Site-to-Site Connectivity</a:t>
            </a:r>
          </a:p>
        </p:txBody>
      </p:sp>
      <p:sp>
        <p:nvSpPr>
          <p:cNvPr id="6147" name="Rectangle 3"/>
          <p:cNvSpPr>
            <a:spLocks noGrp="1" noChangeArrowheads="1"/>
          </p:cNvSpPr>
          <p:nvPr>
            <p:ph idx="1"/>
          </p:nvPr>
        </p:nvSpPr>
        <p:spPr>
          <a:xfrm>
            <a:off x="566057" y="1349829"/>
            <a:ext cx="8312831" cy="4689021"/>
          </a:xfrm>
        </p:spPr>
        <p:txBody>
          <a:bodyPr/>
          <a:lstStyle/>
          <a:p>
            <a:pPr marL="0" indent="0" eaLnBrk="1" hangingPunct="1">
              <a:buFont typeface="Wingdings" pitchFamily="2" charset="2"/>
              <a:buNone/>
            </a:pPr>
            <a:r>
              <a:rPr lang="en-US" sz="2000" dirty="0">
                <a:cs typeface="Arial" charset="0"/>
              </a:rPr>
              <a:t>7.1 VPNs</a:t>
            </a:r>
          </a:p>
          <a:p>
            <a:pPr marL="0" indent="0" eaLnBrk="1" hangingPunct="1">
              <a:buFont typeface="Wingdings" pitchFamily="2" charset="2"/>
              <a:buNone/>
            </a:pPr>
            <a:r>
              <a:rPr lang="en-US" sz="2000" dirty="0">
                <a:cs typeface="Arial" charset="0"/>
              </a:rPr>
              <a:t>7.2 Site-to-Site GRE Tunnels</a:t>
            </a:r>
          </a:p>
          <a:p>
            <a:pPr marL="0" indent="0" eaLnBrk="1" hangingPunct="1">
              <a:buFont typeface="Wingdings" pitchFamily="2" charset="2"/>
              <a:buNone/>
            </a:pPr>
            <a:r>
              <a:rPr lang="en-US" sz="2000">
                <a:cs typeface="Arial" charset="0"/>
              </a:rPr>
              <a:t>7.3 </a:t>
            </a:r>
            <a:r>
              <a:rPr lang="en-US" sz="2000" dirty="0">
                <a:cs typeface="Arial" charset="0"/>
              </a:rPr>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848" y="1161143"/>
            <a:ext cx="7813891" cy="3871300"/>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TextBox 7"/>
          <p:cNvSpPr txBox="1"/>
          <p:nvPr/>
        </p:nvSpPr>
        <p:spPr>
          <a:xfrm>
            <a:off x="560847" y="5029488"/>
            <a:ext cx="7813891" cy="1468424"/>
          </a:xfrm>
          <a:prstGeom prst="rect">
            <a:avLst/>
          </a:prstGeom>
          <a:noFill/>
          <a:ln>
            <a:solidFill>
              <a:schemeClr val="tx1"/>
            </a:solidFill>
            <a:bevel/>
          </a:ln>
        </p:spPr>
        <p:txBody>
          <a:bodyPr wrap="square" rtlCol="0">
            <a:spAutoFit/>
          </a:bodyPr>
          <a:lstStyle/>
          <a:p>
            <a:endParaRPr lang="en-US" dirty="0"/>
          </a:p>
          <a:p>
            <a:endParaRPr lang="en-US" dirty="0"/>
          </a:p>
          <a:p>
            <a:endParaRPr lang="en-US" dirty="0"/>
          </a:p>
          <a:p>
            <a:endParaRPr lang="en-US" dirty="0"/>
          </a:p>
        </p:txBody>
      </p:sp>
      <p:sp>
        <p:nvSpPr>
          <p:cNvPr id="7170" name="Rectangle 2"/>
          <p:cNvSpPr>
            <a:spLocks noGrp="1" noChangeArrowheads="1"/>
          </p:cNvSpPr>
          <p:nvPr>
            <p:ph type="title"/>
          </p:nvPr>
        </p:nvSpPr>
        <p:spPr>
          <a:xfrm>
            <a:off x="444736" y="416495"/>
            <a:ext cx="8145462" cy="838200"/>
          </a:xfrm>
        </p:spPr>
        <p:txBody>
          <a:bodyPr/>
          <a:lstStyle/>
          <a:p>
            <a:pPr eaLnBrk="1" hangingPunct="1"/>
            <a:r>
              <a:rPr lang="en-US" sz="1800" dirty="0">
                <a:ea typeface="ＭＳ Ｐゴシック" pitchFamily="34" charset="-128"/>
              </a:rPr>
              <a:t>Configuring GRE Tunnels</a:t>
            </a:r>
            <a:br>
              <a:rPr lang="en-US" sz="1800" dirty="0">
                <a:ea typeface="ＭＳ Ｐゴシック" pitchFamily="34" charset="-128"/>
              </a:rPr>
            </a:br>
            <a:r>
              <a:rPr lang="en-US" dirty="0">
                <a:ea typeface="ＭＳ Ｐゴシック" pitchFamily="34" charset="-128"/>
              </a:rPr>
              <a:t>GRE Tunnel Verification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67" y="1254695"/>
            <a:ext cx="5600600" cy="365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655" y="5213802"/>
            <a:ext cx="5537341" cy="1141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5362" y="2104845"/>
            <a:ext cx="1449237" cy="1421928"/>
          </a:xfrm>
          <a:prstGeom prst="rect">
            <a:avLst/>
          </a:prstGeom>
          <a:noFill/>
        </p:spPr>
        <p:txBody>
          <a:bodyPr wrap="square" rtlCol="0">
            <a:spAutoFit/>
          </a:bodyPr>
          <a:lstStyle/>
          <a:p>
            <a:r>
              <a:rPr lang="en-US" dirty="0"/>
              <a:t>Verify Tunnel </a:t>
            </a:r>
          </a:p>
          <a:p>
            <a:r>
              <a:rPr lang="en-US" dirty="0"/>
              <a:t>Interface is Up</a:t>
            </a:r>
          </a:p>
        </p:txBody>
      </p:sp>
      <p:sp>
        <p:nvSpPr>
          <p:cNvPr id="3" name="TextBox 2"/>
          <p:cNvSpPr txBox="1"/>
          <p:nvPr/>
        </p:nvSpPr>
        <p:spPr>
          <a:xfrm>
            <a:off x="575362" y="5249072"/>
            <a:ext cx="1627231" cy="1089529"/>
          </a:xfrm>
          <a:prstGeom prst="rect">
            <a:avLst/>
          </a:prstGeom>
          <a:noFill/>
        </p:spPr>
        <p:txBody>
          <a:bodyPr wrap="square" rtlCol="0">
            <a:spAutoFit/>
          </a:bodyPr>
          <a:lstStyle/>
          <a:p>
            <a:r>
              <a:rPr lang="en-US" dirty="0"/>
              <a:t>Verify OSPF Adjacency</a:t>
            </a:r>
          </a:p>
        </p:txBody>
      </p:sp>
    </p:spTree>
    <p:extLst>
      <p:ext uri="{BB962C8B-B14F-4D97-AF65-F5344CB8AC3E}">
        <p14:creationId xmlns:p14="http://schemas.microsoft.com/office/powerpoint/2010/main" val="9245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90752" y="411466"/>
            <a:ext cx="8145462" cy="635176"/>
          </a:xfrm>
        </p:spPr>
        <p:txBody>
          <a:bodyPr/>
          <a:lstStyle/>
          <a:p>
            <a:pPr eaLnBrk="1" hangingPunct="1"/>
            <a:r>
              <a:rPr lang="en-US" dirty="0">
                <a:ea typeface="ＭＳ Ｐゴシック" pitchFamily="34" charset="-128"/>
              </a:rPr>
              <a:t>Chapter 7: Summary</a:t>
            </a:r>
          </a:p>
        </p:txBody>
      </p:sp>
      <p:sp>
        <p:nvSpPr>
          <p:cNvPr id="6147" name="Rectangle 3"/>
          <p:cNvSpPr>
            <a:spLocks noGrp="1" noChangeArrowheads="1"/>
          </p:cNvSpPr>
          <p:nvPr>
            <p:ph idx="1"/>
          </p:nvPr>
        </p:nvSpPr>
        <p:spPr>
          <a:xfrm>
            <a:off x="440268" y="1364343"/>
            <a:ext cx="8224761" cy="4544332"/>
          </a:xfrm>
        </p:spPr>
        <p:txBody>
          <a:bodyPr/>
          <a:lstStyle/>
          <a:p>
            <a:r>
              <a:rPr lang="en-US" sz="2000" dirty="0"/>
              <a:t>VPNs are used to create a secure end-to-end private network connection over a third-party network, such as the Internet. </a:t>
            </a:r>
          </a:p>
          <a:p>
            <a:r>
              <a:rPr lang="en-US" sz="2000" dirty="0"/>
              <a:t>A site-to-site VPN uses a VPN gateway device at the edge of both sites. The end hosts are unaware of the VPN and have no additional supporting software.</a:t>
            </a:r>
          </a:p>
          <a:p>
            <a:r>
              <a:rPr lang="en-US" sz="2000" dirty="0"/>
              <a:t>A remote access VPN requires software to be installed on the individual host device that accesses the network from a remote location. </a:t>
            </a:r>
          </a:p>
          <a:p>
            <a:pPr marL="682625" lvl="1" indent="-225425">
              <a:buFont typeface="Arial" panose="020B0604020202020204" pitchFamily="34" charset="0"/>
              <a:buChar char="•"/>
              <a:tabLst>
                <a:tab pos="623888" algn="l"/>
              </a:tabLst>
            </a:pPr>
            <a:r>
              <a:rPr lang="en-US" dirty="0"/>
              <a:t>The two types of remote access VPNs are SSL and IPsec. </a:t>
            </a:r>
          </a:p>
          <a:p>
            <a:pPr marL="682625" lvl="1" indent="-225425">
              <a:buFont typeface="Arial" panose="020B0604020202020204" pitchFamily="34" charset="0"/>
              <a:buChar char="•"/>
              <a:tabLst>
                <a:tab pos="623888" algn="l"/>
              </a:tabLst>
            </a:pPr>
            <a:r>
              <a:rPr lang="en-US" dirty="0"/>
              <a:t>SSL technology can provide remote access using a client’s web browser and the browser’s native SSL encryption. </a:t>
            </a:r>
          </a:p>
          <a:p>
            <a:pPr marL="682625" lvl="1" indent="-225425">
              <a:buFont typeface="Arial" panose="020B0604020202020204" pitchFamily="34" charset="0"/>
              <a:buChar char="•"/>
              <a:tabLst>
                <a:tab pos="623888" algn="l"/>
              </a:tabLst>
            </a:pPr>
            <a:r>
              <a:rPr lang="en-US" dirty="0"/>
              <a:t>Using Cisco AnyConnect software on the client, users can have LAN-like, full network access using SSL.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1724" y="411466"/>
            <a:ext cx="8145462" cy="635176"/>
          </a:xfrm>
        </p:spPr>
        <p:txBody>
          <a:bodyPr/>
          <a:lstStyle/>
          <a:p>
            <a:pPr eaLnBrk="1" hangingPunct="1"/>
            <a:r>
              <a:rPr lang="en-US" dirty="0">
                <a:ea typeface="ＭＳ Ｐゴシック" pitchFamily="34" charset="-128"/>
              </a:rPr>
              <a:t>Chapter 7: Summary (cont.)</a:t>
            </a:r>
          </a:p>
        </p:txBody>
      </p:sp>
      <p:sp>
        <p:nvSpPr>
          <p:cNvPr id="6147" name="Rectangle 3"/>
          <p:cNvSpPr>
            <a:spLocks noGrp="1" noChangeArrowheads="1"/>
          </p:cNvSpPr>
          <p:nvPr>
            <p:ph idx="1"/>
          </p:nvPr>
        </p:nvSpPr>
        <p:spPr>
          <a:xfrm>
            <a:off x="440268" y="1335314"/>
            <a:ext cx="8181218" cy="4949372"/>
          </a:xfrm>
        </p:spPr>
        <p:txBody>
          <a:bodyPr/>
          <a:lstStyle/>
          <a:p>
            <a:r>
              <a:rPr lang="en-US" sz="2000" dirty="0"/>
              <a:t>GRE is a basic, non-secure site-to-site VPN tunneling protocol that can encapsulate a wide variety of protocol packet types inside IP tunnels, thus allowing an organization to deliver other protocols through an IP-based WAN. </a:t>
            </a:r>
          </a:p>
          <a:p>
            <a:pPr marL="682625" lvl="1" indent="-225425">
              <a:buFont typeface="Arial" panose="020B0604020202020204" pitchFamily="34" charset="0"/>
              <a:buChar char="•"/>
            </a:pPr>
            <a:r>
              <a:rPr lang="en-US" dirty="0"/>
              <a:t>Today, it is primarily used to deliver IP multicast traffic or IPv6 traffic over an IPv4 unicast-only </a:t>
            </a:r>
            <a:r>
              <a:rPr lang="en-US"/>
              <a:t>connection.</a:t>
            </a:r>
            <a:endParaRPr lang="en-US" dirty="0"/>
          </a:p>
        </p:txBody>
      </p:sp>
    </p:spTree>
    <p:extLst>
      <p:ext uri="{BB962C8B-B14F-4D97-AF65-F5344CB8AC3E}">
        <p14:creationId xmlns:p14="http://schemas.microsoft.com/office/powerpoint/2010/main" val="242737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06401"/>
            <a:ext cx="8145462" cy="827314"/>
          </a:xfrm>
        </p:spPr>
        <p:txBody>
          <a:bodyPr/>
          <a:lstStyle/>
          <a:p>
            <a:pPr eaLnBrk="1" hangingPunct="1"/>
            <a:r>
              <a:rPr lang="en-US" dirty="0">
                <a:ea typeface="ＭＳ Ｐゴシック" pitchFamily="34" charset="-128"/>
              </a:rPr>
              <a:t>Chapter 7: Objectives</a:t>
            </a:r>
          </a:p>
        </p:txBody>
      </p:sp>
      <p:sp>
        <p:nvSpPr>
          <p:cNvPr id="3" name="Content Placeholder 2"/>
          <p:cNvSpPr>
            <a:spLocks noGrp="1"/>
          </p:cNvSpPr>
          <p:nvPr>
            <p:ph idx="1"/>
          </p:nvPr>
        </p:nvSpPr>
        <p:spPr>
          <a:xfrm>
            <a:off x="466953" y="1492024"/>
            <a:ext cx="7994876" cy="4633005"/>
          </a:xfrm>
        </p:spPr>
        <p:txBody>
          <a:bodyPr/>
          <a:lstStyle/>
          <a:p>
            <a:pPr marL="0" indent="0">
              <a:buNone/>
            </a:pPr>
            <a:r>
              <a:rPr lang="en-US" sz="2000" dirty="0"/>
              <a:t>After completing this chapter, students will be able to:</a:t>
            </a:r>
          </a:p>
          <a:p>
            <a:r>
              <a:rPr lang="en-US" sz="2000" dirty="0"/>
              <a:t>Describe benefits of VPN technology.</a:t>
            </a:r>
          </a:p>
          <a:p>
            <a:r>
              <a:rPr lang="en-US" sz="2000" dirty="0"/>
              <a:t>Describe site-to-site and remote access VPNs.</a:t>
            </a:r>
          </a:p>
          <a:p>
            <a:r>
              <a:rPr lang="en-US" sz="2000" dirty="0"/>
              <a:t>Describe the purpose and benefits of GRE tunnels.</a:t>
            </a:r>
          </a:p>
          <a:p>
            <a:r>
              <a:rPr lang="en-US" sz="2000" dirty="0"/>
              <a:t>Configure a site-to-site GRE </a:t>
            </a:r>
            <a:r>
              <a:rPr lang="en-US" sz="2000"/>
              <a:t>tunnel.</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0753" y="348345"/>
            <a:ext cx="8145462" cy="827314"/>
          </a:xfrm>
        </p:spPr>
        <p:txBody>
          <a:bodyPr/>
          <a:lstStyle/>
          <a:p>
            <a:pPr eaLnBrk="1" hangingPunct="1"/>
            <a:r>
              <a:rPr lang="en-US" dirty="0">
                <a:ea typeface="ＭＳ Ｐゴシック" pitchFamily="34" charset="-128"/>
              </a:rPr>
              <a:t>Chapter 7: Introduction</a:t>
            </a:r>
          </a:p>
        </p:txBody>
      </p:sp>
      <p:sp>
        <p:nvSpPr>
          <p:cNvPr id="6147" name="Rectangle 3"/>
          <p:cNvSpPr>
            <a:spLocks noGrp="1" noChangeArrowheads="1"/>
          </p:cNvSpPr>
          <p:nvPr>
            <p:ph idx="1"/>
          </p:nvPr>
        </p:nvSpPr>
        <p:spPr>
          <a:xfrm>
            <a:off x="508000" y="1349829"/>
            <a:ext cx="8171543" cy="5297714"/>
          </a:xfrm>
        </p:spPr>
        <p:txBody>
          <a:bodyPr/>
          <a:lstStyle/>
          <a:p>
            <a:r>
              <a:rPr lang="en-US" sz="2000" dirty="0"/>
              <a:t>Security is a concern when using the public Internet to conduct business. </a:t>
            </a:r>
          </a:p>
          <a:p>
            <a:r>
              <a:rPr lang="en-US" sz="2000" dirty="0"/>
              <a:t>Virtual Private Networks (VPNs) are used to ensure the security of data across the Internet. </a:t>
            </a:r>
          </a:p>
          <a:p>
            <a:r>
              <a:rPr lang="en-US" sz="2000" dirty="0"/>
              <a:t>A VPN is used to create a private tunnel over a public network. </a:t>
            </a:r>
          </a:p>
          <a:p>
            <a:r>
              <a:rPr lang="en-US" sz="2000" dirty="0"/>
              <a:t>Data can be secured by using encryption in this tunnel through the Internet and by using authentication to protect data from unauthorized access.</a:t>
            </a:r>
          </a:p>
          <a:p>
            <a:r>
              <a:rPr lang="en-US" sz="2000" dirty="0"/>
              <a:t>This chapter explains the concepts and processes related to VPNs, as well as the benefits of VPN implementations, and the underlying protocols required to configure VPNs.</a:t>
            </a:r>
          </a:p>
          <a:p>
            <a:endParaRPr lang="en-US" sz="2000" dirty="0"/>
          </a:p>
          <a:p>
            <a:endParaRPr lang="en-US" sz="2000" dirty="0"/>
          </a:p>
          <a:p>
            <a:endParaRPr lang="en-US" sz="2000" dirty="0"/>
          </a:p>
        </p:txBody>
      </p:sp>
    </p:spTree>
    <p:extLst>
      <p:ext uri="{BB962C8B-B14F-4D97-AF65-F5344CB8AC3E}">
        <p14:creationId xmlns:p14="http://schemas.microsoft.com/office/powerpoint/2010/main" val="103913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7.1 VPNs</a:t>
            </a:r>
            <a:endParaRPr lang="en-US" sz="2400" dirty="0">
              <a:solidFill>
                <a:schemeClr val="folHlink"/>
              </a:solidFill>
            </a:endParaRPr>
          </a:p>
        </p:txBody>
      </p:sp>
    </p:spTree>
    <p:extLst>
      <p:ext uri="{BB962C8B-B14F-4D97-AF65-F5344CB8AC3E}">
        <p14:creationId xmlns:p14="http://schemas.microsoft.com/office/powerpoint/2010/main" val="191526048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54125" y="435656"/>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Introducing VPNs</a:t>
            </a:r>
          </a:p>
        </p:txBody>
      </p:sp>
      <p:sp>
        <p:nvSpPr>
          <p:cNvPr id="2" name="Content Placeholder 1"/>
          <p:cNvSpPr>
            <a:spLocks noGrp="1"/>
          </p:cNvSpPr>
          <p:nvPr>
            <p:ph idx="1"/>
          </p:nvPr>
        </p:nvSpPr>
        <p:spPr>
          <a:xfrm>
            <a:off x="362857" y="1259811"/>
            <a:ext cx="8287657" cy="1323736"/>
          </a:xfrm>
        </p:spPr>
        <p:txBody>
          <a:bodyPr/>
          <a:lstStyle/>
          <a:p>
            <a:r>
              <a:rPr lang="en-US" sz="2000" dirty="0"/>
              <a:t>VPNs are used to create an end-to-end private network connection over third-party networks, such as the Internet or extranets.</a:t>
            </a:r>
          </a:p>
          <a:p>
            <a:r>
              <a:rPr lang="en-US" sz="2000" dirty="0"/>
              <a:t>To implement VPNs, a VPN gateway is necessary: Could be a router, a firewall, or a Cisco Adaptive Security Appliance (ASA).</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869" y="2723495"/>
            <a:ext cx="5133975" cy="3914775"/>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4295" y="472578"/>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Benefits of VPNs</a:t>
            </a:r>
          </a:p>
        </p:txBody>
      </p:sp>
      <p:sp>
        <p:nvSpPr>
          <p:cNvPr id="2" name="Content Placeholder 1"/>
          <p:cNvSpPr>
            <a:spLocks noGrp="1"/>
          </p:cNvSpPr>
          <p:nvPr>
            <p:ph idx="1"/>
          </p:nvPr>
        </p:nvSpPr>
        <p:spPr>
          <a:xfrm>
            <a:off x="522513" y="1480457"/>
            <a:ext cx="8098973" cy="5050972"/>
          </a:xfrm>
        </p:spPr>
        <p:txBody>
          <a:bodyPr/>
          <a:lstStyle/>
          <a:p>
            <a:r>
              <a:rPr lang="en-US" sz="2000" b="1" dirty="0"/>
              <a:t>Cost savings </a:t>
            </a:r>
            <a:endParaRPr lang="en-US" sz="2000" dirty="0"/>
          </a:p>
          <a:p>
            <a:pPr marL="682625" lvl="1" indent="-225425">
              <a:buFont typeface="Arial" panose="020B0604020202020204" pitchFamily="34" charset="0"/>
              <a:buChar char="•"/>
            </a:pPr>
            <a:r>
              <a:rPr lang="en-US" dirty="0"/>
              <a:t>Enable organizations to use cost-effective, third-party Internet transport to connect remote offices and remote users to the main site.</a:t>
            </a:r>
          </a:p>
          <a:p>
            <a:r>
              <a:rPr lang="en-US" sz="2000" b="1" dirty="0"/>
              <a:t>Scalability </a:t>
            </a:r>
            <a:endParaRPr lang="en-US" sz="2000" dirty="0"/>
          </a:p>
          <a:p>
            <a:pPr marL="682625" lvl="1" indent="-225425">
              <a:buFont typeface="Arial" panose="020B0604020202020204" pitchFamily="34" charset="0"/>
              <a:buChar char="•"/>
              <a:tabLst>
                <a:tab pos="682625" algn="l"/>
              </a:tabLst>
            </a:pPr>
            <a:r>
              <a:rPr lang="en-US" dirty="0"/>
              <a:t>Enable organizations to use the Internet infrastructure within ISPs and devices, which makes it easy to add new users.</a:t>
            </a:r>
          </a:p>
        </p:txBody>
      </p:sp>
    </p:spTree>
    <p:extLst>
      <p:ext uri="{BB962C8B-B14F-4D97-AF65-F5344CB8AC3E}">
        <p14:creationId xmlns:p14="http://schemas.microsoft.com/office/powerpoint/2010/main" val="127512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43550"/>
            <a:ext cx="8145462" cy="838200"/>
          </a:xfrm>
        </p:spPr>
        <p:txBody>
          <a:bodyPr/>
          <a:lstStyle/>
          <a:p>
            <a:pPr eaLnBrk="1" hangingPunct="1"/>
            <a:r>
              <a:rPr lang="en-US" sz="1800" dirty="0">
                <a:ea typeface="ＭＳ Ｐゴシック" pitchFamily="34" charset="-128"/>
              </a:rPr>
              <a:t>Fundamentals of VPNs</a:t>
            </a:r>
            <a:br>
              <a:rPr lang="en-US" sz="1800" dirty="0">
                <a:ea typeface="ＭＳ Ｐゴシック" pitchFamily="34" charset="-128"/>
              </a:rPr>
            </a:br>
            <a:r>
              <a:rPr lang="en-US" dirty="0">
                <a:ea typeface="ＭＳ Ｐゴシック" pitchFamily="34" charset="-128"/>
              </a:rPr>
              <a:t>Benefits of VPNs (cont.)</a:t>
            </a:r>
          </a:p>
        </p:txBody>
      </p:sp>
      <p:sp>
        <p:nvSpPr>
          <p:cNvPr id="2" name="Content Placeholder 1"/>
          <p:cNvSpPr>
            <a:spLocks noGrp="1"/>
          </p:cNvSpPr>
          <p:nvPr>
            <p:ph idx="1"/>
          </p:nvPr>
        </p:nvSpPr>
        <p:spPr>
          <a:xfrm>
            <a:off x="522513" y="1436913"/>
            <a:ext cx="8098973" cy="5144631"/>
          </a:xfrm>
        </p:spPr>
        <p:txBody>
          <a:bodyPr/>
          <a:lstStyle/>
          <a:p>
            <a:r>
              <a:rPr lang="en-US" sz="2000" b="1" dirty="0"/>
              <a:t>Compatibility with broadband technology </a:t>
            </a:r>
            <a:endParaRPr lang="en-US" sz="2000" dirty="0"/>
          </a:p>
          <a:p>
            <a:pPr marL="682625" lvl="1" indent="-225425">
              <a:buFont typeface="Arial" pitchFamily="34" charset="0"/>
              <a:buChar char="•"/>
            </a:pPr>
            <a:r>
              <a:rPr lang="en-US" dirty="0"/>
              <a:t>Allow mobile workers and telecommuters to take advantage of high-speed, broadband connectivity, such as DSL and cable, to gain access to the networks of their organization, providing workers flexibility and efficiency.</a:t>
            </a:r>
          </a:p>
          <a:p>
            <a:pPr marL="682625" lvl="1" indent="-225425">
              <a:buFont typeface="Arial" pitchFamily="34" charset="0"/>
              <a:buChar char="•"/>
            </a:pPr>
            <a:r>
              <a:rPr lang="en-US" dirty="0"/>
              <a:t>Provide a cost-effective solution for connecting remote offices.</a:t>
            </a:r>
          </a:p>
          <a:p>
            <a:r>
              <a:rPr lang="en-US" sz="2000" b="1" dirty="0"/>
              <a:t>Security </a:t>
            </a:r>
            <a:endParaRPr lang="en-US" sz="2000" dirty="0"/>
          </a:p>
          <a:p>
            <a:pPr marL="682625" lvl="1" indent="-225425">
              <a:buFont typeface="Arial" pitchFamily="34" charset="0"/>
              <a:buChar char="•"/>
            </a:pPr>
            <a:r>
              <a:rPr lang="en-US" dirty="0"/>
              <a:t>Can include security mechanisms that provide the highest level of security by using advanced encryption and authentication protocols that protect data from unauthorized access.</a:t>
            </a:r>
          </a:p>
        </p:txBody>
      </p:sp>
    </p:spTree>
    <p:extLst>
      <p:ext uri="{BB962C8B-B14F-4D97-AF65-F5344CB8AC3E}">
        <p14:creationId xmlns:p14="http://schemas.microsoft.com/office/powerpoint/2010/main" val="13664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781" y="450171"/>
            <a:ext cx="8145462" cy="838200"/>
          </a:xfrm>
        </p:spPr>
        <p:txBody>
          <a:bodyPr/>
          <a:lstStyle/>
          <a:p>
            <a:pPr eaLnBrk="1" hangingPunct="1"/>
            <a:r>
              <a:rPr lang="en-US" sz="1800" dirty="0">
                <a:ea typeface="ＭＳ Ｐゴシック" pitchFamily="34" charset="-128"/>
              </a:rPr>
              <a:t>Types of VPNs</a:t>
            </a:r>
            <a:br>
              <a:rPr lang="en-US" sz="1800" dirty="0">
                <a:ea typeface="ＭＳ Ｐゴシック" pitchFamily="34" charset="-128"/>
              </a:rPr>
            </a:br>
            <a:r>
              <a:rPr lang="en-US" dirty="0">
                <a:ea typeface="ＭＳ Ｐゴシック" pitchFamily="34" charset="-128"/>
              </a:rPr>
              <a:t>Site-to-Site VPNs</a:t>
            </a:r>
          </a:p>
        </p:txBody>
      </p:sp>
      <p:sp>
        <p:nvSpPr>
          <p:cNvPr id="2" name="Content Placeholder 1"/>
          <p:cNvSpPr>
            <a:spLocks noGrp="1"/>
          </p:cNvSpPr>
          <p:nvPr>
            <p:ph idx="1"/>
          </p:nvPr>
        </p:nvSpPr>
        <p:spPr>
          <a:xfrm>
            <a:off x="432690" y="1523998"/>
            <a:ext cx="8362967" cy="5199127"/>
          </a:xfrm>
        </p:spPr>
        <p:txBody>
          <a:bodyPr/>
          <a:lstStyle/>
          <a:p>
            <a:r>
              <a:rPr lang="en-US" sz="2000" dirty="0"/>
              <a:t>Connect entire networks to each other, in the past, a leased line or Frame Relay connection was required to connect sites, but because most corporations now have Internet access, these connections can be replaced with site-to-site VPNs.</a:t>
            </a:r>
          </a:p>
          <a:p>
            <a:r>
              <a:rPr lang="en-US" sz="2000" dirty="0"/>
              <a:t>Internal hosts have no knowledge that a VPN exists.</a:t>
            </a:r>
          </a:p>
          <a:p>
            <a:r>
              <a:rPr lang="en-US" sz="2000" dirty="0"/>
              <a:t>Created when devices on both sides of the VPN connection are aware of the VPN configuration in advance.</a:t>
            </a:r>
          </a:p>
        </p:txBody>
      </p:sp>
    </p:spTree>
    <p:extLst>
      <p:ext uri="{BB962C8B-B14F-4D97-AF65-F5344CB8AC3E}">
        <p14:creationId xmlns:p14="http://schemas.microsoft.com/office/powerpoint/2010/main" val="3987836530"/>
      </p:ext>
    </p:extLst>
  </p:cSld>
  <p:clrMapOvr>
    <a:masterClrMapping/>
  </p:clrMapOvr>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24258</TotalTime>
  <Pages>28</Pages>
  <Words>1163</Words>
  <Application>Microsoft Office PowerPoint</Application>
  <PresentationFormat>On-screen Show (4:3)</PresentationFormat>
  <Paragraphs>151</Paragraphs>
  <Slides>23</Slides>
  <Notes>22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23</vt:i4>
      </vt:variant>
    </vt:vector>
  </HeadingPairs>
  <TitlesOfParts>
    <vt:vector size="27" baseType="lpstr">
      <vt:lpstr>Arial</vt:lpstr>
      <vt:lpstr>Wingdings</vt:lpstr>
      <vt:lpstr>PPT-TMPLT-WHT_C</vt:lpstr>
      <vt:lpstr>NetAcad-4F_PPT-WHT_060408</vt:lpstr>
      <vt:lpstr>Chapter 7: Securing Site-to-Site Connectivity</vt:lpstr>
      <vt:lpstr>Chapter 7: Securing Site-to-Site Connectivity</vt:lpstr>
      <vt:lpstr>Chapter 7: Objectives</vt:lpstr>
      <vt:lpstr>Chapter 7: Introduction</vt:lpstr>
      <vt:lpstr>7.1 VPNs</vt:lpstr>
      <vt:lpstr>Fundamentals of VPNs Introducing VPNs</vt:lpstr>
      <vt:lpstr>Fundamentals of VPNs Benefits of VPNs</vt:lpstr>
      <vt:lpstr>Fundamentals of VPNs Benefits of VPNs (cont.)</vt:lpstr>
      <vt:lpstr>Types of VPNs Site-to-Site VPNs</vt:lpstr>
      <vt:lpstr>Types of VPNs Site-to-Site VPNs (cont.)</vt:lpstr>
      <vt:lpstr>Types of VPNs Site-to-Site VPNs (cont.)</vt:lpstr>
      <vt:lpstr>Types of VPNs Remote Access VPNs</vt:lpstr>
      <vt:lpstr>Types of VPNs Remote Access VPNs (cont.)</vt:lpstr>
      <vt:lpstr>7.2 Site-to-Site GRE Tunnels</vt:lpstr>
      <vt:lpstr>Fundamentals of Generic Routing Encapsulation Introduction to GRE</vt:lpstr>
      <vt:lpstr>Fundamentals of Generic Routing Encapsulation Characteristics of GRE</vt:lpstr>
      <vt:lpstr>Fundamentals of Generic Routing Encapsulation Characteristics of GRE</vt:lpstr>
      <vt:lpstr>Configuring GRE Tunnels GRE Tunnel Configuration</vt:lpstr>
      <vt:lpstr>Configuring GRE Tunnels GRE Tunnel Configuration</vt:lpstr>
      <vt:lpstr>Configuring GRE Tunnels GRE Tunnel Verification</vt:lpstr>
      <vt:lpstr>Chapter 7: Summary</vt:lpstr>
      <vt:lpstr>Chapter 7: Summary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Binh Bui Thanh</cp:lastModifiedBy>
  <cp:revision>1393</cp:revision>
  <cp:lastPrinted>1999-01-27T00:54:54Z</cp:lastPrinted>
  <dcterms:created xsi:type="dcterms:W3CDTF">2006-10-23T15:07:30Z</dcterms:created>
  <dcterms:modified xsi:type="dcterms:W3CDTF">2021-11-08T15:21:49Z</dcterms:modified>
</cp:coreProperties>
</file>