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0"/>
  </p:notesMasterIdLst>
  <p:sldIdLst>
    <p:sldId id="386" r:id="rId2"/>
    <p:sldId id="375" r:id="rId3"/>
    <p:sldId id="380" r:id="rId4"/>
    <p:sldId id="260" r:id="rId5"/>
    <p:sldId id="262" r:id="rId6"/>
    <p:sldId id="263" r:id="rId7"/>
    <p:sldId id="266" r:id="rId8"/>
    <p:sldId id="321" r:id="rId9"/>
    <p:sldId id="268" r:id="rId10"/>
    <p:sldId id="381" r:id="rId11"/>
    <p:sldId id="385" r:id="rId12"/>
    <p:sldId id="362" r:id="rId13"/>
    <p:sldId id="376" r:id="rId14"/>
    <p:sldId id="366" r:id="rId15"/>
    <p:sldId id="274" r:id="rId16"/>
    <p:sldId id="275" r:id="rId17"/>
    <p:sldId id="276" r:id="rId18"/>
    <p:sldId id="382" r:id="rId19"/>
    <p:sldId id="383" r:id="rId20"/>
    <p:sldId id="367" r:id="rId21"/>
    <p:sldId id="368" r:id="rId22"/>
    <p:sldId id="369" r:id="rId23"/>
    <p:sldId id="370" r:id="rId24"/>
    <p:sldId id="325" r:id="rId25"/>
    <p:sldId id="372" r:id="rId26"/>
    <p:sldId id="371" r:id="rId27"/>
    <p:sldId id="384" r:id="rId28"/>
    <p:sldId id="356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83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image" Target="../media/image8.png" 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image" Target="../media/image10.png" 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image" Target="../media/image13.png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93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87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F9AA-3571-4884-829E-FD678FFE53E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F9AA-3571-4884-829E-FD678FFE53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Viết</a:t>
            </a:r>
            <a:r>
              <a:rPr lang="en-US" baseline="0"/>
              <a:t> lại biểu thức của MUX 4-to-1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3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0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17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14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5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8D9C-4A8B-4189-B5EE-AA09461F604E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9C1FC-0B30-46C8-89D3-09A5C961BDAA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9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6CC-652E-4ABC-8607-E20CAF78D258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6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34957-5469-45E3-A4E7-0E74DB5004A3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2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AF318-5DCE-4931-BDB0-7495A5F91FA3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image" Target="../media/image2.jpeg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92EE05-40A6-4614-86B8-70B60BBD7238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4" Type="http://schemas.openxmlformats.org/officeDocument/2006/relationships/image" Target="../media/image1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1.png" /><Relationship Id="rId4" Type="http://schemas.openxmlformats.org/officeDocument/2006/relationships/image" Target="../media/image20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.xml" /><Relationship Id="rId4" Type="http://schemas.openxmlformats.org/officeDocument/2006/relationships/image" Target="../media/image23.jpe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 /><Relationship Id="rId7" Type="http://schemas.openxmlformats.org/officeDocument/2006/relationships/image" Target="../media/image26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3.xml" /><Relationship Id="rId6" Type="http://schemas.openxmlformats.org/officeDocument/2006/relationships/image" Target="../media/image25.png" /><Relationship Id="rId5" Type="http://schemas.openxmlformats.org/officeDocument/2006/relationships/image" Target="../media/image24.jpeg" /><Relationship Id="rId4" Type="http://schemas.openxmlformats.org/officeDocument/2006/relationships/image" Target="../media/image290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9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9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3.png" /><Relationship Id="rId4" Type="http://schemas.openxmlformats.org/officeDocument/2006/relationships/image" Target="../media/image32.png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6.png" /><Relationship Id="rId4" Type="http://schemas.openxmlformats.org/officeDocument/2006/relationships/oleObject" Target="../embeddings/oleObject1.bin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7.png" /><Relationship Id="rId4" Type="http://schemas.openxmlformats.org/officeDocument/2006/relationships/oleObject" Target="../embeddings/oleObject2.bin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 /><Relationship Id="rId7" Type="http://schemas.openxmlformats.org/officeDocument/2006/relationships/image" Target="../media/image9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4.bin" /><Relationship Id="rId5" Type="http://schemas.openxmlformats.org/officeDocument/2006/relationships/image" Target="../media/image8.png" /><Relationship Id="rId4" Type="http://schemas.openxmlformats.org/officeDocument/2006/relationships/oleObject" Target="../embeddings/oleObject3.bin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 /><Relationship Id="rId7" Type="http://schemas.openxmlformats.org/officeDocument/2006/relationships/image" Target="../media/image11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6.bin" /><Relationship Id="rId5" Type="http://schemas.openxmlformats.org/officeDocument/2006/relationships/image" Target="../media/image10.png" /><Relationship Id="rId4" Type="http://schemas.openxmlformats.org/officeDocument/2006/relationships/oleObject" Target="../embeddings/oleObject5.bin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7" Type="http://schemas.openxmlformats.org/officeDocument/2006/relationships/image" Target="../media/image14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8.bin" /><Relationship Id="rId5" Type="http://schemas.openxmlformats.org/officeDocument/2006/relationships/image" Target="../media/image13.png" /><Relationship Id="rId4" Type="http://schemas.openxmlformats.org/officeDocument/2006/relationships/oleObject" Target="../embeddings/oleObject7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101011 + 011001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85527"/>
              </p:ext>
            </p:extLst>
          </p:nvPr>
        </p:nvGraphicFramePr>
        <p:xfrm>
          <a:off x="838200" y="3962400"/>
          <a:ext cx="609599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843038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6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6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640960" cy="4824536"/>
          </a:xfrm>
        </p:spPr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4-to-16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54902"/>
              </p:ext>
            </p:extLst>
          </p:nvPr>
        </p:nvGraphicFramePr>
        <p:xfrm>
          <a:off x="2209800" y="1676400"/>
          <a:ext cx="4076700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Artwork" r:id="rId3" imgW="4258269" imgH="5038095" progId="">
                  <p:embed/>
                </p:oleObj>
              </mc:Choice>
              <mc:Fallback>
                <p:oleObj name="Artwork" r:id="rId3" imgW="4258269" imgH="5038095" progId="">
                  <p:embed/>
                  <p:pic>
                    <p:nvPicPr>
                      <p:cNvPr id="7" name="Object 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4076700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26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20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2 </a:t>
            </a:r>
            <a:r>
              <a:rPr lang="en-US" sz="2000" dirty="0" err="1"/>
              <a:t>cổng</a:t>
            </a:r>
            <a:r>
              <a:rPr lang="en-US" sz="2000" dirty="0"/>
              <a:t> Decoder 2-to-4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cổng</a:t>
            </a:r>
            <a:r>
              <a:rPr lang="en-US" sz="2000" dirty="0"/>
              <a:t> logic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Decoder 3-to-8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923"/>
              </p:ext>
            </p:extLst>
          </p:nvPr>
        </p:nvGraphicFramePr>
        <p:xfrm>
          <a:off x="6629400" y="2362200"/>
          <a:ext cx="203358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Artwork" r:id="rId3" imgW="1390844" imgH="1504762" progId="">
                  <p:embed/>
                </p:oleObj>
              </mc:Choice>
              <mc:Fallback>
                <p:oleObj name="Artwork" r:id="rId3" imgW="1390844" imgH="1504762" progId="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62200"/>
                        <a:ext cx="2033588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83590"/>
              </p:ext>
            </p:extLst>
          </p:nvPr>
        </p:nvGraphicFramePr>
        <p:xfrm>
          <a:off x="522600" y="2301240"/>
          <a:ext cx="504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4118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I0</a:t>
                      </a: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Sel</a:t>
                      </a:r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Out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I0</a:t>
                      </a: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Sel</a:t>
                      </a:r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Out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7400" y="5257800"/>
            <a:ext cx="269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8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chip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457200" y="2362200"/>
            <a:ext cx="8215313" cy="394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3D50-01BF-4FB0-9420-7489FF57F2CC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5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04800" y="3511550"/>
            <a:ext cx="8328025" cy="2965450"/>
            <a:chOff x="423" y="1594"/>
            <a:chExt cx="5246" cy="1868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423" y="1594"/>
              <a:ext cx="5246" cy="1868"/>
              <a:chOff x="423" y="1594"/>
              <a:chExt cx="5246" cy="1868"/>
            </a:xfrm>
          </p:grpSpPr>
          <p:pic>
            <p:nvPicPr>
              <p:cNvPr id="7" name="Picture 29" descr="fg09_00000_AAGTOBG0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13114"/>
              <a:stretch/>
            </p:blipFill>
            <p:spPr bwMode="auto">
              <a:xfrm>
                <a:off x="423" y="1594"/>
                <a:ext cx="5246" cy="1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Rectangle 31"/>
              <p:cNvSpPr>
                <a:spLocks noChangeArrowheads="1"/>
              </p:cNvSpPr>
              <p:nvPr/>
            </p:nvSpPr>
            <p:spPr bwMode="auto">
              <a:xfrm>
                <a:off x="792" y="3366"/>
                <a:ext cx="216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0"/>
            <p:cNvSpPr>
              <a:spLocks noChangeArrowheads="1"/>
            </p:cNvSpPr>
            <p:nvPr/>
          </p:nvSpPr>
          <p:spPr bwMode="auto">
            <a:xfrm>
              <a:off x="2070" y="2792"/>
              <a:ext cx="530" cy="3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LED </a:t>
            </a:r>
            <a:r>
              <a:rPr lang="en-US" dirty="0"/>
              <a:t>7 </a:t>
            </a:r>
            <a:r>
              <a:rPr lang="en-US" dirty="0" err="1"/>
              <a:t>đoạn</a:t>
            </a:r>
            <a:r>
              <a:rPr lang="en-US" dirty="0"/>
              <a:t> (7-segment display)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 7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LED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qua </a:t>
            </a:r>
            <a:r>
              <a:rPr lang="en-US" dirty="0" err="1"/>
              <a:t>mỗi</a:t>
            </a:r>
            <a:r>
              <a:rPr lang="en-US" dirty="0"/>
              <a:t> LED,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870-D10F-45FE-A549-3DC2ED8E704B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BCD </a:t>
            </a:r>
            <a:r>
              <a:rPr lang="en-US" err="1"/>
              <a:t>ra</a:t>
            </a:r>
            <a:r>
              <a:rPr lang="en-US"/>
              <a:t> LED </a:t>
            </a:r>
            <a:r>
              <a:rPr lang="en-US" dirty="0"/>
              <a:t>7 </a:t>
            </a:r>
            <a:r>
              <a:rPr lang="en-US" dirty="0" err="1"/>
              <a:t>đoạn</a:t>
            </a:r>
            <a:endParaRPr lang="en-US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BCD sang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7 </a:t>
            </a:r>
            <a:r>
              <a:rPr lang="en-US" dirty="0" err="1"/>
              <a:t>đoạn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07A-199B-45CC-8F6E-961A138B7C59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4" name="Picture 10" descr="fg09_0080a_AAGTOBI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6416675" cy="3438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fg09_0080b_AAGTOB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" y="5334000"/>
            <a:ext cx="7756525" cy="1108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ig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457450"/>
            <a:ext cx="275113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th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9" y="5464175"/>
            <a:ext cx="304800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111374" y="5407025"/>
            <a:ext cx="492125" cy="7207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(Encoder)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57800" y="2374900"/>
            <a:ext cx="3657600" cy="2349500"/>
            <a:chOff x="5186363" y="1447800"/>
            <a:chExt cx="3657600" cy="2349500"/>
          </a:xfrm>
        </p:grpSpPr>
        <p:sp>
          <p:nvSpPr>
            <p:cNvPr id="678916" name="Rectangle 4"/>
            <p:cNvSpPr>
              <a:spLocks noChangeArrowheads="1"/>
            </p:cNvSpPr>
            <p:nvPr/>
          </p:nvSpPr>
          <p:spPr bwMode="auto">
            <a:xfrm>
              <a:off x="6335713" y="1447800"/>
              <a:ext cx="1130300" cy="2349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917" name="Line 5"/>
            <p:cNvSpPr>
              <a:spLocks noChangeShapeType="1"/>
            </p:cNvSpPr>
            <p:nvPr/>
          </p:nvSpPr>
          <p:spPr bwMode="auto">
            <a:xfrm flipH="1">
              <a:off x="5873751" y="1822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18" name="Line 6"/>
            <p:cNvSpPr>
              <a:spLocks noChangeShapeType="1"/>
            </p:cNvSpPr>
            <p:nvPr/>
          </p:nvSpPr>
          <p:spPr bwMode="auto">
            <a:xfrm flipH="1">
              <a:off x="5873751" y="1974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19" name="Line 7"/>
            <p:cNvSpPr>
              <a:spLocks noChangeShapeType="1"/>
            </p:cNvSpPr>
            <p:nvPr/>
          </p:nvSpPr>
          <p:spPr bwMode="auto">
            <a:xfrm flipH="1">
              <a:off x="5873751" y="31940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7473951" y="1822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 flipH="1">
              <a:off x="7473951" y="1974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 flipH="1">
              <a:off x="5873751" y="2203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H="1">
              <a:off x="7473951" y="2736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>
              <a:off x="6100763" y="2281238"/>
              <a:ext cx="0" cy="836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5" name="Line 13"/>
            <p:cNvSpPr>
              <a:spLocks noChangeShapeType="1"/>
            </p:cNvSpPr>
            <p:nvPr/>
          </p:nvSpPr>
          <p:spPr bwMode="auto">
            <a:xfrm>
              <a:off x="7700963" y="2128838"/>
              <a:ext cx="0" cy="379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6" name="Rectangle 14"/>
            <p:cNvSpPr>
              <a:spLocks noChangeArrowheads="1"/>
            </p:cNvSpPr>
            <p:nvPr/>
          </p:nvSpPr>
          <p:spPr bwMode="auto">
            <a:xfrm>
              <a:off x="5186363" y="1974850"/>
              <a:ext cx="6127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 </a:t>
              </a: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input code</a:t>
              </a:r>
            </a:p>
          </p:txBody>
        </p:sp>
        <p:sp>
          <p:nvSpPr>
            <p:cNvPr id="678927" name="Rectangle 15"/>
            <p:cNvSpPr>
              <a:spLocks noChangeArrowheads="1"/>
            </p:cNvSpPr>
            <p:nvPr/>
          </p:nvSpPr>
          <p:spPr bwMode="auto">
            <a:xfrm>
              <a:off x="8008938" y="1974850"/>
              <a:ext cx="8350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output code</a:t>
              </a:r>
            </a:p>
          </p:txBody>
        </p:sp>
        <p:sp>
          <p:nvSpPr>
            <p:cNvPr id="678928" name="Freeform 16"/>
            <p:cNvSpPr>
              <a:spLocks/>
            </p:cNvSpPr>
            <p:nvPr/>
          </p:nvSpPr>
          <p:spPr bwMode="auto">
            <a:xfrm>
              <a:off x="5719763" y="1670050"/>
              <a:ext cx="153988" cy="1601788"/>
            </a:xfrm>
            <a:custGeom>
              <a:avLst/>
              <a:gdLst>
                <a:gd name="T0" fmla="*/ 96 w 97"/>
                <a:gd name="T1" fmla="*/ 0 h 1009"/>
                <a:gd name="T2" fmla="*/ 0 w 97"/>
                <a:gd name="T3" fmla="*/ 0 h 1009"/>
                <a:gd name="T4" fmla="*/ 0 w 97"/>
                <a:gd name="T5" fmla="*/ 1008 h 1009"/>
                <a:gd name="T6" fmla="*/ 96 w 97"/>
                <a:gd name="T7" fmla="*/ 1008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09">
                  <a:moveTo>
                    <a:pt x="96" y="0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96" y="100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9" name="Freeform 17"/>
            <p:cNvSpPr>
              <a:spLocks/>
            </p:cNvSpPr>
            <p:nvPr/>
          </p:nvSpPr>
          <p:spPr bwMode="auto">
            <a:xfrm>
              <a:off x="7853363" y="1670050"/>
              <a:ext cx="153988" cy="1220788"/>
            </a:xfrm>
            <a:custGeom>
              <a:avLst/>
              <a:gdLst>
                <a:gd name="T0" fmla="*/ 0 w 97"/>
                <a:gd name="T1" fmla="*/ 0 h 769"/>
                <a:gd name="T2" fmla="*/ 96 w 97"/>
                <a:gd name="T3" fmla="*/ 0 h 769"/>
                <a:gd name="T4" fmla="*/ 96 w 97"/>
                <a:gd name="T5" fmla="*/ 768 h 769"/>
                <a:gd name="T6" fmla="*/ 0 w 97"/>
                <a:gd name="T7" fmla="*/ 7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9">
                  <a:moveTo>
                    <a:pt x="0" y="0"/>
                  </a:moveTo>
                  <a:lnTo>
                    <a:pt x="96" y="0"/>
                  </a:lnTo>
                  <a:lnTo>
                    <a:pt x="96" y="768"/>
                  </a:lnTo>
                  <a:lnTo>
                    <a:pt x="0" y="76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30" name="Rectangle 18"/>
            <p:cNvSpPr>
              <a:spLocks noChangeArrowheads="1"/>
            </p:cNvSpPr>
            <p:nvPr/>
          </p:nvSpPr>
          <p:spPr bwMode="auto">
            <a:xfrm>
              <a:off x="6408738" y="2432050"/>
              <a:ext cx="11398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ENCODER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732F-512E-41FC-B44B-DF1D974EDA2D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412776"/>
            <a:ext cx="4998342" cy="4824536"/>
          </a:xfrm>
        </p:spPr>
        <p:txBody>
          <a:bodyPr/>
          <a:lstStyle/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/>
              <a:t>Outputs (m)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inputs (n)</a:t>
            </a:r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81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03" name="Group 3"/>
          <p:cNvGrpSpPr>
            <a:grpSpLocks/>
          </p:cNvGrpSpPr>
          <p:nvPr/>
        </p:nvGrpSpPr>
        <p:grpSpPr bwMode="auto">
          <a:xfrm>
            <a:off x="990600" y="1827212"/>
            <a:ext cx="2667000" cy="1676400"/>
            <a:chOff x="768" y="1344"/>
            <a:chExt cx="1680" cy="1056"/>
          </a:xfrm>
        </p:grpSpPr>
        <p:grpSp>
          <p:nvGrpSpPr>
            <p:cNvPr id="665604" name="Group 4"/>
            <p:cNvGrpSpPr>
              <a:grpSpLocks/>
            </p:cNvGrpSpPr>
            <p:nvPr/>
          </p:nvGrpSpPr>
          <p:grpSpPr bwMode="auto">
            <a:xfrm>
              <a:off x="768" y="1344"/>
              <a:ext cx="1680" cy="1056"/>
              <a:chOff x="768" y="1344"/>
              <a:chExt cx="1680" cy="1056"/>
            </a:xfrm>
          </p:grpSpPr>
          <p:sp>
            <p:nvSpPr>
              <p:cNvPr id="665605" name="Rectangle 5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008" cy="1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6" name="Line 6"/>
              <p:cNvSpPr>
                <a:spLocks noChangeShapeType="1"/>
              </p:cNvSpPr>
              <p:nvPr/>
            </p:nvSpPr>
            <p:spPr bwMode="auto">
              <a:xfrm flipH="1">
                <a:off x="768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7" name="Line 7"/>
              <p:cNvSpPr>
                <a:spLocks noChangeShapeType="1"/>
              </p:cNvSpPr>
              <p:nvPr/>
            </p:nvSpPr>
            <p:spPr bwMode="auto">
              <a:xfrm flipH="1">
                <a:off x="768" y="182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8" name="Line 8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9" name="Line 9"/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0" name="Line 10"/>
              <p:cNvSpPr>
                <a:spLocks noChangeShapeType="1"/>
              </p:cNvSpPr>
              <p:nvPr/>
            </p:nvSpPr>
            <p:spPr bwMode="auto">
              <a:xfrm flipH="1">
                <a:off x="2112" y="158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1" name="Line 11"/>
              <p:cNvSpPr>
                <a:spLocks noChangeShapeType="1"/>
              </p:cNvSpPr>
              <p:nvPr/>
            </p:nvSpPr>
            <p:spPr bwMode="auto">
              <a:xfrm flipH="1">
                <a:off x="211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2" name="Line 12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3" name="Line 13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4" name="Line 14"/>
              <p:cNvSpPr>
                <a:spLocks noChangeShapeType="1"/>
              </p:cNvSpPr>
              <p:nvPr/>
            </p:nvSpPr>
            <p:spPr bwMode="auto">
              <a:xfrm flipH="1">
                <a:off x="2112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5" name="Line 15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1190" y="1584"/>
              <a:ext cx="8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Decoder</a:t>
              </a:r>
            </a:p>
          </p:txBody>
        </p:sp>
      </p:grpSp>
      <p:grpSp>
        <p:nvGrpSpPr>
          <p:cNvPr id="665617" name="Group 17"/>
          <p:cNvGrpSpPr>
            <a:grpSpLocks/>
          </p:cNvGrpSpPr>
          <p:nvPr/>
        </p:nvGrpSpPr>
        <p:grpSpPr bwMode="auto">
          <a:xfrm>
            <a:off x="5029200" y="1827212"/>
            <a:ext cx="2667000" cy="1676400"/>
            <a:chOff x="3120" y="1344"/>
            <a:chExt cx="1680" cy="1056"/>
          </a:xfrm>
        </p:grpSpPr>
        <p:grpSp>
          <p:nvGrpSpPr>
            <p:cNvPr id="665618" name="Group 18"/>
            <p:cNvGrpSpPr>
              <a:grpSpLocks/>
            </p:cNvGrpSpPr>
            <p:nvPr/>
          </p:nvGrpSpPr>
          <p:grpSpPr bwMode="auto">
            <a:xfrm flipH="1">
              <a:off x="3120" y="1344"/>
              <a:ext cx="1680" cy="1056"/>
              <a:chOff x="768" y="1344"/>
              <a:chExt cx="1680" cy="1056"/>
            </a:xfrm>
          </p:grpSpPr>
          <p:sp>
            <p:nvSpPr>
              <p:cNvPr id="665619" name="Rectangle 19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008" cy="1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0" name="Line 20"/>
              <p:cNvSpPr>
                <a:spLocks noChangeShapeType="1"/>
              </p:cNvSpPr>
              <p:nvPr/>
            </p:nvSpPr>
            <p:spPr bwMode="auto">
              <a:xfrm flipH="1">
                <a:off x="768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1" name="Line 21"/>
              <p:cNvSpPr>
                <a:spLocks noChangeShapeType="1"/>
              </p:cNvSpPr>
              <p:nvPr/>
            </p:nvSpPr>
            <p:spPr bwMode="auto">
              <a:xfrm flipH="1">
                <a:off x="768" y="182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2" name="Line 22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3" name="Line 23"/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4" name="Line 24"/>
              <p:cNvSpPr>
                <a:spLocks noChangeShapeType="1"/>
              </p:cNvSpPr>
              <p:nvPr/>
            </p:nvSpPr>
            <p:spPr bwMode="auto">
              <a:xfrm flipH="1">
                <a:off x="2112" y="158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5" name="Line 25"/>
              <p:cNvSpPr>
                <a:spLocks noChangeShapeType="1"/>
              </p:cNvSpPr>
              <p:nvPr/>
            </p:nvSpPr>
            <p:spPr bwMode="auto">
              <a:xfrm flipH="1">
                <a:off x="211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6" name="Line 26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7" name="Line 27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8" name="Line 28"/>
              <p:cNvSpPr>
                <a:spLocks noChangeShapeType="1"/>
              </p:cNvSpPr>
              <p:nvPr/>
            </p:nvSpPr>
            <p:spPr bwMode="auto">
              <a:xfrm flipH="1">
                <a:off x="2112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9" name="Line 29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30" name="Text Box 30"/>
            <p:cNvSpPr txBox="1">
              <a:spLocks noChangeArrowheads="1"/>
            </p:cNvSpPr>
            <p:nvPr/>
          </p:nvSpPr>
          <p:spPr bwMode="auto">
            <a:xfrm>
              <a:off x="3552" y="1584"/>
              <a:ext cx="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Encoder</a:t>
              </a:r>
            </a:p>
          </p:txBody>
        </p:sp>
      </p:grpSp>
      <p:sp>
        <p:nvSpPr>
          <p:cNvPr id="665631" name="Rectangle 31"/>
          <p:cNvSpPr>
            <a:spLocks noChangeArrowheads="1"/>
          </p:cNvSpPr>
          <p:nvPr/>
        </p:nvSpPr>
        <p:spPr bwMode="auto">
          <a:xfrm>
            <a:off x="5029200" y="4494212"/>
            <a:ext cx="3886200" cy="146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-ra-n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Input code: 1-trong-2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 code: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32" name="Rectangle 32"/>
          <p:cNvSpPr>
            <a:spLocks noChangeArrowheads="1"/>
          </p:cNvSpPr>
          <p:nvPr/>
        </p:nvSpPr>
        <p:spPr bwMode="auto">
          <a:xfrm>
            <a:off x="685800" y="4494212"/>
            <a:ext cx="3962400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n-ra-2</a:t>
            </a:r>
            <a:r>
              <a:rPr lang="en-US" sz="24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Input code: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nhị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phân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Output code:1-trong-2</a:t>
            </a:r>
            <a:r>
              <a:rPr lang="en-US" sz="24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</a:p>
        </p:txBody>
      </p:sp>
      <p:sp>
        <p:nvSpPr>
          <p:cNvPr id="665633" name="Text Box 33"/>
          <p:cNvSpPr txBox="1">
            <a:spLocks noChangeArrowheads="1"/>
          </p:cNvSpPr>
          <p:nvPr/>
        </p:nvSpPr>
        <p:spPr bwMode="auto">
          <a:xfrm>
            <a:off x="685800" y="3732212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 err="1">
                <a:latin typeface="+mj-lt"/>
              </a:rPr>
              <a:t>Mạch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giải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endParaRPr lang="en-US" sz="2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3D77-9689-4F9F-8B33-1C4EB1EAF85E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Vs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4724400" y="3733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 err="1">
                <a:latin typeface="+mj-lt"/>
              </a:rPr>
              <a:t>Mạch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hóa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849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</a:t>
            </a:r>
            <a:r>
              <a:rPr lang="en-US" sz="3600" dirty="0" err="1"/>
              <a:t>nhị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(Binary Encoder)</a:t>
            </a:r>
          </a:p>
        </p:txBody>
      </p:sp>
      <p:sp>
        <p:nvSpPr>
          <p:cNvPr id="68096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83076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000" b="1" dirty="0"/>
              <a:t>2</a:t>
            </a:r>
            <a:r>
              <a:rPr lang="en-US" sz="3000" b="1" baseline="30000" dirty="0"/>
              <a:t>n</a:t>
            </a:r>
            <a:r>
              <a:rPr lang="en-US" sz="3000" b="1" dirty="0"/>
              <a:t>-ra-n  encoder</a:t>
            </a:r>
            <a:r>
              <a:rPr lang="en-US" sz="3000" dirty="0"/>
              <a:t>: 2</a:t>
            </a:r>
            <a:r>
              <a:rPr lang="en-US" sz="3000" baseline="30000" dirty="0"/>
              <a:t>n</a:t>
            </a:r>
            <a:r>
              <a:rPr lang="en-US" sz="3000" dirty="0"/>
              <a:t>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n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endParaRPr lang="en-US" sz="30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Input code: 1-trong-2</a:t>
            </a:r>
            <a:r>
              <a:rPr lang="en-US" sz="2600" baseline="30000" dirty="0"/>
              <a:t>n</a:t>
            </a:r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Output code: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nhị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endParaRPr lang="en-US" sz="2600" dirty="0"/>
          </a:p>
          <a:p>
            <a:pPr eaLnBrk="0" hangingPunct="0">
              <a:lnSpc>
                <a:spcPct val="90000"/>
              </a:lnSpc>
            </a:pP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:</a:t>
            </a:r>
            <a:endParaRPr lang="en-US" sz="26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tín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endParaRPr lang="en-US" sz="26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ưu</a:t>
            </a:r>
            <a:r>
              <a:rPr lang="en-US" sz="2600" dirty="0"/>
              <a:t> </a:t>
            </a:r>
            <a:r>
              <a:rPr lang="en-US" sz="2600" dirty="0" err="1"/>
              <a:t>tiên</a:t>
            </a:r>
            <a:endParaRPr lang="en-US" sz="2600" dirty="0"/>
          </a:p>
          <a:p>
            <a:pPr lvl="1" eaLnBrk="0" hangingPunct="0">
              <a:lnSpc>
                <a:spcPct val="90000"/>
              </a:lnSpc>
            </a:pPr>
            <a:endParaRPr lang="en-US" sz="2600" dirty="0"/>
          </a:p>
          <a:p>
            <a:pPr marL="0" indent="0" eaLnBrk="0" hangingPunct="0">
              <a:lnSpc>
                <a:spcPct val="90000"/>
              </a:lnSpc>
              <a:buNone/>
            </a:pPr>
            <a:br>
              <a:rPr lang="en-US" sz="2000" dirty="0"/>
            </a:b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483E-9169-42AA-B30A-A0913C628189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5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</a:t>
            </a:r>
            <a:r>
              <a:rPr lang="en-US" sz="3600" dirty="0" err="1"/>
              <a:t>tín</a:t>
            </a:r>
            <a:r>
              <a:rPr lang="en-US" sz="3600" dirty="0"/>
              <a:t> </a:t>
            </a:r>
            <a:r>
              <a:rPr lang="en-US" sz="3600" dirty="0" err="1"/>
              <a:t>hiệu</a:t>
            </a:r>
            <a:r>
              <a:rPr lang="en-US" sz="3600" dirty="0"/>
              <a:t> </a:t>
            </a:r>
            <a:r>
              <a:rPr lang="en-US" sz="3600" dirty="0" err="1"/>
              <a:t>nhị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(Binary Encoder)</a:t>
            </a:r>
          </a:p>
        </p:txBody>
      </p:sp>
      <p:sp>
        <p:nvSpPr>
          <p:cNvPr id="68096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83076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000" dirty="0" err="1"/>
              <a:t>Mạch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8-to-3</a:t>
            </a:r>
            <a:endParaRPr lang="en-US" sz="2600" dirty="0"/>
          </a:p>
          <a:p>
            <a:pPr lvl="1" eaLnBrk="0" hangingPunct="0">
              <a:lnSpc>
                <a:spcPct val="90000"/>
              </a:lnSpc>
            </a:pPr>
            <a:endParaRPr lang="en-US" sz="2600" dirty="0"/>
          </a:p>
          <a:p>
            <a:pPr marL="0" indent="0" eaLnBrk="0" hangingPunct="0">
              <a:lnSpc>
                <a:spcPct val="90000"/>
              </a:lnSpc>
              <a:buNone/>
            </a:pPr>
            <a:br>
              <a:rPr lang="en-US" sz="2000" dirty="0"/>
            </a:br>
            <a:endParaRPr lang="en-US" sz="1900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4600"/>
            <a:ext cx="5126532" cy="27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05600" y="52578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483E-9169-42AA-B30A-A0913C628189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81600" y="2209800"/>
            <a:ext cx="3810000" cy="2819400"/>
            <a:chOff x="4419600" y="2133600"/>
            <a:chExt cx="4722813" cy="3276600"/>
          </a:xfrm>
        </p:grpSpPr>
        <p:sp>
          <p:nvSpPr>
            <p:cNvPr id="13" name="Arc 4"/>
            <p:cNvSpPr>
              <a:spLocks/>
            </p:cNvSpPr>
            <p:nvPr/>
          </p:nvSpPr>
          <p:spPr bwMode="auto">
            <a:xfrm>
              <a:off x="7694613" y="2211388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5"/>
            <p:cNvSpPr>
              <a:spLocks/>
            </p:cNvSpPr>
            <p:nvPr/>
          </p:nvSpPr>
          <p:spPr bwMode="auto">
            <a:xfrm>
              <a:off x="7696200" y="2590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rc 6"/>
            <p:cNvSpPr>
              <a:spLocks/>
            </p:cNvSpPr>
            <p:nvPr/>
          </p:nvSpPr>
          <p:spPr bwMode="auto">
            <a:xfrm>
              <a:off x="7697788" y="2212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rc 7"/>
            <p:cNvSpPr>
              <a:spLocks/>
            </p:cNvSpPr>
            <p:nvPr/>
          </p:nvSpPr>
          <p:spPr bwMode="auto">
            <a:xfrm>
              <a:off x="7696200" y="2514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>
              <a:off x="7088188" y="2286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088188" y="2514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7088188" y="27432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7088188" y="29718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8535988" y="2667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13"/>
            <p:cNvSpPr>
              <a:spLocks/>
            </p:cNvSpPr>
            <p:nvPr/>
          </p:nvSpPr>
          <p:spPr bwMode="auto">
            <a:xfrm>
              <a:off x="7694613" y="3355975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14"/>
            <p:cNvSpPr>
              <a:spLocks/>
            </p:cNvSpPr>
            <p:nvPr/>
          </p:nvSpPr>
          <p:spPr bwMode="auto">
            <a:xfrm>
              <a:off x="7696200" y="3733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rc 15"/>
            <p:cNvSpPr>
              <a:spLocks/>
            </p:cNvSpPr>
            <p:nvPr/>
          </p:nvSpPr>
          <p:spPr bwMode="auto">
            <a:xfrm>
              <a:off x="7697788" y="3355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16"/>
            <p:cNvSpPr>
              <a:spLocks/>
            </p:cNvSpPr>
            <p:nvPr/>
          </p:nvSpPr>
          <p:spPr bwMode="auto">
            <a:xfrm>
              <a:off x="7696200" y="3657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H="1">
              <a:off x="7088188" y="3429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H="1">
              <a:off x="7088188" y="3657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>
              <a:off x="6478588" y="3886200"/>
              <a:ext cx="13700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 flipH="1">
              <a:off x="6783388" y="4114800"/>
              <a:ext cx="9890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H="1">
              <a:off x="8535988" y="3810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rc 22"/>
            <p:cNvSpPr>
              <a:spLocks/>
            </p:cNvSpPr>
            <p:nvPr/>
          </p:nvSpPr>
          <p:spPr bwMode="auto">
            <a:xfrm>
              <a:off x="7694613" y="4498975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23"/>
            <p:cNvSpPr>
              <a:spLocks/>
            </p:cNvSpPr>
            <p:nvPr/>
          </p:nvSpPr>
          <p:spPr bwMode="auto">
            <a:xfrm>
              <a:off x="7696200" y="4876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24"/>
            <p:cNvSpPr>
              <a:spLocks/>
            </p:cNvSpPr>
            <p:nvPr/>
          </p:nvSpPr>
          <p:spPr bwMode="auto">
            <a:xfrm>
              <a:off x="7697788" y="4498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25"/>
            <p:cNvSpPr>
              <a:spLocks/>
            </p:cNvSpPr>
            <p:nvPr/>
          </p:nvSpPr>
          <p:spPr bwMode="auto">
            <a:xfrm>
              <a:off x="7696200" y="4800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H="1">
              <a:off x="7088188" y="4572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 flipH="1">
              <a:off x="7088188" y="4800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>
              <a:off x="7088188" y="50292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7088188" y="52578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H="1">
              <a:off x="8535988" y="4953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H="1">
              <a:off x="4802188" y="2286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H="1">
              <a:off x="4802188" y="2667000"/>
              <a:ext cx="303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H="1">
              <a:off x="4802188" y="31242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 flipH="1">
              <a:off x="4802188" y="3657600"/>
              <a:ext cx="2284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H="1">
              <a:off x="4802188" y="4038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4802188" y="4419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4802188" y="4800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H="1">
              <a:off x="4802188" y="5257800"/>
              <a:ext cx="2284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419600" y="2514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I1</a:t>
              </a:r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4419600" y="29718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I2</a:t>
              </a: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4419600" y="3505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I3</a:t>
              </a:r>
            </a:p>
          </p:txBody>
        </p:sp>
        <p:sp>
          <p:nvSpPr>
            <p:cNvPr id="52" name="Rectangle 42"/>
            <p:cNvSpPr>
              <a:spLocks noChangeArrowheads="1"/>
            </p:cNvSpPr>
            <p:nvPr/>
          </p:nvSpPr>
          <p:spPr bwMode="auto">
            <a:xfrm>
              <a:off x="4419600" y="3886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I4</a:t>
              </a:r>
            </a:p>
          </p:txBody>
        </p:sp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4419600" y="4267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I5</a:t>
              </a:r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4419600" y="4648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I6</a:t>
              </a: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419600" y="2133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I0 </a:t>
              </a: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419600" y="51054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I7</a:t>
              </a:r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7086600" y="3659188"/>
              <a:ext cx="0" cy="11414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6781800" y="2971800"/>
              <a:ext cx="306388" cy="2287588"/>
            </a:xfrm>
            <a:custGeom>
              <a:avLst/>
              <a:gdLst>
                <a:gd name="T0" fmla="*/ 192 w 193"/>
                <a:gd name="T1" fmla="*/ 0 h 1441"/>
                <a:gd name="T2" fmla="*/ 0 w 193"/>
                <a:gd name="T3" fmla="*/ 0 h 1441"/>
                <a:gd name="T4" fmla="*/ 0 w 193"/>
                <a:gd name="T5" fmla="*/ 144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" h="1441">
                  <a:moveTo>
                    <a:pt x="192" y="0"/>
                  </a:moveTo>
                  <a:lnTo>
                    <a:pt x="0" y="0"/>
                  </a:lnTo>
                  <a:lnTo>
                    <a:pt x="0" y="144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5410200" y="2743200"/>
              <a:ext cx="1677988" cy="2058988"/>
            </a:xfrm>
            <a:custGeom>
              <a:avLst/>
              <a:gdLst>
                <a:gd name="T0" fmla="*/ 1056 w 1057"/>
                <a:gd name="T1" fmla="*/ 0 h 1297"/>
                <a:gd name="T2" fmla="*/ 672 w 1057"/>
                <a:gd name="T3" fmla="*/ 0 h 1297"/>
                <a:gd name="T4" fmla="*/ 672 w 1057"/>
                <a:gd name="T5" fmla="*/ 1296 h 1297"/>
                <a:gd name="T6" fmla="*/ 0 w 1057"/>
                <a:gd name="T7" fmla="*/ 1296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1297">
                  <a:moveTo>
                    <a:pt x="1056" y="0"/>
                  </a:moveTo>
                  <a:lnTo>
                    <a:pt x="672" y="0"/>
                  </a:lnTo>
                  <a:lnTo>
                    <a:pt x="672" y="1296"/>
                  </a:lnTo>
                  <a:lnTo>
                    <a:pt x="0" y="129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410200" y="2514600"/>
              <a:ext cx="1677988" cy="1906588"/>
            </a:xfrm>
            <a:custGeom>
              <a:avLst/>
              <a:gdLst>
                <a:gd name="T0" fmla="*/ 1056 w 1057"/>
                <a:gd name="T1" fmla="*/ 0 h 1201"/>
                <a:gd name="T2" fmla="*/ 480 w 1057"/>
                <a:gd name="T3" fmla="*/ 0 h 1201"/>
                <a:gd name="T4" fmla="*/ 480 w 1057"/>
                <a:gd name="T5" fmla="*/ 1200 h 1201"/>
                <a:gd name="T6" fmla="*/ 0 w 1057"/>
                <a:gd name="T7" fmla="*/ 120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1201">
                  <a:moveTo>
                    <a:pt x="1056" y="0"/>
                  </a:moveTo>
                  <a:lnTo>
                    <a:pt x="480" y="0"/>
                  </a:lnTo>
                  <a:lnTo>
                    <a:pt x="480" y="1200"/>
                  </a:lnTo>
                  <a:lnTo>
                    <a:pt x="0" y="120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6172200" y="4419600"/>
              <a:ext cx="915988" cy="611188"/>
            </a:xfrm>
            <a:custGeom>
              <a:avLst/>
              <a:gdLst>
                <a:gd name="T0" fmla="*/ 0 w 577"/>
                <a:gd name="T1" fmla="*/ 0 h 385"/>
                <a:gd name="T2" fmla="*/ 0 w 577"/>
                <a:gd name="T3" fmla="*/ 384 h 385"/>
                <a:gd name="T4" fmla="*/ 576 w 577"/>
                <a:gd name="T5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7" h="385">
                  <a:moveTo>
                    <a:pt x="0" y="0"/>
                  </a:moveTo>
                  <a:lnTo>
                    <a:pt x="0" y="384"/>
                  </a:lnTo>
                  <a:lnTo>
                    <a:pt x="576" y="38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5486400" y="2286000"/>
              <a:ext cx="1601788" cy="1754188"/>
            </a:xfrm>
            <a:custGeom>
              <a:avLst/>
              <a:gdLst>
                <a:gd name="T0" fmla="*/ 1008 w 1009"/>
                <a:gd name="T1" fmla="*/ 0 h 1105"/>
                <a:gd name="T2" fmla="*/ 192 w 1009"/>
                <a:gd name="T3" fmla="*/ 0 h 1105"/>
                <a:gd name="T4" fmla="*/ 192 w 1009"/>
                <a:gd name="T5" fmla="*/ 1104 h 1105"/>
                <a:gd name="T6" fmla="*/ 0 w 1009"/>
                <a:gd name="T7" fmla="*/ 1104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1105">
                  <a:moveTo>
                    <a:pt x="1008" y="0"/>
                  </a:moveTo>
                  <a:lnTo>
                    <a:pt x="192" y="0"/>
                  </a:lnTo>
                  <a:lnTo>
                    <a:pt x="192" y="1104"/>
                  </a:lnTo>
                  <a:lnTo>
                    <a:pt x="0" y="110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5486400" y="3124200"/>
              <a:ext cx="1601788" cy="306388"/>
            </a:xfrm>
            <a:custGeom>
              <a:avLst/>
              <a:gdLst>
                <a:gd name="T0" fmla="*/ 1008 w 1009"/>
                <a:gd name="T1" fmla="*/ 192 h 193"/>
                <a:gd name="T2" fmla="*/ 0 w 1009"/>
                <a:gd name="T3" fmla="*/ 192 h 193"/>
                <a:gd name="T4" fmla="*/ 0 w 1009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9" h="193">
                  <a:moveTo>
                    <a:pt x="1008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5029200" y="2667000"/>
              <a:ext cx="2058988" cy="1906588"/>
            </a:xfrm>
            <a:custGeom>
              <a:avLst/>
              <a:gdLst>
                <a:gd name="T0" fmla="*/ 1296 w 1297"/>
                <a:gd name="T1" fmla="*/ 1200 h 1201"/>
                <a:gd name="T2" fmla="*/ 96 w 1297"/>
                <a:gd name="T3" fmla="*/ 1200 h 1201"/>
                <a:gd name="T4" fmla="*/ 96 w 1297"/>
                <a:gd name="T5" fmla="*/ 0 h 1201"/>
                <a:gd name="T6" fmla="*/ 0 w 1297"/>
                <a:gd name="T7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7" h="1201">
                  <a:moveTo>
                    <a:pt x="1296" y="1200"/>
                  </a:moveTo>
                  <a:lnTo>
                    <a:pt x="96" y="1200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55"/>
            <p:cNvSpPr>
              <a:spLocks noChangeArrowheads="1"/>
            </p:cNvSpPr>
            <p:nvPr/>
          </p:nvSpPr>
          <p:spPr bwMode="auto">
            <a:xfrm>
              <a:off x="7016750" y="35877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56"/>
            <p:cNvSpPr>
              <a:spLocks noChangeArrowheads="1"/>
            </p:cNvSpPr>
            <p:nvPr/>
          </p:nvSpPr>
          <p:spPr bwMode="auto">
            <a:xfrm>
              <a:off x="6711950" y="40449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57"/>
            <p:cNvSpPr>
              <a:spLocks noChangeArrowheads="1"/>
            </p:cNvSpPr>
            <p:nvPr/>
          </p:nvSpPr>
          <p:spPr bwMode="auto">
            <a:xfrm>
              <a:off x="6407150" y="38163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58"/>
            <p:cNvSpPr>
              <a:spLocks noChangeArrowheads="1"/>
            </p:cNvSpPr>
            <p:nvPr/>
          </p:nvSpPr>
          <p:spPr bwMode="auto">
            <a:xfrm>
              <a:off x="6102350" y="43497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9"/>
            <p:cNvSpPr>
              <a:spLocks noChangeArrowheads="1"/>
            </p:cNvSpPr>
            <p:nvPr/>
          </p:nvSpPr>
          <p:spPr bwMode="auto">
            <a:xfrm>
              <a:off x="6711950" y="51879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0"/>
            <p:cNvSpPr>
              <a:spLocks noChangeArrowheads="1"/>
            </p:cNvSpPr>
            <p:nvPr/>
          </p:nvSpPr>
          <p:spPr bwMode="auto">
            <a:xfrm>
              <a:off x="8609013" y="3429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8609013" y="4572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Y0</a:t>
              </a:r>
            </a:p>
          </p:txBody>
        </p:sp>
        <p:sp>
          <p:nvSpPr>
            <p:cNvPr id="72" name="Rectangle 62"/>
            <p:cNvSpPr>
              <a:spLocks noChangeArrowheads="1"/>
            </p:cNvSpPr>
            <p:nvPr/>
          </p:nvSpPr>
          <p:spPr bwMode="auto">
            <a:xfrm>
              <a:off x="8609013" y="2286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Times New Roman" pitchFamily="18" charset="0"/>
                </a:rPr>
                <a:t>Y2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70208" y="515370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dồn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kênh</a:t>
            </a:r>
            <a:r>
              <a:rPr lang="en-US" dirty="0">
                <a:ea typeface="Tahoma" pitchFamily="34" charset="0"/>
              </a:rPr>
              <a:t> (Multiplexer)/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chia </a:t>
            </a:r>
            <a:r>
              <a:rPr lang="en-US" dirty="0" err="1">
                <a:ea typeface="Tahoma" pitchFamily="34" charset="0"/>
              </a:rPr>
              <a:t>kênh</a:t>
            </a:r>
            <a:r>
              <a:rPr lang="en-US" dirty="0">
                <a:ea typeface="Tahoma" pitchFamily="34" charset="0"/>
              </a:rPr>
              <a:t> (</a:t>
            </a:r>
            <a:r>
              <a:rPr lang="en-US" dirty="0" err="1">
                <a:ea typeface="Tahoma" pitchFamily="34" charset="0"/>
              </a:rPr>
              <a:t>Demultiplexer</a:t>
            </a:r>
            <a:r>
              <a:rPr lang="en-US" dirty="0"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29302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5: MẠCH TỔ HỢP –</a:t>
            </a:r>
          </a:p>
          <a:p>
            <a:r>
              <a:rPr lang="en-US" dirty="0"/>
              <a:t>CÁC MẠCH KHÁC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36709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Multiplexer (MUX)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</a:t>
            </a:r>
            <a:r>
              <a:rPr lang="en-US" sz="3200" b="1" dirty="0"/>
              <a:t>MUX</a:t>
            </a:r>
            <a:r>
              <a:rPr lang="en-US" sz="3200" dirty="0"/>
              <a:t> </a:t>
            </a: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ngõ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ngõ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Select</a:t>
            </a:r>
          </a:p>
        </p:txBody>
      </p:sp>
      <p:pic>
        <p:nvPicPr>
          <p:cNvPr id="9" name="Picture 4" descr="fg09_00000_AAGTOBU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518464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4572000"/>
            <a:ext cx="2743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SELECT </a:t>
            </a:r>
            <a:r>
              <a:rPr lang="en-US" dirty="0" err="1">
                <a:latin typeface="Tahoma"/>
                <a:cs typeface="Tahoma"/>
              </a:rPr>
              <a:t>sẽ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xác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định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nào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truyền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Z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233E-4C30-446D-8807-DEC4BFA03CAC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72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2-to-1 Multiplexer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9560"/>
              </p:ext>
            </p:extLst>
          </p:nvPr>
        </p:nvGraphicFramePr>
        <p:xfrm>
          <a:off x="762001" y="3886200"/>
          <a:ext cx="2133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5573289"/>
                <a:ext cx="3200400" cy="512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Out 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/>
                          </a:rPr>
                          <m:t>Sel</m:t>
                        </m:r>
                      </m:e>
                    </m:ba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* I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>
                    <a:latin typeface="Times New Roman" pitchFamily="18" charset="0"/>
                    <a:cs typeface="Times New Roman" pitchFamily="18" charset="0"/>
                  </a:rPr>
                  <a:t>+ Sel * I</a:t>
                </a:r>
                <a:r>
                  <a:rPr lang="en-US" sz="24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3289"/>
                <a:ext cx="3200400" cy="512704"/>
              </a:xfrm>
              <a:prstGeom prst="rect">
                <a:avLst/>
              </a:prstGeom>
              <a:blipFill rotWithShape="1">
                <a:blip r:embed="rId4"/>
                <a:stretch>
                  <a:fillRect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fg09_00000_AAGTOBT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1"/>
          <a:stretch/>
        </p:blipFill>
        <p:spPr bwMode="auto">
          <a:xfrm>
            <a:off x="4419600" y="3657600"/>
            <a:ext cx="3810000" cy="250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2295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9576" y="3195935"/>
            <a:ext cx="108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Ký hiệu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085993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Biểu thức đại số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295400"/>
            <a:ext cx="22193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82408" y="624393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Mạch logic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2776" y="1290176"/>
            <a:ext cx="145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Minh họa </a:t>
            </a:r>
            <a:br>
              <a:rPr lang="en-US" sz="2400"/>
            </a:br>
            <a:r>
              <a:rPr lang="en-US" sz="2400"/>
              <a:t>với Sel =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0B09-1F85-4458-B39D-9FDE9B6B3BA6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MUX 4-to-1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4-to-1 </a:t>
            </a:r>
            <a:r>
              <a:rPr lang="en-US" dirty="0"/>
              <a:t>Mux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select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486400"/>
            <a:ext cx="108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Ký hiệu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628900"/>
            <a:ext cx="25431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1609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5489636"/>
            <a:ext cx="4781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15000" y="4567535"/>
            <a:ext cx="176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Bảng sự thật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4631" y="5948065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Biểu thức đại số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5D7-D948-44F5-BAAD-C7CAD87AFEDF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MUX 4-to-1 </a:t>
            </a:r>
            <a:r>
              <a:rPr lang="en-US" dirty="0" err="1"/>
              <a:t>từ</a:t>
            </a:r>
            <a:r>
              <a:rPr lang="en-US" dirty="0"/>
              <a:t> MUX 2-to-1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5" t="16440" r="17390"/>
          <a:stretch/>
        </p:blipFill>
        <p:spPr bwMode="auto">
          <a:xfrm>
            <a:off x="2265528" y="1939451"/>
            <a:ext cx="4940490" cy="408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14255" y="7100863"/>
            <a:ext cx="5072418" cy="430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23" y="1405638"/>
            <a:ext cx="4781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15689" y="1410163"/>
            <a:ext cx="4926984" cy="49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15B1-58DE-4A85-BBC4-419437080703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MUX 8-to-1: Chip 74x151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3924300"/>
            <a:ext cx="1676400" cy="4953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thật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" y="1447800"/>
            <a:ext cx="1266600" cy="4865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Ký</a:t>
            </a:r>
            <a:r>
              <a:rPr kumimoji="0" lang="en-US" sz="2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hiệu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462814" y="6060803"/>
            <a:ext cx="29191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kumimoji="0"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kumimoji="0"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lý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7560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39" y="4381500"/>
            <a:ext cx="22669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62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0" y="1263087"/>
            <a:ext cx="1552800" cy="275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63" name="Picture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64" y="1219199"/>
            <a:ext cx="5057796" cy="484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E51-F5AE-478A-A548-44095C341D03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40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Demultiplexer</a:t>
            </a:r>
            <a:r>
              <a:rPr lang="en-US" b="1" dirty="0"/>
              <a:t> (DEMUX)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SELECT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4038600"/>
            <a:ext cx="3048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DATA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truyền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một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và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chỉ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một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xác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định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bởi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mã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của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SELECT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9" y="3200311"/>
            <a:ext cx="3219441" cy="335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750-FF04-4348-BB20-329E5B39F603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2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DEMUX 1-to-8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31762" y="1212850"/>
            <a:ext cx="8783638" cy="5349875"/>
            <a:chOff x="136" y="432"/>
            <a:chExt cx="5533" cy="3370"/>
          </a:xfrm>
        </p:grpSpPr>
        <p:pic>
          <p:nvPicPr>
            <p:cNvPr id="5" name="Picture 9" descr="fg09_0290a_AAGTOCE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432"/>
              <a:ext cx="3029" cy="33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fg09_0290b_AAGTOCE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876"/>
              <a:ext cx="2763" cy="14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5612" y="5941410"/>
            <a:ext cx="3519488" cy="84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en-US" sz="2000" b="1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Chú</a:t>
            </a:r>
            <a:r>
              <a:rPr lang="en-US" sz="2000" b="1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1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ý</a:t>
            </a:r>
            <a:r>
              <a:rPr lang="en-US" sz="2000" b="1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ngõ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vào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0F3-CE9C-41A2-8866-60A02CBA425E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2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5,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0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Any question?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91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>
                <a:ea typeface="Tahoma" pitchFamily="34" charset="0"/>
              </a:rPr>
              <a:t>(Decoder)/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mã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hoá</a:t>
            </a:r>
            <a:r>
              <a:rPr lang="en-US" dirty="0"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3593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(Decoder)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ts val="3000"/>
              </a:lnSpc>
            </a:pP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/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  <a:p>
            <a:pPr>
              <a:lnSpc>
                <a:spcPts val="3000"/>
              </a:lnSpc>
            </a:pP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(n)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u="sng" dirty="0" err="1"/>
              <a:t>ít</a:t>
            </a:r>
            <a:r>
              <a:rPr lang="en-US" sz="2400" u="sng" dirty="0"/>
              <a:t> </a:t>
            </a:r>
            <a:r>
              <a:rPr lang="en-US" sz="2400" u="sng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(m)</a:t>
            </a:r>
          </a:p>
          <a:p>
            <a:pPr>
              <a:lnSpc>
                <a:spcPts val="3000"/>
              </a:lnSpc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  <a:p>
            <a:pPr>
              <a:lnSpc>
                <a:spcPts val="3000"/>
              </a:lnSpc>
            </a:pPr>
            <a:r>
              <a:rPr lang="en-US" sz="2400" b="1" dirty="0" err="1"/>
              <a:t>Ánh</a:t>
            </a:r>
            <a:r>
              <a:rPr lang="en-US" sz="2400" b="1" dirty="0"/>
              <a:t> </a:t>
            </a:r>
            <a:r>
              <a:rPr lang="en-US" sz="2400" b="1" dirty="0" err="1"/>
              <a:t>xạ</a:t>
            </a:r>
            <a:r>
              <a:rPr lang="en-US" sz="2400" b="1" dirty="0"/>
              <a:t> 1-1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>
              <a:lnSpc>
                <a:spcPts val="3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Your Code!</a:t>
            </a:r>
          </a:p>
          <a:p>
            <a:pPr>
              <a:lnSpc>
                <a:spcPts val="3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1-trong-m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 Gray Code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 BCD Code</a:t>
            </a: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5181600" y="4267200"/>
            <a:ext cx="1069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enable inputs</a:t>
            </a:r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40291"/>
              </p:ext>
            </p:extLst>
          </p:nvPr>
        </p:nvGraphicFramePr>
        <p:xfrm>
          <a:off x="4003675" y="3810000"/>
          <a:ext cx="44958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Artwork" r:id="rId4" imgW="2991268" imgH="1733333" progId="">
                  <p:embed/>
                </p:oleObj>
              </mc:Choice>
              <mc:Fallback>
                <p:oleObj name="Artwork" r:id="rId4" imgW="2991268" imgH="1733333" progId="">
                  <p:embed/>
                  <p:pic>
                    <p:nvPicPr>
                      <p:cNvPr id="102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3810000"/>
                        <a:ext cx="44958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67C6-FD18-4049-90C6-A0374FE6699A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547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(Binary Decoders)</a:t>
            </a:r>
          </a:p>
        </p:txBody>
      </p:sp>
      <p:sp>
        <p:nvSpPr>
          <p:cNvPr id="2053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b="1" dirty="0"/>
              <a:t>n-ra-2</a:t>
            </a:r>
            <a:r>
              <a:rPr lang="en-US" sz="2800" b="1" baseline="30000" dirty="0"/>
              <a:t>n</a:t>
            </a:r>
            <a:r>
              <a:rPr lang="en-US" sz="2800" dirty="0"/>
              <a:t>: n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2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 n bit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: 1-trong-2</a:t>
            </a:r>
            <a:r>
              <a:rPr lang="en-US" sz="2400" baseline="30000" dirty="0"/>
              <a:t>n</a:t>
            </a:r>
          </a:p>
          <a:p>
            <a:pPr lvl="1"/>
            <a:endParaRPr lang="en-US" sz="1050" dirty="0"/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n=2, 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2-ra-4</a:t>
            </a:r>
          </a:p>
        </p:txBody>
      </p:sp>
      <p:graphicFrame>
        <p:nvGraphicFramePr>
          <p:cNvPr id="2050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93573"/>
              </p:ext>
            </p:extLst>
          </p:nvPr>
        </p:nvGraphicFramePr>
        <p:xfrm>
          <a:off x="1447800" y="3821410"/>
          <a:ext cx="60769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Artwork" r:id="rId4" imgW="3010320" imgH="1400000" progId="">
                  <p:embed/>
                </p:oleObj>
              </mc:Choice>
              <mc:Fallback>
                <p:oleObj name="Artwork" r:id="rId4" imgW="3010320" imgH="1400000" progId="">
                  <p:embed/>
                  <p:pic>
                    <p:nvPicPr>
                      <p:cNvPr id="205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21410"/>
                        <a:ext cx="607695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1049"/>
          <p:cNvSpPr txBox="1">
            <a:spLocks noChangeArrowheads="1"/>
          </p:cNvSpPr>
          <p:nvPr/>
        </p:nvSpPr>
        <p:spPr bwMode="auto">
          <a:xfrm>
            <a:off x="2265101" y="6243935"/>
            <a:ext cx="4931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“x”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don’t care)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A5DE-FD15-4C04-9636-825721FEFD1C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4006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66440"/>
              </p:ext>
            </p:extLst>
          </p:nvPr>
        </p:nvGraphicFramePr>
        <p:xfrm>
          <a:off x="457200" y="1709737"/>
          <a:ext cx="203358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Artwork" r:id="rId4" imgW="1390844" imgH="1504762" progId="">
                  <p:embed/>
                </p:oleObj>
              </mc:Choice>
              <mc:Fallback>
                <p:oleObj name="Artwork" r:id="rId4" imgW="1390844" imgH="1504762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9737"/>
                        <a:ext cx="2033588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139205"/>
              </p:ext>
            </p:extLst>
          </p:nvPr>
        </p:nvGraphicFramePr>
        <p:xfrm>
          <a:off x="2971800" y="1524000"/>
          <a:ext cx="5924550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rtwork" r:id="rId6" imgW="3772427" imgH="2828571" progId="">
                  <p:embed/>
                </p:oleObj>
              </mc:Choice>
              <mc:Fallback>
                <p:oleObj name="Artwork" r:id="rId6" imgW="3772427" imgH="2828571" progId="">
                  <p:embed/>
                  <p:pic>
                    <p:nvPicPr>
                      <p:cNvPr id="6123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5924550" cy="444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F3B8-E8DA-48E9-837E-2204AC80376C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74x139: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2-to-4</a:t>
            </a:r>
          </a:p>
        </p:txBody>
      </p:sp>
    </p:spTree>
    <p:extLst>
      <p:ext uri="{BB962C8B-B14F-4D97-AF65-F5344CB8AC3E}">
        <p14:creationId xmlns:p14="http://schemas.microsoft.com/office/powerpoint/2010/main" val="29239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44330"/>
              </p:ext>
            </p:extLst>
          </p:nvPr>
        </p:nvGraphicFramePr>
        <p:xfrm>
          <a:off x="3810000" y="1528789"/>
          <a:ext cx="4343400" cy="471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Artwork" r:id="rId4" imgW="5076190" imgH="5514286" progId="">
                  <p:embed/>
                </p:oleObj>
              </mc:Choice>
              <mc:Fallback>
                <p:oleObj name="Artwork" r:id="rId4" imgW="5076190" imgH="5514286" progId="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8789"/>
                        <a:ext cx="4343400" cy="4719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91049"/>
              </p:ext>
            </p:extLst>
          </p:nvPr>
        </p:nvGraphicFramePr>
        <p:xfrm>
          <a:off x="685800" y="2133600"/>
          <a:ext cx="22399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rtwork" r:id="rId6" imgW="1848108" imgH="2514286" progId="">
                  <p:embed/>
                </p:oleObj>
              </mc:Choice>
              <mc:Fallback>
                <p:oleObj name="Artwork" r:id="rId6" imgW="1848108" imgH="2514286" progId="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23996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E4F-CA49-4758-A6A1-9EFADC7BBB75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74x139: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2-to-4</a:t>
            </a:r>
          </a:p>
        </p:txBody>
      </p:sp>
    </p:spTree>
    <p:extLst>
      <p:ext uri="{BB962C8B-B14F-4D97-AF65-F5344CB8AC3E}">
        <p14:creationId xmlns:p14="http://schemas.microsoft.com/office/powerpoint/2010/main" val="20249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6096000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47788"/>
            <a:ext cx="9029176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581400" y="1524000"/>
            <a:ext cx="0" cy="441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D3D5-1BB4-4634-AD21-3A966AF661AB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Chip 74x138: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3-to-8</a:t>
            </a:r>
          </a:p>
        </p:txBody>
      </p:sp>
    </p:spTree>
    <p:extLst>
      <p:ext uri="{BB962C8B-B14F-4D97-AF65-F5344CB8AC3E}">
        <p14:creationId xmlns:p14="http://schemas.microsoft.com/office/powerpoint/2010/main" val="17953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28600" y="1892300"/>
          <a:ext cx="1941126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Artwork" r:id="rId4" imgW="1733333" imgH="2324424" progId="">
                  <p:embed/>
                </p:oleObj>
              </mc:Choice>
              <mc:Fallback>
                <p:oleObj name="Artwork" r:id="rId4" imgW="1733333" imgH="2324424" progId="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92300"/>
                        <a:ext cx="1941126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028708" y="1371600"/>
          <a:ext cx="5810491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rtwork" r:id="rId6" imgW="6409524" imgH="5038095" progId="">
                  <p:embed/>
                </p:oleObj>
              </mc:Choice>
              <mc:Fallback>
                <p:oleObj name="Artwork" r:id="rId6" imgW="6409524" imgH="5038095" progId="">
                  <p:embed/>
                  <p:pic>
                    <p:nvPicPr>
                      <p:cNvPr id="46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708" y="1371600"/>
                        <a:ext cx="5810491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BF5-C170-440E-9750-3C16D80A8439}" type="datetime1">
              <a:rPr kumimoji="1" lang="en-US" altLang="ja-JP" smtClean="0"/>
              <a:t>11/24/2023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Chip 74x138: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3-to-8</a:t>
            </a:r>
          </a:p>
        </p:txBody>
      </p:sp>
    </p:spTree>
    <p:extLst>
      <p:ext uri="{BB962C8B-B14F-4D97-AF65-F5344CB8AC3E}">
        <p14:creationId xmlns:p14="http://schemas.microsoft.com/office/powerpoint/2010/main" val="290935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4064</TotalTime>
  <Words>1380</Words>
  <Application>Microsoft Office PowerPoint</Application>
  <PresentationFormat>On-screen Show (4:3)</PresentationFormat>
  <Paragraphs>484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dsp</vt:lpstr>
      <vt:lpstr>Kiểm tra 15 phút</vt:lpstr>
      <vt:lpstr>NHẬP MÔN MẠCH SỐ</vt:lpstr>
      <vt:lpstr>Nội dung</vt:lpstr>
      <vt:lpstr>Mạch giải mã (Decoder)</vt:lpstr>
      <vt:lpstr>Mạch giải mã nhị phân  (Binary Decoders)</vt:lpstr>
      <vt:lpstr>Chip 74x139:  Giải mã nhị phân 2-to-4</vt:lpstr>
      <vt:lpstr>Chip 74x139:  Giải mã nhị phân 2-to-4</vt:lpstr>
      <vt:lpstr>Chip 74x138:  Giải mã nhị phân 3-to-8</vt:lpstr>
      <vt:lpstr>Chip 74x138:  Giải mã nhị phân 3-to-8</vt:lpstr>
      <vt:lpstr>Ghép mạch giải mã</vt:lpstr>
      <vt:lpstr>Kiểm tra 20 phút</vt:lpstr>
      <vt:lpstr>Ứng dụng của mạch giải mã</vt:lpstr>
      <vt:lpstr>LED 7 đoạn (7-segment display)</vt:lpstr>
      <vt:lpstr>Giải mã BCD ra LED 7 đoạn</vt:lpstr>
      <vt:lpstr>Mạch mã hoá (Encoder)</vt:lpstr>
      <vt:lpstr>Mạch giải mã Vs Mạch mã hóa</vt:lpstr>
      <vt:lpstr>Mạch mã hoá nhị phân  (Binary Encoder)</vt:lpstr>
      <vt:lpstr>Mạch mã hoá tín hiệu nhị phân  (Binary Encoder)</vt:lpstr>
      <vt:lpstr>Nội dung</vt:lpstr>
      <vt:lpstr>Multiplexer (MUX)</vt:lpstr>
      <vt:lpstr>2-to-1 Multiplexer</vt:lpstr>
      <vt:lpstr>MUX 4-to-1</vt:lpstr>
      <vt:lpstr>Thiết kế mạch MUX 4-to-1 từ MUX 2-to-1</vt:lpstr>
      <vt:lpstr>MUX 8-to-1: Chip 74x151 </vt:lpstr>
      <vt:lpstr>Demultiplexer</vt:lpstr>
      <vt:lpstr>DEMUX 1-to-8</vt:lpstr>
      <vt:lpstr>Tóm tắt nội dung chương học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Trần Khánh Toàn</cp:lastModifiedBy>
  <cp:revision>258</cp:revision>
  <dcterms:created xsi:type="dcterms:W3CDTF">2013-02-24T12:47:21Z</dcterms:created>
  <dcterms:modified xsi:type="dcterms:W3CDTF">2023-11-24T03:23:55Z</dcterms:modified>
</cp:coreProperties>
</file>