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A0BdTUdl+2NMoh3tepZI++M0i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Nguyen Dang Nhan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1"/>
          </a:p>
        </p:txBody>
      </p:sp>
      <p:sp>
        <p:nvSpPr>
          <p:cNvPr id="193" name="Google Shape;19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225" name="Google Shape;22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1"/>
          </a:p>
        </p:txBody>
      </p:sp>
      <p:sp>
        <p:nvSpPr>
          <p:cNvPr id="255" name="Google Shape;2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1"/>
          </a:p>
        </p:txBody>
      </p:sp>
      <p:sp>
        <p:nvSpPr>
          <p:cNvPr id="268" name="Google Shape;26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endParaRPr b="1"/>
          </a:p>
        </p:txBody>
      </p:sp>
      <p:sp>
        <p:nvSpPr>
          <p:cNvPr id="283" name="Google Shape;28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0" name="Google Shape;31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1" name="Google Shape;32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3" name="Google Shape;33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0" name="Google Shape;36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4" name="Google Shape;37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1"/>
          </a:p>
        </p:txBody>
      </p:sp>
      <p:sp>
        <p:nvSpPr>
          <p:cNvPr id="385" name="Google Shape;38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5" name="Google Shape;39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 </a:t>
            </a:r>
            <a:endParaRPr/>
          </a:p>
        </p:txBody>
      </p:sp>
      <p:sp>
        <p:nvSpPr>
          <p:cNvPr id="405" name="Google Shape;40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9" name="Google Shape;43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DM" id="20" name="Google Shape;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3"/>
          <p:cNvSpPr txBox="1"/>
          <p:nvPr>
            <p:ph type="ctrTitle"/>
          </p:nvPr>
        </p:nvSpPr>
        <p:spPr>
          <a:xfrm>
            <a:off x="684213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/>
          <p:nvPr/>
        </p:nvSpPr>
        <p:spPr>
          <a:xfrm flipH="1">
            <a:off x="0" y="4652963"/>
            <a:ext cx="9144000" cy="1560512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6" y="10715"/>
            <a:ext cx="1762101" cy="176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8344" y="72008"/>
            <a:ext cx="1362874" cy="1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35"/>
          <p:cNvGrpSpPr/>
          <p:nvPr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41" name="Google Shape;41;p35"/>
            <p:cNvSpPr txBox="1"/>
            <p:nvPr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" name="Google Shape;42;p35"/>
            <p:cNvSpPr txBox="1"/>
            <p:nvPr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" name="Google Shape;43;p35"/>
            <p:cNvSpPr txBox="1"/>
            <p:nvPr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" name="Google Shape;44;p35"/>
            <p:cNvSpPr txBox="1"/>
            <p:nvPr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" name="Google Shape;48;p36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>
  <p:cSld name="2 つのコンテンツ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468313" y="16287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37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4709864" y="16288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38"/>
          <p:cNvGrpSpPr/>
          <p:nvPr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61" name="Google Shape;61;p38"/>
            <p:cNvSpPr txBox="1"/>
            <p:nvPr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" name="Google Shape;62;p38"/>
            <p:cNvSpPr txBox="1"/>
            <p:nvPr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38"/>
            <p:cNvSpPr txBox="1"/>
            <p:nvPr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" name="Google Shape;64;p38"/>
            <p:cNvSpPr txBox="1"/>
            <p:nvPr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457200" y="381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2" type="body"/>
          </p:nvPr>
        </p:nvSpPr>
        <p:spPr>
          <a:xfrm>
            <a:off x="460374" y="5562600"/>
            <a:ext cx="4721225" cy="1079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9"/>
          <p:cNvSpPr txBox="1"/>
          <p:nvPr>
            <p:ph idx="3" type="body"/>
          </p:nvPr>
        </p:nvSpPr>
        <p:spPr>
          <a:xfrm>
            <a:off x="5715000" y="5562600"/>
            <a:ext cx="2974975" cy="1079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grpSp>
        <p:nvGrpSpPr>
          <p:cNvPr id="69" name="Google Shape;69;p39"/>
          <p:cNvGrpSpPr/>
          <p:nvPr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70" name="Google Shape;70;p39"/>
            <p:cNvSpPr txBox="1"/>
            <p:nvPr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" name="Google Shape;71;p39"/>
            <p:cNvSpPr txBox="1"/>
            <p:nvPr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" name="Google Shape;72;p39"/>
            <p:cNvSpPr txBox="1"/>
            <p:nvPr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" name="Google Shape;73;p39"/>
            <p:cNvSpPr txBox="1"/>
            <p:nvPr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idx="1" type="body"/>
          </p:nvPr>
        </p:nvSpPr>
        <p:spPr>
          <a:xfrm>
            <a:off x="457200" y="381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2" type="body"/>
          </p:nvPr>
        </p:nvSpPr>
        <p:spPr>
          <a:xfrm>
            <a:off x="460374" y="5562600"/>
            <a:ext cx="4721225" cy="1079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0"/>
          <p:cNvSpPr txBox="1"/>
          <p:nvPr>
            <p:ph idx="3" type="body"/>
          </p:nvPr>
        </p:nvSpPr>
        <p:spPr>
          <a:xfrm>
            <a:off x="5715000" y="5562600"/>
            <a:ext cx="2974975" cy="1079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grpSp>
        <p:nvGrpSpPr>
          <p:cNvPr id="78" name="Google Shape;78;p40"/>
          <p:cNvGrpSpPr/>
          <p:nvPr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79" name="Google Shape;79;p40"/>
            <p:cNvSpPr txBox="1"/>
            <p:nvPr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" name="Google Shape;80;p40"/>
            <p:cNvSpPr txBox="1"/>
            <p:nvPr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" name="Google Shape;81;p40"/>
            <p:cNvSpPr txBox="1"/>
            <p:nvPr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" name="Google Shape;82;p40"/>
            <p:cNvSpPr txBox="1"/>
            <p:nvPr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 cap="flat" cmpd="sng" w="9525">
              <a:solidFill>
                <a:srgbClr val="A4C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rmAutofit fontScale="25000" lnSpcReduction="2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Tahoma"/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3" name="Google Shape;83;p40"/>
          <p:cNvSpPr/>
          <p:nvPr/>
        </p:nvSpPr>
        <p:spPr>
          <a:xfrm>
            <a:off x="0" y="0"/>
            <a:ext cx="9129932" cy="6850966"/>
          </a:xfrm>
          <a:prstGeom prst="rect">
            <a:avLst/>
          </a:prstGeom>
          <a:noFill/>
          <a:ln cap="flat" cmpd="thinThick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DM" id="10" name="Google Shape;10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2"/>
          <p:cNvSpPr/>
          <p:nvPr/>
        </p:nvSpPr>
        <p:spPr>
          <a:xfrm>
            <a:off x="0" y="44450"/>
            <a:ext cx="8640763" cy="12969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2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144463" y="1123680"/>
            <a:ext cx="8496300" cy="0"/>
          </a:xfrm>
          <a:prstGeom prst="straightConnector1">
            <a:avLst/>
          </a:prstGeom>
          <a:noFill/>
          <a:ln cap="flat" cmpd="sng" w="9525">
            <a:solidFill>
              <a:srgbClr val="3366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Google Shape;1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04" y="1592"/>
            <a:ext cx="1116507" cy="11165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CHƯƠNG 6: MẠCH TUẦN TỰ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- BỘ ĐẾM </a:t>
            </a:r>
            <a:endParaRPr/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684213" y="21113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MẠCH SỐ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75FF"/>
                </a:solidFill>
              </a:rPr>
              <a:t>Bộ đếm có hệ số bộ đếm &lt; 2</a:t>
            </a:r>
            <a:r>
              <a:rPr baseline="30000" i="1" lang="en-US">
                <a:solidFill>
                  <a:srgbClr val="2F75FF"/>
                </a:solidFill>
              </a:rPr>
              <a:t>N</a:t>
            </a:r>
            <a:endParaRPr i="1">
              <a:solidFill>
                <a:srgbClr val="2F75FF"/>
              </a:solidFill>
            </a:endParaRPr>
          </a:p>
        </p:txBody>
      </p:sp>
      <p:grpSp>
        <p:nvGrpSpPr>
          <p:cNvPr id="196" name="Google Shape;196;p10"/>
          <p:cNvGrpSpPr/>
          <p:nvPr/>
        </p:nvGrpSpPr>
        <p:grpSpPr>
          <a:xfrm>
            <a:off x="952500" y="3248025"/>
            <a:ext cx="7048500" cy="3533775"/>
            <a:chOff x="2019300" y="3124200"/>
            <a:chExt cx="7048500" cy="3533775"/>
          </a:xfrm>
        </p:grpSpPr>
        <p:pic>
          <p:nvPicPr>
            <p:cNvPr id="197" name="Google Shape;19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9300" y="3124200"/>
              <a:ext cx="6819900" cy="353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0"/>
            <p:cNvSpPr txBox="1"/>
            <p:nvPr/>
          </p:nvSpPr>
          <p:spPr>
            <a:xfrm>
              <a:off x="4648200" y="5722203"/>
              <a:ext cx="4419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MOD-6</a:t>
              </a:r>
              <a:r>
                <a:rPr lang="en-US" sz="2400">
                  <a:solidFill>
                    <a:srgbClr val="0000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counter?</a:t>
              </a:r>
              <a:endParaRPr baseline="30000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9" name="Google Shape;199;p10"/>
          <p:cNvSpPr txBox="1"/>
          <p:nvPr/>
        </p:nvSpPr>
        <p:spPr>
          <a:xfrm>
            <a:off x="5990303" y="4168914"/>
            <a:ext cx="1790700" cy="7078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Tất cả ngõ vào J, K bằng 1</a:t>
            </a:r>
            <a:endParaRPr/>
          </a:p>
        </p:txBody>
      </p:sp>
      <p:sp>
        <p:nvSpPr>
          <p:cNvPr id="200" name="Google Shape;200;p10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201" name="Google Shape;201;p10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202" name="Google Shape;202;p10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Bộ đếm bất đồng bộ thông thường giới hạn hệ số bộ đếm bằng </a:t>
            </a:r>
            <a:r>
              <a:rPr b="1" lang="en-US"/>
              <a:t>2</a:t>
            </a:r>
            <a:r>
              <a:rPr b="1" baseline="30000" i="1" lang="en-US"/>
              <a:t>N</a:t>
            </a:r>
            <a:r>
              <a:rPr lang="en-US"/>
              <a:t> (Hệ số đếm lớn nhất với </a:t>
            </a:r>
            <a:r>
              <a:rPr i="1" lang="en-US"/>
              <a:t>N </a:t>
            </a:r>
            <a:r>
              <a:rPr lang="en-US"/>
              <a:t>flip-flop được sử dụng)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Xét bộ đếm với mạch cho bên dưới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903" y="1447800"/>
            <a:ext cx="426473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75FF"/>
                </a:solidFill>
              </a:rPr>
              <a:t>Bộ đếm có hệ số bộ đếm &lt; 2</a:t>
            </a:r>
            <a:r>
              <a:rPr baseline="30000" i="1" lang="en-US">
                <a:solidFill>
                  <a:srgbClr val="2F75FF"/>
                </a:solidFill>
              </a:rPr>
              <a:t>N </a:t>
            </a:r>
            <a:endParaRPr i="1">
              <a:solidFill>
                <a:srgbClr val="2F75FF"/>
              </a:solidFill>
            </a:endParaRPr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127109" y="5410200"/>
            <a:ext cx="6045089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</a:pPr>
            <a:r>
              <a:rPr lang="en-US" sz="2200"/>
              <a:t>Bộ đếm MOD-6 được tạo từ bộ đếm MOD-8 bằng cách </a:t>
            </a:r>
            <a:r>
              <a:rPr b="1" lang="en-US" sz="2200"/>
              <a:t>clear bộ đếm </a:t>
            </a:r>
            <a:r>
              <a:rPr lang="en-US" sz="2200"/>
              <a:t>khi trạng thái </a:t>
            </a:r>
            <a:r>
              <a:rPr b="1" lang="en-US" sz="2200"/>
              <a:t>110</a:t>
            </a:r>
            <a:r>
              <a:rPr lang="en-US" sz="2200"/>
              <a:t> xuất hiện</a:t>
            </a:r>
            <a:endParaRPr/>
          </a:p>
        </p:txBody>
      </p:sp>
      <p:pic>
        <p:nvPicPr>
          <p:cNvPr descr="fg07_0060a_AAGTNUK0" id="212" name="Google Shape;21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3617" y="2667000"/>
            <a:ext cx="5237163" cy="258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1"/>
          <p:cNvGrpSpPr/>
          <p:nvPr/>
        </p:nvGrpSpPr>
        <p:grpSpPr>
          <a:xfrm>
            <a:off x="142875" y="5410200"/>
            <a:ext cx="8458199" cy="762000"/>
            <a:chOff x="156" y="3441"/>
            <a:chExt cx="5328" cy="480"/>
          </a:xfrm>
        </p:grpSpPr>
        <p:sp>
          <p:nvSpPr>
            <p:cNvPr id="214" name="Google Shape;214;p11"/>
            <p:cNvSpPr/>
            <p:nvPr/>
          </p:nvSpPr>
          <p:spPr>
            <a:xfrm>
              <a:off x="156" y="3441"/>
              <a:ext cx="3840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5" name="Google Shape;215;p11"/>
            <p:cNvCxnSpPr/>
            <p:nvPr/>
          </p:nvCxnSpPr>
          <p:spPr>
            <a:xfrm>
              <a:off x="3996" y="3681"/>
              <a:ext cx="14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Google Shape;216;p11"/>
          <p:cNvGrpSpPr/>
          <p:nvPr/>
        </p:nvGrpSpPr>
        <p:grpSpPr>
          <a:xfrm>
            <a:off x="6434138" y="5162550"/>
            <a:ext cx="2176462" cy="628650"/>
            <a:chOff x="4119" y="3312"/>
            <a:chExt cx="1371" cy="396"/>
          </a:xfrm>
        </p:grpSpPr>
        <p:cxnSp>
          <p:nvCxnSpPr>
            <p:cNvPr id="217" name="Google Shape;217;p11"/>
            <p:cNvCxnSpPr/>
            <p:nvPr/>
          </p:nvCxnSpPr>
          <p:spPr>
            <a:xfrm rot="10800000">
              <a:off x="4119" y="3336"/>
              <a:ext cx="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8" name="Google Shape;218;p11"/>
            <p:cNvCxnSpPr/>
            <p:nvPr/>
          </p:nvCxnSpPr>
          <p:spPr>
            <a:xfrm rot="10800000">
              <a:off x="5490" y="3312"/>
              <a:ext cx="0" cy="3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19" name="Google Shape;219;p11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220" name="Google Shape;220;p11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221" name="Google Shape;221;p11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75FF"/>
                </a:solidFill>
              </a:rPr>
              <a:t>Bộ đếm có hệ số bộ đếm &lt; 2</a:t>
            </a:r>
            <a:r>
              <a:rPr baseline="30000" i="1" lang="en-US">
                <a:solidFill>
                  <a:srgbClr val="2F75FF"/>
                </a:solidFill>
              </a:rPr>
              <a:t>N  </a:t>
            </a:r>
            <a:endParaRPr i="1">
              <a:solidFill>
                <a:srgbClr val="2F75FF"/>
              </a:solidFill>
            </a:endParaRPr>
          </a:p>
        </p:txBody>
      </p:sp>
      <p:sp>
        <p:nvSpPr>
          <p:cNvPr id="228" name="Google Shape;228;p12"/>
          <p:cNvSpPr txBox="1"/>
          <p:nvPr>
            <p:ph idx="1" type="body"/>
          </p:nvPr>
        </p:nvSpPr>
        <p:spPr>
          <a:xfrm>
            <a:off x="457200" y="1219199"/>
            <a:ext cx="8077200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b="1" lang="en-US" sz="2600"/>
              <a:t>Giản đồ chuyển trạng thái của bộ đếm MOD-6</a:t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7-4 Counters with MOD Number &lt;2</a:t>
            </a:r>
            <a:r>
              <a:rPr b="1" baseline="30000" i="1"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>
            <a:off x="4038600" y="1905000"/>
            <a:ext cx="509428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Mỗi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vòng tròn nét liền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một trạng thái thực sự  của bộ đếm</a:t>
            </a:r>
            <a:endParaRPr/>
          </a:p>
          <a:p>
            <a:pPr indent="-176213" lvl="0" marL="17621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Mỗi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vòng tròn nét đứt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một trạng thái tạm của bộ đếm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4038600" y="3472049"/>
            <a:ext cx="489585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Mũi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tên nét liền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sự chuyển trạng thái giữa 2 trạng thái thực</a:t>
            </a:r>
            <a:endParaRPr/>
          </a:p>
          <a:p>
            <a:pPr indent="-176213" lvl="0" marL="17621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Mũi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tên nét đứt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sự chuyển từ trạng thái thực sang trạng thái tạm hoặc ngược lại</a:t>
            </a:r>
            <a:endParaRPr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76450"/>
            <a:ext cx="31908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 txBox="1"/>
          <p:nvPr/>
        </p:nvSpPr>
        <p:spPr>
          <a:xfrm>
            <a:off x="0" y="3657599"/>
            <a:ext cx="11096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thái tạm</a:t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>
            <a:off x="354729" y="5562600"/>
            <a:ext cx="865346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8275" lvl="0" marL="1682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có mũi tên chỉ đến trạng thái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vì trong chu trình của bộ đếm không có trạng thái nào chuyển đến trạng thái này</a:t>
            </a:r>
            <a:endParaRPr/>
          </a:p>
          <a:p>
            <a:pPr indent="-168275" lvl="0" marL="1682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có thể xuất hiện khi bật nguồn (power-up)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2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Ví dụ</a:t>
            </a:r>
            <a:endParaRPr sz="3600"/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457200" y="1295401"/>
            <a:ext cx="8610600" cy="1171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Xác định hệ số bộ đếm (MOD number) của mạch đếm bên dưới?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Xác định tần số tại ngõ ra D?</a:t>
            </a:r>
            <a:endParaRPr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13" y="2274556"/>
            <a:ext cx="70389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5562600" y="4572000"/>
            <a:ext cx="3352800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Tất cả ngõ vào J, K bằng 1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533400" y="5495524"/>
            <a:ext cx="8229600" cy="1171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MOD-14 (14 trạng thái thật sự từ 0000 đến 1101)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</a:t>
            </a:r>
            <a:r>
              <a:rPr baseline="-25000" lang="en-US" sz="2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30kHz/14 = 2.14 kHz</a:t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381000" y="5331679"/>
            <a:ext cx="8001000" cy="13354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3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250" name="Google Shape;250;p13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251" name="Google Shape;251;p13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Bộ đếm bất đồng bộ - Đếm xuống</a:t>
            </a:r>
            <a:endParaRPr/>
          </a:p>
        </p:txBody>
      </p:sp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590799"/>
            <a:ext cx="2971800" cy="339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/>
        </p:nvSpPr>
        <p:spPr>
          <a:xfrm>
            <a:off x="4740400" y="5562600"/>
            <a:ext cx="4022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đồ chuyển trạng thái của 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đếm xuống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MOD-8</a:t>
            </a:r>
            <a:endParaRPr/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029" y="2743200"/>
            <a:ext cx="3657600" cy="2751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262" name="Google Shape;262;p14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263" name="Google Shape;263;p14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4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Bộ đếm xuống bất đồng bộ được xây dựng gần giống với bộ đếm lên bất đồng bộ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Bộ đếm bất đồng bộ - Đếm xuống</a:t>
            </a:r>
            <a:endParaRPr/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" y="1752600"/>
            <a:ext cx="59912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5"/>
          <p:cNvSpPr txBox="1"/>
          <p:nvPr/>
        </p:nvSpPr>
        <p:spPr>
          <a:xfrm>
            <a:off x="6553200" y="2009983"/>
            <a:ext cx="1790700" cy="7078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Tất cả ngõ vào J, K bằng 1</a:t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3352800" y="2462212"/>
            <a:ext cx="381000" cy="50958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2057400" y="2462212"/>
            <a:ext cx="381000" cy="50958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3657600"/>
            <a:ext cx="6009355" cy="27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/>
          <p:nvPr/>
        </p:nvSpPr>
        <p:spPr>
          <a:xfrm>
            <a:off x="0" y="4267200"/>
            <a:ext cx="6085555" cy="22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5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278" name="Google Shape;278;p15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Một vài ví dụ bộ đếm lên/đếm xuống </a:t>
            </a:r>
            <a:br>
              <a:rPr lang="en-US" sz="3600"/>
            </a:br>
            <a:r>
              <a:rPr lang="en-US" sz="3600"/>
              <a:t>bất đồng bộ </a:t>
            </a:r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1219200" y="1295400"/>
            <a:ext cx="12698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Đếm lên</a:t>
            </a:r>
            <a:endParaRPr/>
          </a:p>
        </p:txBody>
      </p:sp>
      <p:sp>
        <p:nvSpPr>
          <p:cNvPr id="287" name="Google Shape;287;p16"/>
          <p:cNvSpPr txBox="1"/>
          <p:nvPr/>
        </p:nvSpPr>
        <p:spPr>
          <a:xfrm>
            <a:off x="6172200" y="1295400"/>
            <a:ext cx="1681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Đếm xuống</a:t>
            </a:r>
            <a:endParaRPr/>
          </a:p>
        </p:txBody>
      </p:sp>
      <p:cxnSp>
        <p:nvCxnSpPr>
          <p:cNvPr id="288" name="Google Shape;288;p16"/>
          <p:cNvCxnSpPr>
            <a:endCxn id="289" idx="0"/>
          </p:cNvCxnSpPr>
          <p:nvPr/>
        </p:nvCxnSpPr>
        <p:spPr>
          <a:xfrm>
            <a:off x="4533900" y="1472100"/>
            <a:ext cx="0" cy="439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4178709" cy="162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764894"/>
            <a:ext cx="4276725" cy="164439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6"/>
          <p:cNvSpPr txBox="1"/>
          <p:nvPr/>
        </p:nvSpPr>
        <p:spPr>
          <a:xfrm>
            <a:off x="2470514" y="5867400"/>
            <a:ext cx="4126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 ý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Q0 có trọng số nhỏ nhất (LSB)</a:t>
            </a:r>
            <a:endParaRPr/>
          </a:p>
          <a:p>
            <a:pPr indent="7381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 có trọng số lớn nhất (MSB)</a:t>
            </a:r>
            <a:endParaRPr/>
          </a:p>
        </p:txBody>
      </p:sp>
      <p:pic>
        <p:nvPicPr>
          <p:cNvPr id="292" name="Google Shape;2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3951168"/>
            <a:ext cx="4190999" cy="161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3884920"/>
            <a:ext cx="4343400" cy="1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6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295" name="Google Shape;295;p16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296" name="Google Shape;296;p16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Thiết kế bộ đếm bất đồng bộ MOD-X</a:t>
            </a:r>
            <a:endParaRPr/>
          </a:p>
        </p:txBody>
      </p:sp>
      <p:sp>
        <p:nvSpPr>
          <p:cNvPr id="303" name="Google Shape;303;p17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04" name="Google Shape;304;p17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05" name="Google Shape;305;p17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b="1" lang="en-US"/>
              <a:t>Ví dụ: </a:t>
            </a:r>
            <a:r>
              <a:rPr lang="en-US"/>
              <a:t>Thiết kế bộ </a:t>
            </a:r>
            <a:r>
              <a:rPr i="1" lang="en-US"/>
              <a:t>đếm lên bất đồng bộ</a:t>
            </a:r>
            <a:r>
              <a:rPr lang="en-US"/>
              <a:t> </a:t>
            </a:r>
            <a:r>
              <a:rPr b="1" i="1" lang="en-US"/>
              <a:t>MOD-5</a:t>
            </a:r>
            <a:r>
              <a:rPr lang="en-US"/>
              <a:t> dùng </a:t>
            </a:r>
            <a:r>
              <a:rPr b="1" lang="en-US"/>
              <a:t>FF-T</a:t>
            </a:r>
            <a:r>
              <a:rPr lang="en-US"/>
              <a:t> có xung clock </a:t>
            </a:r>
            <a:r>
              <a:rPr i="1" lang="en-US"/>
              <a:t>kích cạnh xuống</a:t>
            </a:r>
            <a:r>
              <a:rPr lang="en-US"/>
              <a:t>, ngõ vào </a:t>
            </a:r>
            <a:r>
              <a:rPr i="1" lang="en-US"/>
              <a:t>Preset và Clear tích cực cao</a:t>
            </a:r>
            <a:r>
              <a:rPr lang="en-US"/>
              <a:t>. Biết rằng </a:t>
            </a:r>
            <a:r>
              <a:rPr i="1" lang="en-US"/>
              <a:t>trạng thái ban đầu của bộ đếm là </a:t>
            </a:r>
            <a:r>
              <a:rPr b="1" i="1" lang="en-US"/>
              <a:t>5. </a:t>
            </a:r>
            <a:r>
              <a:rPr i="1" lang="en-US"/>
              <a:t>Những trạng thái không có trong chu trình đếm sẽ được đưa về giá trị trạng thái đếm là </a:t>
            </a:r>
            <a:r>
              <a:rPr b="1" i="1" lang="en-US"/>
              <a:t>5</a:t>
            </a:r>
            <a:r>
              <a:rPr i="1"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u="sng">
                <a:solidFill>
                  <a:srgbClr val="0000CC"/>
                </a:solidFill>
              </a:rPr>
              <a:t>Bước 1:</a:t>
            </a:r>
            <a:r>
              <a:rPr lang="en-US">
                <a:solidFill>
                  <a:srgbClr val="0000CC"/>
                </a:solidFill>
              </a:rPr>
              <a:t> Tìm số flip-flop cần dùng nhỏ nhất thỏa yêu cầu bài toán </a:t>
            </a:r>
            <a:endParaRPr/>
          </a:p>
          <a:p>
            <a:pPr indent="1090613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CC"/>
                </a:solidFill>
              </a:rPr>
              <a:t>                      (</a:t>
            </a:r>
            <a:r>
              <a:rPr b="1" lang="en-US">
                <a:solidFill>
                  <a:srgbClr val="0000CC"/>
                </a:solidFill>
              </a:rPr>
              <a:t>2</a:t>
            </a:r>
            <a:r>
              <a:rPr b="1" baseline="30000" lang="en-US">
                <a:solidFill>
                  <a:srgbClr val="0000CC"/>
                </a:solidFill>
              </a:rPr>
              <a:t>N </a:t>
            </a:r>
            <a:r>
              <a:rPr b="1" lang="en-US">
                <a:solidFill>
                  <a:srgbClr val="0000CC"/>
                </a:solidFill>
              </a:rPr>
              <a:t>&gt;=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  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        Ta có: </a:t>
            </a:r>
            <a:r>
              <a:rPr b="1" lang="en-US"/>
              <a:t>2</a:t>
            </a:r>
            <a:r>
              <a:rPr b="1" baseline="30000" lang="en-US"/>
              <a:t>3 </a:t>
            </a:r>
            <a:r>
              <a:rPr b="1" lang="en-US"/>
              <a:t>&gt;= 5</a:t>
            </a:r>
            <a:r>
              <a:rPr lang="en-US"/>
              <a:t> (MOD-5)  🡪  Sử dụng </a:t>
            </a:r>
            <a:r>
              <a:rPr b="1" lang="en-US"/>
              <a:t>3 FF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Thiết kế bộ đếm bất đồng bộ MOD-X</a:t>
            </a:r>
            <a:endParaRPr/>
          </a:p>
        </p:txBody>
      </p:sp>
      <p:sp>
        <p:nvSpPr>
          <p:cNvPr id="313" name="Google Shape;313;p18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14" name="Google Shape;314;p18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u="sng">
                <a:solidFill>
                  <a:srgbClr val="0000CC"/>
                </a:solidFill>
              </a:rPr>
              <a:t>Bước 1:</a:t>
            </a:r>
            <a:r>
              <a:rPr lang="en-US">
                <a:solidFill>
                  <a:srgbClr val="0000CC"/>
                </a:solidFill>
              </a:rPr>
              <a:t> Tìm số flip-flop cần dùng nhỏ nhất thỏa yêu cầu bài toán </a:t>
            </a:r>
            <a:endParaRPr/>
          </a:p>
          <a:p>
            <a:pPr indent="1090613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CC"/>
                </a:solidFill>
              </a:rPr>
              <a:t>                      (</a:t>
            </a:r>
            <a:r>
              <a:rPr b="1" lang="en-US">
                <a:solidFill>
                  <a:srgbClr val="0000CC"/>
                </a:solidFill>
              </a:rPr>
              <a:t>2</a:t>
            </a:r>
            <a:r>
              <a:rPr b="1" baseline="30000" lang="en-US">
                <a:solidFill>
                  <a:srgbClr val="0000CC"/>
                </a:solidFill>
              </a:rPr>
              <a:t>N </a:t>
            </a:r>
            <a:r>
              <a:rPr b="1" lang="en-US">
                <a:solidFill>
                  <a:srgbClr val="0000CC"/>
                </a:solidFill>
              </a:rPr>
              <a:t>&gt;=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        Ta có: </a:t>
            </a:r>
            <a:r>
              <a:rPr b="1" lang="en-US"/>
              <a:t>2</a:t>
            </a:r>
            <a:r>
              <a:rPr b="1" baseline="30000" lang="en-US"/>
              <a:t>3 </a:t>
            </a:r>
            <a:r>
              <a:rPr b="1" lang="en-US"/>
              <a:t>&gt;= 5</a:t>
            </a:r>
            <a:r>
              <a:rPr lang="en-US"/>
              <a:t> (MOD-5)  🡪  Sử dụng </a:t>
            </a:r>
            <a:r>
              <a:rPr b="1" lang="en-US"/>
              <a:t>3 FF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132" y="3733800"/>
            <a:ext cx="5772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457200" y="152400"/>
            <a:ext cx="8497528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Thiết kế bộ đếm bất đồng bộ MOD-X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4419600" y="3200400"/>
            <a:ext cx="362072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Reset của bộ đếm: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010</a:t>
            </a:r>
            <a:endParaRPr/>
          </a:p>
          <a:p>
            <a:pPr indent="171132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không có trong chu trình đếm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011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sau reset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bộ đếm Q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101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9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26" name="Google Shape;326;p19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27" name="Google Shape;327;p19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303487"/>
            <a:ext cx="33528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u="sng">
                <a:solidFill>
                  <a:srgbClr val="0000CC"/>
                </a:solidFill>
              </a:rPr>
              <a:t>Bước 2:</a:t>
            </a:r>
            <a:r>
              <a:rPr lang="en-US">
                <a:solidFill>
                  <a:srgbClr val="0000CC"/>
                </a:solidFill>
              </a:rPr>
              <a:t> Vẽ lưu đồ chuyển trạng thái của bộ đếm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b="1" lang="en-US"/>
              <a:t>Bộ đếm bất đồng bộ </a:t>
            </a:r>
            <a:r>
              <a:rPr lang="en-US"/>
              <a:t>(Asynchronous counters)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Hệ số của bộ đếm (MOD number)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Bộ đếm lên/xuống (Up/ Down counters)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Phân tích và thiết kế bộ đếm bất đồng bộ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Delay của mạch (Propagation delay)</a:t>
            </a:r>
            <a:endParaRPr/>
          </a:p>
          <a:p>
            <a:pPr indent="-342900" lvl="0" marL="342900" rtl="0" algn="l">
              <a:spcBef>
                <a:spcPts val="1760"/>
              </a:spcBef>
              <a:spcAft>
                <a:spcPts val="0"/>
              </a:spcAft>
              <a:buSzPts val="2800"/>
              <a:buChar char="■"/>
            </a:pPr>
            <a:r>
              <a:rPr b="1" lang="en-US">
                <a:solidFill>
                  <a:srgbClr val="BFBFBF"/>
                </a:solidFill>
              </a:rPr>
              <a:t>Bộ đếm đồng bộ </a:t>
            </a:r>
            <a:r>
              <a:rPr lang="en-US">
                <a:solidFill>
                  <a:srgbClr val="BFBFBF"/>
                </a:solidFill>
              </a:rPr>
              <a:t>(Synchronous counters)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>
                <a:solidFill>
                  <a:srgbClr val="BFBFBF"/>
                </a:solidFill>
              </a:rPr>
              <a:t>Phân tích bộ đếm đồng bộ (Analyze synchronous counters)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>
                <a:solidFill>
                  <a:srgbClr val="BFBFBF"/>
                </a:solidFill>
              </a:rPr>
              <a:t>Thiết kế bộ đếm đồng bộ (Design synchronous counter)</a:t>
            </a:r>
            <a:endParaRPr/>
          </a:p>
          <a:p>
            <a:pPr indent="-342900" lvl="0" marL="342900" rtl="0" algn="l">
              <a:spcBef>
                <a:spcPts val="1760"/>
              </a:spcBef>
              <a:spcAft>
                <a:spcPts val="0"/>
              </a:spcAft>
              <a:buSzPts val="2800"/>
              <a:buChar char="■"/>
            </a:pPr>
            <a:r>
              <a:rPr b="1" lang="en-US">
                <a:solidFill>
                  <a:srgbClr val="BFBFBF"/>
                </a:solidFill>
              </a:rPr>
              <a:t>Thanh ghi </a:t>
            </a:r>
            <a:r>
              <a:rPr lang="en-US">
                <a:solidFill>
                  <a:srgbClr val="BFBFBF"/>
                </a:solidFill>
              </a:rPr>
              <a:t>(Register)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457200" y="152400"/>
            <a:ext cx="8497528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Thiết kế bộ đếm bất đồng bộ MOD-X</a:t>
            </a:r>
            <a:endParaRPr/>
          </a:p>
        </p:txBody>
      </p:sp>
      <p:sp>
        <p:nvSpPr>
          <p:cNvPr id="336" name="Google Shape;336;p20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37" name="Google Shape;337;p20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38" name="Google Shape;338;p20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50" y="4265193"/>
            <a:ext cx="5086350" cy="228800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/>
          <p:nvPr/>
        </p:nvSpPr>
        <p:spPr>
          <a:xfrm>
            <a:off x="251520" y="4762865"/>
            <a:ext cx="21336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sau reset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bộ đếm Q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101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2385120" y="5181600"/>
            <a:ext cx="51048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u="sng">
                <a:solidFill>
                  <a:srgbClr val="0000CC"/>
                </a:solidFill>
              </a:rPr>
              <a:t>Bước 3:</a:t>
            </a:r>
            <a:r>
              <a:rPr lang="en-US">
                <a:solidFill>
                  <a:srgbClr val="0000CC"/>
                </a:solidFill>
              </a:rPr>
              <a:t> Thiết kế mạch Reset của bộ đếm</a:t>
            </a:r>
            <a:endParaRPr>
              <a:solidFill>
                <a:srgbClr val="0000CC"/>
              </a:solidFill>
            </a:endParaRPr>
          </a:p>
          <a:p>
            <a:pPr indent="-457200" lvl="0" marL="796925" rtl="0" algn="l">
              <a:spcBef>
                <a:spcPts val="52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n-US" sz="2600" u="sng"/>
              <a:t>Trường hợp 1</a:t>
            </a:r>
            <a:r>
              <a:rPr lang="en-US" sz="2600"/>
              <a:t>: </a:t>
            </a:r>
            <a:r>
              <a:rPr b="1" lang="en-US" sz="2600"/>
              <a:t>2</a:t>
            </a:r>
            <a:r>
              <a:rPr b="1" baseline="30000" lang="en-US" sz="2600"/>
              <a:t>N </a:t>
            </a:r>
            <a:r>
              <a:rPr b="1" lang="en-US" sz="2600"/>
              <a:t> =  X  </a:t>
            </a:r>
            <a:r>
              <a:rPr lang="en-US" sz="2600"/>
              <a:t>🡪 Mạch không bị Reset 🡪 bỏ qua bước 3</a:t>
            </a:r>
            <a:endParaRPr sz="2600"/>
          </a:p>
          <a:p>
            <a:pPr indent="-457200" lvl="0" marL="796925" rtl="0" algn="l">
              <a:spcBef>
                <a:spcPts val="172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n-US" sz="2600" u="sng"/>
              <a:t>Trường hợp 2</a:t>
            </a:r>
            <a:r>
              <a:rPr lang="en-US" sz="2600"/>
              <a:t>: </a:t>
            </a:r>
            <a:r>
              <a:rPr b="1" lang="en-US" sz="2600"/>
              <a:t>2</a:t>
            </a:r>
            <a:r>
              <a:rPr b="1" baseline="30000" lang="en-US" sz="2600"/>
              <a:t>N </a:t>
            </a:r>
            <a:r>
              <a:rPr b="1" lang="en-US" sz="2600"/>
              <a:t>&gt;= X </a:t>
            </a:r>
            <a:endParaRPr/>
          </a:p>
          <a:p>
            <a:pPr indent="-457200" lvl="0" marL="1090612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 sz="2200"/>
              <a:t>Dựa vào </a:t>
            </a:r>
            <a:r>
              <a:rPr b="1" lang="en-US" sz="2200"/>
              <a:t>trạng thái sau Reset</a:t>
            </a:r>
            <a:r>
              <a:rPr lang="en-US" sz="2200"/>
              <a:t> của bộ đếm ta tạo ra tín hiệu điều khiển </a:t>
            </a:r>
            <a:r>
              <a:rPr b="1" lang="en-US" sz="2200"/>
              <a:t>Z</a:t>
            </a:r>
            <a:r>
              <a:rPr lang="en-US" sz="2200"/>
              <a:t> đưa vào cổng Preset và cổng Clear thích hợp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/>
        </p:nvSpPr>
        <p:spPr>
          <a:xfrm>
            <a:off x="6934200" y="5830669"/>
            <a:ext cx="1450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Mạch Reset của bộ đếm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1"/>
          <p:cNvSpPr txBox="1"/>
          <p:nvPr>
            <p:ph type="title"/>
          </p:nvPr>
        </p:nvSpPr>
        <p:spPr>
          <a:xfrm>
            <a:off x="457200" y="152400"/>
            <a:ext cx="8497528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Thiết kế bộ đếm bất đồng bộ MOD-X</a:t>
            </a:r>
            <a:endParaRPr/>
          </a:p>
        </p:txBody>
      </p:sp>
      <p:sp>
        <p:nvSpPr>
          <p:cNvPr id="350" name="Google Shape;350;p21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51" name="Google Shape;351;p21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52" name="Google Shape;352;p21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21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n-US" sz="2600"/>
              <a:t> Sử dùng bìa Karnaugh để rút gọn: </a:t>
            </a:r>
            <a:endParaRPr/>
          </a:p>
          <a:p>
            <a:pPr indent="-176212" lvl="1" marL="1431925" rtl="0" algn="l">
              <a:spcBef>
                <a:spcPts val="44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/>
              <a:t>Vì cổng </a:t>
            </a:r>
            <a:r>
              <a:rPr b="1" lang="en-US" sz="2200"/>
              <a:t>PR</a:t>
            </a:r>
            <a:r>
              <a:rPr lang="en-US" sz="2200"/>
              <a:t> và </a:t>
            </a:r>
            <a:r>
              <a:rPr b="1" lang="en-US" sz="2200"/>
              <a:t>CLR</a:t>
            </a:r>
            <a:r>
              <a:rPr lang="en-US" sz="2200"/>
              <a:t> là tích cực mức cao nên tín hiệu điều khiển </a:t>
            </a:r>
            <a:r>
              <a:rPr b="1" lang="en-US" sz="2200"/>
              <a:t>Z</a:t>
            </a:r>
            <a:r>
              <a:rPr lang="en-US" sz="2200"/>
              <a:t> sẽ là mức cao.</a:t>
            </a:r>
            <a:endParaRPr/>
          </a:p>
          <a:p>
            <a:pPr indent="-176212" lvl="1" marL="1431925" rtl="0" algn="l">
              <a:spcBef>
                <a:spcPts val="44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/>
              <a:t>Trạng thái Reset của bộ đếm sẽ tạo ra tín hiệu điều khiển </a:t>
            </a:r>
            <a:r>
              <a:rPr b="1" lang="en-US" sz="2200"/>
              <a:t>Z bằng mức cao (“1”)</a:t>
            </a:r>
            <a:endParaRPr sz="2200"/>
          </a:p>
          <a:p>
            <a:pPr indent="-176212" lvl="1" marL="1431925" rtl="0" algn="l">
              <a:spcBef>
                <a:spcPts val="44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/>
              <a:t>Những trạng thái không có trong chu trình đếm sẽ tạo ra tín hiệu điều khiển </a:t>
            </a:r>
            <a:r>
              <a:rPr b="1" lang="en-US" sz="2200"/>
              <a:t>Z bằng mức cao (“1”)</a:t>
            </a:r>
            <a:endParaRPr sz="2200"/>
          </a:p>
        </p:txBody>
      </p:sp>
      <p:sp>
        <p:nvSpPr>
          <p:cNvPr id="354" name="Google Shape;354;p21"/>
          <p:cNvSpPr/>
          <p:nvPr/>
        </p:nvSpPr>
        <p:spPr>
          <a:xfrm>
            <a:off x="0" y="4464784"/>
            <a:ext cx="362072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Reset của bộ đếm: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010</a:t>
            </a:r>
            <a:endParaRPr/>
          </a:p>
          <a:p>
            <a:pPr indent="171132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không có trong chu trình đếm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011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4540984"/>
            <a:ext cx="3068898" cy="163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8450" y="4448175"/>
            <a:ext cx="24955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type="title"/>
          </p:nvPr>
        </p:nvSpPr>
        <p:spPr>
          <a:xfrm>
            <a:off x="457200" y="152400"/>
            <a:ext cx="8497528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Thiết kế bộ đếm bất đồng bộ MOD-X</a:t>
            </a:r>
            <a:endParaRPr/>
          </a:p>
        </p:txBody>
      </p:sp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304800" y="1219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u="sng">
                <a:solidFill>
                  <a:srgbClr val="0000CC"/>
                </a:solidFill>
              </a:rPr>
              <a:t>Bước 4:</a:t>
            </a:r>
            <a:r>
              <a:rPr lang="en-US">
                <a:solidFill>
                  <a:srgbClr val="0000CC"/>
                </a:solidFill>
              </a:rPr>
              <a:t> Vẽ mạch cần thiết kế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64" name="Google Shape;3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7193" y="2338410"/>
            <a:ext cx="1732782" cy="170019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2"/>
          <p:cNvSpPr/>
          <p:nvPr/>
        </p:nvSpPr>
        <p:spPr>
          <a:xfrm>
            <a:off x="5295659" y="2338410"/>
            <a:ext cx="1885182" cy="1700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2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67" name="Google Shape;367;p22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68" name="Google Shape;368;p22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3998" y="4700587"/>
            <a:ext cx="24955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4450" y="1828800"/>
            <a:ext cx="59817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Ví dụ</a:t>
            </a:r>
            <a:endParaRPr sz="3600"/>
          </a:p>
        </p:txBody>
      </p:sp>
      <p:pic>
        <p:nvPicPr>
          <p:cNvPr id="377" name="Google Shape;3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09800"/>
            <a:ext cx="8915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3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79" name="Google Shape;379;p23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80" name="Google Shape;380;p23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3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Thiết kế bộ đếm MOD-60 trong ví dụ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Ví dụ</a:t>
            </a:r>
            <a:endParaRPr sz="3600"/>
          </a:p>
        </p:txBody>
      </p:sp>
      <p:sp>
        <p:nvSpPr>
          <p:cNvPr id="388" name="Google Shape;388;p24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389" name="Google Shape;389;p24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390" name="Google Shape;390;p24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4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Sử dụng </a:t>
            </a:r>
            <a:r>
              <a:rPr b="1" lang="en-US"/>
              <a:t>FF-T </a:t>
            </a:r>
            <a:r>
              <a:rPr lang="en-US"/>
              <a:t>để thiết kế bộ đếm bất đồng bộ MOD-10 đếm từ giá trị 0 đến 9. Biết rằng FF sử dụng kích cạnh xuống, ngõ vào Pr và Clr tích cực mức thấp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Delay của bộ đếm bất đồng bộ</a:t>
            </a:r>
            <a:endParaRPr sz="3600"/>
          </a:p>
        </p:txBody>
      </p:sp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457200" y="1524000"/>
            <a:ext cx="853439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Các FFs không thay đổi trạng thái đồng bộ với xung Clock 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Trong các bộ đếm bất đồng bộ:,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Chỉ FF A mới thay đổi tại cạnh lên/xuống của xung Clock , 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FF B phải đợi FF A thay đổi trạng thái trước khi nó có thể lật,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FF C phải đợi FF B thay đổi, tương tự với FF D phải đợi FF C </a:t>
            </a:r>
            <a:endParaRPr/>
          </a:p>
          <a:p>
            <a:pPr indent="0" lvl="0" marL="341313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🡪 Có trì hoãn (delay) giữa các FF liên tiếp nhau</a:t>
            </a:r>
            <a:endParaRPr sz="2400"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Chỉ FF có trọng số thấp nhất (FF A) mới kết nối với xung Clock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Bộ đếm trên còn được gọi là </a:t>
            </a:r>
            <a:r>
              <a:rPr i="1" lang="en-US" sz="2400"/>
              <a:t>bộ đếm tích lũy trì hoãn </a:t>
            </a:r>
            <a:br>
              <a:rPr lang="en-US" sz="2400"/>
            </a:br>
            <a:r>
              <a:rPr lang="en-US" sz="2400"/>
              <a:t>(</a:t>
            </a:r>
            <a:r>
              <a:rPr b="1" lang="en-US" sz="2400"/>
              <a:t>ripple counter</a:t>
            </a:r>
            <a:r>
              <a:rPr lang="en-US" sz="2400"/>
              <a:t>) </a:t>
            </a:r>
            <a:endParaRPr sz="2400"/>
          </a:p>
        </p:txBody>
      </p:sp>
      <p:sp>
        <p:nvSpPr>
          <p:cNvPr id="399" name="Google Shape;399;p25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400" name="Google Shape;400;p25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401" name="Google Shape;401;p25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idx="1" type="body"/>
          </p:nvPr>
        </p:nvSpPr>
        <p:spPr>
          <a:xfrm>
            <a:off x="228600" y="1295400"/>
            <a:ext cx="8610600" cy="5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600"/>
              <a:t>Bộ đếm tích lũy trì hoãn có thiết kế đơn giản. Tuy nhiên, hạn chế của bộ đếm là delay của FF trước được tích lũy đến FF sau</a:t>
            </a:r>
            <a:endParaRPr sz="2600"/>
          </a:p>
          <a:p>
            <a:pPr indent="857250" lvl="0" marL="0" rtl="0" algn="l">
              <a:spcBef>
                <a:spcPts val="481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🡪 Delay của toàn mạch lớn </a:t>
            </a:r>
            <a:endParaRPr/>
          </a:p>
          <a:p>
            <a:pPr indent="-400050" lvl="0" marL="1257300" rtl="0" algn="l">
              <a:spcBef>
                <a:spcPts val="481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🡪 Bộ đếm này không phù hợp cho các thiết kế hoạt động ở tần số cao</a:t>
            </a:r>
            <a:endParaRPr sz="2600"/>
          </a:p>
          <a:p>
            <a:pPr indent="-342900" lvl="0" marL="342900" rtl="0" algn="l">
              <a:spcBef>
                <a:spcPts val="1081"/>
              </a:spcBef>
              <a:spcAft>
                <a:spcPts val="0"/>
              </a:spcAft>
              <a:buSzPct val="100000"/>
              <a:buChar char="■"/>
            </a:pPr>
            <a:r>
              <a:rPr lang="en-US" sz="2600"/>
              <a:t>Để mạch hoạt động đúng thì </a:t>
            </a:r>
            <a:r>
              <a:rPr b="1" lang="en-US" sz="2600"/>
              <a:t>chu kì </a:t>
            </a:r>
            <a:r>
              <a:rPr lang="en-US" sz="2600"/>
              <a:t>của xung Clock phải lớn hơn tổng Delay của mạch</a:t>
            </a:r>
            <a:endParaRPr sz="2600"/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SzPct val="100000"/>
              <a:buNone/>
            </a:pPr>
            <a:r>
              <a:rPr b="1" i="1" lang="en-US">
                <a:solidFill>
                  <a:srgbClr val="0000CC"/>
                </a:solidFill>
              </a:rPr>
              <a:t>T</a:t>
            </a:r>
            <a:r>
              <a:rPr baseline="-25000" lang="en-US">
                <a:solidFill>
                  <a:srgbClr val="0000CC"/>
                </a:solidFill>
              </a:rPr>
              <a:t>clock</a:t>
            </a:r>
            <a:r>
              <a:rPr b="1" baseline="-25000" lang="en-US">
                <a:solidFill>
                  <a:srgbClr val="0000CC"/>
                </a:solidFill>
              </a:rPr>
              <a:t> </a:t>
            </a:r>
            <a:r>
              <a:rPr b="1" lang="en-US">
                <a:solidFill>
                  <a:srgbClr val="0000CC"/>
                </a:solidFill>
              </a:rPr>
              <a:t>≥ </a:t>
            </a:r>
            <a:r>
              <a:rPr b="1" i="1" lang="en-US">
                <a:solidFill>
                  <a:srgbClr val="0000CC"/>
                </a:solidFill>
              </a:rPr>
              <a:t>N</a:t>
            </a:r>
            <a:r>
              <a:rPr b="1" lang="en-US">
                <a:solidFill>
                  <a:srgbClr val="0000CC"/>
                </a:solidFill>
              </a:rPr>
              <a:t> </a:t>
            </a:r>
            <a:r>
              <a:rPr lang="en-US">
                <a:solidFill>
                  <a:srgbClr val="0000CC"/>
                </a:solidFill>
              </a:rPr>
              <a:t>x</a:t>
            </a:r>
            <a:r>
              <a:rPr b="1" lang="en-US">
                <a:solidFill>
                  <a:srgbClr val="0000CC"/>
                </a:solidFill>
              </a:rPr>
              <a:t> </a:t>
            </a:r>
            <a:r>
              <a:rPr b="1" i="1" lang="en-US">
                <a:solidFill>
                  <a:srgbClr val="0000CC"/>
                </a:solidFill>
              </a:rPr>
              <a:t>t</a:t>
            </a:r>
            <a:r>
              <a:rPr baseline="-25000" lang="en-US">
                <a:solidFill>
                  <a:srgbClr val="0000CC"/>
                </a:solidFill>
              </a:rPr>
              <a:t>pd</a:t>
            </a:r>
            <a:endParaRPr>
              <a:solidFill>
                <a:srgbClr val="0000CC"/>
              </a:solidFill>
            </a:endParaRPr>
          </a:p>
          <a:p>
            <a:pPr indent="688975" lvl="1" marL="457200" rtl="0" algn="l">
              <a:spcBef>
                <a:spcPts val="1644"/>
              </a:spcBef>
              <a:spcAft>
                <a:spcPts val="0"/>
              </a:spcAft>
              <a:buSzPct val="100000"/>
              <a:buNone/>
            </a:pPr>
            <a:r>
              <a:rPr i="1" lang="en-US"/>
              <a:t>T</a:t>
            </a:r>
            <a:r>
              <a:rPr baseline="-25000" lang="en-US"/>
              <a:t>clock</a:t>
            </a:r>
            <a:r>
              <a:rPr lang="en-US"/>
              <a:t>: chu kì xung Clock</a:t>
            </a:r>
            <a:endParaRPr/>
          </a:p>
          <a:p>
            <a:pPr indent="688975" lvl="1" marL="457200" rtl="0" algn="l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i="1" lang="en-US"/>
              <a:t>N</a:t>
            </a:r>
            <a:r>
              <a:rPr lang="en-US"/>
              <a:t>: số FF của mạch</a:t>
            </a:r>
            <a:endParaRPr/>
          </a:p>
          <a:p>
            <a:pPr indent="688975" lvl="1" marL="457200" rtl="0" algn="l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i="1" lang="en-US"/>
              <a:t>T</a:t>
            </a:r>
            <a:r>
              <a:rPr baseline="-25000" i="1" lang="en-US"/>
              <a:t>pd</a:t>
            </a:r>
            <a:r>
              <a:rPr lang="en-US"/>
              <a:t>: delay của một FF</a:t>
            </a:r>
            <a:endParaRPr/>
          </a:p>
          <a:p>
            <a:pPr indent="0" lvl="1" marL="457200" rtl="0" algn="l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508000" lvl="1" marL="0" rtl="0" algn="l">
              <a:spcBef>
                <a:spcPts val="481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🡪 Tần số tối đa của mạch:</a:t>
            </a:r>
            <a:r>
              <a:rPr i="1" lang="en-US" sz="2600"/>
              <a:t> </a:t>
            </a:r>
            <a:r>
              <a:rPr b="1" i="1" lang="en-US" sz="2600">
                <a:solidFill>
                  <a:srgbClr val="FF0000"/>
                </a:solidFill>
              </a:rPr>
              <a:t>F</a:t>
            </a:r>
            <a:r>
              <a:rPr baseline="-25000" lang="en-US" sz="2600">
                <a:solidFill>
                  <a:srgbClr val="FF0000"/>
                </a:solidFill>
              </a:rPr>
              <a:t>max</a:t>
            </a:r>
            <a:r>
              <a:rPr b="1" i="1" lang="en-US" sz="2600">
                <a:solidFill>
                  <a:srgbClr val="FF0000"/>
                </a:solidFill>
              </a:rPr>
              <a:t>=</a:t>
            </a:r>
            <a:r>
              <a:rPr b="1" lang="en-US" sz="2600">
                <a:solidFill>
                  <a:srgbClr val="FF0000"/>
                </a:solidFill>
              </a:rPr>
              <a:t>1/(</a:t>
            </a:r>
            <a:r>
              <a:rPr b="1" i="1" lang="en-US" sz="2600">
                <a:solidFill>
                  <a:srgbClr val="FF0000"/>
                </a:solidFill>
              </a:rPr>
              <a:t>N</a:t>
            </a:r>
            <a:r>
              <a:rPr b="1" lang="en-US" sz="2600">
                <a:solidFill>
                  <a:srgbClr val="FF0000"/>
                </a:solidFill>
              </a:rPr>
              <a:t> </a:t>
            </a:r>
            <a:r>
              <a:rPr lang="en-US" sz="2600">
                <a:solidFill>
                  <a:srgbClr val="FF0000"/>
                </a:solidFill>
              </a:rPr>
              <a:t>x</a:t>
            </a:r>
            <a:r>
              <a:rPr b="1" lang="en-US" sz="2600">
                <a:solidFill>
                  <a:srgbClr val="FF0000"/>
                </a:solidFill>
              </a:rPr>
              <a:t> </a:t>
            </a:r>
            <a:r>
              <a:rPr b="1" i="1" lang="en-US" sz="2600">
                <a:solidFill>
                  <a:srgbClr val="FF0000"/>
                </a:solidFill>
              </a:rPr>
              <a:t>t</a:t>
            </a:r>
            <a:r>
              <a:rPr baseline="-25000" lang="en-US" sz="2600">
                <a:solidFill>
                  <a:srgbClr val="FF0000"/>
                </a:solidFill>
              </a:rPr>
              <a:t>pd</a:t>
            </a:r>
            <a:r>
              <a:rPr b="1" lang="en-US" sz="2600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408" name="Google Shape;408;p26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409" name="Google Shape;409;p26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410" name="Google Shape;410;p26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26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Delay của bộ đếm bất đồng bộ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idx="1" type="body"/>
          </p:nvPr>
        </p:nvSpPr>
        <p:spPr>
          <a:xfrm>
            <a:off x="457200" y="4800600"/>
            <a:ext cx="4191000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i="1" lang="en-US" sz="2400"/>
              <a:t>T</a:t>
            </a:r>
            <a:r>
              <a:rPr lang="en-US" sz="2400"/>
              <a:t>=1000ns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i="1" lang="en-US" sz="2400"/>
              <a:t>t</a:t>
            </a:r>
            <a:r>
              <a:rPr baseline="-25000" i="1" lang="en-US" sz="2400"/>
              <a:t>pd</a:t>
            </a:r>
            <a:r>
              <a:rPr lang="en-US" sz="2400"/>
              <a:t>=50ns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1" lang="en-US" sz="2400"/>
              <a:t> 🡪       T</a:t>
            </a:r>
            <a:r>
              <a:rPr b="1" baseline="-25000" lang="en-US" sz="2400"/>
              <a:t>  </a:t>
            </a:r>
            <a:r>
              <a:rPr b="1" lang="en-US" sz="2400"/>
              <a:t>≥  </a:t>
            </a:r>
            <a:r>
              <a:rPr b="1" i="1" lang="en-US" sz="2400"/>
              <a:t>3</a:t>
            </a:r>
            <a:r>
              <a:rPr b="1" lang="en-US" sz="2400"/>
              <a:t> </a:t>
            </a:r>
            <a:r>
              <a:rPr lang="en-US" sz="2400"/>
              <a:t>x</a:t>
            </a:r>
            <a:r>
              <a:rPr b="1" lang="en-US" sz="2400"/>
              <a:t> </a:t>
            </a:r>
            <a:r>
              <a:rPr b="1" i="1" lang="en-US" sz="2400"/>
              <a:t>t</a:t>
            </a:r>
            <a:r>
              <a:rPr baseline="-25000" lang="en-US" sz="2400"/>
              <a:t>pd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Bộ đếm hoạt động đúng</a:t>
            </a:r>
            <a:endParaRPr/>
          </a:p>
        </p:txBody>
      </p:sp>
      <p:sp>
        <p:nvSpPr>
          <p:cNvPr id="417" name="Google Shape;417;p27"/>
          <p:cNvSpPr txBox="1"/>
          <p:nvPr/>
        </p:nvSpPr>
        <p:spPr>
          <a:xfrm>
            <a:off x="6705600" y="4357824"/>
            <a:ext cx="2286000" cy="899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 thái CBA = 100 không xuất hiện</a:t>
            </a:r>
            <a:endParaRPr/>
          </a:p>
        </p:txBody>
      </p:sp>
      <p:cxnSp>
        <p:nvCxnSpPr>
          <p:cNvPr id="418" name="Google Shape;418;p27"/>
          <p:cNvCxnSpPr/>
          <p:nvPr/>
        </p:nvCxnSpPr>
        <p:spPr>
          <a:xfrm>
            <a:off x="4572000" y="1295400"/>
            <a:ext cx="0" cy="5334000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27"/>
          <p:cNvSpPr txBox="1"/>
          <p:nvPr/>
        </p:nvSpPr>
        <p:spPr>
          <a:xfrm>
            <a:off x="4917537" y="48768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=100ns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=50ns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    T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đếm hoạt động sai</a:t>
            </a:r>
            <a:endParaRPr/>
          </a:p>
        </p:txBody>
      </p:sp>
      <p:pic>
        <p:nvPicPr>
          <p:cNvPr id="420" name="Google Shape;4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18932"/>
            <a:ext cx="3886200" cy="297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974" y="1590030"/>
            <a:ext cx="4165615" cy="2753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27"/>
          <p:cNvCxnSpPr/>
          <p:nvPr/>
        </p:nvCxnSpPr>
        <p:spPr>
          <a:xfrm>
            <a:off x="8382000" y="2133600"/>
            <a:ext cx="0" cy="2133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3" name="Google Shape;423;p27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424" name="Google Shape;424;p27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425" name="Google Shape;425;p27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27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Delay của bộ đếm bất đồng bộ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/>
          <p:nvPr>
            <p:ph idx="1" type="body"/>
          </p:nvPr>
        </p:nvSpPr>
        <p:spPr>
          <a:xfrm>
            <a:off x="380999" y="1536700"/>
            <a:ext cx="8305801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Bộ đếm bất đồng bộ sẽ không hữu ích khi hoạt động ở tần số cao, đặc biệt khi bộ đếm sử dụng nhiều flip-flop.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22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Tuy nhiên, vì tính đơn giản trong thiết kế, bộ đếm bất đồng bộ vẫn được sử dụng trong các mạch không đòi hỏi tần số cao.</a:t>
            </a:r>
            <a:endParaRPr/>
          </a:p>
        </p:txBody>
      </p:sp>
      <p:sp>
        <p:nvSpPr>
          <p:cNvPr id="432" name="Google Shape;432;p28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433" name="Google Shape;433;p28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434" name="Google Shape;434;p28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28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Delay của bộ đếm bất đồng bộ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Câu hỏi thảo luận?</a:t>
            </a:r>
            <a:endParaRPr sz="3600"/>
          </a:p>
        </p:txBody>
      </p:sp>
      <p:sp>
        <p:nvSpPr>
          <p:cNvPr id="442" name="Google Shape;442;p29"/>
          <p:cNvSpPr txBox="1"/>
          <p:nvPr/>
        </p:nvSpPr>
        <p:spPr>
          <a:xfrm>
            <a:off x="304800" y="12192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đếm thanh ghi dịch cần nhiều FF hơn bộ đếm Binary thông thường với cùng hệ số bộ đếm (MOD number)?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đếm thanh ghi dịch cần mạch giải mã phức tạp hơn bộ đếm Binary thông thường?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 sao để chuyển đổi bộ đếm vòng tròn sang bộ đếm Johnson?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Đúng hay Sai?</a:t>
            </a:r>
            <a:endParaRPr/>
          </a:p>
          <a:p>
            <a:pPr indent="-342900" lvl="0" marL="1028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lphaLcParenR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Ngõ ra của bộ đếm vòng tròn luôn luôn là xung vuông</a:t>
            </a:r>
            <a:endParaRPr/>
          </a:p>
          <a:p>
            <a:pPr indent="-342900" lvl="0" marL="1028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lphaLcParenR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Mạch giải mã cho bộ đếm Johnson đơn giản hơn bộ đếm Binary thông thường?</a:t>
            </a:r>
            <a:endParaRPr/>
          </a:p>
          <a:p>
            <a:pPr indent="-342900" lvl="0" marL="1028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lphaLcParenR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đếm vòng tròn và Johnson là bộ đếm đồng bộ?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Cần bao nhiêu FF để thiết kế bộ đếm vòng tròn MOD-16? Bộ đếm Johnson MOD-16?</a:t>
            </a:r>
            <a:endParaRPr/>
          </a:p>
        </p:txBody>
      </p:sp>
      <p:sp>
        <p:nvSpPr>
          <p:cNvPr id="443" name="Google Shape;443;p29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444" name="Google Shape;444;p29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445" name="Google Shape;445;p29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Bộ đếm bất đồng bộ</a:t>
            </a:r>
            <a:endParaRPr sz="3600"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76200" y="1295401"/>
            <a:ext cx="6705600" cy="26670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Xem xét hoạt động của bộ đếm 4-bit bên dưới</a:t>
            </a:r>
            <a:endParaRPr sz="2400"/>
          </a:p>
          <a:p>
            <a:pPr indent="-292100" lvl="1" marL="635000" rtl="0" algn="l">
              <a:spcBef>
                <a:spcPts val="82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lang="en-US" sz="2200"/>
              <a:t>Clock chỉ được kết nối đến chân CLK của </a:t>
            </a:r>
            <a:r>
              <a:rPr b="1" lang="en-US" sz="2200"/>
              <a:t>FF A</a:t>
            </a:r>
            <a:endParaRPr/>
          </a:p>
          <a:p>
            <a:pPr indent="-292100" lvl="1" marL="635000" rtl="0" algn="l">
              <a:spcBef>
                <a:spcPts val="82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i="1" lang="en-US" sz="2200"/>
              <a:t>J và K của tất cả FF đều bằng 1</a:t>
            </a:r>
            <a:endParaRPr/>
          </a:p>
          <a:p>
            <a:pPr indent="-292100" lvl="1" marL="635000" rtl="0" algn="l">
              <a:spcBef>
                <a:spcPts val="82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lang="en-US" sz="2200"/>
              <a:t>Ngõ ra Q của FF A kết nối với chân CLK của FF B, tiếp tục kết nối như vậy với FF C, D.</a:t>
            </a:r>
            <a:endParaRPr/>
          </a:p>
          <a:p>
            <a:pPr indent="-292100" lvl="1" marL="635000" rtl="0" algn="l">
              <a:spcBef>
                <a:spcPts val="60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lang="en-US" sz="2200"/>
              <a:t>Ngõ ra của các FF </a:t>
            </a:r>
            <a:r>
              <a:rPr b="1" lang="en-US" sz="2200"/>
              <a:t>D, C, B và A </a:t>
            </a:r>
            <a:r>
              <a:rPr lang="en-US" sz="2200"/>
              <a:t>tạo thành bộ đếm </a:t>
            </a:r>
            <a:br>
              <a:rPr lang="en-US" sz="2200"/>
            </a:br>
            <a:r>
              <a:rPr lang="en-US" sz="2200"/>
              <a:t>4-bit binary với D có trọng số cao nhất (MSB)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457200" y="1905000"/>
            <a:ext cx="8518525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013575" y="2907268"/>
            <a:ext cx="213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sự thật FF-J_K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352925"/>
            <a:ext cx="78771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1371600" y="6248400"/>
            <a:ext cx="67024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tất cả ngõ vào J và K của các FF được đưa vào mức 1</a:t>
            </a:r>
            <a:endParaRPr/>
          </a:p>
        </p:txBody>
      </p:sp>
      <p:sp>
        <p:nvSpPr>
          <p:cNvPr id="112" name="Google Shape;112;p3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113" name="Google Shape;113;p3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8555" y="1256591"/>
            <a:ext cx="18859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0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453" name="Google Shape;453;p30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454" name="Google Shape;454;p30"/>
          <p:cNvSpPr txBox="1"/>
          <p:nvPr>
            <p:ph type="title"/>
          </p:nvPr>
        </p:nvSpPr>
        <p:spPr>
          <a:xfrm>
            <a:off x="1331913" y="228600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nội dung chương học</a:t>
            </a:r>
            <a:endParaRPr/>
          </a:p>
        </p:txBody>
      </p:sp>
      <p:sp>
        <p:nvSpPr>
          <p:cNvPr id="455" name="Google Shape;455;p30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Qua Phần 2 - Chương 6, sinh viên cần nắm những nội dung chính sau: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Phương pháp thiết kế mạch tuần tự: các bộ đếm bất đồng bộ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Kiểm chứng thiết kế bằng vẽ giản đồ xung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Ưu và khuyết điểm của bộ đếm bất đồng bộ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/>
          <p:nvPr>
            <p:ph type="ctrTitle"/>
          </p:nvPr>
        </p:nvSpPr>
        <p:spPr>
          <a:xfrm>
            <a:off x="684213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Thảo luận?</a:t>
            </a:r>
            <a:endParaRPr/>
          </a:p>
        </p:txBody>
      </p:sp>
      <p:sp>
        <p:nvSpPr>
          <p:cNvPr id="461" name="Google Shape;461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g07_0010b_AAGTNUD0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" y="2971800"/>
            <a:ext cx="912658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5791200" y="1295400"/>
            <a:ext cx="3429000" cy="128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cạnh xuống của </a:t>
            </a:r>
            <a:r>
              <a:rPr b="0"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xung CLK thứ 16</a:t>
            </a: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bộ đếm sẽ quay trở lại trạng thái ban đầu </a:t>
            </a:r>
            <a:endParaRPr/>
          </a:p>
          <a:p>
            <a:pPr indent="0" lvl="1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DCBA = 0000</a:t>
            </a:r>
            <a:endParaRPr b="0" i="0" sz="2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Bộ đếm bất đồng bộ</a:t>
            </a:r>
            <a:endParaRPr sz="360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1660803"/>
            <a:ext cx="3962400" cy="115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-62140" y="2557046"/>
            <a:ext cx="1906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sự thật FF-J_K</a:t>
            </a:r>
            <a:endParaRPr/>
          </a:p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369676"/>
            <a:ext cx="1447800" cy="12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Bộ đếm bất đồng bộ</a:t>
            </a:r>
            <a:endParaRPr sz="3600"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57200" y="1524000"/>
            <a:ext cx="853439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Các FFs không thay đổi trạng thái đồng bộ với xung Clock 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Trong ví dụ ở slide trước, 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Chỉ FF A mới thay đổi tại cạnh xuống của xung Clock , 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FF B phải đợi FF A thay đổi trạng thái trước khi nó có thể lật,</a:t>
            </a:r>
            <a:endParaRPr/>
          </a:p>
          <a:p>
            <a:pPr indent="0" lvl="0" marL="342900" rtl="0" algn="l">
              <a:lnSpc>
                <a:spcPct val="136363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FF C phải đợi FF B thay đổi, tương tự với FF D phải đợi FF C </a:t>
            </a:r>
            <a:endParaRPr/>
          </a:p>
          <a:p>
            <a:pPr indent="0" lvl="0" marL="341313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🡪 Có trì hoãn (delay) giữa các FF liên tiếp nhau</a:t>
            </a:r>
            <a:endParaRPr sz="2400"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Chỉ FF có trọng số thấp nhất mới kết nối với xung Clock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Bộ đếm trên còn được gọi là </a:t>
            </a:r>
            <a:r>
              <a:rPr i="1" lang="en-US" sz="2400"/>
              <a:t>bộ đếm tích lũy trì hoãn </a:t>
            </a:r>
            <a:br>
              <a:rPr lang="en-US" sz="2400"/>
            </a:br>
            <a:r>
              <a:rPr lang="en-US" sz="2400"/>
              <a:t>(</a:t>
            </a:r>
            <a:r>
              <a:rPr b="1" lang="en-US" sz="2400"/>
              <a:t>ripple counter</a:t>
            </a:r>
            <a:r>
              <a:rPr lang="en-US" sz="2400"/>
              <a:t>) </a:t>
            </a:r>
            <a:endParaRPr sz="2400"/>
          </a:p>
        </p:txBody>
      </p:sp>
      <p:sp>
        <p:nvSpPr>
          <p:cNvPr id="136" name="Google Shape;136;p5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137" name="Google Shape;137;p5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57200" y="0"/>
            <a:ext cx="8229600" cy="9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Hệ số của bộ đếm (MOD number)</a:t>
            </a:r>
            <a:endParaRPr/>
          </a:p>
        </p:txBody>
      </p:sp>
      <p:pic>
        <p:nvPicPr>
          <p:cNvPr descr="fg07_0010b_AAGTNUD0"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93" y="2286000"/>
            <a:ext cx="8761517" cy="36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6"/>
          <p:cNvGrpSpPr/>
          <p:nvPr/>
        </p:nvGrpSpPr>
        <p:grpSpPr>
          <a:xfrm>
            <a:off x="1403350" y="5714407"/>
            <a:ext cx="5835650" cy="686393"/>
            <a:chOff x="1148" y="3440"/>
            <a:chExt cx="3676" cy="484"/>
          </a:xfrm>
        </p:grpSpPr>
        <p:sp>
          <p:nvSpPr>
            <p:cNvPr id="146" name="Google Shape;146;p6"/>
            <p:cNvSpPr/>
            <p:nvPr/>
          </p:nvSpPr>
          <p:spPr>
            <a:xfrm>
              <a:off x="1148" y="3494"/>
              <a:ext cx="3676" cy="394"/>
            </a:xfrm>
            <a:prstGeom prst="rect">
              <a:avLst/>
            </a:prstGeom>
            <a:noFill/>
            <a:ln cap="flat" cmpd="sng" w="9525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Thêm</a:t>
              </a:r>
              <a:r>
                <a:rPr lang="en-US" sz="2400">
                  <a:solidFill>
                    <a:srgbClr val="0000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vào Flip-flop sẽ tăng hệ số của bộ đếm</a:t>
              </a:r>
              <a:endParaRPr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188" y="3440"/>
              <a:ext cx="3588" cy="484"/>
            </a:xfrm>
            <a:prstGeom prst="rect">
              <a:avLst/>
            </a:prstGeom>
            <a:noFill/>
            <a:ln cap="flat" cmpd="sng" w="9525">
              <a:solidFill>
                <a:srgbClr val="0000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" name="Google Shape;148;p6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149" name="Google Shape;149;p6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b="1" lang="en-US"/>
              <a:t>Hệ số của bộ đếm </a:t>
            </a:r>
            <a:r>
              <a:rPr lang="en-US"/>
              <a:t>là </a:t>
            </a:r>
            <a:r>
              <a:rPr i="1" lang="en-US"/>
              <a:t>số trạng thái khác nhau </a:t>
            </a:r>
            <a:r>
              <a:rPr lang="en-US"/>
              <a:t>của bộ đếm trước khi bộ đếm lặp lại chu trình đếm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457200" y="1447800"/>
            <a:ext cx="8458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Cần bao nhiêu FF cho bộ đếm 1000 sản phẩm?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533400" y="3962400"/>
            <a:ext cx="8229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 án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533400" y="4571999"/>
            <a:ext cx="82296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512 =&gt; 9 FFs chỉ đếm được tối đa 512 sản phẩm </a:t>
            </a:r>
            <a:endParaRPr/>
          </a:p>
          <a:p>
            <a:pPr indent="2454275" lvl="0" marL="0" marR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không thỏa yêu cầu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25517" y="5583620"/>
            <a:ext cx="8229600" cy="89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1024 =&gt; 10 FFs đếm được tối đa 1024 &gt; 1000</a:t>
            </a:r>
            <a:endParaRPr/>
          </a:p>
          <a:p>
            <a:pPr indent="2454275" lvl="0" marL="0" marR="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Thỏa yêu cầu bài toán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533400" y="3962400"/>
            <a:ext cx="8001000" cy="25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163" name="Google Shape;163;p7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457200" y="4198079"/>
            <a:ext cx="8229600" cy="1593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 án: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có số nguyên N để thỏa điều kiện 2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60</a:t>
            </a:r>
            <a:endParaRPr/>
          </a:p>
          <a:p>
            <a:pPr indent="288925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🡪 Số N gần nhất là 6, khi đó 2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64 &gt; 60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38200" y="5791201"/>
            <a:ext cx="82296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Vì đồng hồ số cần đếm chính xác 🡪 Không có đáp án với yêu cầu thiết kế trên</a:t>
            </a:r>
            <a:endParaRPr sz="26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533400" y="3962400"/>
            <a:ext cx="8153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760036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4191000" y="1905000"/>
            <a:ext cx="1600200" cy="12954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8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177" name="Google Shape;177;p8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Các bước để làm một đồng hồ số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Cần bao nhiêu FF cho bộ đếm có hệ số đếm 60 (MOD-60)?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Câu hỏi thảo luận</a:t>
            </a:r>
            <a:endParaRPr sz="3200"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304800" y="1295400"/>
            <a:ext cx="83058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Đúng hay sai? Trong một bộ đếm bất đồng bộ, tất cả các FF thay đổi trạng thái tại cùng một thời điểm</a:t>
            </a:r>
            <a:endParaRPr/>
          </a:p>
          <a:p>
            <a:pPr indent="-514350" lvl="0" marL="514350" rtl="0" algn="l">
              <a:spcBef>
                <a:spcPts val="168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Giả sử bộ đếm trong ví dụ 1 đang có giá trị DCBA = 0101. Giá trị bộ đếm sẽ bằng bao nhiêu sau 27 xung clock tiếp theo?</a:t>
            </a:r>
            <a:endParaRPr/>
          </a:p>
          <a:p>
            <a:pPr indent="-514350" lvl="0" marL="514350" rtl="0" algn="l">
              <a:spcBef>
                <a:spcPts val="168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Hệ số bộ đếm trong ví dụ 1 bằng bao nhiêu nếu 3 FF được thêm vào bộ đếm?</a:t>
            </a:r>
            <a:endParaRPr/>
          </a:p>
          <a:p>
            <a:pPr indent="-190500" lvl="0" marL="342900" rtl="0" algn="l">
              <a:spcBef>
                <a:spcPts val="16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7" name="Google Shape;187;p9"/>
          <p:cNvSpPr txBox="1"/>
          <p:nvPr>
            <p:ph idx="10" type="dt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6/14/2022</a:t>
            </a:r>
            <a:endParaRPr/>
          </a:p>
        </p:txBody>
      </p:sp>
      <p:sp>
        <p:nvSpPr>
          <p:cNvPr id="188" name="Google Shape;188;p9"/>
          <p:cNvSpPr txBox="1"/>
          <p:nvPr>
            <p:ph idx="11" type="ftr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UIT-CE. All Rights Reserved.</a:t>
            </a:r>
            <a:endParaRPr/>
          </a:p>
        </p:txBody>
      </p:sp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sp">
  <a:themeElements>
    <a:clrScheme name="ユーザー定義 5">
      <a:dk1>
        <a:srgbClr val="000000"/>
      </a:dk1>
      <a:lt1>
        <a:srgbClr val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2013-02-24T12:47:21Z</dcterms:created>
  <dc:creator>quado</dc:creator>
</cp:coreProperties>
</file>