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5"/>
  </p:notesMasterIdLst>
  <p:handoutMasterIdLst>
    <p:handoutMasterId r:id="rId36"/>
  </p:handoutMasterIdLst>
  <p:sldIdLst>
    <p:sldId id="441" r:id="rId2"/>
    <p:sldId id="442" r:id="rId3"/>
    <p:sldId id="444" r:id="rId4"/>
    <p:sldId id="397" r:id="rId5"/>
    <p:sldId id="439" r:id="rId6"/>
    <p:sldId id="405" r:id="rId7"/>
    <p:sldId id="410" r:id="rId8"/>
    <p:sldId id="411" r:id="rId9"/>
    <p:sldId id="438" r:id="rId10"/>
    <p:sldId id="327" r:id="rId11"/>
    <p:sldId id="328" r:id="rId12"/>
    <p:sldId id="329" r:id="rId13"/>
    <p:sldId id="330" r:id="rId14"/>
    <p:sldId id="331" r:id="rId15"/>
    <p:sldId id="369" r:id="rId16"/>
    <p:sldId id="332" r:id="rId17"/>
    <p:sldId id="437" r:id="rId18"/>
    <p:sldId id="413" r:id="rId19"/>
    <p:sldId id="428" r:id="rId20"/>
    <p:sldId id="429" r:id="rId21"/>
    <p:sldId id="414" r:id="rId22"/>
    <p:sldId id="424" r:id="rId23"/>
    <p:sldId id="425" r:id="rId24"/>
    <p:sldId id="436" r:id="rId25"/>
    <p:sldId id="417" r:id="rId26"/>
    <p:sldId id="435" r:id="rId27"/>
    <p:sldId id="415" r:id="rId28"/>
    <p:sldId id="443" r:id="rId29"/>
    <p:sldId id="434" r:id="rId30"/>
    <p:sldId id="370" r:id="rId31"/>
    <p:sldId id="371" r:id="rId32"/>
    <p:sldId id="336" r:id="rId33"/>
    <p:sldId id="440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6242" autoAdjust="0"/>
  </p:normalViewPr>
  <p:slideViewPr>
    <p:cSldViewPr>
      <p:cViewPr varScale="1">
        <p:scale>
          <a:sx n="86" d="100"/>
          <a:sy n="86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notesMaster" Target="notesMasters/notes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E19E2-A670-4D0F-809B-846B9AB59AA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62521-1F51-4328-A633-49B91F33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4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2167436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5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2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579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95161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769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0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75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11865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8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70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73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just"/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5322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013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6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595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519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861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5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EE5D-D7DA-4CB3-AD43-0C5FAAC34E8E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9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5F7-EA5F-433C-A847-B52E06708DE5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38294" y="6524624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15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C5A9-2409-42FF-AAFD-9D2BA3851288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01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FF5E9-EEE0-4229-9B2A-9AB7F297075D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4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5166E-0982-4259-8538-A7E82884EBE5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2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image" Target="../media/image2.jpeg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91E78DD-AECE-418B-B569-BF23B73C7127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4.xml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0.jpeg" /><Relationship Id="rId4" Type="http://schemas.openxmlformats.org/officeDocument/2006/relationships/image" Target="../media/image19.jpe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6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7.xml" /><Relationship Id="rId4" Type="http://schemas.openxmlformats.org/officeDocument/2006/relationships/image" Target="../media/image23.jpe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8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8.png" /><Relationship Id="rId4" Type="http://schemas.openxmlformats.org/officeDocument/2006/relationships/image" Target="../media/image27.png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9.xml" /><Relationship Id="rId5" Type="http://schemas.openxmlformats.org/officeDocument/2006/relationships/image" Target="../media/image29.jpeg" /><Relationship Id="rId4" Type="http://schemas.openxmlformats.org/officeDocument/2006/relationships/image" Target="../media/image270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10.xml" /><Relationship Id="rId5" Type="http://schemas.openxmlformats.org/officeDocument/2006/relationships/image" Target="../media/image29.jpeg" /><Relationship Id="rId4" Type="http://schemas.openxmlformats.org/officeDocument/2006/relationships/image" Target="../media/image270.png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tags" Target="../tags/tag12.xml" /><Relationship Id="rId1" Type="http://schemas.openxmlformats.org/officeDocument/2006/relationships/tags" Target="../tags/tag11.xml" /><Relationship Id="rId6" Type="http://schemas.openxmlformats.org/officeDocument/2006/relationships/image" Target="../media/image30.jpeg" /><Relationship Id="rId5" Type="http://schemas.openxmlformats.org/officeDocument/2006/relationships/image" Target="../media/image6.jpeg" /><Relationship Id="rId4" Type="http://schemas.openxmlformats.org/officeDocument/2006/relationships/notesSlide" Target="../notesSlides/notesSlide18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13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 /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tags" Target="../tags/tag3.xml" /><Relationship Id="rId1" Type="http://schemas.openxmlformats.org/officeDocument/2006/relationships/tags" Target="../tags/tag2.xml" /><Relationship Id="rId5" Type="http://schemas.openxmlformats.org/officeDocument/2006/relationships/image" Target="../media/image10.jpeg" /><Relationship Id="rId4" Type="http://schemas.openxmlformats.org/officeDocument/2006/relationships/notesSlide" Target="../notesSlides/notesSlide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20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5F7-EA5F-433C-A847-B52E06708DE5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426435" y="2032858"/>
            <a:ext cx="881723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bù</a:t>
            </a:r>
            <a:r>
              <a:rPr lang="en-US" sz="2800" dirty="0"/>
              <a:t> 2, 8bit (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bit </a:t>
            </a:r>
            <a:r>
              <a:rPr lang="en-US" sz="2800" dirty="0" err="1"/>
              <a:t>dấu</a:t>
            </a:r>
            <a:r>
              <a:rPr lang="en-US" sz="2800" dirty="0"/>
              <a:t>):</a:t>
            </a:r>
          </a:p>
          <a:p>
            <a:pPr algn="ctr"/>
            <a:r>
              <a:rPr lang="en-US" sz="3200" dirty="0"/>
              <a:t>19, -24, -40, -88</a:t>
            </a:r>
          </a:p>
          <a:p>
            <a:r>
              <a:rPr lang="en-US" sz="3200" dirty="0"/>
              <a:t>Sau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:</a:t>
            </a:r>
          </a:p>
          <a:p>
            <a:pPr marL="514350" indent="-514350">
              <a:buAutoNum type="alphaLcPeriod"/>
            </a:pPr>
            <a:r>
              <a:rPr lang="en-US" sz="3200" dirty="0" err="1"/>
              <a:t>Cộng</a:t>
            </a:r>
            <a:r>
              <a:rPr lang="en-US" sz="3200" dirty="0"/>
              <a:t> 19 </a:t>
            </a:r>
            <a:r>
              <a:rPr lang="en-US" sz="3200" dirty="0" err="1"/>
              <a:t>và</a:t>
            </a:r>
            <a:r>
              <a:rPr lang="en-US" sz="3200" dirty="0"/>
              <a:t> -24</a:t>
            </a:r>
          </a:p>
          <a:p>
            <a:pPr marL="514350" indent="-514350">
              <a:buAutoNum type="alphaLcPeriod"/>
            </a:pPr>
            <a:r>
              <a:rPr lang="en-US" sz="3200" dirty="0" err="1"/>
              <a:t>Cộng</a:t>
            </a:r>
            <a:r>
              <a:rPr lang="en-US" sz="3200" dirty="0"/>
              <a:t> -40 </a:t>
            </a:r>
            <a:r>
              <a:rPr lang="en-US" sz="3200" dirty="0" err="1"/>
              <a:t>và</a:t>
            </a:r>
            <a:r>
              <a:rPr lang="en-US" sz="3200" dirty="0"/>
              <a:t> -88</a:t>
            </a:r>
          </a:p>
          <a:p>
            <a:pPr marL="514350" indent="-514350">
              <a:buAutoNum type="alphaLcPeriod"/>
            </a:pPr>
            <a:endParaRPr lang="en-US" sz="3200" dirty="0"/>
          </a:p>
          <a:p>
            <a:pPr lvl="0"/>
            <a:r>
              <a:rPr lang="en-AU" sz="2800" dirty="0" err="1"/>
              <a:t>Tìm</a:t>
            </a:r>
            <a:r>
              <a:rPr lang="en-AU" sz="2800" dirty="0"/>
              <a:t> </a:t>
            </a:r>
            <a:r>
              <a:rPr lang="en-AU" sz="2800" dirty="0" err="1"/>
              <a:t>giá</a:t>
            </a:r>
            <a:r>
              <a:rPr lang="en-AU" sz="2800" dirty="0"/>
              <a:t> </a:t>
            </a:r>
            <a:r>
              <a:rPr lang="en-AU" sz="2800" dirty="0" err="1"/>
              <a:t>trị</a:t>
            </a:r>
            <a:r>
              <a:rPr lang="en-AU" sz="2800" dirty="0"/>
              <a:t> </a:t>
            </a:r>
            <a:r>
              <a:rPr lang="en-AU" sz="2800" dirty="0" err="1"/>
              <a:t>thập</a:t>
            </a:r>
            <a:r>
              <a:rPr lang="en-AU" sz="2800" dirty="0"/>
              <a:t> </a:t>
            </a:r>
            <a:r>
              <a:rPr lang="en-AU" sz="2800" dirty="0" err="1"/>
              <a:t>phân</a:t>
            </a:r>
            <a:r>
              <a:rPr lang="en-AU" sz="2800" dirty="0"/>
              <a:t> </a:t>
            </a:r>
            <a:r>
              <a:rPr lang="en-AU" sz="2800" dirty="0" err="1"/>
              <a:t>của</a:t>
            </a:r>
            <a:r>
              <a:rPr lang="en-AU" sz="2800" dirty="0"/>
              <a:t> </a:t>
            </a:r>
            <a:r>
              <a:rPr lang="en-AU" sz="2800" dirty="0" err="1"/>
              <a:t>số</a:t>
            </a:r>
            <a:r>
              <a:rPr lang="en-AU" sz="2800" dirty="0"/>
              <a:t> </a:t>
            </a:r>
            <a:r>
              <a:rPr lang="en-AU" sz="2800" dirty="0" err="1"/>
              <a:t>dấu</a:t>
            </a:r>
            <a:r>
              <a:rPr lang="en-AU" sz="2800" dirty="0"/>
              <a:t> </a:t>
            </a:r>
            <a:r>
              <a:rPr lang="en-AU" sz="2800" dirty="0" err="1"/>
              <a:t>chấm</a:t>
            </a:r>
            <a:r>
              <a:rPr lang="en-AU" sz="2800" dirty="0"/>
              <a:t> </a:t>
            </a:r>
            <a:r>
              <a:rPr lang="en-AU" sz="2800" dirty="0" err="1"/>
              <a:t>động</a:t>
            </a:r>
            <a:r>
              <a:rPr lang="en-AU" sz="2800" dirty="0"/>
              <a:t> 32 bit </a:t>
            </a:r>
            <a:r>
              <a:rPr lang="en-AU" sz="2800" dirty="0" err="1"/>
              <a:t>sau</a:t>
            </a:r>
            <a:endParaRPr lang="en-US" sz="2800" dirty="0"/>
          </a:p>
          <a:p>
            <a:r>
              <a:rPr lang="en-AU" sz="3200" dirty="0"/>
              <a:t>       	D = 1 0101 1001 1010 0000000000000000000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991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Boolean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b="1" dirty="0"/>
              <a:t>OR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 = A + B </a:t>
            </a:r>
            <a:r>
              <a:rPr lang="en-US" i="1" dirty="0">
                <a:ea typeface="ＭＳ Ｐゴシック" pitchFamily="34" charset="-128"/>
              </a:rPr>
              <a:t>—  </a:t>
            </a:r>
            <a:r>
              <a:rPr lang="en-US" dirty="0" err="1">
                <a:ea typeface="ＭＳ Ｐゴシック" pitchFamily="34" charset="-128"/>
              </a:rPr>
              <a:t>Đọc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là</a:t>
            </a:r>
            <a:r>
              <a:rPr lang="en-US" dirty="0">
                <a:ea typeface="ＭＳ Ｐゴシック" pitchFamily="34" charset="-128"/>
              </a:rPr>
              <a:t> “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bằng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A</a:t>
            </a:r>
            <a:r>
              <a:rPr lang="en-US" dirty="0">
                <a:ea typeface="ＭＳ Ｐゴシック" pitchFamily="34" charset="-128"/>
              </a:rPr>
              <a:t> OR </a:t>
            </a:r>
            <a:r>
              <a:rPr lang="en-US" i="1" dirty="0">
                <a:ea typeface="ＭＳ Ｐゴシック" pitchFamily="34" charset="-128"/>
              </a:rPr>
              <a:t>B</a:t>
            </a:r>
            <a:r>
              <a:rPr lang="en-US" dirty="0">
                <a:ea typeface="ＭＳ Ｐゴシック" pitchFamily="34" charset="-128"/>
              </a:rPr>
              <a:t>”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>
                <a:ea typeface="ＭＳ Ｐゴシック" pitchFamily="34" charset="-128"/>
              </a:rPr>
              <a:t>Bảng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sự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thật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và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ký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hiệu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mạch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của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cổng</a:t>
            </a:r>
            <a:r>
              <a:rPr lang="en-US" dirty="0">
                <a:ea typeface="ＭＳ Ｐゴシック" pitchFamily="34" charset="-128"/>
              </a:rPr>
              <a:t> OR </a:t>
            </a:r>
            <a:r>
              <a:rPr lang="en-US" dirty="0" err="1">
                <a:ea typeface="ＭＳ Ｐゴシック" pitchFamily="34" charset="-128"/>
              </a:rPr>
              <a:t>có</a:t>
            </a:r>
            <a:r>
              <a:rPr lang="en-US" dirty="0">
                <a:ea typeface="ＭＳ Ｐゴシック" pitchFamily="34" charset="-128"/>
              </a:rPr>
              <a:t> 2 inputs</a:t>
            </a:r>
            <a:r>
              <a:rPr lang="en-US" dirty="0"/>
              <a:t>:</a:t>
            </a:r>
          </a:p>
        </p:txBody>
      </p:sp>
      <p:pic>
        <p:nvPicPr>
          <p:cNvPr id="7" name="Picture 4" descr="fg03_00000_AAGTNKW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6210026" cy="244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438399" y="2286000"/>
            <a:ext cx="4659313" cy="76533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Dấu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+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không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có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nghĩa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phép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cộng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thông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thường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,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mà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ký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hiệu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cho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cổng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logic 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3C092A15-0684-4DDD-86D5-C9AFC3FB8D27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OR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4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/>
          <a:lstStyle/>
          <a:p>
            <a:r>
              <a:rPr lang="en-US" b="1" dirty="0" err="1"/>
              <a:t>Cổng</a:t>
            </a:r>
            <a:r>
              <a:rPr lang="en-US" b="1" dirty="0"/>
              <a:t> logic AND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 = A </a:t>
            </a:r>
            <a:r>
              <a:rPr lang="en-US" dirty="0">
                <a:sym typeface="Symbol"/>
              </a:rPr>
              <a:t></a:t>
            </a:r>
            <a:r>
              <a:rPr lang="en-US" dirty="0"/>
              <a:t> B </a:t>
            </a:r>
            <a:r>
              <a:rPr lang="en-US" i="1" dirty="0">
                <a:ea typeface="ＭＳ Ｐゴシック" pitchFamily="34" charset="-128"/>
              </a:rPr>
              <a:t>—  </a:t>
            </a:r>
            <a:r>
              <a:rPr lang="en-US" dirty="0" err="1">
                <a:ea typeface="ＭＳ Ｐゴシック" pitchFamily="34" charset="-128"/>
              </a:rPr>
              <a:t>Đọc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là</a:t>
            </a:r>
            <a:r>
              <a:rPr lang="en-US" dirty="0">
                <a:ea typeface="ＭＳ Ｐゴシック" pitchFamily="34" charset="-128"/>
              </a:rPr>
              <a:t> “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bằng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A</a:t>
            </a:r>
            <a:r>
              <a:rPr lang="en-US" dirty="0">
                <a:ea typeface="ＭＳ Ｐゴシック" pitchFamily="34" charset="-128"/>
              </a:rPr>
              <a:t> AND </a:t>
            </a:r>
            <a:r>
              <a:rPr lang="en-US" i="1" dirty="0">
                <a:ea typeface="ＭＳ Ｐゴシック" pitchFamily="34" charset="-128"/>
              </a:rPr>
              <a:t>B</a:t>
            </a:r>
            <a:r>
              <a:rPr lang="en-US" dirty="0">
                <a:ea typeface="ＭＳ Ｐゴシック" pitchFamily="34" charset="-128"/>
              </a:rPr>
              <a:t>”</a:t>
            </a:r>
            <a:endParaRPr lang="en-US" dirty="0"/>
          </a:p>
          <a:p>
            <a:pPr lvl="1"/>
            <a:endParaRPr lang="en-US" dirty="0"/>
          </a:p>
          <a:p>
            <a:pPr marL="400050"/>
            <a:endParaRPr lang="en-US" dirty="0"/>
          </a:p>
          <a:p>
            <a:r>
              <a:rPr lang="en-US" dirty="0" err="1">
                <a:ea typeface="ＭＳ Ｐゴシック" pitchFamily="34" charset="-128"/>
              </a:rPr>
              <a:t>Bảng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sự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thật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err="1">
                <a:ea typeface="ＭＳ Ｐゴシック" pitchFamily="34" charset="-128"/>
              </a:rPr>
              <a:t>và</a:t>
            </a:r>
            <a:r>
              <a:rPr lang="en-US">
                <a:ea typeface="ＭＳ Ｐゴシック" pitchFamily="34" charset="-128"/>
              </a:rPr>
              <a:t> ký hiệu mạch cổng AND </a:t>
            </a:r>
            <a:r>
              <a:rPr lang="en-US" dirty="0" err="1">
                <a:ea typeface="ＭＳ Ｐゴシック" pitchFamily="34" charset="-128"/>
              </a:rPr>
              <a:t>có</a:t>
            </a:r>
            <a:r>
              <a:rPr lang="en-US" dirty="0">
                <a:ea typeface="ＭＳ Ｐゴシック" pitchFamily="34" charset="-128"/>
              </a:rPr>
              <a:t> 2 inputs</a:t>
            </a:r>
            <a:r>
              <a:rPr lang="en-US" dirty="0"/>
              <a:t>:</a:t>
            </a:r>
          </a:p>
        </p:txBody>
      </p:sp>
      <p:pic>
        <p:nvPicPr>
          <p:cNvPr id="7" name="Picture 29" descr="fg03_00000_AAGTNLC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25" y="3810000"/>
            <a:ext cx="6326188" cy="241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286000" y="2320925"/>
            <a:ext cx="5498006" cy="7270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Dấu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>
                <a:sym typeface="Symbol"/>
              </a:rPr>
              <a:t>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nghĩa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phép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nhân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,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ký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hiệu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cổng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logic AND</a:t>
            </a:r>
          </a:p>
          <a:p>
            <a:pPr algn="ctr">
              <a:spcBef>
                <a:spcPct val="30000"/>
              </a:spcBef>
            </a:pP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259D2E0-19C4-4C35-A5F0-6B85CF2D2ADA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AND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89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474023" y="3921454"/>
            <a:ext cx="8305800" cy="132447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6314" y="1763661"/>
            <a:ext cx="8305800" cy="1219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599" y="1828800"/>
            <a:ext cx="5403273" cy="1066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cổng</a:t>
            </a:r>
            <a:r>
              <a:rPr lang="en-US" sz="2400" dirty="0"/>
              <a:t> logic OR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output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HIGH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input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HIGH</a:t>
            </a:r>
          </a:p>
        </p:txBody>
      </p:sp>
      <p:pic>
        <p:nvPicPr>
          <p:cNvPr id="12" name="Picture 4" descr="ua03_0000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114800"/>
            <a:ext cx="2438400" cy="936622"/>
          </a:xfrm>
          <a:prstGeom prst="rect">
            <a:avLst/>
          </a:prstGeom>
          <a:noFill/>
        </p:spPr>
      </p:pic>
      <p:pic>
        <p:nvPicPr>
          <p:cNvPr id="14" name="Picture 5" descr="ua03_0000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1"/>
            <a:ext cx="2519648" cy="91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3921454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logic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HIGH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C45B267A-53A4-4620-854A-88E735932EE2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 vs AND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4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Boolean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b="1" dirty="0"/>
              <a:t>NOT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4793291" y="2221404"/>
            <a:ext cx="403383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“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lang="en-US" sz="21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bằng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lang="en-US" sz="21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NOT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”</a:t>
            </a:r>
          </a:p>
          <a:p>
            <a:pPr marL="342900" indent="-342900">
              <a:spcBef>
                <a:spcPct val="30000"/>
              </a:spcBef>
            </a:pP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“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lang="en-US" sz="2100" b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100" b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nghịch </a:t>
            </a:r>
            <a:r>
              <a:rPr lang="en-US" sz="210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đảo</a:t>
            </a:r>
            <a:r>
              <a:rPr lang="en-US" sz="21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của 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”</a:t>
            </a:r>
          </a:p>
          <a:p>
            <a:pPr marL="342900" indent="-342900">
              <a:spcBef>
                <a:spcPct val="30000"/>
              </a:spcBef>
            </a:pP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“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lang="en-US" sz="2100" b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100" b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1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bù </a:t>
            </a:r>
            <a:r>
              <a:rPr lang="en-US" sz="21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của</a:t>
            </a:r>
            <a:r>
              <a:rPr lang="en-US" sz="21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”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337553" y="2218229"/>
            <a:ext cx="1701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— </a:t>
            </a:r>
            <a:r>
              <a:rPr lang="en-US" sz="21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Đọc</a:t>
            </a:r>
            <a:r>
              <a:rPr lang="en-US" sz="21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</a:t>
            </a:r>
          </a:p>
        </p:txBody>
      </p:sp>
      <p:grpSp>
        <p:nvGrpSpPr>
          <p:cNvPr id="56" name="Group 27"/>
          <p:cNvGrpSpPr>
            <a:grpSpLocks/>
          </p:cNvGrpSpPr>
          <p:nvPr/>
        </p:nvGrpSpPr>
        <p:grpSpPr bwMode="auto">
          <a:xfrm>
            <a:off x="2385053" y="2157904"/>
            <a:ext cx="1138238" cy="542925"/>
            <a:chOff x="867" y="1754"/>
            <a:chExt cx="717" cy="342"/>
          </a:xfrm>
        </p:grpSpPr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867" y="1754"/>
              <a:ext cx="71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30000"/>
                </a:spcBef>
              </a:pPr>
              <a:r>
                <a:rPr lang="en-US" sz="2600" i="1" dirty="0">
                  <a:latin typeface="Arial" charset="0"/>
                  <a:ea typeface="ＭＳ Ｐゴシック" pitchFamily="34" charset="-128"/>
                </a:rPr>
                <a:t>X = A</a:t>
              </a:r>
              <a:endParaRPr lang="en-US" sz="2100" b="0" dirty="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1310" y="1798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3"/>
          <p:cNvGrpSpPr>
            <a:grpSpLocks/>
          </p:cNvGrpSpPr>
          <p:nvPr/>
        </p:nvGrpSpPr>
        <p:grpSpPr bwMode="auto">
          <a:xfrm>
            <a:off x="929316" y="1929304"/>
            <a:ext cx="2492375" cy="3584575"/>
            <a:chOff x="339" y="814"/>
            <a:chExt cx="1570" cy="2258"/>
          </a:xfrm>
        </p:grpSpPr>
        <p:grpSp>
          <p:nvGrpSpPr>
            <p:cNvPr id="60" name="Group 30"/>
            <p:cNvGrpSpPr>
              <a:grpSpLocks/>
            </p:cNvGrpSpPr>
            <p:nvPr/>
          </p:nvGrpSpPr>
          <p:grpSpPr bwMode="auto">
            <a:xfrm>
              <a:off x="1192" y="2112"/>
              <a:ext cx="717" cy="342"/>
              <a:chOff x="812" y="1754"/>
              <a:chExt cx="717" cy="342"/>
            </a:xfrm>
          </p:grpSpPr>
          <p:sp>
            <p:nvSpPr>
              <p:cNvPr id="77" name="Rectangle 24"/>
              <p:cNvSpPr>
                <a:spLocks noChangeArrowheads="1"/>
              </p:cNvSpPr>
              <p:nvPr/>
            </p:nvSpPr>
            <p:spPr bwMode="auto">
              <a:xfrm>
                <a:off x="812" y="1754"/>
                <a:ext cx="717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30000"/>
                  </a:spcBef>
                </a:pPr>
                <a:r>
                  <a:rPr lang="en-US" sz="2800" i="1" dirty="0">
                    <a:latin typeface="Times New Roman" pitchFamily="18" charset="0"/>
                    <a:ea typeface="ＭＳ Ｐゴシック" pitchFamily="34" charset="-128"/>
                    <a:cs typeface="Times New Roman" pitchFamily="18" charset="0"/>
                  </a:rPr>
                  <a:t>A</a:t>
                </a:r>
                <a:r>
                  <a:rPr lang="en-US" sz="3200" b="0" i="1" dirty="0">
                    <a:latin typeface="Times New Roman" pitchFamily="18" charset="0"/>
                    <a:ea typeface="ＭＳ Ｐゴシック" pitchFamily="34" charset="-128"/>
                    <a:cs typeface="Times New Roman" pitchFamily="18" charset="0"/>
                  </a:rPr>
                  <a:t>'</a:t>
                </a:r>
                <a:r>
                  <a:rPr lang="en-US" sz="2800" i="1" dirty="0">
                    <a:latin typeface="Times New Roman" pitchFamily="18" charset="0"/>
                    <a:ea typeface="ＭＳ Ｐゴシック" pitchFamily="34" charset="-128"/>
                    <a:cs typeface="Times New Roman" pitchFamily="18" charset="0"/>
                  </a:rPr>
                  <a:t> = A</a:t>
                </a:r>
              </a:p>
            </p:txBody>
          </p:sp>
          <p:sp>
            <p:nvSpPr>
              <p:cNvPr id="78" name="Line 25"/>
              <p:cNvSpPr>
                <a:spLocks noChangeShapeType="1"/>
              </p:cNvSpPr>
              <p:nvPr/>
            </p:nvSpPr>
            <p:spPr bwMode="auto">
              <a:xfrm>
                <a:off x="1310" y="1798"/>
                <a:ext cx="1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1" name="Group 41"/>
            <p:cNvGrpSpPr>
              <a:grpSpLocks/>
            </p:cNvGrpSpPr>
            <p:nvPr/>
          </p:nvGrpSpPr>
          <p:grpSpPr bwMode="auto">
            <a:xfrm>
              <a:off x="339" y="814"/>
              <a:ext cx="1527" cy="1089"/>
              <a:chOff x="339" y="814"/>
              <a:chExt cx="1527" cy="1089"/>
            </a:xfrm>
          </p:grpSpPr>
          <p:sp>
            <p:nvSpPr>
              <p:cNvPr id="70" name="Line 33"/>
              <p:cNvSpPr>
                <a:spLocks noChangeShapeType="1"/>
              </p:cNvSpPr>
              <p:nvPr/>
            </p:nvSpPr>
            <p:spPr bwMode="auto">
              <a:xfrm flipV="1">
                <a:off x="782" y="815"/>
                <a:ext cx="0" cy="7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1" name="Group 39"/>
              <p:cNvGrpSpPr>
                <a:grpSpLocks/>
              </p:cNvGrpSpPr>
              <p:nvPr/>
            </p:nvGrpSpPr>
            <p:grpSpPr bwMode="auto">
              <a:xfrm>
                <a:off x="783" y="814"/>
                <a:ext cx="993" cy="168"/>
                <a:chOff x="912" y="814"/>
                <a:chExt cx="864" cy="168"/>
              </a:xfrm>
            </p:grpSpPr>
            <p:sp>
              <p:nvSpPr>
                <p:cNvPr id="75" name="Line 34"/>
                <p:cNvSpPr>
                  <a:spLocks noChangeShapeType="1"/>
                </p:cNvSpPr>
                <p:nvPr/>
              </p:nvSpPr>
              <p:spPr bwMode="auto">
                <a:xfrm>
                  <a:off x="912" y="814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Line 38"/>
                <p:cNvSpPr>
                  <a:spLocks noChangeShapeType="1"/>
                </p:cNvSpPr>
                <p:nvPr/>
              </p:nvSpPr>
              <p:spPr bwMode="auto">
                <a:xfrm>
                  <a:off x="1776" y="81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2" name="Group 32"/>
              <p:cNvGrpSpPr>
                <a:grpSpLocks/>
              </p:cNvGrpSpPr>
              <p:nvPr/>
            </p:nvGrpSpPr>
            <p:grpSpPr bwMode="auto">
              <a:xfrm>
                <a:off x="339" y="1338"/>
                <a:ext cx="1527" cy="565"/>
                <a:chOff x="339" y="1568"/>
                <a:chExt cx="1527" cy="565"/>
              </a:xfrm>
            </p:grpSpPr>
            <p:sp>
              <p:nvSpPr>
                <p:cNvPr id="73" name="Rectangle 8"/>
                <p:cNvSpPr>
                  <a:spLocks noChangeArrowheads="1"/>
                </p:cNvSpPr>
                <p:nvPr/>
              </p:nvSpPr>
              <p:spPr bwMode="auto">
                <a:xfrm>
                  <a:off x="378" y="1578"/>
                  <a:ext cx="1440" cy="35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Rectangle 9"/>
                <p:cNvSpPr>
                  <a:spLocks noChangeArrowheads="1"/>
                </p:cNvSpPr>
                <p:nvPr/>
              </p:nvSpPr>
              <p:spPr bwMode="auto">
                <a:xfrm>
                  <a:off x="339" y="1568"/>
                  <a:ext cx="1527" cy="5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30000"/>
                    </a:spcBef>
                  </a:pP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Dấu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thanh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ngang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phía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trên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là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ký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hiệu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cho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cổng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logic NOT</a:t>
                  </a:r>
                </a:p>
              </p:txBody>
            </p:sp>
          </p:grpSp>
        </p:grpSp>
        <p:grpSp>
          <p:nvGrpSpPr>
            <p:cNvPr id="62" name="Group 50"/>
            <p:cNvGrpSpPr>
              <a:grpSpLocks/>
            </p:cNvGrpSpPr>
            <p:nvPr/>
          </p:nvGrpSpPr>
          <p:grpSpPr bwMode="auto">
            <a:xfrm>
              <a:off x="339" y="1960"/>
              <a:ext cx="1485" cy="1112"/>
              <a:chOff x="339" y="1960"/>
              <a:chExt cx="1485" cy="1112"/>
            </a:xfrm>
          </p:grpSpPr>
          <p:sp>
            <p:nvSpPr>
              <p:cNvPr id="63" name="Line 43"/>
              <p:cNvSpPr>
                <a:spLocks noChangeShapeType="1"/>
              </p:cNvSpPr>
              <p:nvPr/>
            </p:nvSpPr>
            <p:spPr bwMode="auto">
              <a:xfrm flipV="1">
                <a:off x="782" y="1961"/>
                <a:ext cx="0" cy="7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4" name="Group 44"/>
              <p:cNvGrpSpPr>
                <a:grpSpLocks/>
              </p:cNvGrpSpPr>
              <p:nvPr/>
            </p:nvGrpSpPr>
            <p:grpSpPr bwMode="auto">
              <a:xfrm>
                <a:off x="782" y="1960"/>
                <a:ext cx="666" cy="168"/>
                <a:chOff x="912" y="814"/>
                <a:chExt cx="864" cy="168"/>
              </a:xfrm>
            </p:grpSpPr>
            <p:sp>
              <p:nvSpPr>
                <p:cNvPr id="68" name="Line 45"/>
                <p:cNvSpPr>
                  <a:spLocks noChangeShapeType="1"/>
                </p:cNvSpPr>
                <p:nvPr/>
              </p:nvSpPr>
              <p:spPr bwMode="auto">
                <a:xfrm>
                  <a:off x="912" y="814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81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5" name="Group 47"/>
              <p:cNvGrpSpPr>
                <a:grpSpLocks/>
              </p:cNvGrpSpPr>
              <p:nvPr/>
            </p:nvGrpSpPr>
            <p:grpSpPr bwMode="auto">
              <a:xfrm>
                <a:off x="339" y="2484"/>
                <a:ext cx="1485" cy="588"/>
                <a:chOff x="339" y="1568"/>
                <a:chExt cx="1485" cy="392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>
                  <a:off x="378" y="1578"/>
                  <a:ext cx="1440" cy="35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" name="Rectangle 49"/>
                <p:cNvSpPr>
                  <a:spLocks noChangeArrowheads="1"/>
                </p:cNvSpPr>
                <p:nvPr/>
              </p:nvSpPr>
              <p:spPr bwMode="auto">
                <a:xfrm>
                  <a:off x="339" y="1568"/>
                  <a:ext cx="1485" cy="3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30000"/>
                    </a:spcBef>
                  </a:pP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Có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thể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thay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thế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ký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hiệu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cổng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logic NOT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bằng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1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dấu</a:t>
                  </a:r>
                  <a:r>
                    <a:rPr lang="en-US" b="1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1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phẩy</a:t>
                  </a:r>
                  <a:r>
                    <a:rPr lang="en-US" b="1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(')</a:t>
                  </a:r>
                </a:p>
              </p:txBody>
            </p:sp>
          </p:grpSp>
        </p:grpSp>
      </p:grpSp>
      <p:grpSp>
        <p:nvGrpSpPr>
          <p:cNvPr id="79" name="Group 52"/>
          <p:cNvGrpSpPr>
            <a:grpSpLocks/>
          </p:cNvGrpSpPr>
          <p:nvPr/>
        </p:nvGrpSpPr>
        <p:grpSpPr bwMode="auto">
          <a:xfrm>
            <a:off x="5334000" y="3682832"/>
            <a:ext cx="2285724" cy="2409572"/>
            <a:chOff x="2971" y="2123"/>
            <a:chExt cx="1888" cy="1801"/>
          </a:xfrm>
        </p:grpSpPr>
        <p:sp>
          <p:nvSpPr>
            <p:cNvPr id="80" name="Rectangle 6"/>
            <p:cNvSpPr>
              <a:spLocks noChangeArrowheads="1"/>
            </p:cNvSpPr>
            <p:nvPr/>
          </p:nvSpPr>
          <p:spPr bwMode="auto">
            <a:xfrm>
              <a:off x="2971" y="3626"/>
              <a:ext cx="18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228600" lvl="2" algn="ctr">
                <a:spcBef>
                  <a:spcPct val="10000"/>
                </a:spcBef>
              </a:pP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Bảng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sự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thật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cổng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Logic NOT</a:t>
              </a:r>
            </a:p>
          </p:txBody>
        </p:sp>
        <p:pic>
          <p:nvPicPr>
            <p:cNvPr id="81" name="Picture 51" descr="fg03_0110a_AAGTNLD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" y="2123"/>
              <a:ext cx="1642" cy="147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D09A56DB-3BA3-49B1-BD1A-CC3AAA265DCD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NOT</a:t>
            </a:r>
          </a:p>
        </p:txBody>
      </p:sp>
    </p:spTree>
    <p:extLst>
      <p:ext uri="{BB962C8B-B14F-4D97-AF65-F5344CB8AC3E}">
        <p14:creationId xmlns:p14="http://schemas.microsoft.com/office/powerpoint/2010/main" val="60937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Cổng</a:t>
            </a:r>
            <a:r>
              <a:rPr lang="en-US" dirty="0">
                <a:ea typeface="ＭＳ Ｐゴシック" pitchFamily="34" charset="-128"/>
              </a:rPr>
              <a:t> logic NOT </a:t>
            </a:r>
            <a:r>
              <a:rPr lang="en-US" dirty="0" err="1">
                <a:ea typeface="ＭＳ Ｐゴシック" pitchFamily="34" charset="-128"/>
              </a:rPr>
              <a:t>có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thể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gọi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err="1">
                <a:ea typeface="ＭＳ Ｐゴシック" pitchFamily="34" charset="-128"/>
              </a:rPr>
              <a:t>chung</a:t>
            </a:r>
            <a:r>
              <a:rPr lang="en-US">
                <a:ea typeface="ＭＳ Ｐゴシック" pitchFamily="34" charset="-128"/>
              </a:rPr>
              <a:t> là cổng </a:t>
            </a:r>
            <a:r>
              <a:rPr lang="en-US" b="1" i="1" u="sng">
                <a:ea typeface="ＭＳ Ｐゴシック" pitchFamily="34" charset="-128"/>
              </a:rPr>
              <a:t>INVERTER</a:t>
            </a:r>
            <a:endParaRPr lang="en-US" b="1" i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105400"/>
            <a:ext cx="6781800" cy="13849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Cổng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logic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này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luôn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luôn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chỉ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duy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nhất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1 input,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trạng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thái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output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sẽ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đối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nghịch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trạng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thái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input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3886200" y="4034135"/>
            <a:ext cx="273123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400" b="1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bù/đảo ngược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47875"/>
            <a:ext cx="51435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18CEF34C-06AA-4DDA-B48A-B20B8E16132B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NOT</a:t>
            </a:r>
          </a:p>
        </p:txBody>
      </p:sp>
    </p:spTree>
    <p:extLst>
      <p:ext uri="{BB962C8B-B14F-4D97-AF65-F5344CB8AC3E}">
        <p14:creationId xmlns:p14="http://schemas.microsoft.com/office/powerpoint/2010/main" val="157892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685800" y="6034080"/>
            <a:ext cx="7848601" cy="508000"/>
            <a:chOff x="432" y="3450"/>
            <a:chExt cx="4944" cy="320"/>
          </a:xfrm>
          <a:solidFill>
            <a:srgbClr val="92D050"/>
          </a:solidFill>
        </p:grpSpPr>
        <p:sp>
          <p:nvSpPr>
            <p:cNvPr id="386061" name="Rectangle 13"/>
            <p:cNvSpPr>
              <a:spLocks noChangeArrowheads="1"/>
            </p:cNvSpPr>
            <p:nvPr/>
          </p:nvSpPr>
          <p:spPr bwMode="auto">
            <a:xfrm>
              <a:off x="432" y="3450"/>
              <a:ext cx="4944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432" y="3450"/>
              <a:ext cx="4944" cy="3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ctr">
                <a:spcBef>
                  <a:spcPct val="30000"/>
                </a:spcBef>
              </a:pP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Bất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cứ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khi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nào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có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: input = 0, output = 1,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và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ngược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lại</a:t>
              </a:r>
              <a:endPara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</p:grpSp>
      <p:pic>
        <p:nvPicPr>
          <p:cNvPr id="386057" name="Picture 9" descr="fg03_0110c_AAGTNL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2314575"/>
            <a:ext cx="4389437" cy="34020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058" name="Rectangle 10"/>
          <p:cNvSpPr>
            <a:spLocks noChangeArrowheads="1"/>
          </p:cNvSpPr>
          <p:nvPr/>
        </p:nvSpPr>
        <p:spPr bwMode="auto">
          <a:xfrm>
            <a:off x="152400" y="1295400"/>
            <a:ext cx="88392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INVERTER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nghịch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bù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ứng</a:t>
            </a:r>
            <a:endParaRPr lang="en-US" sz="2800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E86133FD-37EC-411E-BB9D-847D2ADECB2E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NOT</a:t>
            </a:r>
          </a:p>
        </p:txBody>
      </p:sp>
    </p:spTree>
    <p:extLst>
      <p:ext uri="{BB962C8B-B14F-4D97-AF65-F5344CB8AC3E}">
        <p14:creationId xmlns:p14="http://schemas.microsoft.com/office/powerpoint/2010/main" val="353131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71600" y="5029200"/>
            <a:ext cx="6313585" cy="9541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Ba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cổng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logic Boolean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cơ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bản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mô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tả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bất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kỳ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mạch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logic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nào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1066800" y="1447800"/>
            <a:ext cx="6938963" cy="3284537"/>
            <a:chOff x="812" y="1057"/>
            <a:chExt cx="4371" cy="2069"/>
          </a:xfrm>
        </p:grpSpPr>
        <p:pic>
          <p:nvPicPr>
            <p:cNvPr id="10" name="Picture 8" descr="ua03_0000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9" y="1082"/>
              <a:ext cx="4304" cy="2016"/>
            </a:xfrm>
            <a:prstGeom prst="rect">
              <a:avLst/>
            </a:prstGeom>
            <a:noFill/>
          </p:spPr>
        </p:pic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812" y="1057"/>
              <a:ext cx="4336" cy="20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682364AF-88B1-4424-B802-E4DF428537DC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 vs AND vs NOT</a:t>
            </a:r>
          </a:p>
        </p:txBody>
      </p:sp>
    </p:spTree>
    <p:extLst>
      <p:ext uri="{BB962C8B-B14F-4D97-AF65-F5344CB8AC3E}">
        <p14:creationId xmlns:p14="http://schemas.microsoft.com/office/powerpoint/2010/main" val="75161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/>
              <a:t>Cổng</a:t>
            </a:r>
            <a:r>
              <a:rPr lang="en-US" dirty="0"/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62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 = NOT 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X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 b="0" i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99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81000" y="2620963"/>
            <a:ext cx="4800600" cy="3017837"/>
            <a:chOff x="423" y="2251"/>
            <a:chExt cx="2796" cy="1754"/>
          </a:xfrm>
        </p:grpSpPr>
        <p:pic>
          <p:nvPicPr>
            <p:cNvPr id="8" name="Picture 8" descr="fg03_0190a_AAGTNLM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3" y="2251"/>
              <a:ext cx="2796" cy="1754"/>
            </a:xfrm>
            <a:prstGeom prst="rect">
              <a:avLst/>
            </a:prstGeom>
            <a:noFill/>
          </p:spPr>
        </p:pic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303" y="2981"/>
              <a:ext cx="235" cy="30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" name="Picture 10" descr="fg03_0190c_AAGTNLM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8450" y="2409825"/>
            <a:ext cx="3482975" cy="2460625"/>
          </a:xfrm>
          <a:prstGeom prst="rect">
            <a:avLst/>
          </a:prstGeom>
          <a:noFill/>
        </p:spPr>
      </p:pic>
      <p:sp useBgFill="1">
        <p:nvSpPr>
          <p:cNvPr id="11" name="TextBox 10"/>
          <p:cNvSpPr txBox="1"/>
          <p:nvPr/>
        </p:nvSpPr>
        <p:spPr>
          <a:xfrm>
            <a:off x="2971800" y="3581400"/>
            <a:ext cx="21336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 err="1"/>
              <a:t>Dấu</a:t>
            </a:r>
            <a:r>
              <a:rPr lang="en-GB" sz="2000"/>
              <a:t> bù/đảo </a:t>
            </a:r>
            <a:r>
              <a:rPr lang="en-GB" sz="2000" dirty="0" err="1"/>
              <a:t>ngược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5111028D-0F52-435E-B2A8-72F560B5B5E3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NOR</a:t>
            </a:r>
          </a:p>
        </p:txBody>
      </p:sp>
    </p:spTree>
    <p:extLst>
      <p:ext uri="{BB962C8B-B14F-4D97-AF65-F5344CB8AC3E}">
        <p14:creationId xmlns:p14="http://schemas.microsoft.com/office/powerpoint/2010/main" val="372108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6987" y="2667000"/>
            <a:ext cx="3581400" cy="240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05200" y="5405734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/>
              <a:t>74LS02</a:t>
            </a:r>
            <a:r>
              <a:rPr lang="en-US" sz="2400" b="1"/>
              <a:t> chip</a:t>
            </a:r>
            <a:endParaRPr lang="vi-V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" y="1545848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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Chip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NOR – 74LS02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C5D11EA4-E62A-4C7D-9F8D-918843E61AB2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NOR</a:t>
            </a:r>
          </a:p>
        </p:txBody>
      </p:sp>
    </p:spTree>
    <p:extLst>
      <p:ext uri="{BB962C8B-B14F-4D97-AF65-F5344CB8AC3E}">
        <p14:creationId xmlns:p14="http://schemas.microsoft.com/office/powerpoint/2010/main" val="16209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5F7-EA5F-433C-A847-B52E06708DE5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381000" y="1319747"/>
            <a:ext cx="892423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1.Biểu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bù</a:t>
            </a:r>
            <a:r>
              <a:rPr lang="en-US" sz="2800" dirty="0"/>
              <a:t> 2, 8bit (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bit </a:t>
            </a:r>
            <a:r>
              <a:rPr lang="en-US" sz="2800" dirty="0" err="1"/>
              <a:t>dấu</a:t>
            </a:r>
            <a:r>
              <a:rPr lang="en-US" sz="2800" dirty="0"/>
              <a:t>):</a:t>
            </a:r>
          </a:p>
          <a:p>
            <a:pPr algn="ctr"/>
            <a:r>
              <a:rPr lang="en-US" sz="3200" dirty="0"/>
              <a:t>17, -20</a:t>
            </a:r>
          </a:p>
          <a:p>
            <a:r>
              <a:rPr lang="en-US" sz="3200" dirty="0"/>
              <a:t>Sau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cộng</a:t>
            </a:r>
            <a:r>
              <a:rPr lang="en-US" sz="3200" dirty="0"/>
              <a:t> 17 </a:t>
            </a:r>
            <a:r>
              <a:rPr lang="en-US" sz="3200" dirty="0" err="1"/>
              <a:t>và</a:t>
            </a:r>
            <a:r>
              <a:rPr lang="en-US" sz="3200" dirty="0"/>
              <a:t> -20</a:t>
            </a:r>
          </a:p>
          <a:p>
            <a:pPr lvl="0"/>
            <a:endParaRPr lang="en-AU" sz="2800" dirty="0"/>
          </a:p>
          <a:p>
            <a:pPr lvl="0"/>
            <a:endParaRPr lang="en-AU" sz="2800" dirty="0"/>
          </a:p>
          <a:p>
            <a:pPr lvl="0"/>
            <a:endParaRPr lang="en-AU" sz="2800" dirty="0"/>
          </a:p>
          <a:p>
            <a:r>
              <a:rPr lang="en-AU" sz="2800" dirty="0"/>
              <a:t>2. </a:t>
            </a:r>
            <a:r>
              <a:rPr lang="en-AU" sz="2800" dirty="0" err="1"/>
              <a:t>Tìm</a:t>
            </a:r>
            <a:r>
              <a:rPr lang="en-AU" sz="2800" dirty="0"/>
              <a:t> </a:t>
            </a:r>
            <a:r>
              <a:rPr lang="en-AU" sz="2800" dirty="0" err="1"/>
              <a:t>biểu</a:t>
            </a:r>
            <a:r>
              <a:rPr lang="en-AU" sz="2800" dirty="0"/>
              <a:t> </a:t>
            </a:r>
            <a:r>
              <a:rPr lang="en-AU" sz="2800" dirty="0" err="1"/>
              <a:t>th</a:t>
            </a:r>
            <a:r>
              <a:rPr lang="en-US" sz="2800" dirty="0" err="1"/>
              <a:t>ức</a:t>
            </a:r>
            <a:r>
              <a:rPr lang="en-US" sz="2800" dirty="0"/>
              <a:t> F</a:t>
            </a:r>
          </a:p>
          <a:p>
            <a:endParaRPr lang="en-US" sz="3200" dirty="0"/>
          </a:p>
        </p:txBody>
      </p:sp>
      <p:pic>
        <p:nvPicPr>
          <p:cNvPr id="9" name="Picture 6" descr="fg03_00000_AAGTNLI0">
            <a:extLst>
              <a:ext uri="{FF2B5EF4-FFF2-40B4-BE49-F238E27FC236}">
                <a16:creationId xmlns:a16="http://schemas.microsoft.com/office/drawing/2014/main" id="{A853276F-1282-4547-A2DB-3DB5567BCCB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1" b="16117"/>
          <a:stretch/>
        </p:blipFill>
        <p:spPr bwMode="auto">
          <a:xfrm>
            <a:off x="1824402" y="5286375"/>
            <a:ext cx="55403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726F5C-0287-4E70-8EEF-E0470E7D8C4E}"/>
              </a:ext>
            </a:extLst>
          </p:cNvPr>
          <p:cNvSpPr/>
          <p:nvPr/>
        </p:nvSpPr>
        <p:spPr>
          <a:xfrm>
            <a:off x="4158027" y="5105400"/>
            <a:ext cx="990600" cy="34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77988-A546-42D5-8077-4E80A07D9DAB}"/>
              </a:ext>
            </a:extLst>
          </p:cNvPr>
          <p:cNvSpPr txBox="1"/>
          <p:nvPr/>
        </p:nvSpPr>
        <p:spPr>
          <a:xfrm>
            <a:off x="66294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63032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NOR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3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(AND, OR, NOT)</a:t>
            </a:r>
          </a:p>
        </p:txBody>
      </p:sp>
      <p:pic>
        <p:nvPicPr>
          <p:cNvPr id="7" name="Picture 5" descr="fg03_00000_AAGTNMA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42" y="2304594"/>
            <a:ext cx="8291513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19200" y="5995085"/>
            <a:ext cx="67056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Có thể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logic nào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logic NOR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5120" y="-5442527"/>
            <a:ext cx="8686800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A73E26CC-3577-426F-B96F-BCA1C6E03326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NOR</a:t>
            </a:r>
          </a:p>
        </p:txBody>
      </p:sp>
    </p:spTree>
    <p:extLst>
      <p:ext uri="{BB962C8B-B14F-4D97-AF65-F5344CB8AC3E}">
        <p14:creationId xmlns:p14="http://schemas.microsoft.com/office/powerpoint/2010/main" val="18261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NAND = NOT AND</a:t>
                </a:r>
              </a:p>
              <a:p>
                <a:pPr lvl="1"/>
                <a:r>
                  <a:rPr lang="en-US" dirty="0"/>
                  <a:t>X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ym typeface="Symbol"/>
                          </a:rPr>
                          <m:t>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259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57200" y="2633663"/>
            <a:ext cx="8328025" cy="3492500"/>
            <a:chOff x="417" y="1677"/>
            <a:chExt cx="5246" cy="2200"/>
          </a:xfrm>
        </p:grpSpPr>
        <p:pic>
          <p:nvPicPr>
            <p:cNvPr id="7" name="Picture 11" descr="fg03_00000_AAGTNLQ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7" y="1677"/>
              <a:ext cx="5246" cy="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404" y="2528"/>
              <a:ext cx="257" cy="30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433" y="3642"/>
              <a:ext cx="257" cy="2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4642" y="3162"/>
              <a:ext cx="257" cy="30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 useBgFill="1">
        <p:nvSpPr>
          <p:cNvPr id="11" name="TextBox 10"/>
          <p:cNvSpPr txBox="1"/>
          <p:nvPr/>
        </p:nvSpPr>
        <p:spPr>
          <a:xfrm>
            <a:off x="3151188" y="3581400"/>
            <a:ext cx="1649412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/>
              <a:t>Dấu bù/ đảo </a:t>
            </a:r>
            <a:r>
              <a:rPr lang="en-GB" sz="2000" dirty="0" err="1"/>
              <a:t>ngược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35FDEA2-3472-487F-B300-6C631AF3DF57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NAND</a:t>
            </a:r>
          </a:p>
        </p:txBody>
      </p:sp>
    </p:spTree>
    <p:extLst>
      <p:ext uri="{BB962C8B-B14F-4D97-AF65-F5344CB8AC3E}">
        <p14:creationId xmlns:p14="http://schemas.microsoft.com/office/powerpoint/2010/main" val="371596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7432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33800" y="4944070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/>
              <a:t>74LS00</a:t>
            </a:r>
            <a:r>
              <a:rPr lang="en-US" sz="2400" b="1"/>
              <a:t> chip</a:t>
            </a:r>
            <a:endParaRPr lang="vi-V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371600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Chip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NAND – 74LS00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3F215CFA-EA56-401C-A700-311C471F64D5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NAND</a:t>
            </a:r>
          </a:p>
        </p:txBody>
      </p:sp>
    </p:spTree>
    <p:extLst>
      <p:ext uri="{BB962C8B-B14F-4D97-AF65-F5344CB8AC3E}">
        <p14:creationId xmlns:p14="http://schemas.microsoft.com/office/powerpoint/2010/main" val="3200332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NAND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3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(AND, OR, NOT)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995471"/>
            <a:ext cx="67056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Có thể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logic nào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logic NAND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fg03_00000_AAGTNLV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0"/>
            <a:ext cx="83280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7809346"/>
            <a:ext cx="8686800" cy="3599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88E62605-E416-4B2E-ABE5-AF2AB958E3DA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NAND</a:t>
            </a:r>
          </a:p>
        </p:txBody>
      </p:sp>
    </p:spTree>
    <p:extLst>
      <p:ext uri="{BB962C8B-B14F-4D97-AF65-F5344CB8AC3E}">
        <p14:creationId xmlns:p14="http://schemas.microsoft.com/office/powerpoint/2010/main" val="136614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/>
              <a:t>Cổng</a:t>
            </a:r>
            <a:r>
              <a:rPr lang="en-US" dirty="0"/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9053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XOR = Exclusive 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 = A    B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XNOR = Exclusive NOR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chẵn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 = A    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5111028D-0F52-435E-B2A8-72F560B5B5E3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XOR, XNOR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809875"/>
            <a:ext cx="4124325" cy="100012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05000" y="2514600"/>
            <a:ext cx="152400" cy="152400"/>
            <a:chOff x="1866900" y="2133600"/>
            <a:chExt cx="228600" cy="228600"/>
          </a:xfrm>
        </p:grpSpPr>
        <p:sp>
          <p:nvSpPr>
            <p:cNvPr id="12" name="Oval 11"/>
            <p:cNvSpPr/>
            <p:nvPr/>
          </p:nvSpPr>
          <p:spPr>
            <a:xfrm>
              <a:off x="1866900" y="2133600"/>
              <a:ext cx="228600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cxnSp>
          <p:nvCxnSpPr>
            <p:cNvPr id="16" name="Straight Connector 15"/>
            <p:cNvCxnSpPr>
              <a:stCxn id="12" idx="2"/>
              <a:endCxn id="12" idx="6"/>
            </p:cNvCxnSpPr>
            <p:nvPr/>
          </p:nvCxnSpPr>
          <p:spPr>
            <a:xfrm>
              <a:off x="1866900" y="22479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2" idx="4"/>
            </p:cNvCxnSpPr>
            <p:nvPr/>
          </p:nvCxnSpPr>
          <p:spPr>
            <a:xfrm>
              <a:off x="1981200" y="21336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05000" y="5181600"/>
            <a:ext cx="152400" cy="152400"/>
            <a:chOff x="1866900" y="2133600"/>
            <a:chExt cx="228600" cy="228600"/>
          </a:xfrm>
        </p:grpSpPr>
        <p:sp>
          <p:nvSpPr>
            <p:cNvPr id="22" name="Oval 21"/>
            <p:cNvSpPr/>
            <p:nvPr/>
          </p:nvSpPr>
          <p:spPr>
            <a:xfrm>
              <a:off x="1866900" y="2133600"/>
              <a:ext cx="228600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cxnSp>
          <p:nvCxnSpPr>
            <p:cNvPr id="23" name="Straight Connector 22"/>
            <p:cNvCxnSpPr>
              <a:stCxn id="22" idx="2"/>
              <a:endCxn id="22" idx="6"/>
            </p:cNvCxnSpPr>
            <p:nvPr/>
          </p:nvCxnSpPr>
          <p:spPr>
            <a:xfrm>
              <a:off x="1866900" y="22479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2" idx="4"/>
            </p:cNvCxnSpPr>
            <p:nvPr/>
          </p:nvCxnSpPr>
          <p:spPr>
            <a:xfrm>
              <a:off x="1981200" y="21336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676400" y="5105400"/>
            <a:ext cx="70872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862" y="5505450"/>
            <a:ext cx="4162425" cy="9715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550" y="2286000"/>
            <a:ext cx="3295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05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251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2463" y="2110623"/>
                <a:ext cx="3673135" cy="10164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X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AB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ym typeface="Symbol"/>
                          </a:rPr>
                          <m:t></m:t>
                        </m:r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ym typeface="Symbol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</m:t>
                            </m:r>
                          </m:e>
                        </m:ba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ba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2463" y="2110623"/>
                <a:ext cx="3673135" cy="1016455"/>
              </a:xfrm>
              <a:blipFill>
                <a:blip r:embed="rId4"/>
                <a:stretch>
                  <a:fillRect l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1" descr="fg03_00000_AAGTNLU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411663"/>
            <a:ext cx="8328025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25412" y="4419600"/>
            <a:ext cx="88392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TextBox 6"/>
          <p:cNvSpPr txBox="1"/>
          <p:nvPr/>
        </p:nvSpPr>
        <p:spPr>
          <a:xfrm>
            <a:off x="533400" y="1488754"/>
            <a:ext cx="68834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VNI-Times" pitchFamily="2" charset="0"/>
              <a:cs typeface="Times New Roman" pitchFamily="18" charset="0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066801" y="2997712"/>
            <a:ext cx="7642224" cy="32778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logic OR, AND, NOT</a:t>
            </a:r>
          </a:p>
          <a:p>
            <a:pPr marL="342900" indent="-342900" algn="just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logic NOR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NAND</a:t>
            </a:r>
          </a:p>
          <a:p>
            <a:pPr marL="342900" indent="-342900" algn="just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2D9C3390-2212-4766-9297-27F1A6352436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</a:p>
        </p:txBody>
      </p:sp>
    </p:spTree>
    <p:extLst>
      <p:ext uri="{BB962C8B-B14F-4D97-AF65-F5344CB8AC3E}">
        <p14:creationId xmlns:p14="http://schemas.microsoft.com/office/powerpoint/2010/main" val="13007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2463" y="2110623"/>
                <a:ext cx="3673135" cy="10164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X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AB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ym typeface="Symbol"/>
                          </a:rPr>
                          <m:t></m:t>
                        </m:r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ym typeface="Symbol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</m:t>
                            </m:r>
                          </m:e>
                        </m:ba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ba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2463" y="2110623"/>
                <a:ext cx="3673135" cy="1016455"/>
              </a:xfrm>
              <a:blipFill>
                <a:blip r:embed="rId4"/>
                <a:stretch>
                  <a:fillRect l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1" descr="fg03_00000_AAGTNLU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612" y="4648200"/>
            <a:ext cx="8328025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 useBgFill="1">
        <p:nvSpPr>
          <p:cNvPr id="7" name="TextBox 6"/>
          <p:cNvSpPr txBox="1"/>
          <p:nvPr/>
        </p:nvSpPr>
        <p:spPr>
          <a:xfrm>
            <a:off x="533400" y="1488754"/>
            <a:ext cx="68834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VNI-Times" pitchFamily="2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2D9C3390-2212-4766-9297-27F1A6352436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</a:p>
        </p:txBody>
      </p:sp>
    </p:spTree>
    <p:extLst>
      <p:ext uri="{BB962C8B-B14F-4D97-AF65-F5344CB8AC3E}">
        <p14:creationId xmlns:p14="http://schemas.microsoft.com/office/powerpoint/2010/main" val="188595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59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5F7-EA5F-433C-A847-B52E06708DE5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52400" y="1319747"/>
            <a:ext cx="892847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1.Vẽ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,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AND, OR, NOT</a:t>
            </a:r>
          </a:p>
          <a:p>
            <a:endParaRPr lang="en-US" sz="2800" dirty="0"/>
          </a:p>
          <a:p>
            <a:pPr lvl="0"/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2. </a:t>
            </a:r>
            <a:r>
              <a:rPr lang="en-AU" sz="2800" dirty="0" err="1"/>
              <a:t>Tìm</a:t>
            </a:r>
            <a:r>
              <a:rPr lang="en-AU" sz="2800" dirty="0"/>
              <a:t> </a:t>
            </a:r>
            <a:r>
              <a:rPr lang="en-AU" sz="2800" dirty="0" err="1"/>
              <a:t>biểu</a:t>
            </a:r>
            <a:r>
              <a:rPr lang="en-AU" sz="2800" dirty="0"/>
              <a:t> </a:t>
            </a:r>
            <a:r>
              <a:rPr lang="en-AU" sz="2800" dirty="0" err="1"/>
              <a:t>th</a:t>
            </a:r>
            <a:r>
              <a:rPr lang="en-US" sz="2800" dirty="0" err="1"/>
              <a:t>ức</a:t>
            </a:r>
            <a:r>
              <a:rPr lang="en-US" sz="2800" dirty="0"/>
              <a:t> F</a:t>
            </a:r>
          </a:p>
          <a:p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726F5C-0287-4E70-8EEF-E0470E7D8C4E}"/>
              </a:ext>
            </a:extLst>
          </p:cNvPr>
          <p:cNvSpPr/>
          <p:nvPr/>
        </p:nvSpPr>
        <p:spPr>
          <a:xfrm>
            <a:off x="4158027" y="5105400"/>
            <a:ext cx="990600" cy="34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77988-A546-42D5-8077-4E80A07D9DAB}"/>
              </a:ext>
            </a:extLst>
          </p:cNvPr>
          <p:cNvSpPr txBox="1"/>
          <p:nvPr/>
        </p:nvSpPr>
        <p:spPr>
          <a:xfrm>
            <a:off x="66294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2C521-34B4-4BCC-B892-09D33F40C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03" y="3644175"/>
            <a:ext cx="6324600" cy="2409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6FE89E-F388-4C93-87A6-6CBBE15AB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t="30741" r="54167" b="62882"/>
          <a:stretch/>
        </p:blipFill>
        <p:spPr>
          <a:xfrm>
            <a:off x="2819400" y="1905000"/>
            <a:ext cx="318660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71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28" name="Group 12"/>
          <p:cNvGrpSpPr>
            <a:grpSpLocks/>
          </p:cNvGrpSpPr>
          <p:nvPr/>
        </p:nvGrpSpPr>
        <p:grpSpPr bwMode="auto">
          <a:xfrm>
            <a:off x="1081088" y="2341563"/>
            <a:ext cx="6924675" cy="1866900"/>
            <a:chOff x="681" y="1197"/>
            <a:chExt cx="4362" cy="1176"/>
          </a:xfrm>
        </p:grpSpPr>
        <p:pic>
          <p:nvPicPr>
            <p:cNvPr id="162822" name="Picture 6" descr="fg03_00000_AAGTNLI0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" y="1197"/>
              <a:ext cx="4362" cy="1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825" name="Rectangle 9"/>
            <p:cNvSpPr>
              <a:spLocks noChangeArrowheads="1"/>
            </p:cNvSpPr>
            <p:nvPr/>
          </p:nvSpPr>
          <p:spPr bwMode="auto">
            <a:xfrm>
              <a:off x="2731" y="2131"/>
              <a:ext cx="336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vi-VN" dirty="0"/>
              <a:t>Trừ khi có một dấu ngoặc trong biểu thức</a:t>
            </a:r>
            <a:endParaRPr lang="en-US" dirty="0"/>
          </a:p>
        </p:txBody>
      </p:sp>
      <p:grpSp>
        <p:nvGrpSpPr>
          <p:cNvPr id="162827" name="Group 11"/>
          <p:cNvGrpSpPr>
            <a:grpSpLocks/>
          </p:cNvGrpSpPr>
          <p:nvPr/>
        </p:nvGrpSpPr>
        <p:grpSpPr bwMode="auto">
          <a:xfrm>
            <a:off x="1093788" y="4748213"/>
            <a:ext cx="7246937" cy="1804987"/>
            <a:chOff x="689" y="2881"/>
            <a:chExt cx="4565" cy="1137"/>
          </a:xfrm>
        </p:grpSpPr>
        <p:pic>
          <p:nvPicPr>
            <p:cNvPr id="162823" name="Picture 7" descr="fg03_00000_AAGTNLH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" y="2881"/>
              <a:ext cx="4565" cy="1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2827" y="3776"/>
              <a:ext cx="336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3C144BE0-3B88-4394-8C3F-94D8A524FB45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1828800"/>
          </a:xfrm>
        </p:spPr>
        <p:txBody>
          <a:bodyPr>
            <a:normAutofit/>
          </a:bodyPr>
          <a:lstStyle/>
          <a:p>
            <a:pPr marL="457200" lvl="1" indent="0">
              <a:spcBef>
                <a:spcPct val="10000"/>
              </a:spcBef>
              <a:buNone/>
            </a:pPr>
            <a:r>
              <a:rPr lang="en-US" sz="2800">
                <a:ea typeface="ＭＳ Ｐゴシック" pitchFamily="34" charset="-128"/>
              </a:rPr>
              <a:t>Input </a:t>
            </a:r>
            <a:r>
              <a:rPr lang="en-US" sz="2800" i="1" dirty="0">
                <a:ea typeface="ＭＳ Ｐゴシック" pitchFamily="34" charset="-128"/>
              </a:rPr>
              <a:t>A</a:t>
            </a:r>
            <a:r>
              <a:rPr lang="en-US" sz="2800" dirty="0">
                <a:ea typeface="ＭＳ Ｐゴシック" pitchFamily="34" charset="-128"/>
              </a:rPr>
              <a:t> qua </a:t>
            </a:r>
            <a:r>
              <a:rPr lang="en-US" sz="2800" dirty="0" err="1">
                <a:ea typeface="ＭＳ Ｐゴシック" pitchFamily="34" charset="-128"/>
              </a:rPr>
              <a:t>một</a:t>
            </a:r>
            <a:r>
              <a:rPr lang="en-US" sz="2800" dirty="0">
                <a:ea typeface="ＭＳ Ｐゴシック" pitchFamily="34" charset="-128"/>
              </a:rPr>
              <a:t> inverter </a:t>
            </a:r>
            <a:r>
              <a:rPr lang="en-US" sz="2800" dirty="0" err="1">
                <a:ea typeface="ＭＳ Ｐゴシック" pitchFamily="34" charset="-128"/>
              </a:rPr>
              <a:t>sẽ</a:t>
            </a:r>
            <a:r>
              <a:rPr lang="en-US" sz="2800" dirty="0">
                <a:ea typeface="ＭＳ Ｐゴシック" pitchFamily="34" charset="-128"/>
              </a:rPr>
              <a:t> </a:t>
            </a:r>
            <a:r>
              <a:rPr lang="en-US" sz="2800" dirty="0" err="1">
                <a:ea typeface="ＭＳ Ｐゴシック" pitchFamily="34" charset="-128"/>
              </a:rPr>
              <a:t>có</a:t>
            </a:r>
            <a:r>
              <a:rPr lang="en-US" sz="2800" dirty="0">
                <a:ea typeface="ＭＳ Ｐゴシック" pitchFamily="34" charset="-128"/>
              </a:rPr>
              <a:t> output </a:t>
            </a:r>
            <a:r>
              <a:rPr lang="en-US" sz="2800" dirty="0" err="1">
                <a:ea typeface="ＭＳ Ｐゴシック" pitchFamily="34" charset="-128"/>
              </a:rPr>
              <a:t>là</a:t>
            </a:r>
            <a:r>
              <a:rPr lang="en-US" sz="2800" dirty="0">
                <a:ea typeface="ＭＳ Ｐゴシック" pitchFamily="34" charset="-128"/>
              </a:rPr>
              <a:t> </a:t>
            </a:r>
            <a:r>
              <a:rPr lang="en-US" sz="2800" i="1" dirty="0">
                <a:ea typeface="ＭＳ Ｐゴシック" pitchFamily="34" charset="-128"/>
              </a:rPr>
              <a:t>A</a:t>
            </a:r>
            <a:endParaRPr lang="en-US" sz="2800" dirty="0">
              <a:ea typeface="ＭＳ Ｐゴシック" pitchFamily="34" charset="-128"/>
            </a:endParaRPr>
          </a:p>
          <a:p>
            <a:endParaRPr lang="en-US" dirty="0"/>
          </a:p>
        </p:txBody>
      </p:sp>
      <p:pic>
        <p:nvPicPr>
          <p:cNvPr id="164873" name="Picture 9" descr="fg03_00000_AAGTNLG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71" y="2539699"/>
            <a:ext cx="8328025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97" name="Rectangle 33"/>
          <p:cNvSpPr>
            <a:spLocks noChangeArrowheads="1"/>
          </p:cNvSpPr>
          <p:nvPr/>
        </p:nvSpPr>
        <p:spPr bwMode="auto">
          <a:xfrm>
            <a:off x="5081587" y="2167430"/>
            <a:ext cx="812482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  <a:buFontTx/>
              <a:buChar char="•"/>
            </a:pPr>
            <a:endParaRPr lang="en-US" sz="2500" b="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6629400" y="1524000"/>
            <a:ext cx="247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F159E8FC-335E-4EF1-A652-1475B3FD25C0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g03_0150a_AAGTNLK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328025" cy="1924050"/>
          </a:xfrm>
          <a:prstGeom prst="rect">
            <a:avLst/>
          </a:prstGeom>
          <a:noFill/>
        </p:spPr>
      </p:pic>
      <p:pic>
        <p:nvPicPr>
          <p:cNvPr id="7" name="Picture 5" descr="fg03_0150b_AAGTNLK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8318500" cy="297973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57400" y="1219200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13716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9843" y="23622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2326368"/>
            <a:ext cx="533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91399" y="2285093"/>
            <a:ext cx="1393825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4400" y="3810000"/>
            <a:ext cx="482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3962400"/>
            <a:ext cx="811212" cy="293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08588" y="3973830"/>
            <a:ext cx="811212" cy="293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3200" y="4850289"/>
            <a:ext cx="1219200" cy="293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9800" y="6391571"/>
            <a:ext cx="1904999" cy="293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523D482B-6E58-4116-AC27-2419BB240F38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1 - </a:t>
            </a:r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4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3: ĐẠI SỐ BOOLEAN VÀ CÁC CỔNG LOGIC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961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altLang="ko-KR" dirty="0" err="1"/>
              <a:t>Tổng</a:t>
            </a:r>
            <a:r>
              <a:rPr lang="en-GB" altLang="ko-KR" dirty="0"/>
              <a:t> </a:t>
            </a:r>
            <a:r>
              <a:rPr lang="en-GB" altLang="ko-KR" dirty="0" err="1"/>
              <a:t>quan</a:t>
            </a:r>
            <a:endParaRPr lang="en-US" altLang="ko-KR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01000" cy="483076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/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0 (OFF) </a:t>
            </a:r>
            <a:r>
              <a:rPr lang="en-US" dirty="0" err="1"/>
              <a:t>và</a:t>
            </a:r>
            <a:r>
              <a:rPr lang="en-US" dirty="0"/>
              <a:t> 1 (ON)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endParaRPr lang="en-US" dirty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eaLnBrk="1" hangingPunct="1">
              <a:buFontTx/>
              <a:buChar char="-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A031904A-258D-4838-B2BB-38E54975F8DE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393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39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Đại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Boolean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2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(2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logic):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1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OR</a:t>
            </a:r>
            <a:r>
              <a:rPr lang="en-US" dirty="0"/>
              <a:t>,</a:t>
            </a:r>
            <a:r>
              <a:rPr lang="en-US" b="1" dirty="0"/>
              <a:t> AND, NOT, NOR, NAND, XOR, XNOR</a:t>
            </a:r>
          </a:p>
        </p:txBody>
      </p:sp>
      <p:pic>
        <p:nvPicPr>
          <p:cNvPr id="8" name="Picture 6" descr="ta03_001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2133601"/>
            <a:ext cx="4391814" cy="2743199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67CA08E1-B228-44FC-9590-1E322EC839E7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6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 descr="fg03_00000_AAGTNKX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52" b="45799"/>
          <a:stretch/>
        </p:blipFill>
        <p:spPr bwMode="auto">
          <a:xfrm>
            <a:off x="4800600" y="2364828"/>
            <a:ext cx="2662565" cy="258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3000" dirty="0" err="1"/>
              <a:t>Bảng</a:t>
            </a:r>
            <a:r>
              <a:rPr lang="en-US" sz="3000" dirty="0"/>
              <a:t>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thật</a:t>
            </a:r>
            <a:r>
              <a:rPr lang="en-US" sz="3000" dirty="0"/>
              <a:t> (</a:t>
            </a:r>
            <a:r>
              <a:rPr lang="en-US" sz="3000" dirty="0" err="1"/>
              <a:t>Bảng</a:t>
            </a:r>
            <a:r>
              <a:rPr lang="en-US" sz="3000" dirty="0"/>
              <a:t> </a:t>
            </a:r>
            <a:r>
              <a:rPr lang="en-US" sz="3000" dirty="0" err="1"/>
              <a:t>chân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): </a:t>
            </a:r>
            <a:r>
              <a:rPr lang="en-US" sz="3000" dirty="0" err="1"/>
              <a:t>Mô</a:t>
            </a:r>
            <a:r>
              <a:rPr lang="en-US" sz="3000" dirty="0"/>
              <a:t> </a:t>
            </a:r>
            <a:r>
              <a:rPr lang="en-US" sz="3000" dirty="0" err="1"/>
              <a:t>tả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mối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inputs </a:t>
            </a:r>
            <a:r>
              <a:rPr lang="en-US" sz="3000" dirty="0" err="1"/>
              <a:t>và</a:t>
            </a:r>
            <a:r>
              <a:rPr lang="en-US" sz="3000" dirty="0"/>
              <a:t> outputs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mạch</a:t>
            </a:r>
            <a:r>
              <a:rPr lang="en-US" sz="3000" dirty="0"/>
              <a:t>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ngõ</a:t>
            </a:r>
            <a:r>
              <a:rPr lang="en-US" sz="3000" dirty="0"/>
              <a:t> </a:t>
            </a:r>
            <a:r>
              <a:rPr lang="en-US" sz="3000" dirty="0" err="1"/>
              <a:t>ra</a:t>
            </a:r>
            <a:r>
              <a:rPr lang="en-US" sz="3000" dirty="0"/>
              <a:t> </a:t>
            </a:r>
            <a:r>
              <a:rPr lang="en-US" sz="3000" dirty="0" err="1"/>
              <a:t>tương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ngõ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endParaRPr lang="en-US" sz="3000" dirty="0"/>
          </a:p>
          <a:p>
            <a:pPr marL="566738" lvl="1" indent="-276225"/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2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       2</a:t>
            </a:r>
            <a:r>
              <a:rPr lang="en-US" sz="2200" baseline="30000" dirty="0"/>
              <a:t>2</a:t>
            </a:r>
            <a:r>
              <a:rPr lang="en-US" sz="2200" dirty="0"/>
              <a:t> = 4   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endParaRPr lang="en-US" sz="2200" dirty="0"/>
          </a:p>
          <a:p>
            <a:pPr marL="566738" lvl="1" indent="-276225"/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3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       2</a:t>
            </a:r>
            <a:r>
              <a:rPr lang="en-US" sz="2200" baseline="30000" dirty="0"/>
              <a:t>3</a:t>
            </a:r>
            <a:r>
              <a:rPr lang="en-US" sz="2200" dirty="0"/>
              <a:t> = 8   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778829" y="5410200"/>
            <a:ext cx="914400" cy="34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8829" y="5839689"/>
            <a:ext cx="914400" cy="332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11" name="Picture 11" descr="fg03_00000_AAGTNKX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6" r="65952" b="20068"/>
          <a:stretch/>
        </p:blipFill>
        <p:spPr bwMode="auto">
          <a:xfrm>
            <a:off x="1814842" y="3249051"/>
            <a:ext cx="2662565" cy="81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787BA204-5829-479D-ACAC-22759DEA6E2B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637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11/2/2023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Cổng</a:t>
            </a:r>
            <a:r>
              <a:rPr lang="en-US" dirty="0"/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88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9458</TotalTime>
  <Words>1762</Words>
  <Application>Microsoft Office PowerPoint</Application>
  <PresentationFormat>On-screen Show (4:3)</PresentationFormat>
  <Paragraphs>319</Paragraphs>
  <Slides>33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dsp</vt:lpstr>
      <vt:lpstr>Kiểm tra 20 phút</vt:lpstr>
      <vt:lpstr>Kiểm tra 15 phút</vt:lpstr>
      <vt:lpstr>Kiểm tra 15 phút</vt:lpstr>
      <vt:lpstr>NHẬP MÔN MẠCH SỐ</vt:lpstr>
      <vt:lpstr>Nội dung</vt:lpstr>
      <vt:lpstr>Tổng quan</vt:lpstr>
      <vt:lpstr>Tổng quan</vt:lpstr>
      <vt:lpstr>Tổng quan</vt:lpstr>
      <vt:lpstr>Nội dung</vt:lpstr>
      <vt:lpstr>Cổng logic OR</vt:lpstr>
      <vt:lpstr>Cổng logic AND</vt:lpstr>
      <vt:lpstr>OR vs AND</vt:lpstr>
      <vt:lpstr>Cổng logic NOT</vt:lpstr>
      <vt:lpstr>Cổng logic NOT</vt:lpstr>
      <vt:lpstr>Cổng logic NOT</vt:lpstr>
      <vt:lpstr>OR vs AND vs NOT</vt:lpstr>
      <vt:lpstr>Nội dung</vt:lpstr>
      <vt:lpstr>Cổng logic NOR</vt:lpstr>
      <vt:lpstr>Cổng logic NOR</vt:lpstr>
      <vt:lpstr>Cổng logic NOR</vt:lpstr>
      <vt:lpstr>Cổng logic NAND</vt:lpstr>
      <vt:lpstr>Cổng logic NAND</vt:lpstr>
      <vt:lpstr>Cổng logic NAND</vt:lpstr>
      <vt:lpstr>Nội dung</vt:lpstr>
      <vt:lpstr>Cổng logic XOR, XNOR</vt:lpstr>
      <vt:lpstr>Nội dung</vt:lpstr>
      <vt:lpstr>Thiết kế mạch số từ biểu thức logic </vt:lpstr>
      <vt:lpstr>Thiết kế mạch số từ biểu thức logic </vt:lpstr>
      <vt:lpstr>Nội dung</vt:lpstr>
      <vt:lpstr>Xác định biểu thức logic của một mạch số</vt:lpstr>
      <vt:lpstr>Xác định biểu thức logic của một mạch số</vt:lpstr>
      <vt:lpstr>Ví dụ</vt:lpstr>
      <vt:lpstr>Tóm tắt nội dung chương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Trần Khánh Toàn</cp:lastModifiedBy>
  <cp:revision>354</cp:revision>
  <dcterms:created xsi:type="dcterms:W3CDTF">2013-02-24T12:47:21Z</dcterms:created>
  <dcterms:modified xsi:type="dcterms:W3CDTF">2023-11-02T01:45:30Z</dcterms:modified>
</cp:coreProperties>
</file>