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sldIdLst>
    <p:sldId id="329" r:id="rId2"/>
    <p:sldId id="439" r:id="rId3"/>
    <p:sldId id="340" r:id="rId4"/>
    <p:sldId id="341" r:id="rId5"/>
    <p:sldId id="450" r:id="rId6"/>
    <p:sldId id="451" r:id="rId7"/>
    <p:sldId id="397" r:id="rId8"/>
    <p:sldId id="343" r:id="rId9"/>
    <p:sldId id="427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452" r:id="rId20"/>
    <p:sldId id="453" r:id="rId21"/>
    <p:sldId id="454" r:id="rId22"/>
    <p:sldId id="447" r:id="rId23"/>
    <p:sldId id="448" r:id="rId24"/>
    <p:sldId id="449" r:id="rId25"/>
    <p:sldId id="456" r:id="rId26"/>
    <p:sldId id="353" r:id="rId27"/>
    <p:sldId id="354" r:id="rId28"/>
    <p:sldId id="355" r:id="rId29"/>
    <p:sldId id="356" r:id="rId30"/>
    <p:sldId id="457" r:id="rId31"/>
    <p:sldId id="423" r:id="rId32"/>
    <p:sldId id="458" r:id="rId33"/>
    <p:sldId id="459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1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/>
              <a:t>Một</a:t>
            </a:r>
            <a:r>
              <a:rPr lang="en-US" baseline="0"/>
              <a:t> phương pháp giúp ta có thể rút gọn biểu thức Boolean nhanh hơn và hiệu quả hơn phương pháp đại số Boolean</a:t>
            </a:r>
          </a:p>
          <a:p>
            <a:pPr marL="0" indent="0">
              <a:buFontTx/>
              <a:buNone/>
            </a:pPr>
            <a:r>
              <a:rPr lang="en-US" baseline="0"/>
              <a:t>   Nhưng bị giới hạn chỉ dùng cho 5 biến trở xuống</a:t>
            </a:r>
          </a:p>
          <a:p>
            <a:pPr marL="0" indent="0">
              <a:buFontTx/>
              <a:buNone/>
            </a:pPr>
            <a:r>
              <a:rPr lang="en-US" baseline="0"/>
              <a:t>-  Thiết kế mạch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390843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dâdu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3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8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US" b="1"/>
              <a:t> Có</a:t>
            </a:r>
            <a:r>
              <a:rPr lang="en-US" b="1" baseline="0"/>
              <a:t> nhiều cách để biểu diễn bìa K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image" Target="../media/image2.jpe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6.png" /><Relationship Id="rId5" Type="http://schemas.openxmlformats.org/officeDocument/2006/relationships/image" Target="../media/image35.png" /><Relationship Id="rId4" Type="http://schemas.openxmlformats.org/officeDocument/2006/relationships/image" Target="../media/image34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8.png" /><Relationship Id="rId5" Type="http://schemas.openxmlformats.org/officeDocument/2006/relationships/image" Target="../media/image37.wmf" /><Relationship Id="rId4" Type="http://schemas.openxmlformats.org/officeDocument/2006/relationships/oleObject" Target="../embeddings/oleObject1.bin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39.png" /><Relationship Id="rId5" Type="http://schemas.openxmlformats.org/officeDocument/2006/relationships/image" Target="../media/image37.wmf" /><Relationship Id="rId4" Type="http://schemas.openxmlformats.org/officeDocument/2006/relationships/oleObject" Target="../embeddings/oleObject2.bin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40.png" /><Relationship Id="rId5" Type="http://schemas.openxmlformats.org/officeDocument/2006/relationships/image" Target="../media/image37.wmf" /><Relationship Id="rId4" Type="http://schemas.openxmlformats.org/officeDocument/2006/relationships/oleObject" Target="../embeddings/oleObject3.bin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41.png" /><Relationship Id="rId5" Type="http://schemas.openxmlformats.org/officeDocument/2006/relationships/image" Target="../media/image37.wmf" /><Relationship Id="rId4" Type="http://schemas.openxmlformats.org/officeDocument/2006/relationships/oleObject" Target="../embeddings/oleObject4.bin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42.png" /><Relationship Id="rId5" Type="http://schemas.openxmlformats.org/officeDocument/2006/relationships/image" Target="../media/image37.wmf" /><Relationship Id="rId4" Type="http://schemas.openxmlformats.org/officeDocument/2006/relationships/oleObject" Target="../embeddings/oleObject5.bin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43.png" /><Relationship Id="rId5" Type="http://schemas.openxmlformats.org/officeDocument/2006/relationships/image" Target="../media/image37.wmf" /><Relationship Id="rId4" Type="http://schemas.openxmlformats.org/officeDocument/2006/relationships/oleObject" Target="../embeddings/oleObject6.bin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46.wmf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46.wmf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Relationship Id="rId9" Type="http://schemas.openxmlformats.org/officeDocument/2006/relationships/image" Target="../media/image1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4: BÌA KARNAUGH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91" y="1347788"/>
            <a:ext cx="8449709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>
          <a:xfrm>
            <a:off x="1625600" y="5245100"/>
            <a:ext cx="292100" cy="3810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419600" y="5245100"/>
            <a:ext cx="292100" cy="3810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8128000" y="5245100"/>
            <a:ext cx="317500" cy="4318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8C23-8079-4B4D-813A-2CB0258B2C1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20" y="1179424"/>
            <a:ext cx="58483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62375"/>
            <a:ext cx="31242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4838700" y="135255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391198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(chưa tối ưu)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9487" y="6041936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(tối ưu)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5" y="6105525"/>
            <a:ext cx="2876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" y="6109702"/>
            <a:ext cx="393054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F239-5272-4FDD-9046-2B0732F9E599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537" y="1219200"/>
            <a:ext cx="7580263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6477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5626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8800" y="1295400"/>
            <a:ext cx="3200400" cy="507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1A0D-2E59-41D4-8F56-BDA053FA8F69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6860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5842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257800" y="18415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00" y="2667000"/>
            <a:ext cx="21717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400" y="1282700"/>
            <a:ext cx="16002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2063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19800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Rút gọn chưa tối ưu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5943600"/>
            <a:ext cx="1888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Rút gọn tối ưu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2333" y="1246869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607785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1275" y="56343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xy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199" y="5595938"/>
            <a:ext cx="2556481" cy="4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30319" y="5616261"/>
            <a:ext cx="2556481" cy="4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1005893"/>
            <a:ext cx="3200400" cy="4621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962A-4F38-471E-A1F1-52C263FAADCE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93107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12333" y="1246869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5604" y="5820229"/>
            <a:ext cx="174259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820229"/>
            <a:ext cx="197119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8381" y="5464320"/>
            <a:ext cx="3200400" cy="4233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9CD-68C4-49FD-91EE-828D46A297B8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8A4693-0648-4F7A-961B-798613B5515B}" type="datetime1">
              <a:rPr lang="en-US" smtClean="0"/>
              <a:t>10/27/2023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10125" y="1880235"/>
            <a:ext cx="4410075" cy="4352925"/>
            <a:chOff x="4733925" y="1880235"/>
            <a:chExt cx="4410075" cy="4352925"/>
          </a:xfrm>
        </p:grpSpPr>
        <p:pic>
          <p:nvPicPr>
            <p:cNvPr id="8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80235"/>
              <a:ext cx="44100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7453532" y="4543864"/>
              <a:ext cx="1371600" cy="13645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012" y="4937760"/>
              <a:ext cx="640556" cy="264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80173" y="4958859"/>
              <a:ext cx="605481" cy="218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2386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160520" y="4027169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Simplify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1556384"/>
            <a:ext cx="27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 =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a’b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9400" y="1561827"/>
            <a:ext cx="190294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810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39719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694917" cy="51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62439"/>
            <a:ext cx="48006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" y="2350408"/>
            <a:ext cx="3971925" cy="416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2462439"/>
            <a:ext cx="4800600" cy="416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0200" y="1849210"/>
            <a:ext cx="3581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8BC-93D7-4A10-8890-36DA3E066E8A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5048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181225"/>
            <a:ext cx="3990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1725"/>
            <a:ext cx="4857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5754"/>
            <a:ext cx="2447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2061482"/>
            <a:ext cx="4038600" cy="449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7650" y="2366282"/>
            <a:ext cx="4857750" cy="449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1762125"/>
            <a:ext cx="2447925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43ED-089D-4F7A-87D3-17D0D732C3C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57668"/>
              </p:ext>
            </p:extLst>
          </p:nvPr>
        </p:nvGraphicFramePr>
        <p:xfrm>
          <a:off x="152400" y="21336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AC93-30BA-4AE8-8C8C-E6CEE30A3B5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714625"/>
            <a:ext cx="5467350" cy="353377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4133671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hai</a:t>
            </a:r>
            <a:r>
              <a:rPr lang="en-US" dirty="0"/>
              <a:t> ô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algn="just"/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4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2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E2E6-5121-4D71-BCCD-6A31D76A5083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140" y="2379307"/>
            <a:ext cx="5715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800" y="6096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b="1" dirty="0">
                <a:solidFill>
                  <a:srgbClr val="A4CA39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B’CE’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B’C’D’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AB’D’ 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ACDE’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736-58B8-4187-811C-3DBFB3AE757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0" y="2333625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3758"/>
              </p:ext>
            </p:extLst>
          </p:nvPr>
        </p:nvGraphicFramePr>
        <p:xfrm>
          <a:off x="152400" y="19812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229600" cy="533399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Phương pháp khác</a:t>
            </a:r>
            <a:endParaRPr lang="en-US" b="1" dirty="0"/>
          </a:p>
        </p:txBody>
      </p:sp>
      <p:pic>
        <p:nvPicPr>
          <p:cNvPr id="7232" name="Picture 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1" y="2895600"/>
            <a:ext cx="689396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AC93-30BA-4AE8-8C8C-E6CEE30A3B5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5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454" y="2590800"/>
            <a:ext cx="787014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E2E6-5121-4D71-BCCD-6A31D76A5083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8607"/>
              </p:ext>
            </p:extLst>
          </p:nvPr>
        </p:nvGraphicFramePr>
        <p:xfrm>
          <a:off x="152400" y="16002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02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6760" y="2133600"/>
            <a:ext cx="799384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736-58B8-4187-811C-3DBFB3AE757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6096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b="1" dirty="0">
                <a:solidFill>
                  <a:srgbClr val="A4CA39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B’CE’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B’C’D’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AB’D’ 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ACDE’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Maxterm </a:t>
            </a:r>
            <a:br>
              <a:rPr lang="en-US" dirty="0"/>
            </a:br>
            <a:r>
              <a:rPr lang="en-US" dirty="0"/>
              <a:t>(Product of 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1371600"/>
            <a:ext cx="8229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Khoanh</a:t>
            </a:r>
            <a:r>
              <a:rPr lang="en-US" b="1" dirty="0"/>
              <a:t> </a:t>
            </a:r>
            <a:r>
              <a:rPr lang="en-US" b="1" dirty="0" err="1"/>
              <a:t>tròn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0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err="1"/>
              <a:t>trị</a:t>
            </a:r>
            <a:r>
              <a:rPr lang="en-US" b="1"/>
              <a:t> 1</a:t>
            </a:r>
          </a:p>
          <a:p>
            <a:endParaRPr lang="en-US" b="1"/>
          </a:p>
          <a:p>
            <a:pPr marL="0" indent="0">
              <a:buNone/>
            </a:pPr>
            <a:r>
              <a:rPr lang="en-US"/>
              <a:t>     Ví dụ:   </a:t>
            </a:r>
            <a:r>
              <a:rPr lang="en-US" b="1"/>
              <a:t>f</a:t>
            </a:r>
            <a:r>
              <a:rPr lang="en-US"/>
              <a:t> </a:t>
            </a:r>
            <a:r>
              <a:rPr lang="en-US" b="1"/>
              <a:t>= x’z’ + wyz + w’y’z’ + x’y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86375" y="2743200"/>
            <a:ext cx="33242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590800"/>
            <a:ext cx="81248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4343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343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5105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9929" y="5791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5791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73829" y="4359729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59729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6357" y="3701143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2667000"/>
            <a:ext cx="3810000" cy="391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7200" y="2650671"/>
            <a:ext cx="4539343" cy="391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0119-6729-4995-9FF4-A8AAB4165CE0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620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N1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ABC = 001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ABC = 110</a:t>
            </a:r>
          </a:p>
          <a:p>
            <a:r>
              <a:rPr lang="en-US" dirty="0" err="1"/>
              <a:t>Câu hỏi : F cho ra giá trị gì trong trường hợp ABC = 001 </a:t>
            </a:r>
            <a:r>
              <a:rPr lang="en-US" err="1"/>
              <a:t>và </a:t>
            </a:r>
            <a:r>
              <a:rPr lang="en-US"/>
              <a:t>ABC </a:t>
            </a:r>
            <a:r>
              <a:rPr lang="en-US" dirty="0"/>
              <a:t>= 110 ?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</a:t>
            </a:r>
            <a:r>
              <a:rPr lang="en-US" sz="2800" dirty="0">
                <a:solidFill>
                  <a:srgbClr val="FF0000"/>
                </a:solidFill>
              </a:rPr>
              <a:t>We don’t care!!!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03000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6660-CEF3-4177-8FEB-189EF427326F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N2?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598003"/>
            <a:ext cx="541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F(0,0,1) = 0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F(1,1,0)=0,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72000" y="4191000"/>
            <a:ext cx="3859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A’C’(B’ + B) + (A’ + A)BC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72000" y="4673600"/>
            <a:ext cx="2344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A’C’·1 + 1·BC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0" y="5130800"/>
            <a:ext cx="180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 + BC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52800" y="3766066"/>
            <a:ext cx="566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F(A,B,C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A’B’C’ + A’BC’ + A’BC + ABC 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23998"/>
              </p:ext>
            </p:extLst>
          </p:nvPr>
        </p:nvGraphicFramePr>
        <p:xfrm>
          <a:off x="381000" y="2895600"/>
          <a:ext cx="201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3" imgW="2029968" imgH="2270760" progId="Word.Document.8">
                  <p:embed/>
                </p:oleObj>
              </mc:Choice>
              <mc:Fallback>
                <p:oleObj name="Document" r:id="rId3" imgW="2029968" imgH="2270760" progId="Word.Document.8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20193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2133600" y="3403600"/>
            <a:ext cx="203200" cy="12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133600" y="4546600"/>
            <a:ext cx="203200" cy="12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286000" y="3251200"/>
            <a:ext cx="312738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84" charset="2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78062" y="4451351"/>
            <a:ext cx="312738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84" charset="2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D96-402D-4A8C-987B-EBFE11B9B899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/>
      <p:bldP spid="15" grpId="0" animBg="1"/>
      <p:bldP spid="16" grpId="0" animBg="1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err="1"/>
              <a:t>giả</a:t>
            </a:r>
            <a:r>
              <a:rPr lang="en-US"/>
              <a:t> sử F(0,0,1)=</a:t>
            </a:r>
            <a:r>
              <a:rPr lang="en-US">
                <a:solidFill>
                  <a:srgbClr val="FF0000"/>
                </a:solidFill>
              </a:rPr>
              <a:t>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F(1,1,0)=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5486400"/>
            <a:ext cx="8001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F(A,B,C) = A’C’ + BC,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 phí ít hơn (tốt hơn)?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3390"/>
              </p:ext>
            </p:extLst>
          </p:nvPr>
        </p:nvGraphicFramePr>
        <p:xfrm>
          <a:off x="342900" y="2635310"/>
          <a:ext cx="201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3" imgW="2029968" imgH="2270760" progId="Word.Document.8">
                  <p:embed/>
                </p:oleObj>
              </mc:Choice>
              <mc:Fallback>
                <p:oleObj name="Document" r:id="rId3" imgW="2029968" imgH="2270760" progId="Word.Document.8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635310"/>
                        <a:ext cx="20193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07531" y="2133600"/>
            <a:ext cx="6536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F(A,B,C) = A’B’C’ + A’B’C + A’BC’ + A’BC + ABC’ + ABC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521931" y="2901950"/>
            <a:ext cx="3043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 ·1 + A’B ·1 + AB ·1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21931" y="2517775"/>
            <a:ext cx="4848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A’B’(C’ + C) + A’B(C’ + C) + AB(C’ + C) 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521931" y="3286125"/>
            <a:ext cx="2211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 + A’B + AB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521931" y="3671888"/>
            <a:ext cx="28834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A’B’ + A’B + A’B + AB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521931" y="4056063"/>
            <a:ext cx="2818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A’(B’ + B) + (A’ + A)B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521931" y="4440238"/>
            <a:ext cx="15559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A’·1 + 1·B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521931" y="4826000"/>
            <a:ext cx="1110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A’ + 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105025" y="4192648"/>
            <a:ext cx="460375" cy="366712"/>
            <a:chOff x="1672" y="3061"/>
            <a:chExt cx="290" cy="231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2130425" y="3024248"/>
            <a:ext cx="460375" cy="366712"/>
            <a:chOff x="1672" y="3061"/>
            <a:chExt cx="290" cy="231"/>
          </a:xfrm>
        </p:grpSpPr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8E3C-1EBD-418A-86FD-323126E67B62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066800"/>
            <a:ext cx="8458200" cy="1669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 cả các ô 1 phải được khoanh tròn, nhưng với ô có giá trị X thì tùy chọn, các ô này chỉ được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xem xét là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nếu đơn giản biểu thức theo dạng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SOP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hoặc xem xét là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nếu đơn giản biểu thức theo dạng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25" y="2888343"/>
            <a:ext cx="8043313" cy="389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05600" y="2812143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62D2-CB3E-49ED-A099-AA4257968FD1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M. </a:t>
            </a:r>
            <a:r>
              <a:rPr lang="en-US" dirty="0" err="1"/>
              <a:t>Karnaugh</a:t>
            </a:r>
            <a:r>
              <a:rPr lang="en-US" dirty="0"/>
              <a:t>, “The Map Method for Synthesis of combinatorial Logic Circuits”, </a:t>
            </a:r>
            <a:r>
              <a:rPr lang="en-US" sz="2400" dirty="0"/>
              <a:t>Transactions of the American  Institute of Electrical Engineers, Communications and  Electronics, Vol. 72, pp. 593-599, November 1953.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DA5-679D-4F75-A7AE-EDA0700F9F3B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4,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, 3 </a:t>
            </a:r>
            <a:r>
              <a:rPr lang="en-US" dirty="0" err="1"/>
              <a:t>biến</a:t>
            </a:r>
            <a:r>
              <a:rPr lang="en-US" dirty="0"/>
              <a:t>, 4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9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9211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Boolean</a:t>
            </a:r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0" y="1981200"/>
            <a:ext cx="619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1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Boolean</a:t>
            </a:r>
          </a:p>
          <a:p>
            <a:pPr lvl="1"/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2BCAD-DAF1-44F5-A84F-67D996CF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4171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b="1" dirty="0" err="1"/>
              <a:t>Bìa</a:t>
            </a:r>
            <a:r>
              <a:rPr lang="en-US" sz="2600" b="1" dirty="0"/>
              <a:t> </a:t>
            </a:r>
            <a:r>
              <a:rPr lang="en-US" sz="2600" b="1" dirty="0" err="1"/>
              <a:t>Karnaugh</a:t>
            </a:r>
            <a:r>
              <a:rPr lang="en-US" sz="2600" b="1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i="1" dirty="0" err="1"/>
              <a:t>biểu</a:t>
            </a:r>
            <a:r>
              <a:rPr lang="en-US" sz="2600" i="1" dirty="0"/>
              <a:t> </a:t>
            </a:r>
            <a:r>
              <a:rPr lang="en-US" sz="2600" i="1" dirty="0" err="1"/>
              <a:t>diễn</a:t>
            </a:r>
            <a:r>
              <a:rPr lang="en-US" sz="2600" i="1" dirty="0"/>
              <a:t> </a:t>
            </a:r>
            <a:r>
              <a:rPr lang="en-US" sz="2600" i="1" dirty="0" err="1"/>
              <a:t>của</a:t>
            </a:r>
            <a:r>
              <a:rPr lang="en-US" sz="2600" i="1" dirty="0"/>
              <a:t> </a:t>
            </a:r>
            <a:r>
              <a:rPr lang="en-US" sz="2600" i="1" dirty="0" err="1"/>
              <a:t>bảng</a:t>
            </a:r>
            <a:r>
              <a:rPr lang="en-US" sz="2600" i="1" dirty="0"/>
              <a:t> </a:t>
            </a:r>
            <a:r>
              <a:rPr lang="en-US" sz="2600" i="1" dirty="0" err="1"/>
              <a:t>sự</a:t>
            </a:r>
            <a:r>
              <a:rPr lang="en-US" sz="2600" i="1" dirty="0"/>
              <a:t> </a:t>
            </a:r>
            <a:r>
              <a:rPr lang="en-US" sz="2600" i="1" dirty="0" err="1"/>
              <a:t>thật</a:t>
            </a:r>
            <a:r>
              <a:rPr lang="en-US" sz="2600" i="1" dirty="0"/>
              <a:t> </a:t>
            </a:r>
            <a:r>
              <a:rPr lang="en-US" sz="2600" dirty="0" err="1"/>
              <a:t>dưới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ô (matrix of squares/cells)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ô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(</a:t>
            </a:r>
            <a:r>
              <a:rPr lang="en-US" sz="2600" dirty="0" err="1"/>
              <a:t>Minterm</a:t>
            </a:r>
            <a:r>
              <a:rPr lang="en-US" sz="2600" dirty="0"/>
              <a:t>) hay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(Maxterm).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n </a:t>
            </a:r>
            <a:r>
              <a:rPr lang="en-US" sz="2600" b="1" dirty="0" err="1"/>
              <a:t>biến</a:t>
            </a:r>
            <a:r>
              <a:rPr lang="en-US" sz="2600" b="1" dirty="0"/>
              <a:t> (literal)</a:t>
            </a:r>
            <a:r>
              <a:rPr lang="en-US" sz="2600" dirty="0"/>
              <a:t>, </a:t>
            </a:r>
            <a:r>
              <a:rPr lang="en-US" sz="2600" dirty="0" err="1"/>
              <a:t>chúng</a:t>
            </a:r>
            <a:r>
              <a:rPr lang="en-US" sz="2600" dirty="0"/>
              <a:t> ta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thật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2</a:t>
            </a:r>
            <a:r>
              <a:rPr lang="en-US" sz="2600" b="1" baseline="30000" dirty="0"/>
              <a:t>n</a:t>
            </a:r>
            <a:r>
              <a:rPr lang="en-US" sz="2600" baseline="30000" dirty="0"/>
              <a:t> </a:t>
            </a:r>
            <a:r>
              <a:rPr lang="en-US" sz="2600" dirty="0" err="1"/>
              <a:t>hàng</a:t>
            </a:r>
            <a:r>
              <a:rPr lang="en-US" sz="2600" dirty="0"/>
              <a:t>,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2</a:t>
            </a:r>
            <a:r>
              <a:rPr lang="en-US" sz="2600" b="1" baseline="30000" dirty="0"/>
              <a:t>n </a:t>
            </a:r>
            <a:r>
              <a:rPr lang="en-US" sz="2600" dirty="0"/>
              <a:t>ô (cell).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logic, </a:t>
            </a:r>
            <a:r>
              <a:rPr lang="en-US" sz="2600" i="1" dirty="0" err="1"/>
              <a:t>một</a:t>
            </a:r>
            <a:r>
              <a:rPr lang="en-US" sz="2600" dirty="0"/>
              <a:t> </a:t>
            </a:r>
            <a:r>
              <a:rPr lang="en-US" sz="2600" i="1" dirty="0" err="1"/>
              <a:t>giá</a:t>
            </a:r>
            <a:r>
              <a:rPr lang="en-US" sz="2600" i="1" dirty="0"/>
              <a:t> </a:t>
            </a:r>
            <a:r>
              <a:rPr lang="en-US" sz="2600" i="1" dirty="0" err="1"/>
              <a:t>trị</a:t>
            </a:r>
            <a:r>
              <a:rPr lang="en-US" sz="2600" i="1" dirty="0"/>
              <a:t> </a:t>
            </a:r>
            <a:r>
              <a:rPr lang="en-US" sz="2600" i="1" dirty="0" err="1"/>
              <a:t>ngõ</a:t>
            </a:r>
            <a:r>
              <a:rPr lang="en-US" sz="2600" i="1" dirty="0"/>
              <a:t> </a:t>
            </a:r>
            <a:r>
              <a:rPr lang="en-US" sz="2600" i="1" dirty="0" err="1"/>
              <a:t>ra</a:t>
            </a:r>
            <a:r>
              <a:rPr lang="en-US" sz="2600" i="1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thật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i="1" dirty="0" err="1"/>
              <a:t>một</a:t>
            </a:r>
            <a:r>
              <a:rPr lang="en-US" sz="2600" i="1" dirty="0"/>
              <a:t> ô (cell)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824536"/>
          </a:xfrm>
        </p:spPr>
        <p:txBody>
          <a:bodyPr/>
          <a:lstStyle/>
          <a:p>
            <a:r>
              <a:rPr lang="en-US" sz="2200" dirty="0" err="1"/>
              <a:t>Bước</a:t>
            </a:r>
            <a:r>
              <a:rPr lang="en-US" sz="2200" dirty="0"/>
              <a:t> 1: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bìa</a:t>
            </a:r>
            <a:r>
              <a:rPr lang="en-US" sz="2200" dirty="0"/>
              <a:t> </a:t>
            </a:r>
            <a:r>
              <a:rPr lang="en-US" sz="2200" dirty="0" err="1"/>
              <a:t>Karnaugh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2</a:t>
            </a:r>
            <a:r>
              <a:rPr lang="en-US" sz="2200" baseline="30000" dirty="0"/>
              <a:t>n</a:t>
            </a:r>
            <a:r>
              <a:rPr lang="en-US" sz="2200" dirty="0"/>
              <a:t> ô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logic </a:t>
            </a:r>
            <a:r>
              <a:rPr lang="en-US" sz="2200" dirty="0" err="1"/>
              <a:t>có</a:t>
            </a:r>
            <a:r>
              <a:rPr lang="en-US" sz="2200" dirty="0"/>
              <a:t> n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endParaRPr lang="en-US" sz="2200" dirty="0"/>
          </a:p>
          <a:p>
            <a:r>
              <a:rPr lang="en-US" sz="2200" dirty="0" err="1"/>
              <a:t>Bước</a:t>
            </a:r>
            <a:r>
              <a:rPr lang="en-US" sz="2200" dirty="0"/>
              <a:t> 2: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bìa</a:t>
            </a:r>
            <a:r>
              <a:rPr lang="en-US" sz="2200" dirty="0"/>
              <a:t> </a:t>
            </a:r>
            <a:r>
              <a:rPr lang="en-US" sz="2200" dirty="0" err="1"/>
              <a:t>Karnaugh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2 ô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bit.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ô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.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ý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.</a:t>
            </a:r>
          </a:p>
          <a:p>
            <a:r>
              <a:rPr lang="en-US" sz="2200" dirty="0" err="1"/>
              <a:t>Bước</a:t>
            </a:r>
            <a:r>
              <a:rPr lang="en-US" sz="2200" dirty="0"/>
              <a:t> 3: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b="1" dirty="0" err="1"/>
              <a:t>Các</a:t>
            </a:r>
            <a:r>
              <a:rPr lang="en-US" sz="2000" b="1" dirty="0"/>
              <a:t> ô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xem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liền</a:t>
            </a:r>
            <a:r>
              <a:rPr lang="en-US" sz="2000" b="1" dirty="0"/>
              <a:t> </a:t>
            </a:r>
            <a:r>
              <a:rPr lang="en-US" sz="2000" b="1" dirty="0" err="1"/>
              <a:t>kề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khi</a:t>
            </a:r>
            <a:r>
              <a:rPr lang="en-US" sz="2000" b="1" dirty="0"/>
              <a:t> </a:t>
            </a:r>
            <a:r>
              <a:rPr lang="en-US" sz="2000" b="1" dirty="0" err="1"/>
              <a:t>ngõ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nó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1 bit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Minterm</a:t>
            </a:r>
            <a:r>
              <a:rPr lang="en-US" sz="1600" dirty="0"/>
              <a:t>: </a:t>
            </a: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ô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“1”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Maxterm: </a:t>
            </a: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ô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“0”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</a:t>
            </a:r>
            <a:r>
              <a:rPr lang="en-US" sz="2000" i="1" baseline="30000" dirty="0"/>
              <a:t>i</a:t>
            </a:r>
            <a:r>
              <a:rPr lang="en-US" sz="2000" dirty="0"/>
              <a:t> ô (32, 16, 8, 4, 2, 1 ô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5, 4, 3, 2, 1, 0)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ô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“1”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bìa</a:t>
            </a:r>
            <a:r>
              <a:rPr lang="en-US" sz="2000" dirty="0"/>
              <a:t> </a:t>
            </a:r>
            <a:r>
              <a:rPr lang="en-US" sz="2000" dirty="0" err="1"/>
              <a:t>Karnaugh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Minterm</a:t>
            </a:r>
            <a:r>
              <a:rPr lang="en-US" sz="2000" dirty="0"/>
              <a:t>),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“0”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bìa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Maxterm)</a:t>
            </a:r>
          </a:p>
        </p:txBody>
      </p:sp>
    </p:spTree>
    <p:extLst>
      <p:ext uri="{BB962C8B-B14F-4D97-AF65-F5344CB8AC3E}">
        <p14:creationId xmlns:p14="http://schemas.microsoft.com/office/powerpoint/2010/main" val="13444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824536"/>
          </a:xfrm>
        </p:spPr>
        <p:txBody>
          <a:bodyPr/>
          <a:lstStyle/>
          <a:p>
            <a:r>
              <a:rPr lang="en-US" sz="2200" dirty="0" err="1"/>
              <a:t>Bước</a:t>
            </a:r>
            <a:r>
              <a:rPr lang="en-US" sz="2200" dirty="0"/>
              <a:t> 4: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</a:t>
            </a:r>
            <a:r>
              <a:rPr lang="en-US" sz="2000" i="1" baseline="30000" dirty="0"/>
              <a:t>n</a:t>
            </a:r>
            <a:r>
              <a:rPr lang="en-US" sz="2000" dirty="0"/>
              <a:t> ô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term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Minterm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Maxterm)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term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term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3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Minterm</a:t>
            </a:r>
            <a:r>
              <a:rPr lang="en-US" sz="1800" dirty="0"/>
              <a:t>: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“1”,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“0”.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3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Maxterm: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“0”,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“1”.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49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95700"/>
            <a:ext cx="106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27051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05400"/>
            <a:ext cx="4238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8382000" y="50292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" y="53340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6" idx="5"/>
            <a:endCxn id="14" idx="3"/>
          </p:cNvCxnSpPr>
          <p:nvPr/>
        </p:nvCxnSpPr>
        <p:spPr>
          <a:xfrm rot="5400000" flipH="1" flipV="1">
            <a:off x="4495800" y="1890011"/>
            <a:ext cx="304800" cy="7623830"/>
          </a:xfrm>
          <a:prstGeom prst="curvedConnector3">
            <a:avLst>
              <a:gd name="adj1" fmla="val -104289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19200"/>
            <a:ext cx="6667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9314-C49E-4D3C-97DF-9DD90E660A53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762125"/>
            <a:ext cx="1209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39" y="1338263"/>
            <a:ext cx="2563461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02210"/>
            <a:ext cx="3790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613400"/>
            <a:ext cx="381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01" y="5651500"/>
            <a:ext cx="268561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79" y="6076950"/>
            <a:ext cx="1922821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2057" y="136366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5588913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(chưa tối ưu)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6027063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(tối ưu)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31594" y="48768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(đại số)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38312"/>
            <a:ext cx="1876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0FE-A6F9-41D6-83D5-CED9CD7A90E2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1876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2369934"/>
            <a:ext cx="2731770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369934"/>
            <a:ext cx="2731771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343400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7053" y="4064913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4200" y="4114800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4876800"/>
            <a:ext cx="8168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bìa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B70A-432F-42E6-A65F-400D465F326A}" type="datetime1">
              <a:rPr kumimoji="1" lang="en-US" altLang="ja-JP" smtClean="0"/>
              <a:t>10/27/2023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15559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7067</TotalTime>
  <Words>1724</Words>
  <Application>Microsoft Office PowerPoint</Application>
  <PresentationFormat>On-screen Show (4:3)</PresentationFormat>
  <Paragraphs>257</Paragraphs>
  <Slides>33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dsp</vt:lpstr>
      <vt:lpstr>NHẬP MÔN MẠCH SỐ</vt:lpstr>
      <vt:lpstr>Nội dung</vt:lpstr>
      <vt:lpstr>Bìa Karnaugh</vt:lpstr>
      <vt:lpstr>Bìa Karnaugh</vt:lpstr>
      <vt:lpstr>Phương pháp rút gọn bìa Karnaugh</vt:lpstr>
      <vt:lpstr>Phương pháp rút gọn bìa Karnaugh</vt:lpstr>
      <vt:lpstr>Bìa Karnaugh 2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4 biến</vt:lpstr>
      <vt:lpstr>Bìa Karnaugh 4 biến</vt:lpstr>
      <vt:lpstr>Bìa Karnaugh 4 biến</vt:lpstr>
      <vt:lpstr>Bìa Karnaugh 5 biến</vt:lpstr>
      <vt:lpstr>Bìa Karnaugh 5 biến</vt:lpstr>
      <vt:lpstr>Bìa Karnaugh 5 biến</vt:lpstr>
      <vt:lpstr>Bìa Karnaugh 5 biến</vt:lpstr>
      <vt:lpstr>Bìa Karnaugh 5 biến</vt:lpstr>
      <vt:lpstr>Bìa Karnaugh 5 biến</vt:lpstr>
      <vt:lpstr>Đơn giản biểu thức theo Maxterm  (Product of Sum)</vt:lpstr>
      <vt:lpstr>Biểu thức mang giá trị tùy định</vt:lpstr>
      <vt:lpstr>Biểu thức mang giá trị tùy định</vt:lpstr>
      <vt:lpstr>Biểu thức mang giá trị tùy định</vt:lpstr>
      <vt:lpstr>Biểu thức mang giá trị tùy định</vt:lpstr>
      <vt:lpstr>Tóm tắt nội dung chương học</vt:lpstr>
      <vt:lpstr>Thảo luận?</vt:lpstr>
      <vt:lpstr>Kiểm tra 15’</vt:lpstr>
      <vt:lpstr>Kiểm tra 15’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Toàn Trần Khánh</cp:lastModifiedBy>
  <cp:revision>568</cp:revision>
  <dcterms:created xsi:type="dcterms:W3CDTF">2013-02-24T12:47:21Z</dcterms:created>
  <dcterms:modified xsi:type="dcterms:W3CDTF">2023-10-27T02:44:12Z</dcterms:modified>
</cp:coreProperties>
</file>