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BA5625-F2D2-4878-82F5-BD236F45FA58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6229B-F698-47F3-A1F2-C047D7A84C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61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802.11: tốc độ &lt;= 1 Mb/s</a:t>
            </a:r>
          </a:p>
          <a:p>
            <a:r>
              <a:rPr lang="en-US" smtClean="0"/>
              <a:t>802.11b: tốc độ &lt;= 11 Mb/s</a:t>
            </a:r>
          </a:p>
          <a:p>
            <a:r>
              <a:rPr lang="en-US" smtClean="0"/>
              <a:t>802.11a/g: tốc độ &lt;= 54 Mb/s</a:t>
            </a:r>
          </a:p>
          <a:p>
            <a:r>
              <a:rPr lang="en-US" smtClean="0"/>
              <a:t>802.11n: tốc độ &lt;= 100 Mb/s</a:t>
            </a:r>
          </a:p>
          <a:p>
            <a:endParaRPr lang="vi-VN" smtClean="0"/>
          </a:p>
          <a:p>
            <a:endParaRPr lang="vi-VN" smtClean="0"/>
          </a:p>
        </p:txBody>
      </p:sp>
      <p:sp>
        <p:nvSpPr>
          <p:cNvPr id="249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95479E-FA9B-4398-A3E2-81C15C641460}" type="slidenum">
              <a:rPr lang="en-US" smtClean="0">
                <a:latin typeface="Arial" charset="0"/>
              </a:rPr>
              <a:pPr eaLnBrk="1" hangingPunct="1"/>
              <a:t>13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6661BD0-A92F-44FC-B208-5AEBF34CCCD4}" type="slidenum">
              <a:rPr lang="en-US" smtClean="0">
                <a:latin typeface="Arial" charset="0"/>
              </a:rPr>
              <a:pPr eaLnBrk="1" hangingPunct="1"/>
              <a:t>16</a:t>
            </a:fld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159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33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26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9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769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844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636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13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236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411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177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76F77-514D-4311-8120-281B3456FEE9}" type="datetimeFigureOut">
              <a:rPr lang="en-US" smtClean="0"/>
              <a:pPr/>
              <a:t>12/13/2011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5A58-B46B-49A9-991F-D8C176BA7C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484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BÀI </a:t>
            </a:r>
            <a:r>
              <a:rPr lang="en-US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GIẢNG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/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MÔN: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b="1">
                <a:latin typeface="Arial" charset="0"/>
              </a:rPr>
              <a:t>MẠNG MÁY TÍNH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85918" y="4143380"/>
            <a:ext cx="5986482" cy="149542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soạn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Bá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 smtClean="0"/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 </a:t>
            </a:r>
            <a:r>
              <a:rPr lang="en-US" dirty="0" err="1" smtClean="0"/>
              <a:t>Vũ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Dũng</a:t>
            </a:r>
            <a:endParaRPr lang="en-US" dirty="0" smtClean="0"/>
          </a:p>
          <a:p>
            <a:r>
              <a:rPr lang="en-US" dirty="0" smtClean="0"/>
              <a:t>dungvt@uit.edu.vn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5204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MANs (Metropolitan Area Networks)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7772400" cy="1716088"/>
          </a:xfrm>
        </p:spPr>
        <p:txBody>
          <a:bodyPr/>
          <a:lstStyle/>
          <a:p>
            <a:pPr eaLnBrk="1" hangingPunct="1"/>
            <a:r>
              <a:rPr lang="en-US" sz="2800" smtClean="0"/>
              <a:t>Có kích thước vùng địa lý lớn hơn LAN</a:t>
            </a:r>
          </a:p>
          <a:p>
            <a:pPr eaLnBrk="1" hangingPunct="1"/>
            <a:r>
              <a:rPr lang="en-US" sz="2800" smtClean="0"/>
              <a:t>Do một tổ chức quản lý</a:t>
            </a:r>
          </a:p>
          <a:p>
            <a:pPr eaLnBrk="1" hangingPunct="1"/>
            <a:r>
              <a:rPr lang="en-US" sz="2800" smtClean="0"/>
              <a:t>Thường dùng cáp đồng trục hoặc cáp quang</a:t>
            </a:r>
          </a:p>
          <a:p>
            <a:pPr lvl="1" eaLnBrk="1" hangingPunct="1"/>
            <a:endParaRPr lang="en-US" sz="180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132ADB-B1A6-499C-A747-FEAE8D8AF2BD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8643"/>
          <a:stretch>
            <a:fillRect/>
          </a:stretch>
        </p:blipFill>
        <p:spPr bwMode="auto">
          <a:xfrm>
            <a:off x="4800600" y="3533775"/>
            <a:ext cx="38100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2838"/>
            <a:ext cx="4162425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2877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WANs (Wide Area Networks)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Là sự kết nối nhiều LAN</a:t>
            </a:r>
          </a:p>
          <a:p>
            <a:pPr eaLnBrk="1" hangingPunct="1"/>
            <a:r>
              <a:rPr lang="en-US" smtClean="0"/>
              <a:t>Không có giới hạn về địa lý</a:t>
            </a:r>
          </a:p>
          <a:p>
            <a:pPr eaLnBrk="1" hangingPunct="1"/>
            <a:r>
              <a:rPr lang="en-US" smtClean="0"/>
              <a:t>Tốc độ truyền dữ liệu thấp</a:t>
            </a:r>
          </a:p>
          <a:p>
            <a:pPr eaLnBrk="1" hangingPunct="1"/>
            <a:r>
              <a:rPr lang="en-US" smtClean="0"/>
              <a:t>Do nhiều tổ chức quản lý</a:t>
            </a:r>
          </a:p>
          <a:p>
            <a:pPr eaLnBrk="1" hangingPunct="1"/>
            <a:r>
              <a:rPr lang="en-US" smtClean="0"/>
              <a:t>Sử dụng các kỹ thuật Modem, ISDN, DSL, Frame Relay, ATM 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7E56B-B239-44FD-9068-7F317391A598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504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WANs (Wide Area Networks)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B5888F-7598-46FA-8147-0A312552553B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2390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862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438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Mạng không dây (Wireless Networking)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17713"/>
            <a:ext cx="7964488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Do tổ chức IEEE xây dựng và được tổ chức Wi-fi Alliance đưa vào sử dụng trên toàn thế giới.</a:t>
            </a:r>
          </a:p>
          <a:p>
            <a:pPr eaLnBrk="1" hangingPunct="1"/>
            <a:r>
              <a:rPr lang="en-US" sz="2800" smtClean="0"/>
              <a:t>Có các tiêu chuẩn: chuẩn 802.11a, chuẩn 802.11b, chuẩn 802.11g (sử dụng phổ biến ở thị trường Việt Nam), chuẩn 802.11n (mới có).</a:t>
            </a:r>
          </a:p>
          <a:p>
            <a:pPr eaLnBrk="1" hangingPunct="1"/>
            <a:r>
              <a:rPr lang="en-US" sz="2800" smtClean="0"/>
              <a:t>Thiết bị cho mạng không dây gồm 2 loại: card mạng không dây và bộ tiếp sóng/điểm truy cập (Access Point - AP).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16960-29F5-4A2A-B173-44CA57DB256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32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Mạng không dây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CB732-4B0C-4F0C-9C3D-DE10A9A6D7F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6400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47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Internet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17713"/>
            <a:ext cx="3048000" cy="4078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Một hệ thống mạng của các máy tính được kết nối với nhau qua hệ thống viễn thông trên phạm vi toàn thế giới để trao đổi thông tin.</a:t>
            </a:r>
            <a:endParaRPr lang="en-US" sz="2400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FCA303-730D-4089-B75C-FC39E58AEAC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4953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0748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AutoShape 4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  <a:prstGeom prst="roundRect">
            <a:avLst>
              <a:gd name="adj" fmla="val 21667"/>
            </a:avLst>
          </a:prstGeo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Mô hình OSI </a:t>
            </a:r>
            <a:br>
              <a:rPr lang="en-US" sz="400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(Open Systems Interconnection) </a:t>
            </a:r>
          </a:p>
        </p:txBody>
      </p:sp>
      <p:sp>
        <p:nvSpPr>
          <p:cNvPr id="20483" name="Text Box 5"/>
          <p:cNvSpPr>
            <a:spLocks noGrp="1" noChangeArrowheads="1"/>
          </p:cNvSpPr>
          <p:nvPr>
            <p:ph idx="1"/>
          </p:nvPr>
        </p:nvSpPr>
        <p:spPr>
          <a:xfrm>
            <a:off x="685800" y="2062163"/>
            <a:ext cx="4572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 smtClean="0"/>
              <a:t> Lý do hình thành: Sự gia tăng mạnh mẽ về số lượng và kích thước mạng dẫn đến hiện tượng bất tương thích giữa các mạng.</a:t>
            </a:r>
          </a:p>
          <a:p>
            <a:pPr eaLnBrk="1" hangingPunct="1">
              <a:lnSpc>
                <a:spcPct val="90000"/>
              </a:lnSpc>
            </a:pPr>
            <a:r>
              <a:rPr lang="en-US" sz="2300" smtClean="0"/>
              <a:t> Ưu điểm của mô hình OSI: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Giảm độ phức tạp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Chuẩn hóa các giao tiếp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Đảm bảo liên kết hoạt động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/>
              <a:t> Đơn giản việc dạy và học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78066-9FCC-4786-86DA-EF6D2EFEC85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057400"/>
            <a:ext cx="36576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4387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26AB65-6234-4096-BF3C-262BBAB95EA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1508" name="Picture 4" descr="dong goi du lie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7543800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209800" y="6172200"/>
            <a:ext cx="495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/>
              <a:t>Đóng gói dữ liệu trên mạng</a:t>
            </a:r>
          </a:p>
        </p:txBody>
      </p:sp>
    </p:spTree>
    <p:extLst>
      <p:ext uri="{BB962C8B-B14F-4D97-AF65-F5344CB8AC3E}">
        <p14:creationId xmlns="" xmlns:p14="http://schemas.microsoft.com/office/powerpoint/2010/main" val="69169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DFE01-BD2D-4494-AFF8-29276FEFEEC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22532" name="Picture 4" descr="os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9817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729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CD919-9083-4993-92A4-EDB441CB329C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23556" name="Picture 4" descr="untitled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2057400"/>
            <a:ext cx="5308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1575"/>
            <a:ext cx="3063875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540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GIỚI THIỆU MÔN HỌC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/>
            <a:r>
              <a:rPr lang="en-US" smtClean="0"/>
              <a:t>Mục đích của môn học</a:t>
            </a:r>
          </a:p>
          <a:p>
            <a:pPr lvl="1" eaLnBrk="1" hangingPunct="1"/>
            <a:r>
              <a:rPr lang="en-US" smtClean="0"/>
              <a:t>Kiến thức cơ bản về mạng máy tính</a:t>
            </a:r>
          </a:p>
          <a:p>
            <a:pPr lvl="1" eaLnBrk="1" hangingPunct="1"/>
            <a:r>
              <a:rPr lang="en-US" smtClean="0"/>
              <a:t>Mô hình tham khảo OSI</a:t>
            </a:r>
          </a:p>
          <a:p>
            <a:pPr lvl="1" eaLnBrk="1" hangingPunct="1"/>
            <a:r>
              <a:rPr lang="en-US" smtClean="0"/>
              <a:t>Mô hình TCP/IP</a:t>
            </a:r>
          </a:p>
          <a:p>
            <a:pPr eaLnBrk="1" hangingPunct="1"/>
            <a:r>
              <a:rPr lang="en-US" smtClean="0"/>
              <a:t>Thời lượng: 5 buổi học</a:t>
            </a:r>
          </a:p>
          <a:p>
            <a:pPr lvl="1" eaLnBrk="1" hangingPunct="1"/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99265-36CD-4232-8DFB-C251E291E3E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00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30C2C-CADC-4283-9B64-CD78C8624070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4114800" y="2362200"/>
            <a:ext cx="4114800" cy="3733800"/>
          </a:xfrm>
          <a:prstGeom prst="wedgeRectCallout">
            <a:avLst>
              <a:gd name="adj1" fmla="val -77352"/>
              <a:gd name="adj2" fmla="val 3001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100" b="1"/>
          </a:p>
          <a:p>
            <a:pPr lvl="1" eaLnBrk="0" hangingPunct="0"/>
            <a:r>
              <a:rPr lang="en-US" sz="2400" b="1"/>
              <a:t>Truyền dẫn nhị phân</a:t>
            </a:r>
            <a:r>
              <a:rPr lang="en-US" sz="2800"/>
              <a:t> 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Dây, đầu nối, điện áp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Tốc độ truyền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Phương tiện truyền dẫn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Chế độ truyền dẫn (simplex, half-duplex, full-duplex)</a:t>
            </a:r>
          </a:p>
          <a:p>
            <a:pPr algn="ctr" eaLnBrk="0" hangingPunct="0"/>
            <a:endParaRPr lang="en-US" sz="2600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1066800" y="5153025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52860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37E5A5-6709-4EA3-97F3-4F9B9F1260F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066800" y="4686300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  <p:sp>
        <p:nvSpPr>
          <p:cNvPr id="25606" name="AutoShape 11"/>
          <p:cNvSpPr>
            <a:spLocks noChangeArrowheads="1"/>
          </p:cNvSpPr>
          <p:nvPr/>
        </p:nvSpPr>
        <p:spPr bwMode="auto">
          <a:xfrm>
            <a:off x="4038600" y="2667000"/>
            <a:ext cx="4191000" cy="3657600"/>
          </a:xfrm>
          <a:prstGeom prst="wedgeRectCallout">
            <a:avLst>
              <a:gd name="adj1" fmla="val -80889"/>
              <a:gd name="adj2" fmla="val 877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3" eaLnBrk="0" hangingPunct="0">
              <a:buFont typeface="Arial" charset="0"/>
              <a:buChar char="•"/>
            </a:pPr>
            <a:endParaRPr lang="en-US" sz="2600" b="1"/>
          </a:p>
          <a:p>
            <a:pPr eaLnBrk="0" hangingPunct="0"/>
            <a:r>
              <a:rPr lang="en-US" sz="2600" b="1"/>
              <a:t>Điều khiển liên kết, truy xuất đường truyền</a:t>
            </a:r>
          </a:p>
          <a:p>
            <a:pPr eaLnBrk="0" hangingPunct="0">
              <a:buFontTx/>
              <a:buChar char="•"/>
            </a:pPr>
            <a:r>
              <a:rPr lang="en-US" sz="2600" b="1"/>
              <a:t> </a:t>
            </a:r>
            <a:r>
              <a:rPr lang="en-US" sz="2600"/>
              <a:t>Đóng Frame</a:t>
            </a:r>
          </a:p>
          <a:p>
            <a:pPr eaLnBrk="0" hangingPunct="0">
              <a:buFontTx/>
              <a:buChar char="•"/>
            </a:pPr>
            <a:r>
              <a:rPr lang="en-US" sz="2600"/>
              <a:t> Ghi địa chỉ vật lý</a:t>
            </a:r>
          </a:p>
          <a:p>
            <a:pPr eaLnBrk="0" hangingPunct="0">
              <a:buFontTx/>
              <a:buChar char="•"/>
            </a:pPr>
            <a:r>
              <a:rPr lang="en-US" sz="2600"/>
              <a:t> Điều khiển luồng</a:t>
            </a:r>
          </a:p>
          <a:p>
            <a:pPr eaLnBrk="0" hangingPunct="0">
              <a:buFontTx/>
              <a:buChar char="•"/>
            </a:pPr>
            <a:r>
              <a:rPr lang="en-US" sz="2600"/>
              <a:t> Kiểm soát lỗi, thông báo lỗi</a:t>
            </a:r>
          </a:p>
        </p:txBody>
      </p:sp>
    </p:spTree>
    <p:extLst>
      <p:ext uri="{BB962C8B-B14F-4D97-AF65-F5344CB8AC3E}">
        <p14:creationId xmlns="" xmlns:p14="http://schemas.microsoft.com/office/powerpoint/2010/main" val="10426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2E736-A3C0-488A-AA87-D0A7738699E2}" type="slidenum">
              <a:rPr lang="en-US"/>
              <a:pPr>
                <a:defRPr/>
              </a:pPr>
              <a:t>22</a:t>
            </a:fld>
            <a:endParaRPr lang="en-US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3962400"/>
          </a:xfrm>
          <a:prstGeom prst="wedgeRectCallout">
            <a:avLst>
              <a:gd name="adj1" fmla="val -74398"/>
              <a:gd name="adj2" fmla="val 26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2600" b="1"/>
          </a:p>
          <a:p>
            <a:pPr lvl="1" eaLnBrk="0" hangingPunct="0"/>
            <a:r>
              <a:rPr lang="en-US" sz="2600" b="1"/>
              <a:t>Địa chỉ mạng và xác định đường đi tốt nhất</a:t>
            </a:r>
            <a:endParaRPr lang="en-US" sz="2600"/>
          </a:p>
          <a:p>
            <a:pPr lvl="1" eaLnBrk="0" hangingPunct="0">
              <a:buFontTx/>
              <a:buChar char="•"/>
            </a:pPr>
            <a:r>
              <a:rPr lang="en-US" sz="2600"/>
              <a:t> Dịch vụ truyền thông tin cậy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Địa chỉ luận lý, topo mạng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Định tuyến (tìm đường đi) cho gói tin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1066800" y="4205288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978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C8B0D-0FA9-41F2-8EBF-ECDAF6FF9C7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3810000"/>
          </a:xfrm>
          <a:prstGeom prst="wedgeRectCallout">
            <a:avLst>
              <a:gd name="adj1" fmla="val -75069"/>
              <a:gd name="adj2" fmla="val -741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100" b="1" dirty="0"/>
          </a:p>
          <a:p>
            <a:pPr lvl="1" eaLnBrk="0" hangingPunct="0"/>
            <a:r>
              <a:rPr lang="en-US" sz="2600" b="1" dirty="0" err="1"/>
              <a:t>Kết</a:t>
            </a:r>
            <a:r>
              <a:rPr lang="en-US" sz="2600" b="1" dirty="0"/>
              <a:t> </a:t>
            </a:r>
            <a:r>
              <a:rPr lang="en-US" sz="2600" b="1" dirty="0" err="1"/>
              <a:t>nối</a:t>
            </a:r>
            <a:r>
              <a:rPr lang="en-US" sz="2600" b="1" dirty="0"/>
              <a:t> end-to-end</a:t>
            </a:r>
          </a:p>
          <a:p>
            <a:pPr lvl="1" eaLnBrk="0" hangingPunct="0">
              <a:buFontTx/>
              <a:buChar char="•"/>
            </a:pPr>
            <a:r>
              <a:rPr lang="en-US" sz="2600" dirty="0"/>
              <a:t> </a:t>
            </a:r>
            <a:r>
              <a:rPr lang="en-US" sz="2600" dirty="0" err="1" smtClean="0"/>
              <a:t>Kết</a:t>
            </a:r>
            <a:r>
              <a:rPr lang="en-US" sz="2600" dirty="0" smtClean="0"/>
              <a:t> </a:t>
            </a:r>
            <a:r>
              <a:rPr lang="en-US" sz="2600" dirty="0" err="1" smtClean="0"/>
              <a:t>nối</a:t>
            </a:r>
            <a:r>
              <a:rPr lang="en-US" sz="2600" dirty="0" smtClean="0"/>
              <a:t> </a:t>
            </a:r>
            <a:r>
              <a:rPr lang="en-US" sz="2600" dirty="0" err="1"/>
              <a:t>giữa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 smtClean="0"/>
              <a:t>tiến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endParaRPr lang="en-US" sz="2600" dirty="0"/>
          </a:p>
          <a:p>
            <a:pPr lvl="1" eaLnBrk="0" hangingPunct="0">
              <a:buFontTx/>
              <a:buChar char="•"/>
            </a:pPr>
            <a:r>
              <a:rPr lang="en-US" sz="2600" dirty="0"/>
              <a:t> </a:t>
            </a:r>
            <a:r>
              <a:rPr lang="en-US" sz="2600" dirty="0" err="1"/>
              <a:t>Vận</a:t>
            </a:r>
            <a:r>
              <a:rPr lang="en-US" sz="2600" dirty="0"/>
              <a:t> </a:t>
            </a:r>
            <a:r>
              <a:rPr lang="en-US" sz="2600" dirty="0" err="1"/>
              <a:t>chuyển</a:t>
            </a:r>
            <a:r>
              <a:rPr lang="en-US" sz="2600" dirty="0"/>
              <a:t> tin </a:t>
            </a:r>
            <a:r>
              <a:rPr lang="en-US" sz="2600" dirty="0" err="1"/>
              <a:t>cậy</a:t>
            </a:r>
            <a:endParaRPr lang="en-US" sz="2600" dirty="0"/>
          </a:p>
          <a:p>
            <a:pPr lvl="1" eaLnBrk="0" hangingPunct="0">
              <a:buFontTx/>
              <a:buChar char="•"/>
            </a:pP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lập</a:t>
            </a:r>
            <a:r>
              <a:rPr lang="en-US" sz="2600" dirty="0"/>
              <a:t>, </a:t>
            </a:r>
            <a:r>
              <a:rPr lang="en-US" sz="2600" dirty="0" err="1"/>
              <a:t>duy</a:t>
            </a:r>
            <a:r>
              <a:rPr lang="en-US" sz="2600" dirty="0"/>
              <a:t> </a:t>
            </a:r>
            <a:r>
              <a:rPr lang="en-US" sz="2600" dirty="0" err="1"/>
              <a:t>trì</a:t>
            </a:r>
            <a:r>
              <a:rPr lang="en-US" sz="2600" dirty="0"/>
              <a:t>, </a:t>
            </a:r>
            <a:r>
              <a:rPr lang="en-US" sz="2600" dirty="0" err="1"/>
              <a:t>kết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ảo</a:t>
            </a:r>
            <a:endParaRPr lang="en-US" sz="2600" dirty="0"/>
          </a:p>
          <a:p>
            <a:pPr lvl="1" eaLnBrk="0" hangingPunct="0">
              <a:buFontTx/>
              <a:buChar char="•"/>
            </a:pP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hiện</a:t>
            </a:r>
            <a:r>
              <a:rPr lang="en-US" sz="2600" dirty="0"/>
              <a:t> </a:t>
            </a:r>
            <a:r>
              <a:rPr lang="en-US" sz="2600" dirty="0" err="1"/>
              <a:t>lỗi</a:t>
            </a:r>
            <a:r>
              <a:rPr lang="en-US" sz="2600" dirty="0"/>
              <a:t>, </a:t>
            </a:r>
            <a:r>
              <a:rPr lang="en-US" sz="2600" dirty="0" err="1"/>
              <a:t>phục</a:t>
            </a:r>
            <a:r>
              <a:rPr lang="en-US" sz="2600" dirty="0"/>
              <a:t> </a:t>
            </a:r>
            <a:r>
              <a:rPr lang="en-US" sz="2600" dirty="0" err="1"/>
              <a:t>hồi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tin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điều</a:t>
            </a:r>
            <a:r>
              <a:rPr lang="en-US" sz="2600" dirty="0"/>
              <a:t> </a:t>
            </a:r>
            <a:r>
              <a:rPr lang="en-US" sz="2600" dirty="0" err="1"/>
              <a:t>khiển</a:t>
            </a:r>
            <a:r>
              <a:rPr lang="en-US" sz="2600" dirty="0"/>
              <a:t> </a:t>
            </a:r>
            <a:r>
              <a:rPr lang="en-US" sz="2600" dirty="0" err="1"/>
              <a:t>luồng</a:t>
            </a:r>
            <a:endParaRPr lang="en-US" sz="2600" dirty="0"/>
          </a:p>
          <a:p>
            <a:pPr algn="ctr" eaLnBrk="0" hangingPunct="0"/>
            <a:endParaRPr lang="en-US" sz="2600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066800" y="3733800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30171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C1137-C0B3-4EB0-B8D8-411B72060CA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1905000"/>
          </a:xfrm>
          <a:prstGeom prst="wedgeRectCallout">
            <a:avLst>
              <a:gd name="adj1" fmla="val -74718"/>
              <a:gd name="adj2" fmla="val 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 eaLnBrk="0" hangingPunct="0"/>
            <a:r>
              <a:rPr lang="en-US" sz="2600" b="1"/>
              <a:t>Truyền thông liên host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Thiết lập, quản lý và kết thúc các phiên giữa các ứng dụng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endParaRPr lang="en-US" sz="2600"/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066800" y="3262313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25492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CF6734-674A-4841-A333-77CA0E476C9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AutoShape 4"/>
          <p:cNvSpPr>
            <a:spLocks noChangeArrowheads="1"/>
          </p:cNvSpPr>
          <p:nvPr/>
        </p:nvSpPr>
        <p:spPr bwMode="auto">
          <a:xfrm>
            <a:off x="4114800" y="2362200"/>
            <a:ext cx="4495800" cy="2438400"/>
          </a:xfrm>
          <a:prstGeom prst="wedgeRectCallout">
            <a:avLst>
              <a:gd name="adj1" fmla="val -74398"/>
              <a:gd name="adj2" fmla="val -2219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endParaRPr lang="en-US" sz="500"/>
          </a:p>
          <a:p>
            <a:pPr lvl="1" eaLnBrk="0" hangingPunct="0"/>
            <a:r>
              <a:rPr lang="en-US" sz="2600" b="1"/>
              <a:t>Trình bày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Định dạng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Cấu trúc dữ liệu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Mã hóa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Nén dữ liệu</a:t>
            </a:r>
          </a:p>
          <a:p>
            <a:pPr algn="ctr" eaLnBrk="0" hangingPunct="0"/>
            <a:endParaRPr lang="en-US" sz="2600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1066800" y="2790825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180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247D8-B6C4-4E10-ABBF-B44A2B42976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AutoShape 4"/>
          <p:cNvSpPr>
            <a:spLocks noChangeArrowheads="1"/>
          </p:cNvSpPr>
          <p:nvPr/>
        </p:nvSpPr>
        <p:spPr bwMode="auto">
          <a:xfrm>
            <a:off x="4114800" y="2362200"/>
            <a:ext cx="4572000" cy="3733800"/>
          </a:xfrm>
          <a:prstGeom prst="wedgeRectCallout">
            <a:avLst>
              <a:gd name="adj1" fmla="val -74306"/>
              <a:gd name="adj2" fmla="val -4392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0" hangingPunct="0"/>
            <a:r>
              <a:rPr lang="en-US" sz="2400"/>
              <a:t> </a:t>
            </a:r>
            <a:endParaRPr lang="en-US" sz="2600"/>
          </a:p>
          <a:p>
            <a:pPr lvl="1" eaLnBrk="0" hangingPunct="0"/>
            <a:r>
              <a:rPr lang="en-US" sz="2600" b="1"/>
              <a:t>Các quá trình mạng của ứng dụng</a:t>
            </a:r>
            <a:endParaRPr lang="en-US" sz="2600"/>
          </a:p>
          <a:p>
            <a:pPr lvl="1" eaLnBrk="0" hangingPunct="0">
              <a:buFontTx/>
              <a:buChar char="•"/>
            </a:pPr>
            <a:r>
              <a:rPr lang="en-US" sz="2600"/>
              <a:t> Xác định giao diện giữa người sử dụng và môi trường OSI </a:t>
            </a:r>
          </a:p>
          <a:p>
            <a:pPr lvl="1" eaLnBrk="0" hangingPunct="0">
              <a:buFontTx/>
              <a:buChar char="•"/>
            </a:pPr>
            <a:r>
              <a:rPr lang="en-US" sz="2600"/>
              <a:t> Cung cấp các dịch vụ mạng cho các ứng dụng như email, truyền file…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1066800" y="2314575"/>
            <a:ext cx="2057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</p:spTree>
    <p:extLst>
      <p:ext uri="{BB962C8B-B14F-4D97-AF65-F5344CB8AC3E}">
        <p14:creationId xmlns="" xmlns:p14="http://schemas.microsoft.com/office/powerpoint/2010/main" val="10065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B2BFFF-B305-4889-83D3-C4FF83D4069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AutoShape 5"/>
          <p:cNvSpPr>
            <a:spLocks/>
          </p:cNvSpPr>
          <p:nvPr/>
        </p:nvSpPr>
        <p:spPr bwMode="auto">
          <a:xfrm>
            <a:off x="3276600" y="2362200"/>
            <a:ext cx="76200" cy="18288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vi-VN" b="1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066800" y="2286000"/>
            <a:ext cx="2057400" cy="1905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  <p:sp>
        <p:nvSpPr>
          <p:cNvPr id="31751" name="AutoShape 7"/>
          <p:cNvSpPr>
            <a:spLocks noChangeArrowheads="1"/>
          </p:cNvSpPr>
          <p:nvPr/>
        </p:nvSpPr>
        <p:spPr bwMode="auto">
          <a:xfrm>
            <a:off x="4191000" y="2362200"/>
            <a:ext cx="3962400" cy="1600200"/>
          </a:xfrm>
          <a:prstGeom prst="wedgeRectCallout">
            <a:avLst>
              <a:gd name="adj1" fmla="val -67949"/>
              <a:gd name="adj2" fmla="val 42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sz="2600"/>
              <a:t>Những lớp này chỉ tồn tại trong máy tính nguồn và máy tính đích</a:t>
            </a:r>
          </a:p>
        </p:txBody>
      </p:sp>
    </p:spTree>
    <p:extLst>
      <p:ext uri="{BB962C8B-B14F-4D97-AF65-F5344CB8AC3E}">
        <p14:creationId xmlns="" xmlns:p14="http://schemas.microsoft.com/office/powerpoint/2010/main" val="34751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Mô hình OSI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69B621-A171-44BE-BDE7-ABA2CA9ED34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67" t="13208" r="43750" b="3773"/>
          <a:stretch>
            <a:fillRect/>
          </a:stretch>
        </p:blipFill>
        <p:spPr bwMode="auto">
          <a:xfrm>
            <a:off x="1143000" y="2286000"/>
            <a:ext cx="1905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AutoShape 5"/>
          <p:cNvSpPr>
            <a:spLocks/>
          </p:cNvSpPr>
          <p:nvPr/>
        </p:nvSpPr>
        <p:spPr bwMode="auto">
          <a:xfrm>
            <a:off x="3214688" y="4252913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vi-VN" b="1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66800" y="4191000"/>
            <a:ext cx="2057400" cy="14192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vi-VN"/>
          </a:p>
        </p:txBody>
      </p:sp>
      <p:sp>
        <p:nvSpPr>
          <p:cNvPr id="32775" name="AutoShape 8"/>
          <p:cNvSpPr>
            <a:spLocks noChangeArrowheads="1"/>
          </p:cNvSpPr>
          <p:nvPr/>
        </p:nvSpPr>
        <p:spPr bwMode="auto">
          <a:xfrm>
            <a:off x="4114800" y="3124200"/>
            <a:ext cx="3810000" cy="2362200"/>
          </a:xfrm>
          <a:prstGeom prst="wedgeRectCallout">
            <a:avLst>
              <a:gd name="adj1" fmla="val -70333"/>
              <a:gd name="adj2" fmla="val 2661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r>
              <a:rPr lang="en-US" sz="2600"/>
              <a:t>Những lớp này quản lý thông tin di chuyển trong mạng LAN hoặc WAN giữa máy tính nguồn và máy tính đích</a:t>
            </a:r>
          </a:p>
        </p:txBody>
      </p:sp>
    </p:spTree>
    <p:extLst>
      <p:ext uri="{BB962C8B-B14F-4D97-AF65-F5344CB8AC3E}">
        <p14:creationId xmlns="" xmlns:p14="http://schemas.microsoft.com/office/powerpoint/2010/main" val="9927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Dòng dữ liệu trên mạng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95438" y="1687513"/>
          <a:ext cx="5953125" cy="4352925"/>
        </p:xfrm>
        <a:graphic>
          <a:graphicData uri="http://schemas.openxmlformats.org/presentationml/2006/ole">
            <p:oleObj spid="_x0000_s1028" name="Bitmap Image" r:id="rId3" imgW="5952381" imgH="4352381" progId="PBrush">
              <p:embed/>
            </p:oleObj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E129F-AFFB-4597-9BC3-4CC645DC20E5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48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GIỚI THIỆU MÔN HỌC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Nội dung môn học</a:t>
            </a:r>
          </a:p>
          <a:p>
            <a:pPr lvl="1" eaLnBrk="1" hangingPunct="1"/>
            <a:r>
              <a:rPr lang="en-US" smtClean="0"/>
              <a:t>Chương 1: Tổng quan về mạng máy tính</a:t>
            </a:r>
          </a:p>
          <a:p>
            <a:pPr lvl="1" eaLnBrk="1" hangingPunct="1"/>
            <a:r>
              <a:rPr lang="en-US" smtClean="0"/>
              <a:t>Chương 2: Cấu trúc của mạng</a:t>
            </a:r>
          </a:p>
          <a:p>
            <a:pPr lvl="1" eaLnBrk="1" hangingPunct="1"/>
            <a:r>
              <a:rPr lang="en-US" smtClean="0"/>
              <a:t>Chương 3: Phương tiện truyền dẫn và thiết bị mạng</a:t>
            </a:r>
          </a:p>
          <a:p>
            <a:pPr lvl="1" eaLnBrk="1" hangingPunct="1"/>
            <a:r>
              <a:rPr lang="en-US" smtClean="0"/>
              <a:t>Chương 4: Data link</a:t>
            </a:r>
          </a:p>
          <a:p>
            <a:pPr lvl="1" eaLnBrk="1" hangingPunct="1"/>
            <a:r>
              <a:rPr lang="en-US" smtClean="0"/>
              <a:t>Chương 5: TCP/IP</a:t>
            </a:r>
          </a:p>
          <a:p>
            <a:pPr lvl="1" eaLnBrk="1" hangingPunct="1"/>
            <a:r>
              <a:rPr lang="en-US" smtClean="0"/>
              <a:t>Chương 6: Khái niệm cơ bản về bảo mật mạng</a:t>
            </a:r>
          </a:p>
          <a:p>
            <a:pPr lvl="1" eaLnBrk="1" hangingPunct="1"/>
            <a:r>
              <a:rPr lang="en-US" smtClean="0"/>
              <a:t>Bài tập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A1E74E-4766-4277-A044-5311D4307F2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90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CHƯƠNG 1:</a:t>
            </a:r>
            <a:r>
              <a:rPr lang="en-US">
                <a:solidFill>
                  <a:schemeClr val="tx2">
                    <a:satMod val="130000"/>
                  </a:schemeClr>
                </a:solidFill>
              </a:rPr>
              <a:t> </a:t>
            </a:r>
            <a:br>
              <a:rPr lang="en-US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TỔNG QUAN VỀ MẠNG MÁY TÍNH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/>
            <a:r>
              <a:rPr lang="en-US" smtClean="0"/>
              <a:t>Khái niệm về mạng máy tính</a:t>
            </a:r>
          </a:p>
          <a:p>
            <a:pPr eaLnBrk="1" hangingPunct="1"/>
            <a:r>
              <a:rPr lang="en-US" smtClean="0"/>
              <a:t>Ứng dụng của mạng máy tính</a:t>
            </a:r>
          </a:p>
          <a:p>
            <a:pPr eaLnBrk="1" hangingPunct="1"/>
            <a:r>
              <a:rPr lang="en-US" smtClean="0"/>
              <a:t>Phân loại mạng máy tính</a:t>
            </a:r>
          </a:p>
          <a:p>
            <a:pPr eaLnBrk="1" hangingPunct="1"/>
            <a:r>
              <a:rPr lang="en-US" smtClean="0"/>
              <a:t>Mô hình OSI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3FCFB-E030-4BA5-BB1E-4734F55A5DE0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9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Khái niệm về mạng máy tính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/>
          <a:lstStyle/>
          <a:p>
            <a:pPr eaLnBrk="1" hangingPunct="1"/>
            <a:r>
              <a:rPr lang="en-US" smtClean="0"/>
              <a:t>Một tập hợp của các máy tính độc lập được kết nối bằng một cấu trúc nào đó.</a:t>
            </a:r>
          </a:p>
          <a:p>
            <a:pPr eaLnBrk="1" hangingPunct="1"/>
            <a:r>
              <a:rPr lang="en-US" smtClean="0"/>
              <a:t>Hai máy tính được gọi là kết nối nếu chúng có thể trao đổi thông tin.</a:t>
            </a:r>
          </a:p>
          <a:p>
            <a:pPr eaLnBrk="1" hangingPunct="1"/>
            <a:r>
              <a:rPr lang="en-US" smtClean="0"/>
              <a:t>Kết nối có thể là dây đồng, cáp quang, sóng ngắn, sóng hồng ngoại, truyền vệ tinh…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CB9D8-8D3A-469A-ADA7-851B98D172B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62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Ứng dụng của mạng máy tính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/>
            <a:r>
              <a:rPr lang="en-US" smtClean="0"/>
              <a:t>Chia sẻ thông tin</a:t>
            </a:r>
          </a:p>
          <a:p>
            <a:pPr eaLnBrk="1" hangingPunct="1"/>
            <a:r>
              <a:rPr lang="en-US" smtClean="0"/>
              <a:t>Chia sẻ phần cứng và phần mềm</a:t>
            </a:r>
          </a:p>
          <a:p>
            <a:pPr eaLnBrk="1" hangingPunct="1"/>
            <a:r>
              <a:rPr lang="en-US" smtClean="0"/>
              <a:t>Quản lý tập trung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1A71A-8F42-49D8-811A-709B52206BBC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4000500"/>
            <a:ext cx="71342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821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Phân loại mạng máy tính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804068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Cách phân loại mạng máy tính được sử dụng phổ biến nhất là dựa theo khoảng cách địa lý của mạng: Lan, Man, Wan.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Theo kỹ thuật chuyển mạch mà mạng áp dụng: mạng chuyển mạch kênh, mạng chuyển mạch thông báo, mạng chuyển mạch gói.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Theo cấu trúc mạng: hình sao, hình tròn, tuyến tính…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Theo hệ điều hành mà mạng sử dụng: Windows, Unix, Novell…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73ED5-77C8-4DA0-B706-FE26E3A67BE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67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953375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LANs (Local Area Networks)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772400" cy="25542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Có giới hạn về địa lý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Tốc độ truyền dữ liệu cao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Tỷ lệ lỗi khi truyền thấp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Do một tổ chức quản lý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Sử dụng kỹ thuật Ethernet hoặc Token Ring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Các thiết bị thường dùng trong mạng là Repeater, Brigde, Hub, Switch, Router.</a:t>
            </a:r>
            <a:endParaRPr lang="en-US" sz="2400" smtClean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90134-8BE2-4D5F-82E1-5838C205FF10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37"/>
          <a:stretch>
            <a:fillRect/>
          </a:stretch>
        </p:blipFill>
        <p:spPr bwMode="auto">
          <a:xfrm>
            <a:off x="1371600" y="4267200"/>
            <a:ext cx="66294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38200" y="6237288"/>
            <a:ext cx="37719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802.3 Ethernet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343400" y="6315075"/>
            <a:ext cx="38862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802.5 Token Ring</a:t>
            </a:r>
          </a:p>
        </p:txBody>
      </p:sp>
    </p:spTree>
    <p:extLst>
      <p:ext uri="{BB962C8B-B14F-4D97-AF65-F5344CB8AC3E}">
        <p14:creationId xmlns="" xmlns:p14="http://schemas.microsoft.com/office/powerpoint/2010/main" val="52657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877175" cy="838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tx2">
                    <a:satMod val="130000"/>
                  </a:schemeClr>
                </a:solidFill>
              </a:rPr>
              <a:t>LANs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21F935-FBAC-46E9-8C52-159D8C62C3FF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3316" name="Picture 5" descr="lan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828800"/>
            <a:ext cx="6410325" cy="444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229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958</Words>
  <Application>Microsoft Office PowerPoint</Application>
  <PresentationFormat>On-screen Show (4:3)</PresentationFormat>
  <Paragraphs>157</Paragraphs>
  <Slides>29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Bitmap Image</vt:lpstr>
      <vt:lpstr>BÀI GIẢNG MÔN: MẠNG MÁY TÍNH</vt:lpstr>
      <vt:lpstr>GIỚI THIỆU MÔN HỌC</vt:lpstr>
      <vt:lpstr>GIỚI THIỆU MÔN HỌC</vt:lpstr>
      <vt:lpstr>CHƯƠNG 1:  TỔNG QUAN VỀ MẠNG MÁY TÍNH</vt:lpstr>
      <vt:lpstr>Khái niệm về mạng máy tính</vt:lpstr>
      <vt:lpstr>Ứng dụng của mạng máy tính</vt:lpstr>
      <vt:lpstr>Phân loại mạng máy tính</vt:lpstr>
      <vt:lpstr>LANs (Local Area Networks)</vt:lpstr>
      <vt:lpstr>LANs</vt:lpstr>
      <vt:lpstr>MANs (Metropolitan Area Networks)</vt:lpstr>
      <vt:lpstr>WANs (Wide Area Networks)</vt:lpstr>
      <vt:lpstr>WANs (Wide Area Networks)</vt:lpstr>
      <vt:lpstr>Mạng không dây (Wireless Networking)</vt:lpstr>
      <vt:lpstr>Mạng không dây</vt:lpstr>
      <vt:lpstr>Internet</vt:lpstr>
      <vt:lpstr>Mô hình OSI  (Open Systems Interconnection) 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Mô hình OSI</vt:lpstr>
      <vt:lpstr>Dòng dữ liệu trên mạng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MÔN: MẠNG MÁY TÍNH</dc:title>
  <dc:creator>Tran Ba Nhiem</dc:creator>
  <cp:lastModifiedBy>Hong Nghi</cp:lastModifiedBy>
  <cp:revision>78</cp:revision>
  <dcterms:created xsi:type="dcterms:W3CDTF">2011-04-03T02:56:56Z</dcterms:created>
  <dcterms:modified xsi:type="dcterms:W3CDTF">2011-12-13T08:02:44Z</dcterms:modified>
</cp:coreProperties>
</file>