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00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5D5D77-3EA6-41B8-877C-25F419CDF382}" type="datetimeFigureOut">
              <a:rPr lang="en-US" smtClean="0"/>
              <a:t>4/3/2011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7ADBBA-CB87-4623-932E-DDDEFC54A2B5}" type="slidenum">
              <a:rPr lang="en-US" smtClean="0"/>
              <a:t>‹#›</a:t>
            </a:fld>
            <a:endParaRPr lang="en-US"/>
          </a:p>
        </p:txBody>
      </p:sp>
    </p:spTree>
    <p:extLst>
      <p:ext uri="{BB962C8B-B14F-4D97-AF65-F5344CB8AC3E}">
        <p14:creationId xmlns:p14="http://schemas.microsoft.com/office/powerpoint/2010/main" val="2451985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fld id="{D5EE72DE-B34D-44BB-A462-0C5F3C495E99}" type="slidenum">
              <a:rPr lang="ar-SA" smtClean="0">
                <a:latin typeface="Arial" charset="0"/>
              </a:rPr>
              <a:pPr eaLnBrk="1" hangingPunct="1"/>
              <a:t>9</a:t>
            </a:fld>
            <a:endParaRPr lang="en-US" smtClean="0">
              <a:latin typeface="Arial" charset="0"/>
            </a:endParaRPr>
          </a:p>
        </p:txBody>
      </p:sp>
      <p:sp>
        <p:nvSpPr>
          <p:cNvPr id="251907" name="Rectangle 2"/>
          <p:cNvSpPr>
            <a:spLocks noChangeArrowheads="1" noTextEdit="1"/>
          </p:cNvSpPr>
          <p:nvPr>
            <p:ph type="sldImg"/>
          </p:nvPr>
        </p:nvSpPr>
        <p:spPr>
          <a:ln/>
        </p:spPr>
      </p:sp>
      <p:sp>
        <p:nvSpPr>
          <p:cNvPr id="251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7A6B6D-C92C-4E10-BC67-D6B73E3C6B5A}" type="datetimeFigureOut">
              <a:rPr lang="en-US" smtClean="0"/>
              <a:t>4/3/2011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FBFEB-43BC-4CF7-A9E4-BA91F07D2CBB}" type="slidenum">
              <a:rPr lang="en-US" smtClean="0"/>
              <a:t>‹#›</a:t>
            </a:fld>
            <a:endParaRPr lang="en-US"/>
          </a:p>
        </p:txBody>
      </p:sp>
    </p:spTree>
    <p:extLst>
      <p:ext uri="{BB962C8B-B14F-4D97-AF65-F5344CB8AC3E}">
        <p14:creationId xmlns:p14="http://schemas.microsoft.com/office/powerpoint/2010/main" val="1455941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7A6B6D-C92C-4E10-BC67-D6B73E3C6B5A}" type="datetimeFigureOut">
              <a:rPr lang="en-US" smtClean="0"/>
              <a:t>4/3/2011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FBFEB-43BC-4CF7-A9E4-BA91F07D2CBB}" type="slidenum">
              <a:rPr lang="en-US" smtClean="0"/>
              <a:t>‹#›</a:t>
            </a:fld>
            <a:endParaRPr lang="en-US"/>
          </a:p>
        </p:txBody>
      </p:sp>
    </p:spTree>
    <p:extLst>
      <p:ext uri="{BB962C8B-B14F-4D97-AF65-F5344CB8AC3E}">
        <p14:creationId xmlns:p14="http://schemas.microsoft.com/office/powerpoint/2010/main" val="2732593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7A6B6D-C92C-4E10-BC67-D6B73E3C6B5A}" type="datetimeFigureOut">
              <a:rPr lang="en-US" smtClean="0"/>
              <a:t>4/3/2011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FBFEB-43BC-4CF7-A9E4-BA91F07D2CBB}" type="slidenum">
              <a:rPr lang="en-US" smtClean="0"/>
              <a:t>‹#›</a:t>
            </a:fld>
            <a:endParaRPr lang="en-US"/>
          </a:p>
        </p:txBody>
      </p:sp>
    </p:spTree>
    <p:extLst>
      <p:ext uri="{BB962C8B-B14F-4D97-AF65-F5344CB8AC3E}">
        <p14:creationId xmlns:p14="http://schemas.microsoft.com/office/powerpoint/2010/main" val="1607132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7A6B6D-C92C-4E10-BC67-D6B73E3C6B5A}" type="datetimeFigureOut">
              <a:rPr lang="en-US" smtClean="0"/>
              <a:t>4/3/2011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FBFEB-43BC-4CF7-A9E4-BA91F07D2CBB}" type="slidenum">
              <a:rPr lang="en-US" smtClean="0"/>
              <a:t>‹#›</a:t>
            </a:fld>
            <a:endParaRPr lang="en-US"/>
          </a:p>
        </p:txBody>
      </p:sp>
    </p:spTree>
    <p:extLst>
      <p:ext uri="{BB962C8B-B14F-4D97-AF65-F5344CB8AC3E}">
        <p14:creationId xmlns:p14="http://schemas.microsoft.com/office/powerpoint/2010/main" val="520552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7A6B6D-C92C-4E10-BC67-D6B73E3C6B5A}" type="datetimeFigureOut">
              <a:rPr lang="en-US" smtClean="0"/>
              <a:t>4/3/2011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FBFEB-43BC-4CF7-A9E4-BA91F07D2CBB}" type="slidenum">
              <a:rPr lang="en-US" smtClean="0"/>
              <a:t>‹#›</a:t>
            </a:fld>
            <a:endParaRPr lang="en-US"/>
          </a:p>
        </p:txBody>
      </p:sp>
    </p:spTree>
    <p:extLst>
      <p:ext uri="{BB962C8B-B14F-4D97-AF65-F5344CB8AC3E}">
        <p14:creationId xmlns:p14="http://schemas.microsoft.com/office/powerpoint/2010/main" val="1465060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7A6B6D-C92C-4E10-BC67-D6B73E3C6B5A}" type="datetimeFigureOut">
              <a:rPr lang="en-US" smtClean="0"/>
              <a:t>4/3/2011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FBFEB-43BC-4CF7-A9E4-BA91F07D2CBB}" type="slidenum">
              <a:rPr lang="en-US" smtClean="0"/>
              <a:t>‹#›</a:t>
            </a:fld>
            <a:endParaRPr lang="en-US"/>
          </a:p>
        </p:txBody>
      </p:sp>
    </p:spTree>
    <p:extLst>
      <p:ext uri="{BB962C8B-B14F-4D97-AF65-F5344CB8AC3E}">
        <p14:creationId xmlns:p14="http://schemas.microsoft.com/office/powerpoint/2010/main" val="3190698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7A6B6D-C92C-4E10-BC67-D6B73E3C6B5A}" type="datetimeFigureOut">
              <a:rPr lang="en-US" smtClean="0"/>
              <a:t>4/3/2011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5FBFEB-43BC-4CF7-A9E4-BA91F07D2CBB}" type="slidenum">
              <a:rPr lang="en-US" smtClean="0"/>
              <a:t>‹#›</a:t>
            </a:fld>
            <a:endParaRPr lang="en-US"/>
          </a:p>
        </p:txBody>
      </p:sp>
    </p:spTree>
    <p:extLst>
      <p:ext uri="{BB962C8B-B14F-4D97-AF65-F5344CB8AC3E}">
        <p14:creationId xmlns:p14="http://schemas.microsoft.com/office/powerpoint/2010/main" val="774821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7A6B6D-C92C-4E10-BC67-D6B73E3C6B5A}" type="datetimeFigureOut">
              <a:rPr lang="en-US" smtClean="0"/>
              <a:t>4/3/2011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5FBFEB-43BC-4CF7-A9E4-BA91F07D2CBB}" type="slidenum">
              <a:rPr lang="en-US" smtClean="0"/>
              <a:t>‹#›</a:t>
            </a:fld>
            <a:endParaRPr lang="en-US"/>
          </a:p>
        </p:txBody>
      </p:sp>
    </p:spTree>
    <p:extLst>
      <p:ext uri="{BB962C8B-B14F-4D97-AF65-F5344CB8AC3E}">
        <p14:creationId xmlns:p14="http://schemas.microsoft.com/office/powerpoint/2010/main" val="3887305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7A6B6D-C92C-4E10-BC67-D6B73E3C6B5A}" type="datetimeFigureOut">
              <a:rPr lang="en-US" smtClean="0"/>
              <a:t>4/3/2011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5FBFEB-43BC-4CF7-A9E4-BA91F07D2CBB}" type="slidenum">
              <a:rPr lang="en-US" smtClean="0"/>
              <a:t>‹#›</a:t>
            </a:fld>
            <a:endParaRPr lang="en-US"/>
          </a:p>
        </p:txBody>
      </p:sp>
    </p:spTree>
    <p:extLst>
      <p:ext uri="{BB962C8B-B14F-4D97-AF65-F5344CB8AC3E}">
        <p14:creationId xmlns:p14="http://schemas.microsoft.com/office/powerpoint/2010/main" val="3292454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7A6B6D-C92C-4E10-BC67-D6B73E3C6B5A}" type="datetimeFigureOut">
              <a:rPr lang="en-US" smtClean="0"/>
              <a:t>4/3/2011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FBFEB-43BC-4CF7-A9E4-BA91F07D2CBB}" type="slidenum">
              <a:rPr lang="en-US" smtClean="0"/>
              <a:t>‹#›</a:t>
            </a:fld>
            <a:endParaRPr lang="en-US"/>
          </a:p>
        </p:txBody>
      </p:sp>
    </p:spTree>
    <p:extLst>
      <p:ext uri="{BB962C8B-B14F-4D97-AF65-F5344CB8AC3E}">
        <p14:creationId xmlns:p14="http://schemas.microsoft.com/office/powerpoint/2010/main" val="567053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7A6B6D-C92C-4E10-BC67-D6B73E3C6B5A}" type="datetimeFigureOut">
              <a:rPr lang="en-US" smtClean="0"/>
              <a:t>4/3/2011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FBFEB-43BC-4CF7-A9E4-BA91F07D2CBB}" type="slidenum">
              <a:rPr lang="en-US" smtClean="0"/>
              <a:t>‹#›</a:t>
            </a:fld>
            <a:endParaRPr lang="en-US"/>
          </a:p>
        </p:txBody>
      </p:sp>
    </p:spTree>
    <p:extLst>
      <p:ext uri="{BB962C8B-B14F-4D97-AF65-F5344CB8AC3E}">
        <p14:creationId xmlns:p14="http://schemas.microsoft.com/office/powerpoint/2010/main" val="3416449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7A6B6D-C92C-4E10-BC67-D6B73E3C6B5A}" type="datetimeFigureOut">
              <a:rPr lang="en-US" smtClean="0"/>
              <a:t>4/3/2011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5FBFEB-43BC-4CF7-A9E4-BA91F07D2CBB}" type="slidenum">
              <a:rPr lang="en-US" smtClean="0"/>
              <a:t>‹#›</a:t>
            </a:fld>
            <a:endParaRPr lang="en-US"/>
          </a:p>
        </p:txBody>
      </p:sp>
    </p:spTree>
    <p:extLst>
      <p:ext uri="{BB962C8B-B14F-4D97-AF65-F5344CB8AC3E}">
        <p14:creationId xmlns:p14="http://schemas.microsoft.com/office/powerpoint/2010/main" val="1213703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ctrTitle"/>
          </p:nvPr>
        </p:nvSpPr>
        <p:spPr/>
        <p:txBody>
          <a:bodyPr rtlCol="0">
            <a:normAutofit/>
          </a:bodyPr>
          <a:lstStyle/>
          <a:p>
            <a:pPr eaLnBrk="1" fontAlgn="auto" hangingPunct="1">
              <a:spcAft>
                <a:spcPts val="0"/>
              </a:spcAft>
              <a:defRPr/>
            </a:pPr>
            <a:r>
              <a:rPr lang="en-US">
                <a:solidFill>
                  <a:schemeClr val="tx2">
                    <a:satMod val="130000"/>
                  </a:schemeClr>
                </a:solidFill>
              </a:rPr>
              <a:t>CHƯƠNG 4: DATA LINK</a:t>
            </a:r>
          </a:p>
        </p:txBody>
      </p:sp>
      <p:sp>
        <p:nvSpPr>
          <p:cNvPr id="82947" name="Rectangle 3"/>
          <p:cNvSpPr>
            <a:spLocks noGrp="1" noChangeArrowheads="1"/>
          </p:cNvSpPr>
          <p:nvPr>
            <p:ph type="subTitle" idx="1"/>
          </p:nvPr>
        </p:nvSpPr>
        <p:spPr/>
        <p:txBody>
          <a:bodyPr/>
          <a:lstStyle/>
          <a:p>
            <a:pPr eaLnBrk="1" hangingPunct="1"/>
            <a:r>
              <a:rPr lang="en-US" smtClean="0"/>
              <a:t>Điều khiển luồng (dòng)</a:t>
            </a:r>
          </a:p>
          <a:p>
            <a:pPr eaLnBrk="1" hangingPunct="1"/>
            <a:r>
              <a:rPr lang="en-US" smtClean="0"/>
              <a:t>Phát hiện lỗi</a:t>
            </a:r>
          </a:p>
          <a:p>
            <a:pPr eaLnBrk="1" hangingPunct="1"/>
            <a:r>
              <a:rPr lang="en-US" smtClean="0"/>
              <a:t>Xử lý lỗi</a:t>
            </a:r>
          </a:p>
          <a:p>
            <a:pPr eaLnBrk="1" hangingPunct="1"/>
            <a:endParaRPr lang="en-US" smtClean="0"/>
          </a:p>
        </p:txBody>
      </p:sp>
      <p:sp>
        <p:nvSpPr>
          <p:cNvPr id="6" name="Slide Number Placeholder 5"/>
          <p:cNvSpPr>
            <a:spLocks noGrp="1"/>
          </p:cNvSpPr>
          <p:nvPr>
            <p:ph type="sldNum" sz="quarter" idx="12"/>
          </p:nvPr>
        </p:nvSpPr>
        <p:spPr/>
        <p:txBody>
          <a:bodyPr/>
          <a:lstStyle/>
          <a:p>
            <a:pPr>
              <a:defRPr/>
            </a:pPr>
            <a:fld id="{3532C8E9-3495-419F-9E3C-32562C8A20C8}" type="slidenum">
              <a:rPr lang="en-US"/>
              <a:pPr>
                <a:defRPr/>
              </a:pPr>
              <a:t>1</a:t>
            </a:fld>
            <a:endParaRPr lang="en-US"/>
          </a:p>
        </p:txBody>
      </p:sp>
    </p:spTree>
    <p:extLst>
      <p:ext uri="{BB962C8B-B14F-4D97-AF65-F5344CB8AC3E}">
        <p14:creationId xmlns:p14="http://schemas.microsoft.com/office/powerpoint/2010/main" val="26210928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990600" y="304800"/>
            <a:ext cx="7543800" cy="1143000"/>
          </a:xfrm>
        </p:spPr>
        <p:txBody>
          <a:bodyPr rtlCol="0">
            <a:noAutofit/>
          </a:bodyPr>
          <a:lstStyle/>
          <a:p>
            <a:pPr eaLnBrk="1" fontAlgn="auto" hangingPunct="1">
              <a:spcAft>
                <a:spcPts val="0"/>
              </a:spcAft>
              <a:defRPr/>
            </a:pPr>
            <a:r>
              <a:rPr lang="en-US">
                <a:solidFill>
                  <a:schemeClr val="tx2">
                    <a:satMod val="130000"/>
                  </a:schemeClr>
                </a:solidFill>
              </a:rPr>
              <a:t>Phát hiện lỗi: </a:t>
            </a:r>
            <a:r>
              <a:rPr lang="en-US" smtClean="0">
                <a:solidFill>
                  <a:schemeClr val="tx2">
                    <a:satMod val="130000"/>
                  </a:schemeClr>
                </a:solidFill>
              </a:rPr>
              <a:t>Cyclic </a:t>
            </a:r>
            <a:r>
              <a:rPr lang="en-US">
                <a:solidFill>
                  <a:schemeClr val="tx2">
                    <a:satMod val="130000"/>
                  </a:schemeClr>
                </a:solidFill>
              </a:rPr>
              <a:t>redundancy Check (CRC)</a:t>
            </a:r>
          </a:p>
        </p:txBody>
      </p:sp>
      <p:sp>
        <p:nvSpPr>
          <p:cNvPr id="92163" name="Rectangle 3"/>
          <p:cNvSpPr>
            <a:spLocks noGrp="1" noChangeArrowheads="1"/>
          </p:cNvSpPr>
          <p:nvPr>
            <p:ph idx="1"/>
          </p:nvPr>
        </p:nvSpPr>
        <p:spPr>
          <a:xfrm>
            <a:off x="1066800" y="1752600"/>
            <a:ext cx="7391400" cy="4800600"/>
          </a:xfrm>
        </p:spPr>
        <p:txBody>
          <a:bodyPr/>
          <a:lstStyle/>
          <a:p>
            <a:pPr eaLnBrk="1" hangingPunct="1">
              <a:buFont typeface="Wingdings" pitchFamily="2" charset="2"/>
              <a:buNone/>
            </a:pPr>
            <a:r>
              <a:rPr lang="en-US" smtClean="0"/>
              <a:t>Mô tả:</a:t>
            </a:r>
          </a:p>
          <a:p>
            <a:pPr lvl="1" eaLnBrk="1" hangingPunct="1">
              <a:buFontTx/>
              <a:buChar char="•"/>
            </a:pPr>
            <a:r>
              <a:rPr lang="en-US" smtClean="0"/>
              <a:t>Khối dữ liệu k bit</a:t>
            </a:r>
          </a:p>
          <a:p>
            <a:pPr lvl="1" eaLnBrk="1" hangingPunct="1">
              <a:buFontTx/>
              <a:buChar char="•"/>
            </a:pPr>
            <a:r>
              <a:rPr lang="en-US" smtClean="0"/>
              <a:t>Mẫu n+1 bit (n&lt;k) </a:t>
            </a:r>
          </a:p>
          <a:p>
            <a:pPr lvl="1" eaLnBrk="1" hangingPunct="1">
              <a:buFontTx/>
              <a:buChar char="•"/>
            </a:pPr>
            <a:r>
              <a:rPr lang="en-US" smtClean="0"/>
              <a:t>Tạo ra dãy n bit gọi là dãy kiểm tra khung tin-FCS, Frame Check Sequence</a:t>
            </a:r>
          </a:p>
          <a:p>
            <a:pPr lvl="1" eaLnBrk="1" hangingPunct="1">
              <a:buFontTx/>
              <a:buChar char="•"/>
            </a:pPr>
            <a:r>
              <a:rPr lang="en-US" smtClean="0"/>
              <a:t>Tạo ra một khung tin k+n bit</a:t>
            </a:r>
          </a:p>
          <a:p>
            <a:pPr lvl="1" eaLnBrk="1" hangingPunct="1">
              <a:buFontTx/>
              <a:buChar char="•"/>
            </a:pPr>
            <a:r>
              <a:rPr lang="en-US" smtClean="0"/>
              <a:t>Bên nhận khi nhận được khung tin sẽ chia cho mẫu, nếu kết quả là chia hết, việc truyền khung tin này là không có lỗi</a:t>
            </a:r>
          </a:p>
        </p:txBody>
      </p:sp>
      <p:sp>
        <p:nvSpPr>
          <p:cNvPr id="6" name="Slide Number Placeholder 5"/>
          <p:cNvSpPr>
            <a:spLocks noGrp="1"/>
          </p:cNvSpPr>
          <p:nvPr>
            <p:ph type="sldNum" sz="quarter" idx="12"/>
          </p:nvPr>
        </p:nvSpPr>
        <p:spPr/>
        <p:txBody>
          <a:bodyPr/>
          <a:lstStyle/>
          <a:p>
            <a:pPr>
              <a:defRPr/>
            </a:pPr>
            <a:fld id="{8AD3BA81-D48C-4705-9B27-7ED1BD841021}" type="slidenum">
              <a:rPr lang="en-US"/>
              <a:pPr>
                <a:defRPr/>
              </a:pPr>
              <a:t>10</a:t>
            </a:fld>
            <a:endParaRPr lang="en-US"/>
          </a:p>
        </p:txBody>
      </p:sp>
    </p:spTree>
    <p:extLst>
      <p:ext uri="{BB962C8B-B14F-4D97-AF65-F5344CB8AC3E}">
        <p14:creationId xmlns:p14="http://schemas.microsoft.com/office/powerpoint/2010/main" val="123750651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990600" y="274638"/>
            <a:ext cx="7943850" cy="1143000"/>
          </a:xfrm>
        </p:spPr>
        <p:txBody>
          <a:bodyPr rtlCol="0">
            <a:noAutofit/>
          </a:bodyPr>
          <a:lstStyle/>
          <a:p>
            <a:pPr eaLnBrk="1" fontAlgn="auto" hangingPunct="1">
              <a:spcAft>
                <a:spcPts val="0"/>
              </a:spcAft>
              <a:defRPr/>
            </a:pPr>
            <a:r>
              <a:rPr lang="en-US">
                <a:solidFill>
                  <a:schemeClr val="tx2">
                    <a:satMod val="130000"/>
                  </a:schemeClr>
                </a:solidFill>
              </a:rPr>
              <a:t>Phát hiện lỗi: </a:t>
            </a:r>
            <a:br>
              <a:rPr lang="en-US">
                <a:solidFill>
                  <a:schemeClr val="tx2">
                    <a:satMod val="130000"/>
                  </a:schemeClr>
                </a:solidFill>
              </a:rPr>
            </a:br>
            <a:r>
              <a:rPr lang="en-US">
                <a:solidFill>
                  <a:schemeClr val="tx2">
                    <a:satMod val="130000"/>
                  </a:schemeClr>
                </a:solidFill>
              </a:rPr>
              <a:t>CRC dưới dạng </a:t>
            </a:r>
            <a:r>
              <a:rPr lang="en-US" smtClean="0">
                <a:solidFill>
                  <a:schemeClr val="tx2">
                    <a:satMod val="130000"/>
                  </a:schemeClr>
                </a:solidFill>
              </a:rPr>
              <a:t>modulo của </a:t>
            </a:r>
            <a:r>
              <a:rPr lang="en-US">
                <a:solidFill>
                  <a:schemeClr val="tx2">
                    <a:satMod val="130000"/>
                  </a:schemeClr>
                </a:solidFill>
              </a:rPr>
              <a:t>2</a:t>
            </a:r>
          </a:p>
        </p:txBody>
      </p:sp>
      <p:sp>
        <p:nvSpPr>
          <p:cNvPr id="93187" name="Rectangle 3"/>
          <p:cNvSpPr>
            <a:spLocks noGrp="1" noChangeArrowheads="1"/>
          </p:cNvSpPr>
          <p:nvPr>
            <p:ph idx="1"/>
          </p:nvPr>
        </p:nvSpPr>
        <p:spPr>
          <a:xfrm>
            <a:off x="1182688" y="1828800"/>
            <a:ext cx="7772400" cy="4303713"/>
          </a:xfrm>
        </p:spPr>
        <p:txBody>
          <a:bodyPr/>
          <a:lstStyle/>
          <a:p>
            <a:pPr eaLnBrk="1" hangingPunct="1">
              <a:buFont typeface="Wingdings" pitchFamily="2" charset="2"/>
              <a:buNone/>
            </a:pPr>
            <a:r>
              <a:rPr lang="en-US" smtClean="0"/>
              <a:t>M: Khối tin k bit</a:t>
            </a:r>
          </a:p>
          <a:p>
            <a:pPr eaLnBrk="1" hangingPunct="1">
              <a:buFont typeface="Wingdings" pitchFamily="2" charset="2"/>
              <a:buNone/>
            </a:pPr>
            <a:r>
              <a:rPr lang="en-US" smtClean="0"/>
              <a:t>R: FCS n bit, n bit cuối của T</a:t>
            </a:r>
          </a:p>
          <a:p>
            <a:pPr eaLnBrk="1" hangingPunct="1">
              <a:buFont typeface="Wingdings" pitchFamily="2" charset="2"/>
              <a:buNone/>
            </a:pPr>
            <a:r>
              <a:rPr lang="en-US" smtClean="0"/>
              <a:t>T: khung tin k+n bit</a:t>
            </a:r>
          </a:p>
          <a:p>
            <a:pPr eaLnBrk="1" hangingPunct="1">
              <a:buFont typeface="Wingdings" pitchFamily="2" charset="2"/>
              <a:buNone/>
            </a:pPr>
            <a:r>
              <a:rPr lang="en-US" smtClean="0"/>
              <a:t>P: Mẫu n+1 bit, đây là một số chia được chọn trước.</a:t>
            </a:r>
          </a:p>
          <a:p>
            <a:pPr eaLnBrk="1" hangingPunct="1">
              <a:buFont typeface="Wingdings" pitchFamily="2" charset="2"/>
              <a:buNone/>
            </a:pPr>
            <a:r>
              <a:rPr lang="en-US" smtClean="0"/>
              <a:t>Mục tiêu: xác định F để T chia hết cho P</a:t>
            </a:r>
          </a:p>
          <a:p>
            <a:pPr eaLnBrk="1" hangingPunct="1">
              <a:buFont typeface="Wingdings" pitchFamily="2" charset="2"/>
              <a:buNone/>
            </a:pPr>
            <a:r>
              <a:rPr lang="en-US" smtClean="0"/>
              <a:t>			T  =   2</a:t>
            </a:r>
            <a:r>
              <a:rPr lang="en-US" baseline="30000" smtClean="0"/>
              <a:t>n</a:t>
            </a:r>
            <a:r>
              <a:rPr lang="en-US" smtClean="0"/>
              <a:t>M + R</a:t>
            </a:r>
          </a:p>
        </p:txBody>
      </p:sp>
      <p:sp>
        <p:nvSpPr>
          <p:cNvPr id="6" name="Slide Number Placeholder 5"/>
          <p:cNvSpPr>
            <a:spLocks noGrp="1"/>
          </p:cNvSpPr>
          <p:nvPr>
            <p:ph type="sldNum" sz="quarter" idx="12"/>
          </p:nvPr>
        </p:nvSpPr>
        <p:spPr/>
        <p:txBody>
          <a:bodyPr/>
          <a:lstStyle/>
          <a:p>
            <a:pPr>
              <a:defRPr/>
            </a:pPr>
            <a:fld id="{97671F86-4E1A-49C3-87A7-8378EEEBE16C}" type="slidenum">
              <a:rPr lang="en-US"/>
              <a:pPr>
                <a:defRPr/>
              </a:pPr>
              <a:t>11</a:t>
            </a:fld>
            <a:endParaRPr lang="en-US"/>
          </a:p>
        </p:txBody>
      </p:sp>
    </p:spTree>
    <p:extLst>
      <p:ext uri="{BB962C8B-B14F-4D97-AF65-F5344CB8AC3E}">
        <p14:creationId xmlns:p14="http://schemas.microsoft.com/office/powerpoint/2010/main" val="338444121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title"/>
          </p:nvPr>
        </p:nvSpPr>
        <p:spPr>
          <a:xfrm>
            <a:off x="1143000" y="304800"/>
            <a:ext cx="7772400" cy="1295400"/>
          </a:xfrm>
        </p:spPr>
        <p:txBody>
          <a:bodyPr rtlCol="0">
            <a:noAutofit/>
          </a:bodyPr>
          <a:lstStyle/>
          <a:p>
            <a:pPr eaLnBrk="1" fontAlgn="auto" hangingPunct="1">
              <a:spcAft>
                <a:spcPts val="0"/>
              </a:spcAft>
              <a:defRPr/>
            </a:pPr>
            <a:r>
              <a:rPr lang="en-US">
                <a:solidFill>
                  <a:schemeClr val="tx2">
                    <a:satMod val="130000"/>
                  </a:schemeClr>
                </a:solidFill>
              </a:rPr>
              <a:t>Phát hiện lỗi: </a:t>
            </a:r>
            <a:r>
              <a:rPr lang="en-US" smtClean="0">
                <a:solidFill>
                  <a:schemeClr val="tx2">
                    <a:satMod val="130000"/>
                  </a:schemeClr>
                </a:solidFill>
              </a:rPr>
              <a:t>Các </a:t>
            </a:r>
            <a:r>
              <a:rPr lang="en-US">
                <a:solidFill>
                  <a:schemeClr val="tx2">
                    <a:satMod val="130000"/>
                  </a:schemeClr>
                </a:solidFill>
              </a:rPr>
              <a:t>bước tạo và kiểm tra CRC</a:t>
            </a:r>
          </a:p>
        </p:txBody>
      </p:sp>
      <p:sp>
        <p:nvSpPr>
          <p:cNvPr id="94211" name="Rectangle 2"/>
          <p:cNvSpPr>
            <a:spLocks noGrp="1" noChangeArrowheads="1"/>
          </p:cNvSpPr>
          <p:nvPr>
            <p:ph idx="1"/>
          </p:nvPr>
        </p:nvSpPr>
        <p:spPr>
          <a:xfrm>
            <a:off x="1143000" y="1752600"/>
            <a:ext cx="7189788" cy="4267200"/>
          </a:xfrm>
        </p:spPr>
        <p:txBody>
          <a:bodyPr/>
          <a:lstStyle/>
          <a:p>
            <a:pPr marL="609600" indent="-609600" eaLnBrk="1" hangingPunct="1"/>
            <a:r>
              <a:rPr lang="en-US" sz="2600" smtClean="0"/>
              <a:t>Các bước tạo CRC</a:t>
            </a:r>
          </a:p>
          <a:p>
            <a:pPr marL="990600" lvl="1" indent="-533400" eaLnBrk="1" hangingPunct="1"/>
            <a:r>
              <a:rPr lang="en-US" sz="2200" smtClean="0"/>
              <a:t>Dịch trái M đi n bit</a:t>
            </a:r>
          </a:p>
          <a:p>
            <a:pPr marL="990600" lvl="1" indent="-533400" eaLnBrk="1" hangingPunct="1"/>
            <a:r>
              <a:rPr lang="en-US" sz="2200" smtClean="0"/>
              <a:t>Chia kết quả cho P</a:t>
            </a:r>
          </a:p>
          <a:p>
            <a:pPr marL="990600" lvl="1" indent="-533400" eaLnBrk="1" hangingPunct="1"/>
            <a:r>
              <a:rPr lang="en-US" sz="2200" smtClean="0"/>
              <a:t>Số dư tìm được là R</a:t>
            </a:r>
          </a:p>
          <a:p>
            <a:pPr marL="609600" indent="-609600" eaLnBrk="1" hangingPunct="1"/>
            <a:r>
              <a:rPr lang="en-US" sz="2600" smtClean="0"/>
              <a:t>Các bước kiểm tra CRC</a:t>
            </a:r>
          </a:p>
          <a:p>
            <a:pPr marL="990600" lvl="1" indent="-533400" eaLnBrk="1" hangingPunct="1"/>
            <a:r>
              <a:rPr lang="en-US" sz="2200" smtClean="0"/>
              <a:t>Lấy khung nhận được (n+k) bit</a:t>
            </a:r>
          </a:p>
          <a:p>
            <a:pPr marL="990600" lvl="1" indent="-533400" eaLnBrk="1" hangingPunct="1"/>
            <a:r>
              <a:rPr lang="en-US" sz="2200" smtClean="0"/>
              <a:t>Chia cho P</a:t>
            </a:r>
          </a:p>
          <a:p>
            <a:pPr marL="990600" lvl="1" indent="-533400" eaLnBrk="1" hangingPunct="1"/>
            <a:r>
              <a:rPr lang="en-US" sz="2200" smtClean="0"/>
              <a:t>Kiểm tra số dư, nếu số dư khác 0, khung bị lỗi, ngược lại là không lỗi</a:t>
            </a:r>
          </a:p>
        </p:txBody>
      </p:sp>
      <p:sp>
        <p:nvSpPr>
          <p:cNvPr id="6" name="Slide Number Placeholder 5"/>
          <p:cNvSpPr>
            <a:spLocks noGrp="1"/>
          </p:cNvSpPr>
          <p:nvPr>
            <p:ph type="sldNum" sz="quarter" idx="12"/>
          </p:nvPr>
        </p:nvSpPr>
        <p:spPr/>
        <p:txBody>
          <a:bodyPr/>
          <a:lstStyle/>
          <a:p>
            <a:pPr>
              <a:defRPr/>
            </a:pPr>
            <a:fld id="{397DD351-19D7-470A-BA64-4740548A46B4}" type="slidenum">
              <a:rPr lang="en-US"/>
              <a:pPr>
                <a:defRPr/>
              </a:pPr>
              <a:t>12</a:t>
            </a:fld>
            <a:endParaRPr lang="en-US"/>
          </a:p>
        </p:txBody>
      </p:sp>
    </p:spTree>
    <p:extLst>
      <p:ext uri="{BB962C8B-B14F-4D97-AF65-F5344CB8AC3E}">
        <p14:creationId xmlns:p14="http://schemas.microsoft.com/office/powerpoint/2010/main" val="354727776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1066800" y="304800"/>
            <a:ext cx="7696200" cy="1447800"/>
          </a:xfrm>
        </p:spPr>
        <p:txBody>
          <a:bodyPr rtlCol="0">
            <a:normAutofit/>
          </a:bodyPr>
          <a:lstStyle/>
          <a:p>
            <a:pPr eaLnBrk="1" fontAlgn="auto" hangingPunct="1">
              <a:spcAft>
                <a:spcPts val="0"/>
              </a:spcAft>
              <a:defRPr/>
            </a:pPr>
            <a:r>
              <a:rPr lang="en-US">
                <a:solidFill>
                  <a:schemeClr val="tx2">
                    <a:satMod val="130000"/>
                  </a:schemeClr>
                </a:solidFill>
              </a:rPr>
              <a:t>Phát hiện lỗi: </a:t>
            </a:r>
            <a:br>
              <a:rPr lang="en-US">
                <a:solidFill>
                  <a:schemeClr val="tx2">
                    <a:satMod val="130000"/>
                  </a:schemeClr>
                </a:solidFill>
              </a:rPr>
            </a:br>
            <a:r>
              <a:rPr lang="en-US">
                <a:solidFill>
                  <a:schemeClr val="tx2">
                    <a:satMod val="130000"/>
                  </a:schemeClr>
                </a:solidFill>
              </a:rPr>
              <a:t>CRC- Dạng đa thức nhị phân</a:t>
            </a:r>
          </a:p>
        </p:txBody>
      </p:sp>
      <p:sp>
        <p:nvSpPr>
          <p:cNvPr id="95235" name="Rectangle 3"/>
          <p:cNvSpPr>
            <a:spLocks noGrp="1" noChangeArrowheads="1"/>
          </p:cNvSpPr>
          <p:nvPr>
            <p:ph idx="1"/>
          </p:nvPr>
        </p:nvSpPr>
        <p:spPr>
          <a:xfrm>
            <a:off x="1182688" y="2017713"/>
            <a:ext cx="7772400" cy="2782887"/>
          </a:xfrm>
        </p:spPr>
        <p:txBody>
          <a:bodyPr>
            <a:normAutofit lnSpcReduction="10000"/>
          </a:bodyPr>
          <a:lstStyle/>
          <a:p>
            <a:pPr marL="365125" indent="-282575" eaLnBrk="1" hangingPunct="1">
              <a:spcBef>
                <a:spcPct val="0"/>
              </a:spcBef>
              <a:buFontTx/>
              <a:buNone/>
            </a:pPr>
            <a:r>
              <a:rPr lang="de-DE" sz="2800" smtClean="0"/>
              <a:t>	Cách thứ 2 để biểu thị CRC là biểu diễn các giá trị như là một đa thức với các hệ số là số nhị phân, đây là các bit của số nhị phân. Gọi T(X), M(X), Q(X), P(X), R(X) là các đa thức tương ứng với các số nhị phân T, M, Q, P, R  đã trình bày ở trên, khi đó CRC được biểu thị:</a:t>
            </a:r>
          </a:p>
          <a:p>
            <a:pPr marL="365125" indent="-282575" eaLnBrk="1" hangingPunct="1">
              <a:buFont typeface="Wingdings 2" pitchFamily="18" charset="2"/>
              <a:buChar char=""/>
            </a:pPr>
            <a:endParaRPr lang="en-US" sz="2800" smtClean="0"/>
          </a:p>
        </p:txBody>
      </p:sp>
      <p:sp>
        <p:nvSpPr>
          <p:cNvPr id="7" name="Slide Number Placeholder 5"/>
          <p:cNvSpPr>
            <a:spLocks noGrp="1"/>
          </p:cNvSpPr>
          <p:nvPr>
            <p:ph type="sldNum" sz="quarter" idx="12"/>
          </p:nvPr>
        </p:nvSpPr>
        <p:spPr/>
        <p:txBody>
          <a:bodyPr/>
          <a:lstStyle/>
          <a:p>
            <a:pPr>
              <a:defRPr/>
            </a:pPr>
            <a:fld id="{C705C841-6E74-4FF4-9F6C-CF7CF986EEF3}" type="slidenum">
              <a:rPr lang="en-US"/>
              <a:pPr>
                <a:defRPr/>
              </a:pPr>
              <a:t>13</a:t>
            </a:fld>
            <a:endParaRPr lang="en-US"/>
          </a:p>
        </p:txBody>
      </p:sp>
      <p:pic>
        <p:nvPicPr>
          <p:cNvPr id="9523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4919663"/>
            <a:ext cx="3657600"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700540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0" name="Rectangle 4"/>
          <p:cNvSpPr>
            <a:spLocks noGrp="1" noChangeArrowheads="1"/>
          </p:cNvSpPr>
          <p:nvPr>
            <p:ph type="title"/>
          </p:nvPr>
        </p:nvSpPr>
        <p:spPr>
          <a:xfrm>
            <a:off x="990600" y="152400"/>
            <a:ext cx="7620000" cy="762000"/>
          </a:xfrm>
        </p:spPr>
        <p:txBody>
          <a:bodyPr rtlCol="0">
            <a:normAutofit/>
          </a:bodyPr>
          <a:lstStyle/>
          <a:p>
            <a:pPr eaLnBrk="1" fontAlgn="auto" hangingPunct="1">
              <a:spcAft>
                <a:spcPts val="0"/>
              </a:spcAft>
              <a:defRPr/>
            </a:pPr>
            <a:r>
              <a:rPr lang="en-US">
                <a:solidFill>
                  <a:schemeClr val="tx2">
                    <a:satMod val="130000"/>
                  </a:schemeClr>
                </a:solidFill>
              </a:rPr>
              <a:t>CRC- Dạng đa thức nhị phân</a:t>
            </a:r>
          </a:p>
        </p:txBody>
      </p:sp>
      <p:sp>
        <p:nvSpPr>
          <p:cNvPr id="96259" name="Rectangle 2"/>
          <p:cNvSpPr>
            <a:spLocks noGrp="1" noChangeArrowheads="1"/>
          </p:cNvSpPr>
          <p:nvPr>
            <p:ph idx="1"/>
          </p:nvPr>
        </p:nvSpPr>
        <p:spPr>
          <a:xfrm>
            <a:off x="838200" y="2286000"/>
            <a:ext cx="4419600" cy="4038600"/>
          </a:xfrm>
        </p:spPr>
        <p:txBody>
          <a:bodyPr/>
          <a:lstStyle/>
          <a:p>
            <a:pPr eaLnBrk="1" hangingPunct="1">
              <a:lnSpc>
                <a:spcPct val="80000"/>
              </a:lnSpc>
              <a:buFont typeface="Wingdings" pitchFamily="2" charset="2"/>
              <a:buNone/>
            </a:pPr>
            <a:r>
              <a:rPr lang="en-US" sz="2000" b="1" smtClean="0"/>
              <a:t>Ví dụ:</a:t>
            </a:r>
            <a:r>
              <a:rPr lang="en-US" sz="2000" smtClean="0"/>
              <a:t> </a:t>
            </a:r>
          </a:p>
          <a:p>
            <a:pPr eaLnBrk="1" hangingPunct="1">
              <a:lnSpc>
                <a:spcPct val="80000"/>
              </a:lnSpc>
              <a:buFont typeface="Wingdings" pitchFamily="2" charset="2"/>
              <a:buNone/>
            </a:pPr>
            <a:r>
              <a:rPr lang="en-US" sz="2000" b="1" smtClean="0"/>
              <a:t>Tạo CRC:</a:t>
            </a:r>
          </a:p>
          <a:p>
            <a:pPr eaLnBrk="1" hangingPunct="1">
              <a:lnSpc>
                <a:spcPct val="80000"/>
              </a:lnSpc>
              <a:buFont typeface="Wingdings" pitchFamily="2" charset="2"/>
              <a:buNone/>
            </a:pPr>
            <a:r>
              <a:rPr lang="en-US" sz="2000" smtClean="0"/>
              <a:t>1. Cho tin M=1010001101 (10 bit)</a:t>
            </a:r>
          </a:p>
          <a:p>
            <a:pPr eaLnBrk="1" hangingPunct="1">
              <a:lnSpc>
                <a:spcPct val="80000"/>
              </a:lnSpc>
              <a:buFont typeface="Wingdings" pitchFamily="2" charset="2"/>
              <a:buNone/>
            </a:pPr>
            <a:r>
              <a:rPr lang="en-US" sz="2000" smtClean="0"/>
              <a:t>Mẫu P:110101 (6 bit)</a:t>
            </a:r>
          </a:p>
          <a:p>
            <a:pPr eaLnBrk="1" hangingPunct="1">
              <a:lnSpc>
                <a:spcPct val="80000"/>
              </a:lnSpc>
              <a:buFont typeface="Wingdings" pitchFamily="2" charset="2"/>
              <a:buNone/>
            </a:pPr>
            <a:r>
              <a:rPr lang="en-US" sz="2000" smtClean="0"/>
              <a:t>FCS R: được tính theo phương pháp CRC và sẽ có độ dài là 5 bit</a:t>
            </a:r>
          </a:p>
          <a:p>
            <a:pPr eaLnBrk="1" hangingPunct="1">
              <a:lnSpc>
                <a:spcPct val="80000"/>
              </a:lnSpc>
              <a:buFont typeface="Wingdings" pitchFamily="2" charset="2"/>
              <a:buNone/>
            </a:pPr>
            <a:r>
              <a:rPr lang="en-US" sz="2000" smtClean="0"/>
              <a:t>2. Nhân M với 2</a:t>
            </a:r>
            <a:r>
              <a:rPr lang="en-US" sz="2000" baseline="30000" smtClean="0"/>
              <a:t>5</a:t>
            </a:r>
            <a:r>
              <a:rPr lang="en-US" sz="2000" smtClean="0"/>
              <a:t> ta được:</a:t>
            </a:r>
          </a:p>
          <a:p>
            <a:pPr eaLnBrk="1" hangingPunct="1">
              <a:lnSpc>
                <a:spcPct val="80000"/>
              </a:lnSpc>
              <a:buFont typeface="Wingdings" pitchFamily="2" charset="2"/>
              <a:buNone/>
            </a:pPr>
            <a:r>
              <a:rPr lang="en-US" sz="2000" smtClean="0"/>
              <a:t>M2</a:t>
            </a:r>
            <a:r>
              <a:rPr lang="en-US" sz="2000" baseline="30000" smtClean="0"/>
              <a:t>5</a:t>
            </a:r>
            <a:r>
              <a:rPr lang="en-US" sz="2000" smtClean="0"/>
              <a:t>=101000110100000</a:t>
            </a:r>
          </a:p>
          <a:p>
            <a:pPr eaLnBrk="1" hangingPunct="1">
              <a:lnSpc>
                <a:spcPct val="80000"/>
              </a:lnSpc>
              <a:buFont typeface="Wingdings" pitchFamily="2" charset="2"/>
              <a:buNone/>
            </a:pPr>
            <a:r>
              <a:rPr lang="en-US" sz="2000" smtClean="0"/>
              <a:t>3. Chia kết quả cho P:</a:t>
            </a:r>
          </a:p>
          <a:p>
            <a:pPr eaLnBrk="1" hangingPunct="1">
              <a:lnSpc>
                <a:spcPct val="80000"/>
              </a:lnSpc>
              <a:buFont typeface="Wingdings" pitchFamily="2" charset="2"/>
              <a:buNone/>
            </a:pPr>
            <a:r>
              <a:rPr lang="en-US" sz="2000" smtClean="0"/>
              <a:t>4. Số dư là: 01110, được đưa vào sau tin M.</a:t>
            </a:r>
          </a:p>
          <a:p>
            <a:pPr eaLnBrk="1" hangingPunct="1">
              <a:lnSpc>
                <a:spcPct val="80000"/>
              </a:lnSpc>
              <a:buFont typeface="Wingdings" pitchFamily="2" charset="2"/>
              <a:buNone/>
            </a:pPr>
            <a:r>
              <a:rPr lang="en-US" sz="2000" smtClean="0"/>
              <a:t>Ta có tin T, được truyền đi là: 101000110101110 </a:t>
            </a:r>
          </a:p>
        </p:txBody>
      </p:sp>
      <p:sp>
        <p:nvSpPr>
          <p:cNvPr id="8" name="Slide Number Placeholder 5"/>
          <p:cNvSpPr>
            <a:spLocks noGrp="1"/>
          </p:cNvSpPr>
          <p:nvPr>
            <p:ph type="sldNum" sz="quarter" idx="12"/>
          </p:nvPr>
        </p:nvSpPr>
        <p:spPr/>
        <p:txBody>
          <a:bodyPr/>
          <a:lstStyle/>
          <a:p>
            <a:pPr>
              <a:defRPr/>
            </a:pPr>
            <a:fld id="{FA9AC1D2-FFB2-47B7-B1A0-EDBF707E46F3}" type="slidenum">
              <a:rPr lang="en-US"/>
              <a:pPr>
                <a:defRPr/>
              </a:pPr>
              <a:t>14</a:t>
            </a:fld>
            <a:endParaRPr lang="en-US"/>
          </a:p>
        </p:txBody>
      </p:sp>
      <p:pic>
        <p:nvPicPr>
          <p:cNvPr id="9626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362200"/>
            <a:ext cx="3330575"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2" name="Text Box 5"/>
          <p:cNvSpPr txBox="1">
            <a:spLocks noChangeArrowheads="1"/>
          </p:cNvSpPr>
          <p:nvPr/>
        </p:nvSpPr>
        <p:spPr bwMode="auto">
          <a:xfrm>
            <a:off x="1066800" y="974725"/>
            <a:ext cx="806608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de-DE" sz="2000">
                <a:latin typeface="Arial" charset="0"/>
              </a:rPr>
              <a:t>Một số đa thức P(X) tiêu biểu:</a:t>
            </a:r>
            <a:endParaRPr lang="en-US" sz="2000">
              <a:latin typeface="Arial" charset="0"/>
            </a:endParaRPr>
          </a:p>
          <a:p>
            <a:pPr eaLnBrk="1" hangingPunct="1"/>
            <a:r>
              <a:rPr lang="en-US" sz="2000">
                <a:latin typeface="Arial" charset="0"/>
              </a:rPr>
              <a:t>CRC-12: X</a:t>
            </a:r>
            <a:r>
              <a:rPr lang="en-US" sz="2000" baseline="30000">
                <a:latin typeface="Arial" charset="0"/>
              </a:rPr>
              <a:t>12</a:t>
            </a:r>
            <a:r>
              <a:rPr lang="en-US" sz="2000">
                <a:latin typeface="Arial" charset="0"/>
              </a:rPr>
              <a:t>+X</a:t>
            </a:r>
            <a:r>
              <a:rPr lang="en-US" sz="2000" baseline="30000">
                <a:latin typeface="Arial" charset="0"/>
              </a:rPr>
              <a:t>11</a:t>
            </a:r>
            <a:r>
              <a:rPr lang="en-US" sz="2000">
                <a:latin typeface="Arial" charset="0"/>
              </a:rPr>
              <a:t>+X</a:t>
            </a:r>
            <a:r>
              <a:rPr lang="en-US" sz="2000" baseline="30000">
                <a:latin typeface="Arial" charset="0"/>
              </a:rPr>
              <a:t>3</a:t>
            </a:r>
            <a:r>
              <a:rPr lang="en-US" sz="2000">
                <a:latin typeface="Arial" charset="0"/>
              </a:rPr>
              <a:t>+X</a:t>
            </a:r>
            <a:r>
              <a:rPr lang="en-US" sz="2000" baseline="30000">
                <a:latin typeface="Arial" charset="0"/>
              </a:rPr>
              <a:t>2</a:t>
            </a:r>
            <a:r>
              <a:rPr lang="en-US" sz="2000">
                <a:latin typeface="Arial" charset="0"/>
              </a:rPr>
              <a:t>+X+1		CRC-16: X</a:t>
            </a:r>
            <a:r>
              <a:rPr lang="en-US" sz="2000" baseline="30000">
                <a:latin typeface="Arial" charset="0"/>
              </a:rPr>
              <a:t>16</a:t>
            </a:r>
            <a:r>
              <a:rPr lang="en-US" sz="2000">
                <a:latin typeface="Arial" charset="0"/>
              </a:rPr>
              <a:t>+X</a:t>
            </a:r>
            <a:r>
              <a:rPr lang="en-US" sz="2000" baseline="30000">
                <a:latin typeface="Arial" charset="0"/>
              </a:rPr>
              <a:t>15</a:t>
            </a:r>
            <a:r>
              <a:rPr lang="en-US" sz="2000">
                <a:latin typeface="Arial" charset="0"/>
              </a:rPr>
              <a:t>+X</a:t>
            </a:r>
            <a:r>
              <a:rPr lang="en-US" sz="2000" baseline="30000">
                <a:latin typeface="Arial" charset="0"/>
              </a:rPr>
              <a:t>2</a:t>
            </a:r>
            <a:r>
              <a:rPr lang="en-US" sz="2000">
                <a:latin typeface="Arial" charset="0"/>
              </a:rPr>
              <a:t>+1</a:t>
            </a:r>
          </a:p>
          <a:p>
            <a:pPr eaLnBrk="1" hangingPunct="1"/>
            <a:r>
              <a:rPr lang="en-US" sz="2000">
                <a:latin typeface="Arial" charset="0"/>
              </a:rPr>
              <a:t>CRC-CCITT: X</a:t>
            </a:r>
            <a:r>
              <a:rPr lang="en-US" sz="2000" baseline="30000">
                <a:latin typeface="Arial" charset="0"/>
              </a:rPr>
              <a:t>16</a:t>
            </a:r>
            <a:r>
              <a:rPr lang="en-US" sz="2000">
                <a:latin typeface="Arial" charset="0"/>
              </a:rPr>
              <a:t>+X</a:t>
            </a:r>
            <a:r>
              <a:rPr lang="en-US" sz="2000" baseline="30000">
                <a:latin typeface="Arial" charset="0"/>
              </a:rPr>
              <a:t>12</a:t>
            </a:r>
            <a:r>
              <a:rPr lang="en-US" sz="2000">
                <a:latin typeface="Arial" charset="0"/>
              </a:rPr>
              <a:t>+X</a:t>
            </a:r>
            <a:r>
              <a:rPr lang="en-US" sz="2000" baseline="30000">
                <a:latin typeface="Arial" charset="0"/>
              </a:rPr>
              <a:t>5</a:t>
            </a:r>
            <a:r>
              <a:rPr lang="en-US" sz="2000">
                <a:latin typeface="Arial" charset="0"/>
              </a:rPr>
              <a:t>+1</a:t>
            </a:r>
          </a:p>
          <a:p>
            <a:pPr eaLnBrk="1" hangingPunct="1"/>
            <a:r>
              <a:rPr lang="en-US" sz="2000">
                <a:latin typeface="Arial" charset="0"/>
              </a:rPr>
              <a:t>CRC32: X</a:t>
            </a:r>
            <a:r>
              <a:rPr lang="en-US" sz="2000" baseline="30000">
                <a:latin typeface="Arial" charset="0"/>
              </a:rPr>
              <a:t>32</a:t>
            </a:r>
            <a:r>
              <a:rPr lang="en-US" sz="2000">
                <a:latin typeface="Arial" charset="0"/>
              </a:rPr>
              <a:t>+X</a:t>
            </a:r>
            <a:r>
              <a:rPr lang="en-US" sz="2000" baseline="30000">
                <a:latin typeface="Arial" charset="0"/>
              </a:rPr>
              <a:t>26</a:t>
            </a:r>
            <a:r>
              <a:rPr lang="en-US" sz="2000">
                <a:latin typeface="Arial" charset="0"/>
              </a:rPr>
              <a:t>+X</a:t>
            </a:r>
            <a:r>
              <a:rPr lang="en-US" sz="2000" baseline="30000">
                <a:latin typeface="Arial" charset="0"/>
              </a:rPr>
              <a:t>23</a:t>
            </a:r>
            <a:r>
              <a:rPr lang="en-US" sz="2000">
                <a:latin typeface="Arial" charset="0"/>
              </a:rPr>
              <a:t>+X</a:t>
            </a:r>
            <a:r>
              <a:rPr lang="en-US" sz="2000" baseline="30000">
                <a:latin typeface="Arial" charset="0"/>
              </a:rPr>
              <a:t>22</a:t>
            </a:r>
            <a:r>
              <a:rPr lang="en-US" sz="2000">
                <a:latin typeface="Arial" charset="0"/>
              </a:rPr>
              <a:t>+X</a:t>
            </a:r>
            <a:r>
              <a:rPr lang="en-US" sz="2000" baseline="30000">
                <a:latin typeface="Arial" charset="0"/>
              </a:rPr>
              <a:t>16</a:t>
            </a:r>
            <a:r>
              <a:rPr lang="en-US" sz="2000">
                <a:latin typeface="Arial" charset="0"/>
              </a:rPr>
              <a:t>+X</a:t>
            </a:r>
            <a:r>
              <a:rPr lang="en-US" sz="2000" baseline="30000">
                <a:latin typeface="Arial" charset="0"/>
              </a:rPr>
              <a:t>12</a:t>
            </a:r>
            <a:r>
              <a:rPr lang="en-US" sz="2000">
                <a:latin typeface="Arial" charset="0"/>
              </a:rPr>
              <a:t>+X</a:t>
            </a:r>
            <a:r>
              <a:rPr lang="en-US" sz="2000" baseline="30000">
                <a:latin typeface="Arial" charset="0"/>
              </a:rPr>
              <a:t>11</a:t>
            </a:r>
            <a:r>
              <a:rPr lang="en-US" sz="2000">
                <a:latin typeface="Arial" charset="0"/>
              </a:rPr>
              <a:t>+X</a:t>
            </a:r>
            <a:r>
              <a:rPr lang="en-US" sz="2000" baseline="30000">
                <a:latin typeface="Arial" charset="0"/>
              </a:rPr>
              <a:t>10</a:t>
            </a:r>
            <a:r>
              <a:rPr lang="en-US" sz="2000">
                <a:latin typeface="Arial" charset="0"/>
              </a:rPr>
              <a:t>+X</a:t>
            </a:r>
            <a:r>
              <a:rPr lang="en-US" sz="2000" baseline="30000">
                <a:latin typeface="Arial" charset="0"/>
              </a:rPr>
              <a:t>8</a:t>
            </a:r>
            <a:r>
              <a:rPr lang="en-US" sz="2000">
                <a:latin typeface="Arial" charset="0"/>
              </a:rPr>
              <a:t>+X</a:t>
            </a:r>
            <a:r>
              <a:rPr lang="en-US" sz="2000" baseline="30000">
                <a:latin typeface="Arial" charset="0"/>
              </a:rPr>
              <a:t>7</a:t>
            </a:r>
            <a:r>
              <a:rPr lang="en-US" sz="2000">
                <a:latin typeface="Arial" charset="0"/>
              </a:rPr>
              <a:t>+X</a:t>
            </a:r>
            <a:r>
              <a:rPr lang="en-US" sz="2000" baseline="30000">
                <a:latin typeface="Arial" charset="0"/>
              </a:rPr>
              <a:t>5</a:t>
            </a:r>
            <a:r>
              <a:rPr lang="en-US" sz="2000">
                <a:latin typeface="Arial" charset="0"/>
              </a:rPr>
              <a:t>+X</a:t>
            </a:r>
            <a:r>
              <a:rPr lang="en-US" sz="2000" baseline="30000">
                <a:latin typeface="Arial" charset="0"/>
              </a:rPr>
              <a:t>4</a:t>
            </a:r>
            <a:r>
              <a:rPr lang="en-US" sz="2000">
                <a:latin typeface="Arial" charset="0"/>
              </a:rPr>
              <a:t>+X</a:t>
            </a:r>
            <a:r>
              <a:rPr lang="en-US" sz="2000" baseline="30000">
                <a:latin typeface="Arial" charset="0"/>
              </a:rPr>
              <a:t>2</a:t>
            </a:r>
            <a:r>
              <a:rPr lang="en-US" sz="2000">
                <a:latin typeface="Arial" charset="0"/>
              </a:rPr>
              <a:t>+X+1 </a:t>
            </a:r>
            <a:endParaRPr lang="de-DE" sz="2000">
              <a:latin typeface="Arial" charset="0"/>
            </a:endParaRPr>
          </a:p>
        </p:txBody>
      </p:sp>
    </p:spTree>
    <p:extLst>
      <p:ext uri="{BB962C8B-B14F-4D97-AF65-F5344CB8AC3E}">
        <p14:creationId xmlns:p14="http://schemas.microsoft.com/office/powerpoint/2010/main" val="6171078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990600" y="304800"/>
            <a:ext cx="7772400" cy="990600"/>
          </a:xfrm>
        </p:spPr>
        <p:txBody>
          <a:bodyPr rtlCol="0">
            <a:normAutofit/>
          </a:bodyPr>
          <a:lstStyle/>
          <a:p>
            <a:pPr eaLnBrk="1" fontAlgn="auto" hangingPunct="1">
              <a:spcAft>
                <a:spcPts val="0"/>
              </a:spcAft>
              <a:defRPr/>
            </a:pPr>
            <a:r>
              <a:rPr lang="en-US">
                <a:solidFill>
                  <a:schemeClr val="tx2">
                    <a:satMod val="130000"/>
                  </a:schemeClr>
                </a:solidFill>
              </a:rPr>
              <a:t>CRC- Dạng đa thức nhị phân</a:t>
            </a:r>
          </a:p>
        </p:txBody>
      </p:sp>
      <p:sp>
        <p:nvSpPr>
          <p:cNvPr id="97283" name="Rectangle 3"/>
          <p:cNvSpPr>
            <a:spLocks noGrp="1" noChangeArrowheads="1"/>
          </p:cNvSpPr>
          <p:nvPr>
            <p:ph idx="1"/>
          </p:nvPr>
        </p:nvSpPr>
        <p:spPr>
          <a:xfrm>
            <a:off x="1066800" y="1676400"/>
            <a:ext cx="4267200" cy="4572000"/>
          </a:xfrm>
        </p:spPr>
        <p:txBody>
          <a:bodyPr/>
          <a:lstStyle/>
          <a:p>
            <a:pPr eaLnBrk="1" hangingPunct="1"/>
            <a:r>
              <a:rPr lang="en-US" sz="2800" smtClean="0"/>
              <a:t>Kiểm tra CRC:</a:t>
            </a:r>
          </a:p>
          <a:p>
            <a:pPr eaLnBrk="1" hangingPunct="1"/>
            <a:r>
              <a:rPr lang="en-US" sz="2800" smtClean="0"/>
              <a:t>Giả sử bên thu nhận được T, khi đó để kiểm tra là phép truyền có lỗi không ta chia T cho P, số dư là 00000, vậy ta kết luận phép truyền tin M, không có lỗi. </a:t>
            </a:r>
          </a:p>
          <a:p>
            <a:pPr eaLnBrk="1" hangingPunct="1"/>
            <a:endParaRPr lang="en-US" sz="2800" smtClean="0"/>
          </a:p>
        </p:txBody>
      </p:sp>
      <p:sp>
        <p:nvSpPr>
          <p:cNvPr id="7" name="Slide Number Placeholder 5"/>
          <p:cNvSpPr>
            <a:spLocks noGrp="1"/>
          </p:cNvSpPr>
          <p:nvPr>
            <p:ph type="sldNum" sz="quarter" idx="12"/>
          </p:nvPr>
        </p:nvSpPr>
        <p:spPr/>
        <p:txBody>
          <a:bodyPr/>
          <a:lstStyle/>
          <a:p>
            <a:pPr>
              <a:defRPr/>
            </a:pPr>
            <a:fld id="{5BD1EAFE-3A06-45B4-91B8-83A57F108A85}" type="slidenum">
              <a:rPr lang="en-US"/>
              <a:pPr>
                <a:defRPr/>
              </a:pPr>
              <a:t>15</a:t>
            </a:fld>
            <a:endParaRPr lang="en-US"/>
          </a:p>
        </p:txBody>
      </p:sp>
      <p:pic>
        <p:nvPicPr>
          <p:cNvPr id="9728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524000"/>
            <a:ext cx="33655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368980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990600" y="304800"/>
            <a:ext cx="7772400" cy="990600"/>
          </a:xfrm>
        </p:spPr>
        <p:txBody>
          <a:bodyPr rtlCol="0">
            <a:normAutofit/>
          </a:bodyPr>
          <a:lstStyle/>
          <a:p>
            <a:pPr eaLnBrk="1" fontAlgn="auto" hangingPunct="1">
              <a:spcAft>
                <a:spcPts val="0"/>
              </a:spcAft>
              <a:defRPr/>
            </a:pPr>
            <a:r>
              <a:rPr lang="en-US">
                <a:solidFill>
                  <a:schemeClr val="tx2">
                    <a:satMod val="130000"/>
                  </a:schemeClr>
                </a:solidFill>
              </a:rPr>
              <a:t>Xử lý lỗi</a:t>
            </a:r>
          </a:p>
        </p:txBody>
      </p:sp>
      <p:sp>
        <p:nvSpPr>
          <p:cNvPr id="98307" name="Rectangle 3"/>
          <p:cNvSpPr>
            <a:spLocks noGrp="1" noChangeArrowheads="1"/>
          </p:cNvSpPr>
          <p:nvPr>
            <p:ph idx="1"/>
          </p:nvPr>
        </p:nvSpPr>
        <p:spPr>
          <a:xfrm>
            <a:off x="1066800" y="1524000"/>
            <a:ext cx="7391400" cy="4572000"/>
          </a:xfrm>
        </p:spPr>
        <p:txBody>
          <a:bodyPr/>
          <a:lstStyle/>
          <a:p>
            <a:pPr eaLnBrk="1" hangingPunct="1"/>
            <a:r>
              <a:rPr lang="en-US" smtClean="0"/>
              <a:t>Lỗi: Mất khung, hỏng khung</a:t>
            </a:r>
          </a:p>
          <a:p>
            <a:pPr eaLnBrk="1" hangingPunct="1"/>
            <a:r>
              <a:rPr lang="en-US" smtClean="0"/>
              <a:t>Kiểm soát lỗi:</a:t>
            </a:r>
          </a:p>
          <a:p>
            <a:pPr lvl="1" eaLnBrk="1" hangingPunct="1"/>
            <a:r>
              <a:rPr lang="en-US" smtClean="0"/>
              <a:t>Phát hiện lỗi</a:t>
            </a:r>
          </a:p>
          <a:p>
            <a:pPr lvl="1" eaLnBrk="1" hangingPunct="1"/>
            <a:r>
              <a:rPr lang="en-US" smtClean="0"/>
              <a:t>Báo nhận: khung tin tốt </a:t>
            </a:r>
          </a:p>
          <a:p>
            <a:pPr lvl="1" eaLnBrk="1" hangingPunct="1"/>
            <a:r>
              <a:rPr lang="en-US" smtClean="0"/>
              <a:t>Truyền lại khi hết thời gian định trước</a:t>
            </a:r>
          </a:p>
          <a:p>
            <a:pPr lvl="1" eaLnBrk="1" hangingPunct="1"/>
            <a:r>
              <a:rPr lang="en-US" smtClean="0"/>
              <a:t>Báo nhận: khung tin lỗi và truyền lại</a:t>
            </a:r>
          </a:p>
        </p:txBody>
      </p:sp>
      <p:sp>
        <p:nvSpPr>
          <p:cNvPr id="6" name="Slide Number Placeholder 5"/>
          <p:cNvSpPr>
            <a:spLocks noGrp="1"/>
          </p:cNvSpPr>
          <p:nvPr>
            <p:ph type="sldNum" sz="quarter" idx="12"/>
          </p:nvPr>
        </p:nvSpPr>
        <p:spPr/>
        <p:txBody>
          <a:bodyPr/>
          <a:lstStyle/>
          <a:p>
            <a:pPr>
              <a:defRPr/>
            </a:pPr>
            <a:fld id="{8E7B71B4-204B-45CB-ABE3-6A74F15FF76D}" type="slidenum">
              <a:rPr lang="en-US"/>
              <a:pPr>
                <a:defRPr/>
              </a:pPr>
              <a:t>16</a:t>
            </a:fld>
            <a:endParaRPr lang="en-US"/>
          </a:p>
        </p:txBody>
      </p:sp>
    </p:spTree>
    <p:extLst>
      <p:ext uri="{BB962C8B-B14F-4D97-AF65-F5344CB8AC3E}">
        <p14:creationId xmlns:p14="http://schemas.microsoft.com/office/powerpoint/2010/main" val="160887904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990600" y="304800"/>
            <a:ext cx="7772400" cy="838200"/>
          </a:xfrm>
        </p:spPr>
        <p:txBody>
          <a:bodyPr rtlCol="0">
            <a:normAutofit/>
          </a:bodyPr>
          <a:lstStyle/>
          <a:p>
            <a:pPr eaLnBrk="1" fontAlgn="auto" hangingPunct="1">
              <a:spcAft>
                <a:spcPts val="0"/>
              </a:spcAft>
              <a:defRPr/>
            </a:pPr>
            <a:r>
              <a:rPr lang="en-US">
                <a:solidFill>
                  <a:schemeClr val="tx2">
                    <a:satMod val="130000"/>
                  </a:schemeClr>
                </a:solidFill>
              </a:rPr>
              <a:t>Xử lý lỗi: ARQ dừng và chờ</a:t>
            </a:r>
          </a:p>
        </p:txBody>
      </p:sp>
      <p:sp>
        <p:nvSpPr>
          <p:cNvPr id="99331" name="Rectangle 3"/>
          <p:cNvSpPr>
            <a:spLocks noGrp="1" noChangeArrowheads="1"/>
          </p:cNvSpPr>
          <p:nvPr>
            <p:ph idx="1"/>
          </p:nvPr>
        </p:nvSpPr>
        <p:spPr>
          <a:xfrm>
            <a:off x="1336675" y="1295400"/>
            <a:ext cx="7545388" cy="4679950"/>
          </a:xfrm>
        </p:spPr>
        <p:txBody>
          <a:bodyPr/>
          <a:lstStyle/>
          <a:p>
            <a:pPr eaLnBrk="1" hangingPunct="1"/>
            <a:r>
              <a:rPr lang="en-US" smtClean="0"/>
              <a:t>Trên cơ sở kĩ thuật điều khiển luồng dừng-và-chờ</a:t>
            </a:r>
          </a:p>
          <a:p>
            <a:pPr eaLnBrk="1" hangingPunct="1"/>
            <a:r>
              <a:rPr lang="en-US" smtClean="0"/>
              <a:t>Kiểm soát lỗi:</a:t>
            </a:r>
          </a:p>
          <a:p>
            <a:pPr lvl="1" eaLnBrk="1" hangingPunct="1"/>
            <a:r>
              <a:rPr lang="en-US" smtClean="0"/>
              <a:t>Khung tin tới bên nhận bị hỏng: Truyền lại, sử dụng đồng hồ đếm giờ time-out</a:t>
            </a:r>
          </a:p>
          <a:p>
            <a:pPr lvl="1" eaLnBrk="1" hangingPunct="1"/>
            <a:r>
              <a:rPr lang="en-US" smtClean="0"/>
              <a:t>Báo nhận bị hỏng: Time-out, bên phát gửi lại, sử dụng label 0/1 và ACK0/ACK1 phát hiện lỗi</a:t>
            </a:r>
          </a:p>
        </p:txBody>
      </p:sp>
      <p:sp>
        <p:nvSpPr>
          <p:cNvPr id="6" name="Slide Number Placeholder 5"/>
          <p:cNvSpPr>
            <a:spLocks noGrp="1"/>
          </p:cNvSpPr>
          <p:nvPr>
            <p:ph type="sldNum" sz="quarter" idx="12"/>
          </p:nvPr>
        </p:nvSpPr>
        <p:spPr/>
        <p:txBody>
          <a:bodyPr/>
          <a:lstStyle/>
          <a:p>
            <a:pPr>
              <a:defRPr/>
            </a:pPr>
            <a:fld id="{C554A8D7-0AF8-4681-8D38-4E332A835000}" type="slidenum">
              <a:rPr lang="en-US"/>
              <a:pPr>
                <a:defRPr/>
              </a:pPr>
              <a:t>17</a:t>
            </a:fld>
            <a:endParaRPr lang="en-US"/>
          </a:p>
        </p:txBody>
      </p:sp>
    </p:spTree>
    <p:extLst>
      <p:ext uri="{BB962C8B-B14F-4D97-AF65-F5344CB8AC3E}">
        <p14:creationId xmlns:p14="http://schemas.microsoft.com/office/powerpoint/2010/main" val="113899371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2"/>
          </p:nvPr>
        </p:nvSpPr>
        <p:spPr/>
        <p:txBody>
          <a:bodyPr/>
          <a:lstStyle/>
          <a:p>
            <a:pPr>
              <a:defRPr/>
            </a:pPr>
            <a:fld id="{7CE04013-868F-420D-AA25-E4BDB0CF982A}" type="slidenum">
              <a:rPr lang="en-US"/>
              <a:pPr>
                <a:defRPr/>
              </a:pPr>
              <a:t>18</a:t>
            </a:fld>
            <a:endParaRPr lang="en-US"/>
          </a:p>
        </p:txBody>
      </p:sp>
      <p:sp>
        <p:nvSpPr>
          <p:cNvPr id="100355" name="Rectangle 2"/>
          <p:cNvSpPr>
            <a:spLocks noChangeArrowheads="1"/>
          </p:cNvSpPr>
          <p:nvPr/>
        </p:nvSpPr>
        <p:spPr bwMode="auto">
          <a:xfrm>
            <a:off x="381000" y="304800"/>
            <a:ext cx="8551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vi-VN" sz="3200">
              <a:solidFill>
                <a:schemeClr val="bg1"/>
              </a:solidFill>
              <a:latin typeface="Arial" charset="0"/>
            </a:endParaRPr>
          </a:p>
        </p:txBody>
      </p:sp>
      <p:pic>
        <p:nvPicPr>
          <p:cNvPr id="100356" name="Picture 3"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66800"/>
            <a:ext cx="7315200" cy="548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1" name="Rectangle 4"/>
          <p:cNvSpPr>
            <a:spLocks noChangeArrowheads="1"/>
          </p:cNvSpPr>
          <p:nvPr/>
        </p:nvSpPr>
        <p:spPr bwMode="auto">
          <a:xfrm>
            <a:off x="1066800" y="152400"/>
            <a:ext cx="7391400" cy="762000"/>
          </a:xfrm>
          <a:prstGeom prst="rect">
            <a:avLst/>
          </a:prstGeom>
          <a:noFill/>
          <a:ln w="9525">
            <a:noFill/>
            <a:miter lim="800000"/>
            <a:headEnd/>
            <a:tailEnd/>
          </a:ln>
        </p:spPr>
        <p:txBody>
          <a:bodyPr anchor="ctr"/>
          <a:lstStyle/>
          <a:p>
            <a:pPr fontAlgn="auto">
              <a:spcAft>
                <a:spcPts val="0"/>
              </a:spcAft>
              <a:defRPr/>
            </a:pPr>
            <a:r>
              <a:rPr lang="en-US"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Xử lý lỗi: ARQ dừng và chờ</a:t>
            </a:r>
          </a:p>
        </p:txBody>
      </p:sp>
    </p:spTree>
    <p:extLst>
      <p:ext uri="{BB962C8B-B14F-4D97-AF65-F5344CB8AC3E}">
        <p14:creationId xmlns:p14="http://schemas.microsoft.com/office/powerpoint/2010/main" val="129981003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a:xfrm>
            <a:off x="990600" y="304800"/>
            <a:ext cx="7772400" cy="1066800"/>
          </a:xfrm>
        </p:spPr>
        <p:txBody>
          <a:bodyPr rtlCol="0">
            <a:normAutofit fontScale="90000"/>
          </a:bodyPr>
          <a:lstStyle/>
          <a:p>
            <a:pPr eaLnBrk="1" fontAlgn="auto" hangingPunct="1">
              <a:spcAft>
                <a:spcPts val="0"/>
              </a:spcAft>
              <a:defRPr/>
            </a:pPr>
            <a:r>
              <a:rPr lang="en-US">
                <a:solidFill>
                  <a:schemeClr val="tx2">
                    <a:satMod val="130000"/>
                  </a:schemeClr>
                </a:solidFill>
              </a:rPr>
              <a:t>Xử lý lỗi: ARQ </a:t>
            </a:r>
            <a:r>
              <a:rPr lang="en-US" smtClean="0">
                <a:solidFill>
                  <a:schemeClr val="tx2">
                    <a:satMod val="130000"/>
                  </a:schemeClr>
                </a:solidFill>
              </a:rPr>
              <a:t>Quay-lui-N</a:t>
            </a:r>
            <a:br>
              <a:rPr lang="en-US" smtClean="0">
                <a:solidFill>
                  <a:schemeClr val="tx2">
                    <a:satMod val="130000"/>
                  </a:schemeClr>
                </a:solidFill>
              </a:rPr>
            </a:br>
            <a:r>
              <a:rPr lang="en-US" smtClean="0">
                <a:solidFill>
                  <a:schemeClr val="tx2">
                    <a:satMod val="130000"/>
                  </a:schemeClr>
                </a:solidFill>
              </a:rPr>
              <a:t>(ARQ Go-Back-N)</a:t>
            </a:r>
            <a:endParaRPr lang="en-US">
              <a:solidFill>
                <a:schemeClr val="tx2">
                  <a:satMod val="130000"/>
                </a:schemeClr>
              </a:solidFill>
            </a:endParaRPr>
          </a:p>
        </p:txBody>
      </p:sp>
      <p:sp>
        <p:nvSpPr>
          <p:cNvPr id="101379" name="Rectangle 3"/>
          <p:cNvSpPr>
            <a:spLocks noGrp="1" noChangeArrowheads="1"/>
          </p:cNvSpPr>
          <p:nvPr>
            <p:ph idx="1"/>
          </p:nvPr>
        </p:nvSpPr>
        <p:spPr>
          <a:xfrm>
            <a:off x="685800" y="1295400"/>
            <a:ext cx="7924800" cy="5181600"/>
          </a:xfrm>
        </p:spPr>
        <p:txBody>
          <a:bodyPr/>
          <a:lstStyle/>
          <a:p>
            <a:pPr eaLnBrk="1" hangingPunct="1"/>
            <a:r>
              <a:rPr lang="en-US" sz="2800" smtClean="0"/>
              <a:t>Trên cơ sở kĩ thuật điều khiển luồng bằng Cửa sổ trượt</a:t>
            </a:r>
          </a:p>
          <a:p>
            <a:pPr eaLnBrk="1" hangingPunct="1"/>
            <a:r>
              <a:rPr lang="en-US" sz="2800" smtClean="0"/>
              <a:t>Kiểm soát lỗi:</a:t>
            </a:r>
          </a:p>
          <a:p>
            <a:pPr lvl="1" eaLnBrk="1" hangingPunct="1"/>
            <a:r>
              <a:rPr lang="en-US" sz="2400" smtClean="0"/>
              <a:t>Khung hỏng:</a:t>
            </a:r>
          </a:p>
          <a:p>
            <a:pPr lvl="2" eaLnBrk="1" hangingPunct="1"/>
            <a:r>
              <a:rPr lang="en-US" sz="2000" smtClean="0"/>
              <a:t>Khung i-1 thành công, i lỗi, bên nhận gửi SREJ i, bên phát gửi lại</a:t>
            </a:r>
          </a:p>
          <a:p>
            <a:pPr lvl="2" eaLnBrk="1" hangingPunct="1"/>
            <a:r>
              <a:rPr lang="en-US" sz="2000" smtClean="0"/>
              <a:t>Khung i mất, i+1 được nhận không đúng trình tự, REJ i, bên gửi phát lại i và các khung sau đó</a:t>
            </a:r>
          </a:p>
          <a:p>
            <a:pPr lvl="2" eaLnBrk="1" hangingPunct="1"/>
            <a:r>
              <a:rPr lang="en-US" sz="2000" smtClean="0"/>
              <a:t>Chỉ khung i được truyền và bị mất, bên nhận không biết i đã được truyền đi, bên phát gửi time-out và gửi RR với P=1, khi bên phát nhận được RR từ bên nhận nó sẽ phát lại i</a:t>
            </a:r>
          </a:p>
        </p:txBody>
      </p:sp>
      <p:sp>
        <p:nvSpPr>
          <p:cNvPr id="6" name="Slide Number Placeholder 5"/>
          <p:cNvSpPr>
            <a:spLocks noGrp="1"/>
          </p:cNvSpPr>
          <p:nvPr>
            <p:ph type="sldNum" sz="quarter" idx="12"/>
          </p:nvPr>
        </p:nvSpPr>
        <p:spPr/>
        <p:txBody>
          <a:bodyPr/>
          <a:lstStyle/>
          <a:p>
            <a:pPr>
              <a:defRPr/>
            </a:pPr>
            <a:fld id="{08D42358-E2D4-47E0-BB09-162AC443F321}" type="slidenum">
              <a:rPr lang="en-US"/>
              <a:pPr>
                <a:defRPr/>
              </a:pPr>
              <a:t>19</a:t>
            </a:fld>
            <a:endParaRPr lang="en-US"/>
          </a:p>
        </p:txBody>
      </p:sp>
    </p:spTree>
    <p:extLst>
      <p:ext uri="{BB962C8B-B14F-4D97-AF65-F5344CB8AC3E}">
        <p14:creationId xmlns:p14="http://schemas.microsoft.com/office/powerpoint/2010/main" val="362567878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1066800" y="304800"/>
            <a:ext cx="7620000" cy="1143000"/>
          </a:xfrm>
        </p:spPr>
        <p:txBody>
          <a:bodyPr rtlCol="0">
            <a:normAutofit/>
          </a:bodyPr>
          <a:lstStyle/>
          <a:p>
            <a:pPr eaLnBrk="1" fontAlgn="auto" hangingPunct="1">
              <a:spcAft>
                <a:spcPts val="0"/>
              </a:spcAft>
              <a:defRPr/>
            </a:pPr>
            <a:r>
              <a:rPr lang="en-US">
                <a:solidFill>
                  <a:schemeClr val="tx2">
                    <a:satMod val="130000"/>
                  </a:schemeClr>
                </a:solidFill>
              </a:rPr>
              <a:t>Điều khiển luồng</a:t>
            </a:r>
          </a:p>
        </p:txBody>
      </p:sp>
      <p:sp>
        <p:nvSpPr>
          <p:cNvPr id="83971" name="Rectangle 3"/>
          <p:cNvSpPr>
            <a:spLocks noGrp="1" noChangeArrowheads="1"/>
          </p:cNvSpPr>
          <p:nvPr>
            <p:ph idx="1"/>
          </p:nvPr>
        </p:nvSpPr>
        <p:spPr>
          <a:xfrm>
            <a:off x="1066800" y="1447800"/>
            <a:ext cx="7391400" cy="5181600"/>
          </a:xfrm>
        </p:spPr>
        <p:txBody>
          <a:bodyPr/>
          <a:lstStyle/>
          <a:p>
            <a:pPr eaLnBrk="1" hangingPunct="1"/>
            <a:r>
              <a:rPr lang="en-US" sz="2800" smtClean="0"/>
              <a:t>Là kỹ thuật nhằm đảm bảo rằng bên phát không làm tràn dữ liệu bên nhận</a:t>
            </a:r>
          </a:p>
          <a:p>
            <a:pPr eaLnBrk="1" hangingPunct="1"/>
            <a:r>
              <a:rPr lang="en-US" sz="2800" smtClean="0"/>
              <a:t>Hai phương pháp được sử dụng:</a:t>
            </a:r>
          </a:p>
          <a:p>
            <a:pPr lvl="1" eaLnBrk="1" hangingPunct="1"/>
            <a:r>
              <a:rPr lang="en-US" sz="2400" smtClean="0"/>
              <a:t>Phương pháp dừng và chờ (Stop and Wait)</a:t>
            </a:r>
          </a:p>
          <a:p>
            <a:pPr lvl="2" eaLnBrk="1" hangingPunct="1"/>
            <a:r>
              <a:rPr lang="en-US" sz="2000" smtClean="0"/>
              <a:t>Đơn giản nhất,</a:t>
            </a:r>
          </a:p>
          <a:p>
            <a:pPr lvl="2" eaLnBrk="1" hangingPunct="1"/>
            <a:r>
              <a:rPr lang="en-US" sz="2000" smtClean="0"/>
              <a:t>Kém hiệu quả, chỉ có một khung tin được truyền tại một thời điểm</a:t>
            </a:r>
          </a:p>
          <a:p>
            <a:pPr lvl="1" eaLnBrk="1" hangingPunct="1"/>
            <a:r>
              <a:rPr lang="en-US" sz="2400" smtClean="0"/>
              <a:t>Phương pháp cửa sổ trượt –(Sliding Window Flow Control)</a:t>
            </a:r>
          </a:p>
          <a:p>
            <a:pPr lvl="2" eaLnBrk="1" hangingPunct="1"/>
            <a:r>
              <a:rPr lang="en-US" sz="2000" smtClean="0"/>
              <a:t>Hiệu quả</a:t>
            </a:r>
          </a:p>
          <a:p>
            <a:pPr lvl="2" eaLnBrk="1" hangingPunct="1"/>
            <a:r>
              <a:rPr lang="en-US" sz="2000" smtClean="0"/>
              <a:t>Cho phép truyền nhiều khung tin cùng một lúc trên kênh truyền</a:t>
            </a:r>
          </a:p>
        </p:txBody>
      </p:sp>
      <p:sp>
        <p:nvSpPr>
          <p:cNvPr id="6" name="Slide Number Placeholder 5"/>
          <p:cNvSpPr>
            <a:spLocks noGrp="1"/>
          </p:cNvSpPr>
          <p:nvPr>
            <p:ph type="sldNum" sz="quarter" idx="12"/>
          </p:nvPr>
        </p:nvSpPr>
        <p:spPr/>
        <p:txBody>
          <a:bodyPr/>
          <a:lstStyle/>
          <a:p>
            <a:pPr>
              <a:defRPr/>
            </a:pPr>
            <a:fld id="{07EC72E8-9968-48B5-A579-2F4F81DDE646}" type="slidenum">
              <a:rPr lang="en-US"/>
              <a:pPr>
                <a:defRPr/>
              </a:pPr>
              <a:t>2</a:t>
            </a:fld>
            <a:endParaRPr lang="en-US"/>
          </a:p>
        </p:txBody>
      </p:sp>
    </p:spTree>
    <p:extLst>
      <p:ext uri="{BB962C8B-B14F-4D97-AF65-F5344CB8AC3E}">
        <p14:creationId xmlns:p14="http://schemas.microsoft.com/office/powerpoint/2010/main" val="377257856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a:xfrm>
            <a:off x="1066800" y="290513"/>
            <a:ext cx="7877175" cy="1004887"/>
          </a:xfrm>
        </p:spPr>
        <p:txBody>
          <a:bodyPr rtlCol="0">
            <a:normAutofit/>
          </a:bodyPr>
          <a:lstStyle/>
          <a:p>
            <a:pPr eaLnBrk="1" fontAlgn="auto" hangingPunct="1">
              <a:spcAft>
                <a:spcPts val="0"/>
              </a:spcAft>
              <a:defRPr/>
            </a:pPr>
            <a:r>
              <a:rPr lang="en-US">
                <a:solidFill>
                  <a:schemeClr val="tx2">
                    <a:satMod val="130000"/>
                  </a:schemeClr>
                </a:solidFill>
              </a:rPr>
              <a:t>Xử lý lỗi: ARQ Quay-lui-N</a:t>
            </a:r>
          </a:p>
        </p:txBody>
      </p:sp>
      <p:sp>
        <p:nvSpPr>
          <p:cNvPr id="102403" name="Rectangle 3"/>
          <p:cNvSpPr>
            <a:spLocks noGrp="1" noChangeArrowheads="1"/>
          </p:cNvSpPr>
          <p:nvPr>
            <p:ph idx="1"/>
          </p:nvPr>
        </p:nvSpPr>
        <p:spPr>
          <a:xfrm>
            <a:off x="685800" y="1371600"/>
            <a:ext cx="8077200" cy="5181600"/>
          </a:xfrm>
        </p:spPr>
        <p:txBody>
          <a:bodyPr/>
          <a:lstStyle/>
          <a:p>
            <a:pPr lvl="1" eaLnBrk="1" hangingPunct="1"/>
            <a:r>
              <a:rPr lang="en-US" smtClean="0"/>
              <a:t>RR hỏng:</a:t>
            </a:r>
          </a:p>
          <a:p>
            <a:pPr lvl="2" eaLnBrk="1" hangingPunct="1"/>
            <a:r>
              <a:rPr lang="en-US" smtClean="0"/>
              <a:t>B nhận khung i và gửi RR(i+1), RR(i+1) mất, A có thể nhận RR(&gt;i+1) trước khi RR(i+1) time-out, và có nghĩa là khung i đã thành công.</a:t>
            </a:r>
          </a:p>
          <a:p>
            <a:pPr lvl="2" eaLnBrk="1" hangingPunct="1"/>
            <a:r>
              <a:rPr lang="en-US" smtClean="0"/>
              <a:t>RR(i+1) time-out, A cố gắng gửi RR với P-bit cho đến khi nhận được RR từ B một số lần nhất định, nếu vẫn không nhận được thì Khởi động lại giao thức</a:t>
            </a:r>
          </a:p>
          <a:p>
            <a:pPr lvl="1" eaLnBrk="1" hangingPunct="1"/>
            <a:r>
              <a:rPr lang="en-US" smtClean="0"/>
              <a:t>Reject hỏng:</a:t>
            </a:r>
          </a:p>
          <a:p>
            <a:pPr lvl="2" eaLnBrk="1" hangingPunct="1"/>
            <a:r>
              <a:rPr lang="en-US" smtClean="0"/>
              <a:t>A time-out, A gửi RR với P=1 cho đến khi nhận được RRi từ B thì A sẽ gửi lại khung i</a:t>
            </a:r>
            <a:endParaRPr lang="en-US" sz="2000" smtClean="0">
              <a:cs typeface="Times New Roman" pitchFamily="18" charset="0"/>
            </a:endParaRPr>
          </a:p>
        </p:txBody>
      </p:sp>
      <p:sp>
        <p:nvSpPr>
          <p:cNvPr id="6" name="Slide Number Placeholder 5"/>
          <p:cNvSpPr>
            <a:spLocks noGrp="1"/>
          </p:cNvSpPr>
          <p:nvPr>
            <p:ph type="sldNum" sz="quarter" idx="12"/>
          </p:nvPr>
        </p:nvSpPr>
        <p:spPr/>
        <p:txBody>
          <a:bodyPr/>
          <a:lstStyle/>
          <a:p>
            <a:pPr>
              <a:defRPr/>
            </a:pPr>
            <a:fld id="{B6525EF8-AF61-48D8-AB85-9FB3EA639432}" type="slidenum">
              <a:rPr lang="en-US"/>
              <a:pPr>
                <a:defRPr/>
              </a:pPr>
              <a:t>20</a:t>
            </a:fld>
            <a:endParaRPr lang="en-US"/>
          </a:p>
        </p:txBody>
      </p:sp>
    </p:spTree>
    <p:extLst>
      <p:ext uri="{BB962C8B-B14F-4D97-AF65-F5344CB8AC3E}">
        <p14:creationId xmlns:p14="http://schemas.microsoft.com/office/powerpoint/2010/main" val="17359072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a:defRPr/>
            </a:pPr>
            <a:fld id="{65A73AF3-AEE0-4012-9A23-E605CBB8EB53}" type="slidenum">
              <a:rPr lang="en-US"/>
              <a:pPr>
                <a:defRPr/>
              </a:pPr>
              <a:t>21</a:t>
            </a:fld>
            <a:endParaRPr lang="en-US"/>
          </a:p>
        </p:txBody>
      </p:sp>
      <p:sp>
        <p:nvSpPr>
          <p:cNvPr id="114691" name="Rectangle 2"/>
          <p:cNvSpPr>
            <a:spLocks noChangeArrowheads="1"/>
          </p:cNvSpPr>
          <p:nvPr/>
        </p:nvSpPr>
        <p:spPr bwMode="auto">
          <a:xfrm>
            <a:off x="1066800" y="0"/>
            <a:ext cx="7837488" cy="990600"/>
          </a:xfrm>
          <a:prstGeom prst="rect">
            <a:avLst/>
          </a:prstGeom>
          <a:noFill/>
          <a:ln w="9525">
            <a:noFill/>
            <a:miter lim="800000"/>
            <a:headEnd/>
            <a:tailEnd/>
          </a:ln>
        </p:spPr>
        <p:txBody>
          <a:bodyPr anchor="ctr"/>
          <a:lstStyle/>
          <a:p>
            <a:pPr fontAlgn="auto">
              <a:spcAft>
                <a:spcPts val="0"/>
              </a:spcAft>
              <a:defRPr/>
            </a:pPr>
            <a:r>
              <a:rPr lang="en-US" sz="4300">
                <a:solidFill>
                  <a:schemeClr val="tx2">
                    <a:satMod val="130000"/>
                  </a:schemeClr>
                </a:solidFill>
                <a:effectLst>
                  <a:outerShdw blurRad="50000" dist="30000" dir="5400000" algn="tl" rotWithShape="0">
                    <a:srgbClr val="000000">
                      <a:alpha val="30000"/>
                    </a:srgbClr>
                  </a:outerShdw>
                </a:effectLst>
                <a:latin typeface="+mj-lt"/>
                <a:ea typeface="+mj-ea"/>
                <a:cs typeface="+mj-cs"/>
              </a:rPr>
              <a:t>Xử lí lỗi: ARQ Quay-lui-N</a:t>
            </a:r>
          </a:p>
        </p:txBody>
      </p:sp>
      <p:pic>
        <p:nvPicPr>
          <p:cNvPr id="103428" name="Picture 3"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90600"/>
            <a:ext cx="6858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555022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990600" y="304800"/>
            <a:ext cx="7924800" cy="1143000"/>
          </a:xfrm>
        </p:spPr>
        <p:txBody>
          <a:bodyPr rtlCol="0">
            <a:noAutofit/>
          </a:bodyPr>
          <a:lstStyle/>
          <a:p>
            <a:pPr eaLnBrk="1" fontAlgn="auto" hangingPunct="1">
              <a:spcAft>
                <a:spcPts val="0"/>
              </a:spcAft>
              <a:defRPr/>
            </a:pPr>
            <a:r>
              <a:rPr lang="en-US">
                <a:solidFill>
                  <a:schemeClr val="tx2">
                    <a:satMod val="130000"/>
                  </a:schemeClr>
                </a:solidFill>
              </a:rPr>
              <a:t>Xử lý lỗi: ARQ Chọn-Hủy (Selective-Reject)</a:t>
            </a:r>
          </a:p>
        </p:txBody>
      </p:sp>
      <p:sp>
        <p:nvSpPr>
          <p:cNvPr id="104451" name="Rectangle 3"/>
          <p:cNvSpPr>
            <a:spLocks noGrp="1" noChangeArrowheads="1"/>
          </p:cNvSpPr>
          <p:nvPr>
            <p:ph idx="1"/>
          </p:nvPr>
        </p:nvSpPr>
        <p:spPr>
          <a:xfrm>
            <a:off x="914400" y="1828800"/>
            <a:ext cx="7848600" cy="4724400"/>
          </a:xfrm>
        </p:spPr>
        <p:txBody>
          <a:bodyPr/>
          <a:lstStyle/>
          <a:p>
            <a:pPr eaLnBrk="1" hangingPunct="1"/>
            <a:r>
              <a:rPr lang="en-US" smtClean="0"/>
              <a:t>Chỉ truyền lại những khung có báo nhận là lỗi (SREJ)</a:t>
            </a:r>
          </a:p>
          <a:p>
            <a:pPr eaLnBrk="1" hangingPunct="1"/>
            <a:r>
              <a:rPr lang="en-US" smtClean="0"/>
              <a:t>Phải duy trì đủ bộ đệm độ lớn </a:t>
            </a:r>
          </a:p>
          <a:p>
            <a:pPr eaLnBrk="1" hangingPunct="1"/>
            <a:r>
              <a:rPr lang="en-US" smtClean="0"/>
              <a:t>Đảm bảo tính logic phức tạp để gửi và nhận các khung theo đúng trình tự.</a:t>
            </a:r>
          </a:p>
          <a:p>
            <a:pPr eaLnBrk="1" hangingPunct="1"/>
            <a:r>
              <a:rPr lang="en-US" smtClean="0"/>
              <a:t>ARQ Chọn-Hủy phải giải quyết được sự chồng chéo giữa cửa sổ gửi và nhận.</a:t>
            </a:r>
          </a:p>
        </p:txBody>
      </p:sp>
      <p:sp>
        <p:nvSpPr>
          <p:cNvPr id="6" name="Slide Number Placeholder 5"/>
          <p:cNvSpPr>
            <a:spLocks noGrp="1"/>
          </p:cNvSpPr>
          <p:nvPr>
            <p:ph type="sldNum" sz="quarter" idx="12"/>
          </p:nvPr>
        </p:nvSpPr>
        <p:spPr/>
        <p:txBody>
          <a:bodyPr/>
          <a:lstStyle/>
          <a:p>
            <a:pPr>
              <a:defRPr/>
            </a:pPr>
            <a:fld id="{F4C22A50-3BA7-4D4B-A494-89A35DA2439A}" type="slidenum">
              <a:rPr lang="en-US"/>
              <a:pPr>
                <a:defRPr/>
              </a:pPr>
              <a:t>22</a:t>
            </a:fld>
            <a:endParaRPr lang="en-US"/>
          </a:p>
        </p:txBody>
      </p:sp>
    </p:spTree>
    <p:extLst>
      <p:ext uri="{BB962C8B-B14F-4D97-AF65-F5344CB8AC3E}">
        <p14:creationId xmlns:p14="http://schemas.microsoft.com/office/powerpoint/2010/main" val="371802336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1066800" y="304800"/>
            <a:ext cx="7577138" cy="1266825"/>
          </a:xfrm>
        </p:spPr>
        <p:txBody>
          <a:bodyPr rtlCol="0">
            <a:noAutofit/>
          </a:bodyPr>
          <a:lstStyle/>
          <a:p>
            <a:pPr eaLnBrk="1" fontAlgn="auto" hangingPunct="1">
              <a:spcAft>
                <a:spcPts val="0"/>
              </a:spcAft>
              <a:defRPr/>
            </a:pPr>
            <a:r>
              <a:rPr lang="en-US">
                <a:solidFill>
                  <a:schemeClr val="tx2">
                    <a:satMod val="130000"/>
                  </a:schemeClr>
                </a:solidFill>
              </a:rPr>
              <a:t>Xử lý lỗi: ARQ Chọn-Hủy (Selective-Reject)</a:t>
            </a:r>
          </a:p>
        </p:txBody>
      </p:sp>
      <p:sp>
        <p:nvSpPr>
          <p:cNvPr id="105475" name="Rectangle 3"/>
          <p:cNvSpPr>
            <a:spLocks noGrp="1" noChangeArrowheads="1"/>
          </p:cNvSpPr>
          <p:nvPr>
            <p:ph idx="1"/>
          </p:nvPr>
        </p:nvSpPr>
        <p:spPr>
          <a:xfrm>
            <a:off x="1143000" y="1981200"/>
            <a:ext cx="7620000" cy="4191000"/>
          </a:xfrm>
        </p:spPr>
        <p:txBody>
          <a:bodyPr/>
          <a:lstStyle/>
          <a:p>
            <a:pPr eaLnBrk="1" hangingPunct="1">
              <a:lnSpc>
                <a:spcPct val="80000"/>
              </a:lnSpc>
            </a:pPr>
            <a:r>
              <a:rPr lang="en-US" sz="2600" smtClean="0"/>
              <a:t>Trạm A gửi các khung từ 0 đến 6 tới trạm B.</a:t>
            </a:r>
          </a:p>
          <a:p>
            <a:pPr eaLnBrk="1" hangingPunct="1">
              <a:lnSpc>
                <a:spcPct val="80000"/>
              </a:lnSpc>
            </a:pPr>
            <a:r>
              <a:rPr lang="en-US" sz="2600" smtClean="0"/>
              <a:t>Trạm B nhận tất cả 7 khung và báo nhận tích lũy với RR 7</a:t>
            </a:r>
          </a:p>
          <a:p>
            <a:pPr eaLnBrk="1" hangingPunct="1">
              <a:lnSpc>
                <a:spcPct val="80000"/>
              </a:lnSpc>
            </a:pPr>
            <a:r>
              <a:rPr lang="en-US" sz="2600" smtClean="0"/>
              <a:t>Vì lí do nào đó ví dụ như nhiễu làm RR 7 bị mất trên đường truyền.</a:t>
            </a:r>
          </a:p>
          <a:p>
            <a:pPr eaLnBrk="1" hangingPunct="1">
              <a:lnSpc>
                <a:spcPct val="80000"/>
              </a:lnSpc>
            </a:pPr>
            <a:r>
              <a:rPr lang="en-US" sz="2600" smtClean="0"/>
              <a:t>Đồng hồ ở A hết hạn và A truyền lại khung 0.</a:t>
            </a:r>
          </a:p>
          <a:p>
            <a:pPr eaLnBrk="1" hangingPunct="1">
              <a:lnSpc>
                <a:spcPct val="80000"/>
              </a:lnSpc>
            </a:pPr>
            <a:r>
              <a:rPr lang="en-US" sz="2600" smtClean="0"/>
              <a:t>B đã điều chỉnh trước cửa sổ nhận để có thể nhận các khung 7, 0, 1, 2, 3, 4 và 5. Do đó mà khung 7 được coi là bị mất và khung nhận được này là khung số 0 mới, và được chấp nhận bởi B.</a:t>
            </a:r>
          </a:p>
        </p:txBody>
      </p:sp>
      <p:sp>
        <p:nvSpPr>
          <p:cNvPr id="6" name="Slide Number Placeholder 5"/>
          <p:cNvSpPr>
            <a:spLocks noGrp="1"/>
          </p:cNvSpPr>
          <p:nvPr>
            <p:ph type="sldNum" sz="quarter" idx="12"/>
          </p:nvPr>
        </p:nvSpPr>
        <p:spPr/>
        <p:txBody>
          <a:bodyPr/>
          <a:lstStyle/>
          <a:p>
            <a:pPr>
              <a:defRPr/>
            </a:pPr>
            <a:fld id="{875C92DF-23AD-429C-B14F-1CC5D4DB54F5}" type="slidenum">
              <a:rPr lang="en-US"/>
              <a:pPr>
                <a:defRPr/>
              </a:pPr>
              <a:t>23</a:t>
            </a:fld>
            <a:endParaRPr lang="en-US"/>
          </a:p>
        </p:txBody>
      </p:sp>
    </p:spTree>
    <p:extLst>
      <p:ext uri="{BB962C8B-B14F-4D97-AF65-F5344CB8AC3E}">
        <p14:creationId xmlns:p14="http://schemas.microsoft.com/office/powerpoint/2010/main" val="96976750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990600" y="304800"/>
            <a:ext cx="7620000" cy="1143000"/>
          </a:xfrm>
        </p:spPr>
        <p:txBody>
          <a:bodyPr rtlCol="0">
            <a:normAutofit/>
          </a:bodyPr>
          <a:lstStyle/>
          <a:p>
            <a:pPr eaLnBrk="1" fontAlgn="auto" hangingPunct="1">
              <a:spcAft>
                <a:spcPts val="0"/>
              </a:spcAft>
              <a:defRPr/>
            </a:pPr>
            <a:r>
              <a:rPr lang="en-US">
                <a:solidFill>
                  <a:schemeClr val="tx2">
                    <a:satMod val="130000"/>
                  </a:schemeClr>
                </a:solidFill>
              </a:rPr>
              <a:t>Phương pháp dừng và chờ</a:t>
            </a:r>
          </a:p>
        </p:txBody>
      </p:sp>
      <p:sp>
        <p:nvSpPr>
          <p:cNvPr id="84995" name="Rectangle 3"/>
          <p:cNvSpPr>
            <a:spLocks noGrp="1" noChangeArrowheads="1"/>
          </p:cNvSpPr>
          <p:nvPr>
            <p:ph idx="1"/>
          </p:nvPr>
        </p:nvSpPr>
        <p:spPr>
          <a:xfrm>
            <a:off x="1066800" y="1524000"/>
            <a:ext cx="7391400" cy="4953000"/>
          </a:xfrm>
        </p:spPr>
        <p:txBody>
          <a:bodyPr/>
          <a:lstStyle/>
          <a:p>
            <a:pPr eaLnBrk="1" hangingPunct="1">
              <a:lnSpc>
                <a:spcPct val="90000"/>
              </a:lnSpc>
            </a:pPr>
            <a:r>
              <a:rPr lang="en-US" sz="2400" smtClean="0"/>
              <a:t>Truyền một gói tin và chờ báo nhận</a:t>
            </a:r>
          </a:p>
          <a:p>
            <a:pPr lvl="1" eaLnBrk="1" hangingPunct="1">
              <a:lnSpc>
                <a:spcPct val="90000"/>
              </a:lnSpc>
            </a:pPr>
            <a:r>
              <a:rPr lang="en-US" sz="2200" smtClean="0"/>
              <a:t>Bên phát truyền một khung tin</a:t>
            </a:r>
          </a:p>
          <a:p>
            <a:pPr lvl="1" eaLnBrk="1" hangingPunct="1">
              <a:lnSpc>
                <a:spcPct val="90000"/>
              </a:lnSpc>
            </a:pPr>
            <a:r>
              <a:rPr lang="en-US" sz="2200" smtClean="0"/>
              <a:t>Sau khi nhận được khung tin, bên nhận gửi lại xác nhận</a:t>
            </a:r>
          </a:p>
          <a:p>
            <a:pPr lvl="1" eaLnBrk="1" hangingPunct="1">
              <a:lnSpc>
                <a:spcPct val="90000"/>
              </a:lnSpc>
            </a:pPr>
            <a:r>
              <a:rPr lang="en-US" sz="2200" smtClean="0"/>
              <a:t>Bên phát phải đợi đến khi nhận được xác nhận thì mới truyền khung tin tiếp theo</a:t>
            </a:r>
          </a:p>
          <a:p>
            <a:pPr eaLnBrk="1" hangingPunct="1">
              <a:lnSpc>
                <a:spcPct val="90000"/>
              </a:lnSpc>
            </a:pPr>
            <a:r>
              <a:rPr lang="en-US" sz="2400" smtClean="0"/>
              <a:t>Không hiệu quả</a:t>
            </a:r>
          </a:p>
          <a:p>
            <a:pPr lvl="1" eaLnBrk="1" hangingPunct="1">
              <a:lnSpc>
                <a:spcPct val="90000"/>
              </a:lnSpc>
            </a:pPr>
            <a:r>
              <a:rPr lang="en-US" sz="2200" smtClean="0"/>
              <a:t>Bên nhận có thể dừng quá trình truyền bằng cách không gửi khung tin xác nhận</a:t>
            </a:r>
          </a:p>
          <a:p>
            <a:pPr lvl="1" eaLnBrk="1" hangingPunct="1">
              <a:lnSpc>
                <a:spcPct val="90000"/>
              </a:lnSpc>
            </a:pPr>
            <a:r>
              <a:rPr lang="en-US" sz="2200" smtClean="0"/>
              <a:t>Tại một thời điểm chỉ có một khung tin trên đường truyền </a:t>
            </a:r>
            <a:r>
              <a:rPr lang="en-US" sz="2200" smtClean="0">
                <a:sym typeface="Wingdings" pitchFamily="2" charset="2"/>
              </a:rPr>
              <a:t></a:t>
            </a:r>
            <a:r>
              <a:rPr lang="en-US" sz="2200" smtClean="0"/>
              <a:t> chậm</a:t>
            </a:r>
          </a:p>
          <a:p>
            <a:pPr lvl="1" eaLnBrk="1" hangingPunct="1">
              <a:lnSpc>
                <a:spcPct val="90000"/>
              </a:lnSpc>
            </a:pPr>
            <a:r>
              <a:rPr lang="en-US" sz="2200" smtClean="0"/>
              <a:t>Trường hợp độ rộng của kênh truyền lớn hơn độ rộng của khung tin thì nó tỏ ra cực kỳ kém hiệu quả.</a:t>
            </a:r>
          </a:p>
        </p:txBody>
      </p:sp>
      <p:sp>
        <p:nvSpPr>
          <p:cNvPr id="6" name="Slide Number Placeholder 5"/>
          <p:cNvSpPr>
            <a:spLocks noGrp="1"/>
          </p:cNvSpPr>
          <p:nvPr>
            <p:ph type="sldNum" sz="quarter" idx="12"/>
          </p:nvPr>
        </p:nvSpPr>
        <p:spPr/>
        <p:txBody>
          <a:bodyPr/>
          <a:lstStyle/>
          <a:p>
            <a:pPr>
              <a:defRPr/>
            </a:pPr>
            <a:fld id="{1E1D881F-1EEA-4A0B-A048-AA40B8ABE9EF}" type="slidenum">
              <a:rPr lang="en-US"/>
              <a:pPr>
                <a:defRPr/>
              </a:pPr>
              <a:t>3</a:t>
            </a:fld>
            <a:endParaRPr lang="en-US"/>
          </a:p>
        </p:txBody>
      </p:sp>
    </p:spTree>
    <p:extLst>
      <p:ext uri="{BB962C8B-B14F-4D97-AF65-F5344CB8AC3E}">
        <p14:creationId xmlns:p14="http://schemas.microsoft.com/office/powerpoint/2010/main" val="93525473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990600" y="304800"/>
            <a:ext cx="7696200" cy="1143000"/>
          </a:xfrm>
        </p:spPr>
        <p:txBody>
          <a:bodyPr rtlCol="0">
            <a:normAutofit/>
          </a:bodyPr>
          <a:lstStyle/>
          <a:p>
            <a:pPr eaLnBrk="1" fontAlgn="auto" hangingPunct="1">
              <a:spcAft>
                <a:spcPts val="0"/>
              </a:spcAft>
              <a:defRPr/>
            </a:pPr>
            <a:r>
              <a:rPr lang="en-US">
                <a:solidFill>
                  <a:schemeClr val="tx2">
                    <a:satMod val="130000"/>
                  </a:schemeClr>
                </a:solidFill>
              </a:rPr>
              <a:t>Phương pháp cửa sổ trượt</a:t>
            </a:r>
          </a:p>
        </p:txBody>
      </p:sp>
      <p:sp>
        <p:nvSpPr>
          <p:cNvPr id="86019" name="Rectangle 3"/>
          <p:cNvSpPr>
            <a:spLocks noGrp="1" noChangeArrowheads="1"/>
          </p:cNvSpPr>
          <p:nvPr>
            <p:ph idx="1"/>
          </p:nvPr>
        </p:nvSpPr>
        <p:spPr>
          <a:xfrm>
            <a:off x="1143000" y="1524000"/>
            <a:ext cx="7315200" cy="4953000"/>
          </a:xfrm>
        </p:spPr>
        <p:txBody>
          <a:bodyPr/>
          <a:lstStyle/>
          <a:p>
            <a:pPr eaLnBrk="1" hangingPunct="1">
              <a:buFontTx/>
              <a:buChar char="•"/>
            </a:pPr>
            <a:r>
              <a:rPr lang="en-US" sz="2400" smtClean="0"/>
              <a:t>Cho phép nhiều khung tin được truyền tại một thời điểm </a:t>
            </a:r>
            <a:r>
              <a:rPr lang="en-US" sz="2400" smtClean="0">
                <a:sym typeface="Wingdings" pitchFamily="2" charset="2"/>
              </a:rPr>
              <a:t>-&gt;Truyền thông hiệu quả hơn</a:t>
            </a:r>
            <a:r>
              <a:rPr lang="en-US" sz="2400" smtClean="0"/>
              <a:t>.</a:t>
            </a:r>
          </a:p>
          <a:p>
            <a:pPr eaLnBrk="1" hangingPunct="1">
              <a:buFontTx/>
              <a:buChar char="•"/>
            </a:pPr>
            <a:r>
              <a:rPr lang="en-US" sz="2400" smtClean="0"/>
              <a:t>A và B được kết nối trực tiếp song công (full-duplex).</a:t>
            </a:r>
          </a:p>
          <a:p>
            <a:pPr eaLnBrk="1" hangingPunct="1">
              <a:buFontTx/>
              <a:buChar char="•"/>
            </a:pPr>
            <a:r>
              <a:rPr lang="en-US" sz="2400" smtClean="0"/>
              <a:t>B có bộ đệm cho n khung tin</a:t>
            </a:r>
            <a:r>
              <a:rPr lang="en-US" sz="2400" smtClean="0">
                <a:sym typeface="Wingdings" pitchFamily="2" charset="2"/>
              </a:rPr>
              <a:t> -&gt; B có thể chấp nhận n khung tin, A có thể truyền n khung tin mà không cần đợi xác nhận từ bên B</a:t>
            </a:r>
            <a:endParaRPr lang="en-US" sz="2400" smtClean="0"/>
          </a:p>
          <a:p>
            <a:pPr eaLnBrk="1" hangingPunct="1">
              <a:buFontTx/>
              <a:buChar char="•"/>
            </a:pPr>
            <a:r>
              <a:rPr lang="en-US" sz="2400" smtClean="0"/>
              <a:t>Mỗi khung tin được gán nhãn bởi một số thứ tự.</a:t>
            </a:r>
          </a:p>
          <a:p>
            <a:pPr eaLnBrk="1" hangingPunct="1">
              <a:buFontTx/>
              <a:buChar char="•"/>
            </a:pPr>
            <a:r>
              <a:rPr lang="en-US" sz="2400" smtClean="0"/>
              <a:t>B xác nhận khung tin đã được nhận bằng cách gửi xác nhận cùng với số thứ tự của khung tin tiếp theo mà nó mong muốn nhận</a:t>
            </a:r>
          </a:p>
          <a:p>
            <a:pPr eaLnBrk="1" hangingPunct="1">
              <a:buFontTx/>
              <a:buChar char="•"/>
            </a:pPr>
            <a:endParaRPr lang="en-US" sz="2400" smtClean="0"/>
          </a:p>
        </p:txBody>
      </p:sp>
      <p:sp>
        <p:nvSpPr>
          <p:cNvPr id="6" name="Slide Number Placeholder 5"/>
          <p:cNvSpPr>
            <a:spLocks noGrp="1"/>
          </p:cNvSpPr>
          <p:nvPr>
            <p:ph type="sldNum" sz="quarter" idx="12"/>
          </p:nvPr>
        </p:nvSpPr>
        <p:spPr/>
        <p:txBody>
          <a:bodyPr/>
          <a:lstStyle/>
          <a:p>
            <a:pPr>
              <a:defRPr/>
            </a:pPr>
            <a:fld id="{6AC703B5-62C8-4C8A-8DDF-CFC3F5758ED0}" type="slidenum">
              <a:rPr lang="en-US"/>
              <a:pPr>
                <a:defRPr/>
              </a:pPr>
              <a:t>4</a:t>
            </a:fld>
            <a:endParaRPr lang="en-US"/>
          </a:p>
        </p:txBody>
      </p:sp>
    </p:spTree>
    <p:extLst>
      <p:ext uri="{BB962C8B-B14F-4D97-AF65-F5344CB8AC3E}">
        <p14:creationId xmlns:p14="http://schemas.microsoft.com/office/powerpoint/2010/main" val="29613896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990600" y="304800"/>
            <a:ext cx="7696200" cy="946150"/>
          </a:xfrm>
        </p:spPr>
        <p:txBody>
          <a:bodyPr rtlCol="0">
            <a:noAutofit/>
          </a:bodyPr>
          <a:lstStyle/>
          <a:p>
            <a:pPr eaLnBrk="1" fontAlgn="auto" hangingPunct="1">
              <a:spcAft>
                <a:spcPts val="0"/>
              </a:spcAft>
              <a:defRPr/>
            </a:pPr>
            <a:r>
              <a:rPr lang="en-US">
                <a:solidFill>
                  <a:schemeClr val="tx2">
                    <a:satMod val="130000"/>
                  </a:schemeClr>
                </a:solidFill>
              </a:rPr>
              <a:t>Phương pháp cửa sổ trượt</a:t>
            </a:r>
          </a:p>
        </p:txBody>
      </p:sp>
      <p:sp>
        <p:nvSpPr>
          <p:cNvPr id="87043" name="Rectangle 3"/>
          <p:cNvSpPr>
            <a:spLocks noGrp="1" noChangeArrowheads="1"/>
          </p:cNvSpPr>
          <p:nvPr>
            <p:ph idx="1"/>
          </p:nvPr>
        </p:nvSpPr>
        <p:spPr>
          <a:xfrm>
            <a:off x="990600" y="1524000"/>
            <a:ext cx="7696200" cy="4648200"/>
          </a:xfrm>
        </p:spPr>
        <p:txBody>
          <a:bodyPr/>
          <a:lstStyle/>
          <a:p>
            <a:pPr eaLnBrk="1" hangingPunct="1">
              <a:lnSpc>
                <a:spcPct val="130000"/>
              </a:lnSpc>
              <a:buSzPct val="150000"/>
              <a:buFontTx/>
              <a:buChar char="•"/>
            </a:pPr>
            <a:r>
              <a:rPr lang="en-US" smtClean="0"/>
              <a:t>A duy trì danh sách các số thứ tự được phép gửi</a:t>
            </a:r>
          </a:p>
          <a:p>
            <a:pPr eaLnBrk="1" hangingPunct="1">
              <a:lnSpc>
                <a:spcPct val="130000"/>
              </a:lnSpc>
              <a:buSzPct val="150000"/>
              <a:buFontTx/>
              <a:buChar char="•"/>
            </a:pPr>
            <a:r>
              <a:rPr lang="en-US" smtClean="0"/>
              <a:t>B duy trì danh sách số thứ tự chuẩn bị nhận</a:t>
            </a:r>
          </a:p>
          <a:p>
            <a:pPr eaLnBrk="1" hangingPunct="1">
              <a:lnSpc>
                <a:spcPct val="130000"/>
              </a:lnSpc>
              <a:buSzPct val="150000"/>
              <a:buFont typeface="Wingdings" pitchFamily="2" charset="2"/>
              <a:buNone/>
            </a:pPr>
            <a:r>
              <a:rPr lang="en-US" sz="2800" smtClean="0">
                <a:sym typeface="Wingdings" pitchFamily="2" charset="2"/>
              </a:rPr>
              <a:t>	- </a:t>
            </a:r>
            <a:r>
              <a:rPr lang="en-US" sz="2800" smtClean="0"/>
              <a:t>Gọi là cửa sổ của các khung tin</a:t>
            </a:r>
          </a:p>
          <a:p>
            <a:pPr eaLnBrk="1" hangingPunct="1">
              <a:lnSpc>
                <a:spcPct val="130000"/>
              </a:lnSpc>
              <a:buSzPct val="150000"/>
              <a:buFont typeface="Wingdings" pitchFamily="2" charset="2"/>
              <a:buNone/>
            </a:pPr>
            <a:r>
              <a:rPr lang="en-US" sz="2800" smtClean="0">
                <a:sym typeface="Wingdings" pitchFamily="2" charset="2"/>
              </a:rPr>
              <a:t>	- Điều khiển dòng cửa sổ trượt</a:t>
            </a:r>
          </a:p>
          <a:p>
            <a:pPr eaLnBrk="1" hangingPunct="1"/>
            <a:endParaRPr lang="en-US" sz="2800" smtClean="0"/>
          </a:p>
        </p:txBody>
      </p:sp>
      <p:sp>
        <p:nvSpPr>
          <p:cNvPr id="6" name="Slide Number Placeholder 5"/>
          <p:cNvSpPr>
            <a:spLocks noGrp="1"/>
          </p:cNvSpPr>
          <p:nvPr>
            <p:ph type="sldNum" sz="quarter" idx="12"/>
          </p:nvPr>
        </p:nvSpPr>
        <p:spPr/>
        <p:txBody>
          <a:bodyPr/>
          <a:lstStyle/>
          <a:p>
            <a:pPr>
              <a:defRPr/>
            </a:pPr>
            <a:fld id="{6F2CE6E5-8E4B-4E8B-B9CA-A925A932FEF8}" type="slidenum">
              <a:rPr lang="en-US"/>
              <a:pPr>
                <a:defRPr/>
              </a:pPr>
              <a:t>5</a:t>
            </a:fld>
            <a:endParaRPr lang="en-US"/>
          </a:p>
        </p:txBody>
      </p:sp>
    </p:spTree>
    <p:extLst>
      <p:ext uri="{BB962C8B-B14F-4D97-AF65-F5344CB8AC3E}">
        <p14:creationId xmlns:p14="http://schemas.microsoft.com/office/powerpoint/2010/main" val="424363515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990600" y="304800"/>
            <a:ext cx="7567613" cy="1038225"/>
          </a:xfrm>
        </p:spPr>
        <p:txBody>
          <a:bodyPr rtlCol="0">
            <a:normAutofit/>
          </a:bodyPr>
          <a:lstStyle/>
          <a:p>
            <a:pPr eaLnBrk="1" fontAlgn="auto" hangingPunct="1">
              <a:spcAft>
                <a:spcPts val="0"/>
              </a:spcAft>
              <a:defRPr/>
            </a:pPr>
            <a:r>
              <a:rPr lang="en-US">
                <a:solidFill>
                  <a:schemeClr val="tx2">
                    <a:satMod val="130000"/>
                  </a:schemeClr>
                </a:solidFill>
              </a:rPr>
              <a:t>Phương pháp cửa sổ trượt</a:t>
            </a:r>
          </a:p>
        </p:txBody>
      </p:sp>
      <p:sp>
        <p:nvSpPr>
          <p:cNvPr id="88067" name="Rectangle 3"/>
          <p:cNvSpPr>
            <a:spLocks noGrp="1" noChangeArrowheads="1"/>
          </p:cNvSpPr>
          <p:nvPr>
            <p:ph idx="1"/>
          </p:nvPr>
        </p:nvSpPr>
        <p:spPr>
          <a:xfrm>
            <a:off x="990600" y="1447800"/>
            <a:ext cx="7467600" cy="5181600"/>
          </a:xfrm>
        </p:spPr>
        <p:txBody>
          <a:bodyPr/>
          <a:lstStyle/>
          <a:p>
            <a:pPr eaLnBrk="1" hangingPunct="1"/>
            <a:r>
              <a:rPr lang="en-US" sz="2800" smtClean="0">
                <a:sym typeface="Wingdings" pitchFamily="2" charset="2"/>
              </a:rPr>
              <a:t>Đối với đường truyền 2 chiều thì mỗi bên phải sử dụng hai cửa sổ:</a:t>
            </a:r>
          </a:p>
          <a:p>
            <a:pPr lvl="1" eaLnBrk="1" hangingPunct="1"/>
            <a:r>
              <a:rPr lang="en-US" sz="2400" smtClean="0"/>
              <a:t>Một cho phát và một cho nhận</a:t>
            </a:r>
          </a:p>
          <a:p>
            <a:pPr lvl="1" eaLnBrk="1" hangingPunct="1"/>
            <a:r>
              <a:rPr lang="en-US" sz="2400" smtClean="0"/>
              <a:t>Mỗi bên đều phải gửi dữ liệu và gửi xác nhận tới bên kia</a:t>
            </a:r>
          </a:p>
          <a:p>
            <a:pPr eaLnBrk="1" hangingPunct="1"/>
            <a:r>
              <a:rPr lang="en-US" sz="2800" smtClean="0"/>
              <a:t>Số thứ tự được lưu trữ trong khung tin</a:t>
            </a:r>
          </a:p>
          <a:p>
            <a:pPr lvl="1" eaLnBrk="1" hangingPunct="1"/>
            <a:r>
              <a:rPr lang="en-US" sz="2400" smtClean="0"/>
              <a:t>Bị giới hạn, trường k bit thì số thứ tự được đánh số theo Modulo của 2</a:t>
            </a:r>
            <a:r>
              <a:rPr lang="en-US" sz="2400" baseline="30000" smtClean="0"/>
              <a:t>k</a:t>
            </a:r>
          </a:p>
          <a:p>
            <a:pPr lvl="1" eaLnBrk="1" hangingPunct="1"/>
            <a:r>
              <a:rPr lang="en-US" sz="2400" smtClean="0"/>
              <a:t>Kích thước của cửa sổ không nhất thiết phải lấy là maximum ( ví dụ trường 3 bit, có thể lấy độ dài cửa sổ là 4)</a:t>
            </a:r>
          </a:p>
        </p:txBody>
      </p:sp>
      <p:sp>
        <p:nvSpPr>
          <p:cNvPr id="6" name="Slide Number Placeholder 5"/>
          <p:cNvSpPr>
            <a:spLocks noGrp="1"/>
          </p:cNvSpPr>
          <p:nvPr>
            <p:ph type="sldNum" sz="quarter" idx="12"/>
          </p:nvPr>
        </p:nvSpPr>
        <p:spPr/>
        <p:txBody>
          <a:bodyPr/>
          <a:lstStyle/>
          <a:p>
            <a:pPr>
              <a:defRPr/>
            </a:pPr>
            <a:fld id="{3B51E2BE-E525-4AD2-A436-C29E6147F7FC}" type="slidenum">
              <a:rPr lang="en-US"/>
              <a:pPr>
                <a:defRPr/>
              </a:pPr>
              <a:t>6</a:t>
            </a:fld>
            <a:endParaRPr lang="en-US"/>
          </a:p>
        </p:txBody>
      </p:sp>
    </p:spTree>
    <p:extLst>
      <p:ext uri="{BB962C8B-B14F-4D97-AF65-F5344CB8AC3E}">
        <p14:creationId xmlns:p14="http://schemas.microsoft.com/office/powerpoint/2010/main" val="222376637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990600" y="304800"/>
            <a:ext cx="7620000" cy="914400"/>
          </a:xfrm>
        </p:spPr>
        <p:txBody>
          <a:bodyPr rtlCol="0">
            <a:normAutofit/>
          </a:bodyPr>
          <a:lstStyle/>
          <a:p>
            <a:pPr eaLnBrk="1" fontAlgn="auto" hangingPunct="1">
              <a:spcAft>
                <a:spcPts val="0"/>
              </a:spcAft>
              <a:defRPr/>
            </a:pPr>
            <a:r>
              <a:rPr lang="en-US">
                <a:solidFill>
                  <a:schemeClr val="tx2">
                    <a:satMod val="130000"/>
                  </a:schemeClr>
                </a:solidFill>
              </a:rPr>
              <a:t>Phát hiện lỗi</a:t>
            </a:r>
          </a:p>
        </p:txBody>
      </p:sp>
      <p:sp>
        <p:nvSpPr>
          <p:cNvPr id="89091" name="Rectangle 3"/>
          <p:cNvSpPr>
            <a:spLocks noGrp="1" noChangeArrowheads="1"/>
          </p:cNvSpPr>
          <p:nvPr>
            <p:ph idx="1"/>
          </p:nvPr>
        </p:nvSpPr>
        <p:spPr>
          <a:xfrm>
            <a:off x="1219200" y="1371600"/>
            <a:ext cx="7239000" cy="5257800"/>
          </a:xfrm>
        </p:spPr>
        <p:txBody>
          <a:bodyPr/>
          <a:lstStyle/>
          <a:p>
            <a:pPr eaLnBrk="1" hangingPunct="1"/>
            <a:r>
              <a:rPr lang="en-US" smtClean="0"/>
              <a:t>Lý do một hay nhiều bit thay đổi trong khung tin được truyền:</a:t>
            </a:r>
          </a:p>
          <a:p>
            <a:pPr lvl="1" eaLnBrk="1" hangingPunct="1"/>
            <a:r>
              <a:rPr lang="en-US" smtClean="0"/>
              <a:t>Tín hiệu trên đường truyền bị suy yếu</a:t>
            </a:r>
          </a:p>
          <a:p>
            <a:pPr lvl="1" eaLnBrk="1" hangingPunct="1"/>
            <a:r>
              <a:rPr lang="en-US" smtClean="0"/>
              <a:t>Tốc độ truyền</a:t>
            </a:r>
          </a:p>
          <a:p>
            <a:pPr lvl="1" eaLnBrk="1" hangingPunct="1"/>
            <a:r>
              <a:rPr lang="en-US" smtClean="0"/>
              <a:t>Mất đồng bộ</a:t>
            </a:r>
          </a:p>
          <a:p>
            <a:pPr eaLnBrk="1" hangingPunct="1"/>
            <a:r>
              <a:rPr lang="en-US" smtClean="0">
                <a:sym typeface="Wingdings" pitchFamily="2" charset="2"/>
              </a:rPr>
              <a:t>Việc phát hiện ra lỗi để khắc phục, yêu cầu phát lại là cần thiết và vô cùng quan trọng trong truyền dữ liệu.</a:t>
            </a:r>
            <a:endParaRPr lang="en-US" smtClean="0"/>
          </a:p>
        </p:txBody>
      </p:sp>
      <p:sp>
        <p:nvSpPr>
          <p:cNvPr id="6" name="Slide Number Placeholder 5"/>
          <p:cNvSpPr>
            <a:spLocks noGrp="1"/>
          </p:cNvSpPr>
          <p:nvPr>
            <p:ph type="sldNum" sz="quarter" idx="12"/>
          </p:nvPr>
        </p:nvSpPr>
        <p:spPr/>
        <p:txBody>
          <a:bodyPr/>
          <a:lstStyle/>
          <a:p>
            <a:pPr>
              <a:defRPr/>
            </a:pPr>
            <a:fld id="{943D2A29-180D-4DDC-BCD8-26D5C9292906}" type="slidenum">
              <a:rPr lang="en-US"/>
              <a:pPr>
                <a:defRPr/>
              </a:pPr>
              <a:t>7</a:t>
            </a:fld>
            <a:endParaRPr lang="en-US"/>
          </a:p>
        </p:txBody>
      </p:sp>
    </p:spTree>
    <p:extLst>
      <p:ext uri="{BB962C8B-B14F-4D97-AF65-F5344CB8AC3E}">
        <p14:creationId xmlns:p14="http://schemas.microsoft.com/office/powerpoint/2010/main" val="239041902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990600" y="311150"/>
            <a:ext cx="7953375" cy="984250"/>
          </a:xfrm>
        </p:spPr>
        <p:txBody>
          <a:bodyPr rtlCol="0">
            <a:normAutofit/>
          </a:bodyPr>
          <a:lstStyle/>
          <a:p>
            <a:pPr eaLnBrk="1" fontAlgn="auto" hangingPunct="1">
              <a:spcAft>
                <a:spcPts val="0"/>
              </a:spcAft>
              <a:defRPr/>
            </a:pPr>
            <a:r>
              <a:rPr lang="en-US">
                <a:solidFill>
                  <a:schemeClr val="tx2">
                    <a:satMod val="130000"/>
                  </a:schemeClr>
                </a:solidFill>
              </a:rPr>
              <a:t>Phát hiện lỗi: Parity Check</a:t>
            </a:r>
          </a:p>
        </p:txBody>
      </p:sp>
      <p:sp>
        <p:nvSpPr>
          <p:cNvPr id="90115" name="Rectangle 3"/>
          <p:cNvSpPr>
            <a:spLocks noGrp="1" noChangeArrowheads="1"/>
          </p:cNvSpPr>
          <p:nvPr>
            <p:ph idx="1"/>
          </p:nvPr>
        </p:nvSpPr>
        <p:spPr>
          <a:xfrm>
            <a:off x="1219200" y="1447800"/>
            <a:ext cx="7391400" cy="4800600"/>
          </a:xfrm>
        </p:spPr>
        <p:txBody>
          <a:bodyPr/>
          <a:lstStyle/>
          <a:p>
            <a:pPr eaLnBrk="1" hangingPunct="1">
              <a:lnSpc>
                <a:spcPct val="90000"/>
              </a:lnSpc>
            </a:pPr>
            <a:r>
              <a:rPr lang="en-US" sz="2800" smtClean="0"/>
              <a:t>Là kỹ thuật đơn giản nhất.</a:t>
            </a:r>
          </a:p>
          <a:p>
            <a:pPr eaLnBrk="1" hangingPunct="1">
              <a:lnSpc>
                <a:spcPct val="90000"/>
              </a:lnSpc>
            </a:pPr>
            <a:r>
              <a:rPr lang="en-US" sz="2800" smtClean="0"/>
              <a:t>Đưa một bit kiểm tra tính chẵn lẻ vào sau khối tin.</a:t>
            </a:r>
          </a:p>
          <a:p>
            <a:pPr eaLnBrk="1" hangingPunct="1">
              <a:lnSpc>
                <a:spcPct val="90000"/>
              </a:lnSpc>
            </a:pPr>
            <a:r>
              <a:rPr lang="en-US" sz="2800" smtClean="0"/>
              <a:t>Giá trị của bit này được xác định dựa trên số các số 1 là chẵn (even parity), hoặc số các số 1 là lẻ (odd parity).</a:t>
            </a:r>
          </a:p>
          <a:p>
            <a:pPr eaLnBrk="1" hangingPunct="1">
              <a:lnSpc>
                <a:spcPct val="90000"/>
              </a:lnSpc>
            </a:pPr>
            <a:r>
              <a:rPr lang="en-US" sz="2800" smtClean="0"/>
              <a:t>Lỗi sẽ không bị phát hiện nếu trong khung tin có 2 hoặc một số chẵn các bit bị đảo.</a:t>
            </a:r>
          </a:p>
          <a:p>
            <a:pPr eaLnBrk="1" hangingPunct="1">
              <a:lnSpc>
                <a:spcPct val="90000"/>
              </a:lnSpc>
            </a:pPr>
            <a:r>
              <a:rPr lang="en-US" sz="2800" smtClean="0"/>
              <a:t>Không hiệu quả khi xung nhiễu đủ mạnh.</a:t>
            </a:r>
          </a:p>
        </p:txBody>
      </p:sp>
      <p:sp>
        <p:nvSpPr>
          <p:cNvPr id="6" name="Slide Number Placeholder 5"/>
          <p:cNvSpPr>
            <a:spLocks noGrp="1"/>
          </p:cNvSpPr>
          <p:nvPr>
            <p:ph type="sldNum" sz="quarter" idx="12"/>
          </p:nvPr>
        </p:nvSpPr>
        <p:spPr/>
        <p:txBody>
          <a:bodyPr/>
          <a:lstStyle/>
          <a:p>
            <a:pPr>
              <a:defRPr/>
            </a:pPr>
            <a:fld id="{200CF45C-EEFD-4094-BAD1-60D70CB7E5DD}" type="slidenum">
              <a:rPr lang="en-US"/>
              <a:pPr>
                <a:defRPr/>
              </a:pPr>
              <a:t>8</a:t>
            </a:fld>
            <a:endParaRPr lang="en-US"/>
          </a:p>
        </p:txBody>
      </p:sp>
    </p:spTree>
    <p:extLst>
      <p:ext uri="{BB962C8B-B14F-4D97-AF65-F5344CB8AC3E}">
        <p14:creationId xmlns:p14="http://schemas.microsoft.com/office/powerpoint/2010/main" val="53190829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p:txBody>
          <a:bodyPr/>
          <a:lstStyle/>
          <a:p>
            <a:pPr>
              <a:defRPr/>
            </a:pPr>
            <a:r>
              <a:rPr lang="en-US" smtClean="0">
                <a:latin typeface="Arial" charset="0"/>
                <a:cs typeface="Arial" charset="0"/>
              </a:rPr>
              <a:t>Lớp Link &amp; các mạng LAN</a:t>
            </a:r>
          </a:p>
        </p:txBody>
      </p:sp>
      <p:sp>
        <p:nvSpPr>
          <p:cNvPr id="35843" name="Slide Number Placeholder 5"/>
          <p:cNvSpPr>
            <a:spLocks noGrp="1"/>
          </p:cNvSpPr>
          <p:nvPr>
            <p:ph type="sldNum" sz="quarter" idx="12"/>
          </p:nvPr>
        </p:nvSpPr>
        <p:spPr/>
        <p:txBody>
          <a:bodyPr/>
          <a:lstStyle/>
          <a:p>
            <a:pPr>
              <a:defRPr/>
            </a:pPr>
            <a:fld id="{0DDF42F8-7FE7-4A87-9537-9A7BEE2E1541}" type="slidenum">
              <a:rPr lang="ar-SA" smtClean="0">
                <a:latin typeface="Arial" charset="0"/>
              </a:rPr>
              <a:pPr>
                <a:defRPr/>
              </a:pPr>
              <a:t>9</a:t>
            </a:fld>
            <a:endParaRPr lang="en-US" smtClean="0">
              <a:latin typeface="Arial" charset="0"/>
              <a:cs typeface="Arial" charset="0"/>
            </a:endParaRPr>
          </a:p>
        </p:txBody>
      </p:sp>
      <p:sp>
        <p:nvSpPr>
          <p:cNvPr id="91140" name="Rectangle 2"/>
          <p:cNvSpPr>
            <a:spLocks noGrp="1" noChangeArrowheads="1"/>
          </p:cNvSpPr>
          <p:nvPr>
            <p:ph type="title"/>
          </p:nvPr>
        </p:nvSpPr>
        <p:spPr>
          <a:xfrm>
            <a:off x="303213" y="363538"/>
            <a:ext cx="5334000" cy="838200"/>
          </a:xfrm>
        </p:spPr>
        <p:txBody>
          <a:bodyPr/>
          <a:lstStyle/>
          <a:p>
            <a:r>
              <a:rPr lang="en-US" smtClean="0"/>
              <a:t>Kiểm tra Parity</a:t>
            </a:r>
          </a:p>
        </p:txBody>
      </p:sp>
      <p:pic>
        <p:nvPicPr>
          <p:cNvPr id="91141" name="Picture 3" descr="522 Single Bit Par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438" y="2482850"/>
            <a:ext cx="260985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2" name="Text Box 4"/>
          <p:cNvSpPr txBox="1">
            <a:spLocks noChangeArrowheads="1"/>
          </p:cNvSpPr>
          <p:nvPr/>
        </p:nvSpPr>
        <p:spPr bwMode="auto">
          <a:xfrm>
            <a:off x="361950" y="1460500"/>
            <a:ext cx="281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US" sz="2400" u="sng">
                <a:solidFill>
                  <a:srgbClr val="FF0000"/>
                </a:solidFill>
              </a:rPr>
              <a:t>Bit Parity đơn:</a:t>
            </a:r>
            <a:endParaRPr lang="en-US" sz="2400" b="1"/>
          </a:p>
          <a:p>
            <a:pPr eaLnBrk="1" hangingPunct="1"/>
            <a:r>
              <a:rPr lang="en-US" sz="1600" b="1"/>
              <a:t>phát hiện các lỗi bit</a:t>
            </a:r>
            <a:endParaRPr lang="en-US" sz="3200" b="1"/>
          </a:p>
        </p:txBody>
      </p:sp>
      <p:pic>
        <p:nvPicPr>
          <p:cNvPr id="91143" name="Picture 5" descr="523 Double Bit Par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0663" y="2220913"/>
            <a:ext cx="375126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4" name="Text Box 6"/>
          <p:cNvSpPr txBox="1">
            <a:spLocks noChangeArrowheads="1"/>
          </p:cNvSpPr>
          <p:nvPr/>
        </p:nvSpPr>
        <p:spPr bwMode="auto">
          <a:xfrm>
            <a:off x="3643313" y="1408113"/>
            <a:ext cx="27987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US" sz="2400" u="sng">
                <a:solidFill>
                  <a:srgbClr val="FF0000"/>
                </a:solidFill>
              </a:rPr>
              <a:t>Bit Parity 2 chiều</a:t>
            </a:r>
            <a:r>
              <a:rPr lang="en-US" sz="2400" b="1" u="sng">
                <a:solidFill>
                  <a:srgbClr val="FF0000"/>
                </a:solidFill>
              </a:rPr>
              <a:t>:</a:t>
            </a:r>
            <a:endParaRPr lang="en-US" sz="2400" b="1"/>
          </a:p>
          <a:p>
            <a:pPr eaLnBrk="1" hangingPunct="1"/>
            <a:r>
              <a:rPr lang="en-US" sz="1600" b="1"/>
              <a:t>phát hiện &amp; sửa các lỗi bit</a:t>
            </a:r>
          </a:p>
        </p:txBody>
      </p:sp>
      <p:sp>
        <p:nvSpPr>
          <p:cNvPr id="91145" name="Oval 7"/>
          <p:cNvSpPr>
            <a:spLocks noChangeArrowheads="1"/>
          </p:cNvSpPr>
          <p:nvPr/>
        </p:nvSpPr>
        <p:spPr bwMode="auto">
          <a:xfrm>
            <a:off x="4354513" y="5222875"/>
            <a:ext cx="146050" cy="16827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vi-VN"/>
          </a:p>
        </p:txBody>
      </p:sp>
      <p:sp>
        <p:nvSpPr>
          <p:cNvPr id="91146" name="Text Box 8"/>
          <p:cNvSpPr txBox="1">
            <a:spLocks noChangeArrowheads="1"/>
          </p:cNvSpPr>
          <p:nvPr/>
        </p:nvSpPr>
        <p:spPr bwMode="auto">
          <a:xfrm>
            <a:off x="4279900" y="5129213"/>
            <a:ext cx="261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US" sz="2000">
                <a:latin typeface="Courier New" pitchFamily="49" charset="0"/>
              </a:rPr>
              <a:t>0</a:t>
            </a:r>
            <a:endParaRPr lang="en-US"/>
          </a:p>
        </p:txBody>
      </p:sp>
      <p:sp>
        <p:nvSpPr>
          <p:cNvPr id="91147" name="Oval 9"/>
          <p:cNvSpPr>
            <a:spLocks noChangeArrowheads="1"/>
          </p:cNvSpPr>
          <p:nvPr/>
        </p:nvSpPr>
        <p:spPr bwMode="auto">
          <a:xfrm>
            <a:off x="6015038" y="5218113"/>
            <a:ext cx="146050" cy="16827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vi-VN"/>
          </a:p>
        </p:txBody>
      </p:sp>
      <p:sp>
        <p:nvSpPr>
          <p:cNvPr id="91148" name="Text Box 10"/>
          <p:cNvSpPr txBox="1">
            <a:spLocks noChangeArrowheads="1"/>
          </p:cNvSpPr>
          <p:nvPr/>
        </p:nvSpPr>
        <p:spPr bwMode="auto">
          <a:xfrm>
            <a:off x="5940425" y="5124450"/>
            <a:ext cx="261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r>
              <a:rPr lang="en-US" sz="2000">
                <a:latin typeface="Courier New" pitchFamily="49" charset="0"/>
              </a:rPr>
              <a:t>0</a:t>
            </a:r>
            <a:endParaRPr lang="en-US"/>
          </a:p>
        </p:txBody>
      </p:sp>
    </p:spTree>
    <p:extLst>
      <p:ext uri="{BB962C8B-B14F-4D97-AF65-F5344CB8AC3E}">
        <p14:creationId xmlns:p14="http://schemas.microsoft.com/office/powerpoint/2010/main" val="32195346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1512</Words>
  <Application>Microsoft Office PowerPoint</Application>
  <PresentationFormat>On-screen Show (4:3)</PresentationFormat>
  <Paragraphs>165</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CHƯƠNG 4: DATA LINK</vt:lpstr>
      <vt:lpstr>Điều khiển luồng</vt:lpstr>
      <vt:lpstr>Phương pháp dừng và chờ</vt:lpstr>
      <vt:lpstr>Phương pháp cửa sổ trượt</vt:lpstr>
      <vt:lpstr>Phương pháp cửa sổ trượt</vt:lpstr>
      <vt:lpstr>Phương pháp cửa sổ trượt</vt:lpstr>
      <vt:lpstr>Phát hiện lỗi</vt:lpstr>
      <vt:lpstr>Phát hiện lỗi: Parity Check</vt:lpstr>
      <vt:lpstr>Kiểm tra Parity</vt:lpstr>
      <vt:lpstr>Phát hiện lỗi: Cyclic redundancy Check (CRC)</vt:lpstr>
      <vt:lpstr>Phát hiện lỗi:  CRC dưới dạng modulo của 2</vt:lpstr>
      <vt:lpstr>Phát hiện lỗi: Các bước tạo và kiểm tra CRC</vt:lpstr>
      <vt:lpstr>Phát hiện lỗi:  CRC- Dạng đa thức nhị phân</vt:lpstr>
      <vt:lpstr>CRC- Dạng đa thức nhị phân</vt:lpstr>
      <vt:lpstr>CRC- Dạng đa thức nhị phân</vt:lpstr>
      <vt:lpstr>Xử lý lỗi</vt:lpstr>
      <vt:lpstr>Xử lý lỗi: ARQ dừng và chờ</vt:lpstr>
      <vt:lpstr>PowerPoint Presentation</vt:lpstr>
      <vt:lpstr>Xử lý lỗi: ARQ Quay-lui-N (ARQ Go-Back-N)</vt:lpstr>
      <vt:lpstr>Xử lý lỗi: ARQ Quay-lui-N</vt:lpstr>
      <vt:lpstr>PowerPoint Presentation</vt:lpstr>
      <vt:lpstr>Xử lý lỗi: ARQ Chọn-Hủy (Selective-Reject)</vt:lpstr>
      <vt:lpstr>Xử lý lỗi: ARQ Chọn-Hủy (Selective-Reject)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4: DATA LINK</dc:title>
  <dc:creator>Tran Ba Nhiem</dc:creator>
  <cp:lastModifiedBy>Tran Ba Nhiem</cp:lastModifiedBy>
  <cp:revision>1</cp:revision>
  <dcterms:created xsi:type="dcterms:W3CDTF">2011-04-03T03:03:01Z</dcterms:created>
  <dcterms:modified xsi:type="dcterms:W3CDTF">2011-04-03T03:03:31Z</dcterms:modified>
</cp:coreProperties>
</file>